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8" r:id="rId2"/>
    <p:sldId id="256" r:id="rId3"/>
    <p:sldId id="267" r:id="rId4"/>
    <p:sldId id="269" r:id="rId5"/>
    <p:sldId id="262" r:id="rId6"/>
    <p:sldId id="268" r:id="rId7"/>
    <p:sldId id="270" r:id="rId8"/>
    <p:sldId id="266" r:id="rId9"/>
    <p:sldId id="271" r:id="rId10"/>
    <p:sldId id="265" r:id="rId11"/>
    <p:sldId id="272" r:id="rId12"/>
    <p:sldId id="263" r:id="rId13"/>
    <p:sldId id="280" r:id="rId14"/>
    <p:sldId id="273" r:id="rId15"/>
    <p:sldId id="274" r:id="rId16"/>
    <p:sldId id="276" r:id="rId17"/>
    <p:sldId id="282" r:id="rId18"/>
    <p:sldId id="277" r:id="rId19"/>
    <p:sldId id="278" r:id="rId20"/>
    <p:sldId id="279" r:id="rId21"/>
    <p:sldId id="281" r:id="rId22"/>
    <p:sldId id="286" r:id="rId23"/>
    <p:sldId id="283" r:id="rId24"/>
    <p:sldId id="287" r:id="rId25"/>
    <p:sldId id="259" r:id="rId26"/>
    <p:sldId id="260" r:id="rId27"/>
    <p:sldId id="261" r:id="rId28"/>
    <p:sldId id="289" r:id="rId29"/>
    <p:sldId id="264" r:id="rId3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68A846-8C2D-43D1-9817-EAB1199C8817}" type="datetimeFigureOut">
              <a:rPr lang="it-IT" smtClean="0"/>
              <a:t>16/05/2026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A2C3B1-449F-4D0E-BC7E-5CC67AF61CD6}" type="slidenum">
              <a:rPr lang="it-IT" smtClean="0"/>
              <a:t>‹N›</a:t>
            </a:fld>
            <a:endParaRPr lang="it-IT"/>
          </a:p>
        </p:txBody>
      </p:sp>
    </p:spTree>
    <p:extLst>
      <p:ext uri="{BB962C8B-B14F-4D97-AF65-F5344CB8AC3E}">
        <p14:creationId xmlns:p14="http://schemas.microsoft.com/office/powerpoint/2010/main" val="2460547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DA2C3B1-449F-4D0E-BC7E-5CC67AF61CD6}" type="slidenum">
              <a:rPr lang="it-IT" smtClean="0"/>
              <a:t>1</a:t>
            </a:fld>
            <a:endParaRPr lang="it-IT"/>
          </a:p>
        </p:txBody>
      </p:sp>
    </p:spTree>
    <p:extLst>
      <p:ext uri="{BB962C8B-B14F-4D97-AF65-F5344CB8AC3E}">
        <p14:creationId xmlns:p14="http://schemas.microsoft.com/office/powerpoint/2010/main" val="1620279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F76A0E-B697-CD64-85EB-7E5B054E0B2F}"/>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6D4FBF36-0B13-F615-BA8E-71F2AD5E6B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B62F2C86-C7A5-1C44-5118-D4325B4DA559}"/>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5" name="Segnaposto piè di pagina 4">
            <a:extLst>
              <a:ext uri="{FF2B5EF4-FFF2-40B4-BE49-F238E27FC236}">
                <a16:creationId xmlns:a16="http://schemas.microsoft.com/office/drawing/2014/main" id="{86F811A8-2532-B231-F10E-85E25FE7FDC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8B434AD-514C-53BD-5F91-3FDE85D016E1}"/>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2716908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D5C4DC-0D59-7739-6A3D-0F6037C1D9D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B6C2374-3DF7-DF40-6295-7822E462B9F0}"/>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8C80B28-CF57-EA80-539C-5998CB861155}"/>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5" name="Segnaposto piè di pagina 4">
            <a:extLst>
              <a:ext uri="{FF2B5EF4-FFF2-40B4-BE49-F238E27FC236}">
                <a16:creationId xmlns:a16="http://schemas.microsoft.com/office/drawing/2014/main" id="{5F6F3819-AF35-67DB-B3E3-4C5A4CBF5C1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3A352D7-7D91-AB0F-35EC-1A5D01E614CC}"/>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3994153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65A8CE-C9E9-4E1E-F022-9A875CECC79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E68FC536-94F1-3396-A5AD-DF446D048C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FD3F127-D90B-4752-9D4B-4C6A3C25D2B2}"/>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5" name="Segnaposto piè di pagina 4">
            <a:extLst>
              <a:ext uri="{FF2B5EF4-FFF2-40B4-BE49-F238E27FC236}">
                <a16:creationId xmlns:a16="http://schemas.microsoft.com/office/drawing/2014/main" id="{0E7406FE-8A7A-0DC6-418F-0E42DE60A6F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05F493B-26F2-E821-D0C3-2502AA9435DE}"/>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1829832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0FA1FE-EC41-06D1-C729-4A7814FA604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002C185-FD58-512F-4719-37C4D0F6C4F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6CAF1717-9092-3566-350D-67A24C0CDC4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BEC1D99-9B4E-6F42-5077-E9DFC00881DD}"/>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6" name="Segnaposto piè di pagina 5">
            <a:extLst>
              <a:ext uri="{FF2B5EF4-FFF2-40B4-BE49-F238E27FC236}">
                <a16:creationId xmlns:a16="http://schemas.microsoft.com/office/drawing/2014/main" id="{2653CB48-B85D-B0FF-6209-DAA11F558C9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0373875-930C-D66C-892B-41BF94BE3CAE}"/>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403356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F026A1-04F8-093D-F65E-2E6382C97F9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390E0C3-410C-ABA8-A181-C5DFA910F5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018028DE-4804-C0C5-7976-42633EEC8D5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936C993-AB8D-9D74-B612-A0F0A41250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FF25B2A-0B8E-8740-3B02-F101EF58DF84}"/>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F4ADEBD-6E41-AA03-37EE-CD89AE551C43}"/>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8" name="Segnaposto piè di pagina 7">
            <a:extLst>
              <a:ext uri="{FF2B5EF4-FFF2-40B4-BE49-F238E27FC236}">
                <a16:creationId xmlns:a16="http://schemas.microsoft.com/office/drawing/2014/main" id="{15802DF3-06E6-A47E-3B25-C2786D177CE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8A089BCD-1C2A-7F7B-C7D0-278AC800187A}"/>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3865779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4F5FFB-889B-B41A-564E-033CC9FCCDD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55BDE2A-69E0-753C-1DB8-242A27384DF2}"/>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4" name="Segnaposto piè di pagina 3">
            <a:extLst>
              <a:ext uri="{FF2B5EF4-FFF2-40B4-BE49-F238E27FC236}">
                <a16:creationId xmlns:a16="http://schemas.microsoft.com/office/drawing/2014/main" id="{DC838DC6-0EF4-F738-81F0-F8CF77EF867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0092E3C8-73A1-73FA-A220-1D1DA86CC0B4}"/>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801617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E27AC57-07FC-B8C6-5543-A77C99E7F11F}"/>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3" name="Segnaposto piè di pagina 2">
            <a:extLst>
              <a:ext uri="{FF2B5EF4-FFF2-40B4-BE49-F238E27FC236}">
                <a16:creationId xmlns:a16="http://schemas.microsoft.com/office/drawing/2014/main" id="{0A6E4775-B552-6FD9-3B8B-5BC0C170A8B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B6AE994-0FEC-129C-AFAA-B6EF09C2CBFE}"/>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379777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785DDC-90A1-4402-D6C8-9D329E1B3E4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72EC60-33C5-A930-B88F-8FEB074C9F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5D0F9037-9494-EB6D-1926-940EBE1AD4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B0549AA-82EA-77FB-E7CE-608A7F4EEDA9}"/>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6" name="Segnaposto piè di pagina 5">
            <a:extLst>
              <a:ext uri="{FF2B5EF4-FFF2-40B4-BE49-F238E27FC236}">
                <a16:creationId xmlns:a16="http://schemas.microsoft.com/office/drawing/2014/main" id="{A3EF6DE2-F6BC-5B43-AFAD-2D3A870BA21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D81BEDC-A5F2-0CD4-59F5-B9B3B32BCD99}"/>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27909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B889D6-8E1A-0B8D-887A-FB03553449A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B0A3E58-ACFC-3643-90AF-13A98FEFC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B9AE1E1-65D6-549D-241E-6F0A903443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72BA69E-520A-53B3-3ACE-17E0A49425C8}"/>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6" name="Segnaposto piè di pagina 5">
            <a:extLst>
              <a:ext uri="{FF2B5EF4-FFF2-40B4-BE49-F238E27FC236}">
                <a16:creationId xmlns:a16="http://schemas.microsoft.com/office/drawing/2014/main" id="{D028431E-4B54-9ABF-F121-0BA0D4C34FE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8ADC2AD-11D3-F222-F9F4-95697356D008}"/>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2724994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FE14D-2A32-84CE-4F59-EAB77E465BD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3100764-DCC7-7CA7-DED0-F7993AD9BA17}"/>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FFC31DE-753F-E7CE-90B8-22AE018F2F22}"/>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5" name="Segnaposto piè di pagina 4">
            <a:extLst>
              <a:ext uri="{FF2B5EF4-FFF2-40B4-BE49-F238E27FC236}">
                <a16:creationId xmlns:a16="http://schemas.microsoft.com/office/drawing/2014/main" id="{275BF19C-48FA-BE31-4E68-5D27D88DB22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9CEC2C-8642-6AF8-E6B4-2CEFE0B7971E}"/>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71621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E9F7455-F954-34E0-8724-D0EEB0F0950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BBBD8D7-586E-670A-A223-3715A5350972}"/>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2CBF9C0-1ABA-4E94-B7BF-04D0D25C6524}"/>
              </a:ext>
            </a:extLst>
          </p:cNvPr>
          <p:cNvSpPr>
            <a:spLocks noGrp="1"/>
          </p:cNvSpPr>
          <p:nvPr>
            <p:ph type="dt" sz="half" idx="10"/>
          </p:nvPr>
        </p:nvSpPr>
        <p:spPr/>
        <p:txBody>
          <a:bodyPr/>
          <a:lstStyle/>
          <a:p>
            <a:fld id="{FCBF281C-3828-4F30-8245-1B1750308A4D}" type="datetimeFigureOut">
              <a:rPr lang="it-IT" smtClean="0"/>
              <a:t>16/05/2026</a:t>
            </a:fld>
            <a:endParaRPr lang="it-IT"/>
          </a:p>
        </p:txBody>
      </p:sp>
      <p:sp>
        <p:nvSpPr>
          <p:cNvPr id="5" name="Segnaposto piè di pagina 4">
            <a:extLst>
              <a:ext uri="{FF2B5EF4-FFF2-40B4-BE49-F238E27FC236}">
                <a16:creationId xmlns:a16="http://schemas.microsoft.com/office/drawing/2014/main" id="{9620ECFD-9C72-02E7-FA54-5199FB5D61E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8391DD6-30A7-1BD2-A7B9-1288981D1A4F}"/>
              </a:ext>
            </a:extLst>
          </p:cNvPr>
          <p:cNvSpPr>
            <a:spLocks noGrp="1"/>
          </p:cNvSpPr>
          <p:nvPr>
            <p:ph type="sldNum" sz="quarter" idx="12"/>
          </p:nvPr>
        </p:nvSpPr>
        <p:spPr/>
        <p:txBody>
          <a:bodyPr/>
          <a:lstStyle/>
          <a:p>
            <a:fld id="{609B7680-27B0-4AF7-9D8E-2FD403535D59}" type="slidenum">
              <a:rPr lang="it-IT" smtClean="0"/>
              <a:t>‹N›</a:t>
            </a:fld>
            <a:endParaRPr lang="it-IT"/>
          </a:p>
        </p:txBody>
      </p:sp>
    </p:spTree>
    <p:extLst>
      <p:ext uri="{BB962C8B-B14F-4D97-AF65-F5344CB8AC3E}">
        <p14:creationId xmlns:p14="http://schemas.microsoft.com/office/powerpoint/2010/main" val="218146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54893894-A0E7-EBF0-580B-581EB1ED5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669D435-305F-A4C0-CF31-C5EFF4BCBA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0A7A7CC-D037-5D3C-93D7-1A8442C266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BF281C-3828-4F30-8245-1B1750308A4D}" type="datetimeFigureOut">
              <a:rPr lang="it-IT" smtClean="0"/>
              <a:t>16/05/2026</a:t>
            </a:fld>
            <a:endParaRPr lang="it-IT"/>
          </a:p>
        </p:txBody>
      </p:sp>
      <p:sp>
        <p:nvSpPr>
          <p:cNvPr id="5" name="Segnaposto piè di pagina 4">
            <a:extLst>
              <a:ext uri="{FF2B5EF4-FFF2-40B4-BE49-F238E27FC236}">
                <a16:creationId xmlns:a16="http://schemas.microsoft.com/office/drawing/2014/main" id="{46CCDD0B-1C72-F57A-B1EF-1B5841771C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05793E6-902C-F1A2-CA15-6CF0AB2A4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9B7680-27B0-4AF7-9D8E-2FD403535D59}" type="slidenum">
              <a:rPr lang="it-IT" smtClean="0"/>
              <a:t>‹N›</a:t>
            </a:fld>
            <a:endParaRPr lang="it-IT"/>
          </a:p>
        </p:txBody>
      </p:sp>
    </p:spTree>
    <p:extLst>
      <p:ext uri="{BB962C8B-B14F-4D97-AF65-F5344CB8AC3E}">
        <p14:creationId xmlns:p14="http://schemas.microsoft.com/office/powerpoint/2010/main" val="3245685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economiapertutti.bancaditalia.it/informazioni-di-base/anatocismo/?dotcache=refresh"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7DDA54-5210-9B15-49D9-CA51810B7B34}"/>
            </a:ext>
          </a:extLst>
        </p:cNvPr>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Cellule nervose del cervello umano">
            <a:extLst>
              <a:ext uri="{FF2B5EF4-FFF2-40B4-BE49-F238E27FC236}">
                <a16:creationId xmlns:a16="http://schemas.microsoft.com/office/drawing/2014/main" id="{CD85DD0E-7381-B0D0-9F94-C72A1D8DDFE6}"/>
              </a:ext>
            </a:extLst>
          </p:cNvPr>
          <p:cNvPicPr>
            <a:picLocks noChangeAspect="1"/>
          </p:cNvPicPr>
          <p:nvPr/>
        </p:nvPicPr>
        <p:blipFill>
          <a:blip r:embed="rId3"/>
          <a:srcRect r="5200"/>
          <a:stretch>
            <a:fillRect/>
          </a:stretch>
        </p:blipFill>
        <p:spPr>
          <a:xfrm>
            <a:off x="3674852" y="10"/>
            <a:ext cx="8517147" cy="6857990"/>
          </a:xfrm>
          <a:prstGeom prst="rect">
            <a:avLst/>
          </a:prstGeom>
        </p:spPr>
      </p:pic>
      <p:sp>
        <p:nvSpPr>
          <p:cNvPr id="48" name="Rectangle 4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AF22B556-6D7D-FFCC-FD38-6ED5E49A20D2}"/>
              </a:ext>
            </a:extLst>
          </p:cNvPr>
          <p:cNvSpPr>
            <a:spLocks noGrp="1"/>
          </p:cNvSpPr>
          <p:nvPr>
            <p:ph type="title"/>
          </p:nvPr>
        </p:nvSpPr>
        <p:spPr>
          <a:xfrm>
            <a:off x="481029" y="1397670"/>
            <a:ext cx="4020312" cy="4002466"/>
          </a:xfrm>
        </p:spPr>
        <p:txBody>
          <a:bodyPr vert="horz" lIns="91440" tIns="45720" rIns="91440" bIns="45720" rtlCol="0" anchor="b">
            <a:normAutofit fontScale="90000"/>
          </a:bodyPr>
          <a:lstStyle/>
          <a:p>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r>
              <a:rPr lang="it-IT" sz="5300" b="1" dirty="0">
                <a:solidFill>
                  <a:srgbClr val="FFFFFF"/>
                </a:solidFill>
                <a:latin typeface="Aptos Display" panose="020B0004020202020204" pitchFamily="34" charset="0"/>
              </a:rPr>
              <a:t>La magia</a:t>
            </a:r>
            <a:r>
              <a:rPr lang="it-IT" sz="5300" b="1" dirty="0">
                <a:solidFill>
                  <a:srgbClr val="FFFFFF"/>
                </a:solidFill>
                <a:effectLst/>
                <a:latin typeface="Aptos Display" panose="020B0004020202020204" pitchFamily="34" charset="0"/>
              </a:rPr>
              <a:t> dell’interesse composto</a:t>
            </a:r>
            <a:br>
              <a:rPr lang="it-IT" sz="5300" b="1" dirty="0">
                <a:solidFill>
                  <a:srgbClr val="FFFFFF"/>
                </a:solidFill>
                <a:effectLst/>
                <a:latin typeface="Aptos Display" panose="020B0004020202020204" pitchFamily="34" charset="0"/>
              </a:rPr>
            </a:br>
            <a:br>
              <a:rPr lang="it-IT" sz="4400" b="1" dirty="0">
                <a:solidFill>
                  <a:srgbClr val="FFFFFF"/>
                </a:solidFill>
                <a:effectLst/>
                <a:latin typeface="Aptos Display" panose="020B0004020202020204" pitchFamily="34" charset="0"/>
              </a:rPr>
            </a:br>
            <a:endParaRPr lang="en-US" sz="1800" dirty="0">
              <a:solidFill>
                <a:schemeClr val="bg1"/>
              </a:solidFill>
            </a:endParaRPr>
          </a:p>
        </p:txBody>
      </p:sp>
      <p:sp>
        <p:nvSpPr>
          <p:cNvPr id="50" name="Rectangle 4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009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47353D-8935-5EA1-4A40-75D1F0CE9ED8}"/>
              </a:ext>
            </a:extLst>
          </p:cNvPr>
          <p:cNvSpPr>
            <a:spLocks noGrp="1"/>
          </p:cNvSpPr>
          <p:nvPr>
            <p:ph type="ctrTitle"/>
          </p:nvPr>
        </p:nvSpPr>
        <p:spPr/>
        <p:txBody>
          <a:bodyPr/>
          <a:lstStyle/>
          <a:p>
            <a:endParaRPr lang="it-IT" dirty="0"/>
          </a:p>
        </p:txBody>
      </p:sp>
      <p:sp>
        <p:nvSpPr>
          <p:cNvPr id="3" name="Sottotitolo 2">
            <a:extLst>
              <a:ext uri="{FF2B5EF4-FFF2-40B4-BE49-F238E27FC236}">
                <a16:creationId xmlns:a16="http://schemas.microsoft.com/office/drawing/2014/main" id="{62DFB07F-47F8-8CF8-CA49-ED4A23F0AF3D}"/>
              </a:ext>
            </a:extLst>
          </p:cNvPr>
          <p:cNvSpPr>
            <a:spLocks noGrp="1"/>
          </p:cNvSpPr>
          <p:nvPr>
            <p:ph type="subTitle" idx="1"/>
          </p:nvPr>
        </p:nvSpPr>
        <p:spPr/>
        <p:txBody>
          <a:bodyPr/>
          <a:lstStyle/>
          <a:p>
            <a:endParaRPr lang="it-IT"/>
          </a:p>
        </p:txBody>
      </p:sp>
      <p:pic>
        <p:nvPicPr>
          <p:cNvPr id="5" name="Immagine 4">
            <a:extLst>
              <a:ext uri="{FF2B5EF4-FFF2-40B4-BE49-F238E27FC236}">
                <a16:creationId xmlns:a16="http://schemas.microsoft.com/office/drawing/2014/main" id="{3E7324F9-619A-F6F8-EAD5-FB825D92FBDB}"/>
              </a:ext>
            </a:extLst>
          </p:cNvPr>
          <p:cNvPicPr>
            <a:picLocks noChangeAspect="1"/>
          </p:cNvPicPr>
          <p:nvPr/>
        </p:nvPicPr>
        <p:blipFill>
          <a:blip r:embed="rId2"/>
          <a:stretch>
            <a:fillRect/>
          </a:stretch>
        </p:blipFill>
        <p:spPr>
          <a:xfrm>
            <a:off x="1375704" y="823549"/>
            <a:ext cx="9440592" cy="5210902"/>
          </a:xfrm>
          <a:prstGeom prst="rect">
            <a:avLst/>
          </a:prstGeom>
        </p:spPr>
      </p:pic>
    </p:spTree>
    <p:extLst>
      <p:ext uri="{BB962C8B-B14F-4D97-AF65-F5344CB8AC3E}">
        <p14:creationId xmlns:p14="http://schemas.microsoft.com/office/powerpoint/2010/main" val="391636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6C319C-8CB0-E9B5-D978-292024FA6133}"/>
              </a:ext>
            </a:extLst>
          </p:cNvPr>
          <p:cNvSpPr>
            <a:spLocks noGrp="1"/>
          </p:cNvSpPr>
          <p:nvPr>
            <p:ph type="title"/>
          </p:nvPr>
        </p:nvSpPr>
        <p:spPr>
          <a:xfrm>
            <a:off x="838200" y="365125"/>
            <a:ext cx="10515600" cy="939019"/>
          </a:xfrm>
        </p:spPr>
        <p:txBody>
          <a:bodyPr/>
          <a:lstStyle/>
          <a:p>
            <a:pPr algn="ctr"/>
            <a:r>
              <a:rPr lang="it-IT" dirty="0"/>
              <a:t>LE GUIDE AI MUTUI BANCA D’ITALIA</a:t>
            </a:r>
          </a:p>
        </p:txBody>
      </p:sp>
      <p:pic>
        <p:nvPicPr>
          <p:cNvPr id="8" name="Segnaposto contenuto 7" descr="Immagine che contiene testo, schermata, Carattere, numero&#10;&#10;Descrizione generata automaticamente">
            <a:extLst>
              <a:ext uri="{FF2B5EF4-FFF2-40B4-BE49-F238E27FC236}">
                <a16:creationId xmlns:a16="http://schemas.microsoft.com/office/drawing/2014/main" id="{547A1031-E5AC-B9CD-EBE4-6D89C1CA43E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96549" y="1304144"/>
            <a:ext cx="6957313" cy="5003144"/>
          </a:xfrm>
          <a:prstGeom prst="rect">
            <a:avLst/>
          </a:prstGeom>
          <a:noFill/>
          <a:ln>
            <a:noFill/>
          </a:ln>
        </p:spPr>
      </p:pic>
      <p:sp>
        <p:nvSpPr>
          <p:cNvPr id="9" name="Rettangolo 8">
            <a:extLst>
              <a:ext uri="{FF2B5EF4-FFF2-40B4-BE49-F238E27FC236}">
                <a16:creationId xmlns:a16="http://schemas.microsoft.com/office/drawing/2014/main" id="{B38C41AF-54D5-C6E1-078A-A2A23748BCA9}"/>
              </a:ext>
            </a:extLst>
          </p:cNvPr>
          <p:cNvSpPr/>
          <p:nvPr/>
        </p:nvSpPr>
        <p:spPr>
          <a:xfrm>
            <a:off x="2838138" y="2514600"/>
            <a:ext cx="5616314" cy="914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9784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8FA2E9-5924-FD07-774E-FE951C58D759}"/>
              </a:ext>
            </a:extLst>
          </p:cNvPr>
          <p:cNvSpPr>
            <a:spLocks noGrp="1"/>
          </p:cNvSpPr>
          <p:nvPr>
            <p:ph type="title"/>
          </p:nvPr>
        </p:nvSpPr>
        <p:spPr/>
        <p:txBody>
          <a:bodyPr/>
          <a:lstStyle/>
          <a:p>
            <a:r>
              <a:rPr lang="it-IT" dirty="0"/>
              <a:t>Criteri: regime semplice o regime composto ?</a:t>
            </a:r>
          </a:p>
        </p:txBody>
      </p:sp>
      <p:sp>
        <p:nvSpPr>
          <p:cNvPr id="3" name="Segnaposto contenuto 2">
            <a:extLst>
              <a:ext uri="{FF2B5EF4-FFF2-40B4-BE49-F238E27FC236}">
                <a16:creationId xmlns:a16="http://schemas.microsoft.com/office/drawing/2014/main" id="{F0D5C0D7-21A8-F52F-2BC4-57FDDC9D442D}"/>
              </a:ext>
            </a:extLst>
          </p:cNvPr>
          <p:cNvSpPr>
            <a:spLocks noGrp="1"/>
          </p:cNvSpPr>
          <p:nvPr>
            <p:ph idx="1"/>
          </p:nvPr>
        </p:nvSpPr>
        <p:spPr/>
        <p:txBody>
          <a:bodyPr/>
          <a:lstStyle/>
          <a:p>
            <a:pPr algn="just">
              <a:lnSpc>
                <a:spcPct val="150000"/>
              </a:lnSpc>
              <a:spcBef>
                <a:spcPts val="600"/>
              </a:spcBef>
              <a:spcAft>
                <a:spcPts val="600"/>
              </a:spcAft>
              <a:buNone/>
              <a:tabLst>
                <a:tab pos="180340" algn="l"/>
              </a:tabLst>
            </a:pPr>
            <a:r>
              <a:rPr lang="it-IT" sz="2800" i="1" dirty="0">
                <a:effectLst/>
                <a:latin typeface="Times New Roman" panose="02020603050405020304" pitchFamily="18" charset="0"/>
                <a:ea typeface="Times New Roman" panose="02020603050405020304" pitchFamily="18" charset="0"/>
              </a:rPr>
              <a:t>“ A differenza del regime di capitalizzazione a interesse semplice, il quale prescrive che l’interesse sia sempre direttamente proporzionale al capitale iniziale e al tempo, </a:t>
            </a:r>
            <a:r>
              <a:rPr lang="it-IT" sz="2800" i="1" u="sng" dirty="0">
                <a:effectLst/>
                <a:latin typeface="Times New Roman" panose="02020603050405020304" pitchFamily="18" charset="0"/>
                <a:ea typeface="Times New Roman" panose="02020603050405020304" pitchFamily="18" charset="0"/>
              </a:rPr>
              <a:t>il regime di capitalizzazione a interesse composto si caratterizza per il fatto che, al termine di ogni periodo, il capitale impiegato incorpora gli interessi maturati, in modo che anche questi ultimi producano interessi su interessi nei periodi seguenti.</a:t>
            </a:r>
            <a:r>
              <a:rPr lang="it-IT" sz="2800" i="1" dirty="0">
                <a:effectLst/>
                <a:latin typeface="Times New Roman" panose="02020603050405020304" pitchFamily="18" charset="0"/>
                <a:ea typeface="Times New Roman" panose="02020603050405020304" pitchFamily="18" charset="0"/>
              </a:rPr>
              <a:t> </a:t>
            </a:r>
            <a:endParaRPr lang="it-IT" sz="28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3012544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7BFC2-EEE1-21C9-335C-DE6A22B6AAE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EE76D4-0EDB-EDC6-CD04-41D416CDB42B}"/>
              </a:ext>
            </a:extLst>
          </p:cNvPr>
          <p:cNvSpPr>
            <a:spLocks noGrp="1"/>
          </p:cNvSpPr>
          <p:nvPr>
            <p:ph type="title"/>
          </p:nvPr>
        </p:nvSpPr>
        <p:spPr>
          <a:xfrm>
            <a:off x="1019239" y="478720"/>
            <a:ext cx="10515600" cy="1325563"/>
          </a:xfrm>
        </p:spPr>
        <p:txBody>
          <a:bodyPr>
            <a:normAutofit fontScale="90000"/>
          </a:bodyPr>
          <a:lstStyle/>
          <a:p>
            <a:pPr algn="ctr">
              <a:lnSpc>
                <a:spcPct val="150000"/>
              </a:lnSpc>
              <a:buNone/>
            </a:pPr>
            <a:br>
              <a:rPr lang="it-IT" b="1" u="sng" dirty="0">
                <a:solidFill>
                  <a:srgbClr val="40689C"/>
                </a:solidFill>
                <a:latin typeface="Source Sans Pro" panose="020B0503030403020204" pitchFamily="34" charset="0"/>
                <a:ea typeface="Times New Roman" panose="02020603050405020304" pitchFamily="18" charset="0"/>
              </a:rPr>
            </a:br>
            <a:br>
              <a:rPr lang="it-IT" b="1" u="sng" dirty="0">
                <a:solidFill>
                  <a:srgbClr val="40689C"/>
                </a:solidFill>
                <a:latin typeface="Source Sans Pro" panose="020B0503030403020204" pitchFamily="34" charset="0"/>
                <a:ea typeface="Times New Roman" panose="02020603050405020304" pitchFamily="18" charset="0"/>
              </a:rPr>
            </a:br>
            <a:r>
              <a:rPr lang="it-IT" sz="5300" b="1" u="sng" dirty="0">
                <a:solidFill>
                  <a:srgbClr val="40689C"/>
                </a:solidFill>
                <a:latin typeface="Source Sans Pro" panose="020B0503030403020204" pitchFamily="34" charset="0"/>
                <a:ea typeface="Times New Roman" panose="02020603050405020304" pitchFamily="18" charset="0"/>
              </a:rPr>
              <a:t>circolare Banca d’Italia agosto 2009</a:t>
            </a:r>
            <a:br>
              <a:rPr lang="it-IT" sz="2400" dirty="0">
                <a:effectLst/>
                <a:latin typeface="Times New Roman" panose="02020603050405020304" pitchFamily="18" charset="0"/>
                <a:ea typeface="Times New Roman" panose="02020603050405020304" pitchFamily="18" charset="0"/>
              </a:rPr>
            </a:br>
            <a:br>
              <a:rPr lang="it-IT" dirty="0"/>
            </a:br>
            <a:endParaRPr lang="it-IT" dirty="0"/>
          </a:p>
        </p:txBody>
      </p:sp>
      <p:pic>
        <p:nvPicPr>
          <p:cNvPr id="4" name="Segnaposto contenuto 3">
            <a:extLst>
              <a:ext uri="{FF2B5EF4-FFF2-40B4-BE49-F238E27FC236}">
                <a16:creationId xmlns:a16="http://schemas.microsoft.com/office/drawing/2014/main" id="{137B8B1C-2E87-1780-1EC7-F59E7238DCD3}"/>
              </a:ext>
            </a:extLst>
          </p:cNvPr>
          <p:cNvPicPr>
            <a:picLocks noGrp="1" noChangeAspect="1"/>
          </p:cNvPicPr>
          <p:nvPr>
            <p:ph idx="1"/>
          </p:nvPr>
        </p:nvPicPr>
        <p:blipFill>
          <a:blip r:embed="rId2"/>
          <a:stretch>
            <a:fillRect/>
          </a:stretch>
        </p:blipFill>
        <p:spPr>
          <a:xfrm>
            <a:off x="928719" y="3040811"/>
            <a:ext cx="10696639" cy="776377"/>
          </a:xfrm>
          <a:prstGeom prst="rect">
            <a:avLst/>
          </a:prstGeom>
        </p:spPr>
      </p:pic>
    </p:spTree>
    <p:extLst>
      <p:ext uri="{BB962C8B-B14F-4D97-AF65-F5344CB8AC3E}">
        <p14:creationId xmlns:p14="http://schemas.microsoft.com/office/powerpoint/2010/main" val="368480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E8B10-BE1E-9C0D-ADF6-17577CA0387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4B049E3-CDB9-2D1F-CDBE-6B0E513643D5}"/>
              </a:ext>
            </a:extLst>
          </p:cNvPr>
          <p:cNvSpPr>
            <a:spLocks noGrp="1"/>
          </p:cNvSpPr>
          <p:nvPr>
            <p:ph type="title"/>
          </p:nvPr>
        </p:nvSpPr>
        <p:spPr>
          <a:xfrm>
            <a:off x="838200" y="365125"/>
            <a:ext cx="10515600" cy="939019"/>
          </a:xfrm>
        </p:spPr>
        <p:txBody>
          <a:bodyPr/>
          <a:lstStyle/>
          <a:p>
            <a:pPr algn="ctr"/>
            <a:r>
              <a:rPr lang="it-IT" dirty="0"/>
              <a:t>LE GUIDE AI MUTUI BANCA D’ITALIA</a:t>
            </a:r>
          </a:p>
        </p:txBody>
      </p:sp>
      <p:pic>
        <p:nvPicPr>
          <p:cNvPr id="8" name="Segnaposto contenuto 7" descr="Immagine che contiene testo, schermata, Carattere, numero&#10;&#10;Descrizione generata automaticamente">
            <a:extLst>
              <a:ext uri="{FF2B5EF4-FFF2-40B4-BE49-F238E27FC236}">
                <a16:creationId xmlns:a16="http://schemas.microsoft.com/office/drawing/2014/main" id="{3CC9818A-B9BE-8B20-C83E-E728AEA73A9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31526" y="1304144"/>
            <a:ext cx="6957313" cy="5003144"/>
          </a:xfrm>
          <a:prstGeom prst="rect">
            <a:avLst/>
          </a:prstGeom>
          <a:noFill/>
          <a:ln>
            <a:noFill/>
          </a:ln>
        </p:spPr>
      </p:pic>
      <p:sp>
        <p:nvSpPr>
          <p:cNvPr id="3" name="Rettangolo 2">
            <a:extLst>
              <a:ext uri="{FF2B5EF4-FFF2-40B4-BE49-F238E27FC236}">
                <a16:creationId xmlns:a16="http://schemas.microsoft.com/office/drawing/2014/main" id="{2AE9D7B1-A39C-3130-9337-2E982EE824D6}"/>
              </a:ext>
            </a:extLst>
          </p:cNvPr>
          <p:cNvSpPr/>
          <p:nvPr/>
        </p:nvSpPr>
        <p:spPr>
          <a:xfrm>
            <a:off x="2803161" y="4467069"/>
            <a:ext cx="5681272" cy="914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28938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47576B-0371-CC68-A718-89A740B16A4D}"/>
              </a:ext>
            </a:extLst>
          </p:cNvPr>
          <p:cNvSpPr>
            <a:spLocks noGrp="1"/>
          </p:cNvSpPr>
          <p:nvPr>
            <p:ph type="title"/>
          </p:nvPr>
        </p:nvSpPr>
        <p:spPr/>
        <p:txBody>
          <a:bodyPr/>
          <a:lstStyle/>
          <a:p>
            <a:pPr algn="ctr"/>
            <a:r>
              <a:rPr lang="it-IT" dirty="0"/>
              <a:t>«Quota capitale crescente» come?</a:t>
            </a:r>
          </a:p>
        </p:txBody>
      </p:sp>
      <p:sp>
        <p:nvSpPr>
          <p:cNvPr id="3" name="Segnaposto contenuto 2">
            <a:extLst>
              <a:ext uri="{FF2B5EF4-FFF2-40B4-BE49-F238E27FC236}">
                <a16:creationId xmlns:a16="http://schemas.microsoft.com/office/drawing/2014/main" id="{8ABF27E3-8559-4CFD-2639-4E26438B8ADA}"/>
              </a:ext>
            </a:extLst>
          </p:cNvPr>
          <p:cNvSpPr>
            <a:spLocks noGrp="1"/>
          </p:cNvSpPr>
          <p:nvPr>
            <p:ph idx="1"/>
          </p:nvPr>
        </p:nvSpPr>
        <p:spPr/>
        <p:txBody>
          <a:bodyPr/>
          <a:lstStyle/>
          <a:p>
            <a:endParaRPr lang="it-IT" dirty="0"/>
          </a:p>
          <a:p>
            <a:r>
              <a:rPr lang="it-IT" b="1" dirty="0"/>
              <a:t>Progressione aritmetica </a:t>
            </a:r>
            <a:r>
              <a:rPr lang="it-IT" dirty="0"/>
              <a:t>: Esempio: 3,5,7,9,11,13 dove la ragione della progressione a partire dopo il primo termine è due.</a:t>
            </a:r>
          </a:p>
          <a:p>
            <a:endParaRPr lang="it-IT" dirty="0"/>
          </a:p>
          <a:p>
            <a:r>
              <a:rPr lang="it-IT" b="1" dirty="0"/>
              <a:t>Progressione geometrica</a:t>
            </a:r>
            <a:r>
              <a:rPr lang="it-IT" dirty="0"/>
              <a:t>: Esempio: 2,4,8,16,32,64 dove la ragione della progressione a partire dopo il primo termine è sempre due ma anziché sommarlo ad ogni risultato lo si moltiplica.</a:t>
            </a:r>
          </a:p>
          <a:p>
            <a:endParaRPr lang="it-IT" dirty="0"/>
          </a:p>
        </p:txBody>
      </p:sp>
    </p:spTree>
    <p:extLst>
      <p:ext uri="{BB962C8B-B14F-4D97-AF65-F5344CB8AC3E}">
        <p14:creationId xmlns:p14="http://schemas.microsoft.com/office/powerpoint/2010/main" val="145564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03866-946F-0BD2-6F1A-EBF02969B95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6B949BB-E1FA-DFC6-48C8-3AB876F2579C}"/>
              </a:ext>
            </a:extLst>
          </p:cNvPr>
          <p:cNvSpPr>
            <a:spLocks noGrp="1"/>
          </p:cNvSpPr>
          <p:nvPr>
            <p:ph type="title"/>
          </p:nvPr>
        </p:nvSpPr>
        <p:spPr/>
        <p:txBody>
          <a:bodyPr/>
          <a:lstStyle/>
          <a:p>
            <a:r>
              <a:rPr lang="it-IT" dirty="0"/>
              <a:t>100.000 TAN 10% 10 anni rata 16.274,54</a:t>
            </a:r>
          </a:p>
        </p:txBody>
      </p:sp>
      <p:sp>
        <p:nvSpPr>
          <p:cNvPr id="3" name="Segnaposto contenuto 2">
            <a:extLst>
              <a:ext uri="{FF2B5EF4-FFF2-40B4-BE49-F238E27FC236}">
                <a16:creationId xmlns:a16="http://schemas.microsoft.com/office/drawing/2014/main" id="{29436597-2CF0-8C92-0082-AD5FB3D91E98}"/>
              </a:ext>
            </a:extLst>
          </p:cNvPr>
          <p:cNvSpPr>
            <a:spLocks noGrp="1"/>
          </p:cNvSpPr>
          <p:nvPr>
            <p:ph idx="1"/>
          </p:nvPr>
        </p:nvSpPr>
        <p:spPr/>
        <p:txBody>
          <a:bodyPr/>
          <a:lstStyle/>
          <a:p>
            <a:endParaRPr lang="it-IT" dirty="0"/>
          </a:p>
          <a:p>
            <a:pPr marL="0" indent="0" algn="ctr">
              <a:buNone/>
            </a:pPr>
            <a:endParaRPr lang="it-IT" dirty="0"/>
          </a:p>
          <a:p>
            <a:pPr marL="0" indent="0" algn="ctr">
              <a:buNone/>
            </a:pPr>
            <a:endParaRPr lang="it-IT" dirty="0"/>
          </a:p>
        </p:txBody>
      </p:sp>
      <p:pic>
        <p:nvPicPr>
          <p:cNvPr id="7" name="Immagine 6">
            <a:extLst>
              <a:ext uri="{FF2B5EF4-FFF2-40B4-BE49-F238E27FC236}">
                <a16:creationId xmlns:a16="http://schemas.microsoft.com/office/drawing/2014/main" id="{168F8E37-679F-5984-1EC8-B48EF598418A}"/>
              </a:ext>
            </a:extLst>
          </p:cNvPr>
          <p:cNvPicPr>
            <a:picLocks noChangeAspect="1"/>
          </p:cNvPicPr>
          <p:nvPr/>
        </p:nvPicPr>
        <p:blipFill>
          <a:blip r:embed="rId2"/>
          <a:stretch>
            <a:fillRect/>
          </a:stretch>
        </p:blipFill>
        <p:spPr>
          <a:xfrm>
            <a:off x="1723223" y="1690688"/>
            <a:ext cx="7528505" cy="4486275"/>
          </a:xfrm>
          <a:prstGeom prst="rect">
            <a:avLst/>
          </a:prstGeom>
        </p:spPr>
      </p:pic>
    </p:spTree>
    <p:extLst>
      <p:ext uri="{BB962C8B-B14F-4D97-AF65-F5344CB8AC3E}">
        <p14:creationId xmlns:p14="http://schemas.microsoft.com/office/powerpoint/2010/main" val="3691916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586364-D430-D351-E90A-D8C41360DCE6}"/>
              </a:ext>
            </a:extLst>
          </p:cNvPr>
          <p:cNvSpPr>
            <a:spLocks noGrp="1"/>
          </p:cNvSpPr>
          <p:nvPr>
            <p:ph type="title"/>
          </p:nvPr>
        </p:nvSpPr>
        <p:spPr/>
        <p:txBody>
          <a:bodyPr/>
          <a:lstStyle/>
          <a:p>
            <a:r>
              <a:rPr lang="it-IT" dirty="0"/>
              <a:t>SOLO LA RATA E’ IN REGIME COMPOSTO, MA GLI INTERESSI SONO SEMPLICI</a:t>
            </a:r>
          </a:p>
        </p:txBody>
      </p:sp>
      <p:pic>
        <p:nvPicPr>
          <p:cNvPr id="5" name="Segnaposto contenuto 4">
            <a:extLst>
              <a:ext uri="{FF2B5EF4-FFF2-40B4-BE49-F238E27FC236}">
                <a16:creationId xmlns:a16="http://schemas.microsoft.com/office/drawing/2014/main" id="{15E20509-0450-82EA-282A-AF9656A3ECFB}"/>
              </a:ext>
            </a:extLst>
          </p:cNvPr>
          <p:cNvPicPr>
            <a:picLocks noGrp="1" noChangeAspect="1"/>
          </p:cNvPicPr>
          <p:nvPr>
            <p:ph idx="1"/>
          </p:nvPr>
        </p:nvPicPr>
        <p:blipFill>
          <a:blip r:embed="rId2"/>
          <a:stretch>
            <a:fillRect/>
          </a:stretch>
        </p:blipFill>
        <p:spPr>
          <a:xfrm>
            <a:off x="2353456" y="1970064"/>
            <a:ext cx="5801193" cy="3906331"/>
          </a:xfrm>
          <a:prstGeom prst="rect">
            <a:avLst/>
          </a:prstGeom>
        </p:spPr>
      </p:pic>
    </p:spTree>
    <p:extLst>
      <p:ext uri="{BB962C8B-B14F-4D97-AF65-F5344CB8AC3E}">
        <p14:creationId xmlns:p14="http://schemas.microsoft.com/office/powerpoint/2010/main" val="4284093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48CAF3-EE2B-414C-A9A0-A16D8A715048}"/>
              </a:ext>
            </a:extLst>
          </p:cNvPr>
          <p:cNvSpPr>
            <a:spLocks noGrp="1"/>
          </p:cNvSpPr>
          <p:nvPr>
            <p:ph type="title"/>
          </p:nvPr>
        </p:nvSpPr>
        <p:spPr/>
        <p:txBody>
          <a:bodyPr/>
          <a:lstStyle/>
          <a:p>
            <a:r>
              <a:rPr lang="it-IT" dirty="0"/>
              <a:t>IL PARADOSSO DEL CALCOLO RICORSIVO</a:t>
            </a:r>
          </a:p>
        </p:txBody>
      </p:sp>
      <p:sp>
        <p:nvSpPr>
          <p:cNvPr id="3" name="Segnaposto contenuto 2">
            <a:extLst>
              <a:ext uri="{FF2B5EF4-FFF2-40B4-BE49-F238E27FC236}">
                <a16:creationId xmlns:a16="http://schemas.microsoft.com/office/drawing/2014/main" id="{9DF99C65-7E7F-00F3-386D-8FB1B82463A8}"/>
              </a:ext>
            </a:extLst>
          </p:cNvPr>
          <p:cNvSpPr>
            <a:spLocks noGrp="1"/>
          </p:cNvSpPr>
          <p:nvPr>
            <p:ph idx="1"/>
          </p:nvPr>
        </p:nvSpPr>
        <p:spPr/>
        <p:txBody>
          <a:bodyPr/>
          <a:lstStyle/>
          <a:p>
            <a:endParaRPr lang="it-IT" dirty="0"/>
          </a:p>
          <a:p>
            <a:pPr marL="0" indent="0" algn="ctr">
              <a:buNone/>
            </a:pPr>
            <a:r>
              <a:rPr lang="it-IT" dirty="0"/>
              <a:t>La  MATEMATICA FINAZIARIA IMPIEGATA</a:t>
            </a:r>
          </a:p>
          <a:p>
            <a:pPr marL="0" indent="0" algn="ctr">
              <a:buNone/>
            </a:pPr>
            <a:endParaRPr lang="it-IT" dirty="0"/>
          </a:p>
          <a:p>
            <a:pPr marL="0" indent="0" algn="ctr">
              <a:buNone/>
            </a:pPr>
            <a:r>
              <a:rPr lang="it-IT" dirty="0"/>
              <a:t>E’</a:t>
            </a:r>
          </a:p>
          <a:p>
            <a:pPr algn="ctr"/>
            <a:endParaRPr lang="it-IT" dirty="0"/>
          </a:p>
          <a:p>
            <a:pPr marL="0" indent="0" algn="ctr">
              <a:buNone/>
            </a:pPr>
            <a:r>
              <a:rPr lang="it-IT" dirty="0"/>
              <a:t>CONTROINTUITIVA</a:t>
            </a:r>
          </a:p>
          <a:p>
            <a:pPr marL="0" indent="0" algn="ctr">
              <a:buNone/>
            </a:pPr>
            <a:endParaRPr lang="it-IT" dirty="0"/>
          </a:p>
        </p:txBody>
      </p:sp>
    </p:spTree>
    <p:extLst>
      <p:ext uri="{BB962C8B-B14F-4D97-AF65-F5344CB8AC3E}">
        <p14:creationId xmlns:p14="http://schemas.microsoft.com/office/powerpoint/2010/main" val="2215329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D6B053-C01F-544A-FC3D-E6CE1AD0AFEF}"/>
              </a:ext>
            </a:extLst>
          </p:cNvPr>
          <p:cNvSpPr>
            <a:spLocks noGrp="1"/>
          </p:cNvSpPr>
          <p:nvPr>
            <p:ph type="title"/>
          </p:nvPr>
        </p:nvSpPr>
        <p:spPr>
          <a:xfrm>
            <a:off x="838200" y="365125"/>
            <a:ext cx="10899098" cy="1328764"/>
          </a:xfrm>
        </p:spPr>
        <p:txBody>
          <a:bodyPr/>
          <a:lstStyle/>
          <a:p>
            <a:pPr algn="ctr"/>
            <a:r>
              <a:rPr lang="it-IT" dirty="0"/>
              <a:t> 100.000 x 10% = 10.000  </a:t>
            </a:r>
            <a:r>
              <a:rPr lang="it-IT" dirty="0" err="1"/>
              <a:t>int</a:t>
            </a:r>
            <a:r>
              <a:rPr lang="it-IT" dirty="0"/>
              <a:t>. Semplici? NO</a:t>
            </a:r>
          </a:p>
        </p:txBody>
      </p:sp>
      <p:pic>
        <p:nvPicPr>
          <p:cNvPr id="4" name="Segnaposto contenuto 3" descr="Immagine che contiene testo, schermata, Carattere, numero&#10;&#10;Descrizione generata automaticamente">
            <a:extLst>
              <a:ext uri="{FF2B5EF4-FFF2-40B4-BE49-F238E27FC236}">
                <a16:creationId xmlns:a16="http://schemas.microsoft.com/office/drawing/2014/main" id="{7D170871-6C18-EE5F-A4FC-E00F04D7567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0301" y="2383449"/>
            <a:ext cx="7931397" cy="1815943"/>
          </a:xfrm>
          <a:prstGeom prst="rect">
            <a:avLst/>
          </a:prstGeom>
          <a:noFill/>
          <a:ln>
            <a:noFill/>
          </a:ln>
        </p:spPr>
      </p:pic>
    </p:spTree>
    <p:extLst>
      <p:ext uri="{BB962C8B-B14F-4D97-AF65-F5344CB8AC3E}">
        <p14:creationId xmlns:p14="http://schemas.microsoft.com/office/powerpoint/2010/main" val="2709410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1145B-E641-3B86-0742-ED58A53B8FE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9D941D3-D4CB-C082-AD49-A6FFD015C20B}"/>
              </a:ext>
            </a:extLst>
          </p:cNvPr>
          <p:cNvSpPr>
            <a:spLocks noGrp="1"/>
          </p:cNvSpPr>
          <p:nvPr>
            <p:ph type="title"/>
          </p:nvPr>
        </p:nvSpPr>
        <p:spPr>
          <a:xfrm>
            <a:off x="1076198" y="589412"/>
            <a:ext cx="10483198" cy="1429169"/>
          </a:xfrm>
        </p:spPr>
        <p:txBody>
          <a:bodyPr>
            <a:normAutofit fontScale="90000"/>
          </a:bodyPr>
          <a:lstStyle/>
          <a:p>
            <a:pPr algn="ctr">
              <a:lnSpc>
                <a:spcPct val="150000"/>
              </a:lnSpc>
              <a:buNone/>
            </a:pPr>
            <a:br>
              <a:rPr lang="it-IT" b="1" u="sng">
                <a:solidFill>
                  <a:srgbClr val="40689C"/>
                </a:solidFill>
                <a:latin typeface="Source Sans Pro" panose="020B0503030403020204" pitchFamily="34" charset="0"/>
                <a:ea typeface="Times New Roman" panose="02020603050405020304" pitchFamily="18" charset="0"/>
              </a:rPr>
            </a:br>
            <a:br>
              <a:rPr lang="it-IT" b="1" u="sng">
                <a:solidFill>
                  <a:srgbClr val="40689C"/>
                </a:solidFill>
                <a:latin typeface="Source Sans Pro" panose="020B0503030403020204" pitchFamily="34" charset="0"/>
                <a:ea typeface="Times New Roman" panose="02020603050405020304" pitchFamily="18" charset="0"/>
              </a:rPr>
            </a:br>
            <a:br>
              <a:rPr lang="it-IT" b="1" u="sng">
                <a:solidFill>
                  <a:srgbClr val="40689C"/>
                </a:solidFill>
                <a:latin typeface="Source Sans Pro" panose="020B0503030403020204" pitchFamily="34" charset="0"/>
                <a:ea typeface="Times New Roman" panose="02020603050405020304" pitchFamily="18" charset="0"/>
              </a:rPr>
            </a:br>
            <a:r>
              <a:rPr lang="it-IT" b="1" u="sng">
                <a:solidFill>
                  <a:srgbClr val="40689C"/>
                </a:solidFill>
                <a:latin typeface="Source Sans Pro" panose="020B0503030403020204" pitchFamily="34" charset="0"/>
                <a:ea typeface="Times New Roman" panose="02020603050405020304" pitchFamily="18" charset="0"/>
              </a:rPr>
              <a:t>DEBITO RESIDUO x tasso interesse</a:t>
            </a:r>
            <a:br>
              <a:rPr lang="it-IT" b="1" u="sng">
                <a:solidFill>
                  <a:srgbClr val="40689C"/>
                </a:solidFill>
                <a:latin typeface="Source Sans Pro" panose="020B0503030403020204" pitchFamily="34" charset="0"/>
                <a:ea typeface="Times New Roman" panose="02020603050405020304" pitchFamily="18" charset="0"/>
              </a:rPr>
            </a:br>
            <a:r>
              <a:rPr lang="it-IT" b="1" u="sng">
                <a:solidFill>
                  <a:srgbClr val="40689C"/>
                </a:solidFill>
                <a:latin typeface="Source Sans Pro" panose="020B0503030403020204" pitchFamily="34" charset="0"/>
                <a:ea typeface="Times New Roman" panose="02020603050405020304" pitchFamily="18" charset="0"/>
              </a:rPr>
              <a:t>solo se in regime composto</a:t>
            </a:r>
            <a:br>
              <a:rPr lang="it-IT" sz="2400">
                <a:effectLst/>
                <a:latin typeface="Times New Roman" panose="02020603050405020304" pitchFamily="18" charset="0"/>
                <a:ea typeface="Times New Roman" panose="02020603050405020304" pitchFamily="18" charset="0"/>
              </a:rPr>
            </a:br>
            <a:br>
              <a:rPr lang="it-IT"/>
            </a:br>
            <a:br>
              <a:rPr lang="it-IT" sz="2400">
                <a:effectLst/>
                <a:latin typeface="Times New Roman" panose="02020603050405020304" pitchFamily="18" charset="0"/>
                <a:ea typeface="Times New Roman" panose="02020603050405020304" pitchFamily="18" charset="0"/>
              </a:rPr>
            </a:br>
            <a:r>
              <a:rPr lang="it-IT" sz="2400">
                <a:effectLst/>
                <a:latin typeface="Times New Roman" panose="02020603050405020304" pitchFamily="18" charset="0"/>
                <a:ea typeface="Times New Roman" panose="02020603050405020304" pitchFamily="18" charset="0"/>
              </a:rPr>
              <a:t> </a:t>
            </a:r>
            <a:br>
              <a:rPr lang="it-IT" sz="2400">
                <a:effectLst/>
                <a:latin typeface="Times New Roman" panose="02020603050405020304" pitchFamily="18" charset="0"/>
                <a:ea typeface="Times New Roman" panose="02020603050405020304" pitchFamily="18" charset="0"/>
              </a:rPr>
            </a:br>
            <a:r>
              <a:rPr lang="it-IT" sz="2400">
                <a:effectLst/>
                <a:latin typeface="Times New Roman" panose="02020603050405020304" pitchFamily="18" charset="0"/>
                <a:ea typeface="Times New Roman" panose="02020603050405020304" pitchFamily="18" charset="0"/>
              </a:rPr>
              <a:t>so</a:t>
            </a:r>
            <a:endParaRPr lang="it-IT" dirty="0"/>
          </a:p>
        </p:txBody>
      </p:sp>
      <p:pic>
        <p:nvPicPr>
          <p:cNvPr id="4" name="Segnaposto contenuto 3" descr="Nessuna descrizione alternativa per questa immagine">
            <a:extLst>
              <a:ext uri="{FF2B5EF4-FFF2-40B4-BE49-F238E27FC236}">
                <a16:creationId xmlns:a16="http://schemas.microsoft.com/office/drawing/2014/main" id="{3DE3FF7D-2BDA-0054-6BE5-F5F25E860D7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016170"/>
            <a:ext cx="10991596" cy="2780779"/>
          </a:xfrm>
          <a:prstGeom prst="rect">
            <a:avLst/>
          </a:prstGeom>
          <a:noFill/>
          <a:ln>
            <a:noFill/>
          </a:ln>
        </p:spPr>
      </p:pic>
    </p:spTree>
    <p:extLst>
      <p:ext uri="{BB962C8B-B14F-4D97-AF65-F5344CB8AC3E}">
        <p14:creationId xmlns:p14="http://schemas.microsoft.com/office/powerpoint/2010/main" val="118661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4E64A-7A15-6EC1-7A16-0C41167E5F4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86D7C95-3388-D037-CB28-0438A78DEE78}"/>
              </a:ext>
            </a:extLst>
          </p:cNvPr>
          <p:cNvSpPr>
            <a:spLocks noGrp="1"/>
          </p:cNvSpPr>
          <p:nvPr>
            <p:ph type="title"/>
          </p:nvPr>
        </p:nvSpPr>
        <p:spPr>
          <a:xfrm>
            <a:off x="838200" y="365125"/>
            <a:ext cx="10899098" cy="1328764"/>
          </a:xfrm>
        </p:spPr>
        <p:txBody>
          <a:bodyPr/>
          <a:lstStyle/>
          <a:p>
            <a:pPr algn="ctr"/>
            <a:r>
              <a:rPr lang="it-IT" dirty="0"/>
              <a:t> RATA in regime di capitalizzazione a INTERESSE COMPOSTO</a:t>
            </a:r>
          </a:p>
        </p:txBody>
      </p:sp>
      <mc:AlternateContent xmlns:mc="http://schemas.openxmlformats.org/markup-compatibility/2006" xmlns:a14="http://schemas.microsoft.com/office/drawing/2010/main">
        <mc:Choice Requires="a14">
          <p:sp>
            <p:nvSpPr>
              <p:cNvPr id="5" name="Segnaposto contenuto 4">
                <a:extLst>
                  <a:ext uri="{FF2B5EF4-FFF2-40B4-BE49-F238E27FC236}">
                    <a16:creationId xmlns:a16="http://schemas.microsoft.com/office/drawing/2014/main" id="{D8F224B2-B0D8-ACAF-2B4C-86298E12B35E}"/>
                  </a:ext>
                </a:extLst>
              </p:cNvPr>
              <p:cNvSpPr>
                <a:spLocks noGrp="1"/>
              </p:cNvSpPr>
              <p:nvPr>
                <p:ph idx="1"/>
              </p:nvPr>
            </p:nvSpPr>
            <p:spPr/>
            <p:txBody>
              <a:bodyPr/>
              <a:lstStyle/>
              <a:p>
                <a:pPr marL="0" indent="0">
                  <a:buNone/>
                </a:pPr>
                <a:r>
                  <a:rPr lang="it-IT" dirty="0"/>
                  <a:t> </a:t>
                </a:r>
              </a:p>
              <a:p>
                <a:endParaRPr lang="it-IT" dirty="0"/>
              </a:p>
              <a:p>
                <a:pPr algn="ctr"/>
                <a:r>
                  <a:rPr lang="it-IT" sz="3600" dirty="0"/>
                  <a:t>RATA = </a:t>
                </a:r>
                <a14:m>
                  <m:oMath xmlns:m="http://schemas.openxmlformats.org/officeDocument/2006/math">
                    <m:f>
                      <m:fPr>
                        <m:ctrlPr>
                          <a:rPr lang="it-IT" sz="3600" i="1">
                            <a:latin typeface="Cambria Math" panose="02040503050406030204" pitchFamily="18" charset="0"/>
                          </a:rPr>
                        </m:ctrlPr>
                      </m:fPr>
                      <m:num>
                        <m:r>
                          <a:rPr lang="it-IT" sz="3600" i="1">
                            <a:latin typeface="Cambria Math" panose="02040503050406030204" pitchFamily="18" charset="0"/>
                          </a:rPr>
                          <m:t>100.000 ∗ 10,00%</m:t>
                        </m:r>
                      </m:num>
                      <m:den>
                        <m:d>
                          <m:dPr>
                            <m:ctrlPr>
                              <a:rPr lang="it-IT" sz="3600" i="1">
                                <a:latin typeface="Cambria Math" panose="02040503050406030204" pitchFamily="18" charset="0"/>
                              </a:rPr>
                            </m:ctrlPr>
                          </m:dPr>
                          <m:e>
                            <m:r>
                              <a:rPr lang="it-IT" sz="3600" i="1">
                                <a:latin typeface="Cambria Math" panose="02040503050406030204" pitchFamily="18" charset="0"/>
                              </a:rPr>
                              <m:t> 1− </m:t>
                            </m:r>
                            <m:f>
                              <m:fPr>
                                <m:ctrlPr>
                                  <a:rPr lang="it-IT" sz="3600" i="1">
                                    <a:latin typeface="Cambria Math" panose="02040503050406030204" pitchFamily="18" charset="0"/>
                                  </a:rPr>
                                </m:ctrlPr>
                              </m:fPr>
                              <m:num>
                                <m:r>
                                  <a:rPr lang="it-IT" sz="3600" i="1">
                                    <a:latin typeface="Cambria Math" panose="02040503050406030204" pitchFamily="18" charset="0"/>
                                  </a:rPr>
                                  <m:t>1</m:t>
                                </m:r>
                              </m:num>
                              <m:den>
                                <m:sSup>
                                  <m:sSupPr>
                                    <m:ctrlPr>
                                      <a:rPr lang="it-IT" sz="3600" i="1">
                                        <a:latin typeface="Cambria Math" panose="02040503050406030204" pitchFamily="18" charset="0"/>
                                      </a:rPr>
                                    </m:ctrlPr>
                                  </m:sSupPr>
                                  <m:e>
                                    <m:d>
                                      <m:dPr>
                                        <m:ctrlPr>
                                          <a:rPr lang="it-IT" sz="3600" i="1">
                                            <a:latin typeface="Cambria Math" panose="02040503050406030204" pitchFamily="18" charset="0"/>
                                          </a:rPr>
                                        </m:ctrlPr>
                                      </m:dPr>
                                      <m:e>
                                        <m:r>
                                          <a:rPr lang="it-IT" sz="3600" i="1">
                                            <a:latin typeface="Cambria Math" panose="02040503050406030204" pitchFamily="18" charset="0"/>
                                          </a:rPr>
                                          <m:t> 1+10% </m:t>
                                        </m:r>
                                      </m:e>
                                    </m:d>
                                  </m:e>
                                  <m:sup>
                                    <m:r>
                                      <a:rPr lang="it-IT" sz="3600" b="1" i="1" smtClean="0">
                                        <a:solidFill>
                                          <a:srgbClr val="FF0000"/>
                                        </a:solidFill>
                                        <a:latin typeface="Cambria Math" panose="02040503050406030204" pitchFamily="18" charset="0"/>
                                      </a:rPr>
                                      <m:t>𝟏𝟎</m:t>
                                    </m:r>
                                  </m:sup>
                                </m:sSup>
                              </m:den>
                            </m:f>
                            <m:r>
                              <a:rPr lang="it-IT" sz="3600" i="1">
                                <a:latin typeface="Cambria Math" panose="02040503050406030204" pitchFamily="18" charset="0"/>
                              </a:rPr>
                              <m:t> </m:t>
                            </m:r>
                          </m:e>
                        </m:d>
                      </m:den>
                    </m:f>
                    <m:r>
                      <a:rPr lang="it-IT" sz="3600" i="1">
                        <a:latin typeface="Cambria Math" panose="02040503050406030204" pitchFamily="18" charset="0"/>
                      </a:rPr>
                      <m:t>=</m:t>
                    </m:r>
                    <m:f>
                      <m:fPr>
                        <m:ctrlPr>
                          <a:rPr lang="it-IT" sz="3600" i="1">
                            <a:latin typeface="Cambria Math" panose="02040503050406030204" pitchFamily="18" charset="0"/>
                          </a:rPr>
                        </m:ctrlPr>
                      </m:fPr>
                      <m:num>
                        <m:r>
                          <a:rPr lang="it-IT" sz="3600" b="1" i="1" smtClean="0">
                            <a:solidFill>
                              <a:srgbClr val="FF0000"/>
                            </a:solidFill>
                            <a:latin typeface="Cambria Math" panose="02040503050406030204" pitchFamily="18" charset="0"/>
                          </a:rPr>
                          <m:t>𝟏𝟎</m:t>
                        </m:r>
                        <m:r>
                          <a:rPr lang="it-IT" sz="3600" b="1" i="1" smtClean="0">
                            <a:solidFill>
                              <a:srgbClr val="FF0000"/>
                            </a:solidFill>
                            <a:latin typeface="Cambria Math" panose="02040503050406030204" pitchFamily="18" charset="0"/>
                          </a:rPr>
                          <m:t>.</m:t>
                        </m:r>
                        <m:r>
                          <a:rPr lang="it-IT" sz="3600" b="1" i="1" smtClean="0">
                            <a:solidFill>
                              <a:srgbClr val="FF0000"/>
                            </a:solidFill>
                            <a:latin typeface="Cambria Math" panose="02040503050406030204" pitchFamily="18" charset="0"/>
                          </a:rPr>
                          <m:t>𝟎𝟎𝟎</m:t>
                        </m:r>
                      </m:num>
                      <m:den>
                        <m:r>
                          <a:rPr lang="it-IT" sz="3600" i="1">
                            <a:latin typeface="Cambria Math" panose="02040503050406030204" pitchFamily="18" charset="0"/>
                          </a:rPr>
                          <m:t>0,61445669 </m:t>
                        </m:r>
                      </m:den>
                    </m:f>
                    <m:r>
                      <a:rPr lang="it-IT" sz="3600" i="1">
                        <a:latin typeface="Cambria Math" panose="02040503050406030204" pitchFamily="18" charset="0"/>
                      </a:rPr>
                      <m:t> =16.274,54</m:t>
                    </m:r>
                  </m:oMath>
                </a14:m>
                <a:r>
                  <a:rPr lang="it-IT" sz="3600" dirty="0"/>
                  <a:t> </a:t>
                </a:r>
              </a:p>
            </p:txBody>
          </p:sp>
        </mc:Choice>
        <mc:Fallback xmlns="">
          <p:sp>
            <p:nvSpPr>
              <p:cNvPr id="5" name="Segnaposto contenuto 4">
                <a:extLst>
                  <a:ext uri="{FF2B5EF4-FFF2-40B4-BE49-F238E27FC236}">
                    <a16:creationId xmlns:a16="http://schemas.microsoft.com/office/drawing/2014/main" id="{D8F224B2-B0D8-ACAF-2B4C-86298E12B35E}"/>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3464893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D0919-1DD1-3944-7E2C-5C390AC655B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18B620C-8D44-9D47-1A5E-95683959C586}"/>
              </a:ext>
            </a:extLst>
          </p:cNvPr>
          <p:cNvSpPr>
            <a:spLocks noGrp="1"/>
          </p:cNvSpPr>
          <p:nvPr>
            <p:ph type="title"/>
          </p:nvPr>
        </p:nvSpPr>
        <p:spPr>
          <a:xfrm>
            <a:off x="838200" y="365125"/>
            <a:ext cx="10899098" cy="1328764"/>
          </a:xfrm>
        </p:spPr>
        <p:txBody>
          <a:bodyPr/>
          <a:lstStyle/>
          <a:p>
            <a:pPr algn="ctr"/>
            <a:r>
              <a:rPr lang="it-IT" dirty="0"/>
              <a:t> 100.000 x 10% = 10.000  </a:t>
            </a:r>
            <a:r>
              <a:rPr lang="it-IT" dirty="0" err="1"/>
              <a:t>int</a:t>
            </a:r>
            <a:r>
              <a:rPr lang="it-IT" dirty="0"/>
              <a:t>. Semplici? NO</a:t>
            </a:r>
          </a:p>
        </p:txBody>
      </p:sp>
      <mc:AlternateContent xmlns:mc="http://schemas.openxmlformats.org/markup-compatibility/2006" xmlns:a14="http://schemas.microsoft.com/office/drawing/2010/main">
        <mc:Choice Requires="a14">
          <p:sp>
            <p:nvSpPr>
              <p:cNvPr id="5" name="Segnaposto contenuto 4">
                <a:extLst>
                  <a:ext uri="{FF2B5EF4-FFF2-40B4-BE49-F238E27FC236}">
                    <a16:creationId xmlns:a16="http://schemas.microsoft.com/office/drawing/2014/main" id="{F8ADE270-436A-093D-4075-585972E059F4}"/>
                  </a:ext>
                </a:extLst>
              </p:cNvPr>
              <p:cNvSpPr>
                <a:spLocks noGrp="1"/>
              </p:cNvSpPr>
              <p:nvPr>
                <p:ph idx="1"/>
              </p:nvPr>
            </p:nvSpPr>
            <p:spPr/>
            <p:txBody>
              <a:bodyPr/>
              <a:lstStyle/>
              <a:p>
                <a:r>
                  <a:rPr lang="it-IT" dirty="0"/>
                  <a:t>FORMULA DEL MONTANTE COMPOSTO</a:t>
                </a:r>
              </a:p>
              <a:p>
                <a:pPr marL="0" indent="0">
                  <a:buNone/>
                </a:pPr>
                <a:r>
                  <a:rPr lang="it-IT" dirty="0"/>
                  <a:t> </a:t>
                </a:r>
              </a:p>
              <a:p>
                <a14:m>
                  <m:oMath xmlns:m="http://schemas.openxmlformats.org/officeDocument/2006/math">
                    <m:r>
                      <a:rPr lang="it-IT" i="1">
                        <a:latin typeface="Cambria Math" panose="02040503050406030204" pitchFamily="18" charset="0"/>
                      </a:rPr>
                      <m:t>6.274,54 </m:t>
                    </m:r>
                    <m:r>
                      <a:rPr lang="it-IT" i="1">
                        <a:latin typeface="Cambria Math" panose="02040503050406030204" pitchFamily="18" charset="0"/>
                      </a:rPr>
                      <m:t>𝑥</m:t>
                    </m:r>
                    <m:r>
                      <a:rPr lang="it-IT" i="1">
                        <a:latin typeface="Cambria Math" panose="02040503050406030204" pitchFamily="18" charset="0"/>
                      </a:rPr>
                      <m:t> </m:t>
                    </m:r>
                    <m:sSup>
                      <m:sSupPr>
                        <m:ctrlPr>
                          <a:rPr lang="it-IT" i="1">
                            <a:latin typeface="Cambria Math" panose="02040503050406030204" pitchFamily="18" charset="0"/>
                          </a:rPr>
                        </m:ctrlPr>
                      </m:sSupPr>
                      <m:e>
                        <m:d>
                          <m:dPr>
                            <m:ctrlPr>
                              <a:rPr lang="it-IT" i="1">
                                <a:latin typeface="Cambria Math" panose="02040503050406030204" pitchFamily="18" charset="0"/>
                              </a:rPr>
                            </m:ctrlPr>
                          </m:dPr>
                          <m:e>
                            <m:r>
                              <a:rPr lang="it-IT" i="1">
                                <a:latin typeface="Cambria Math" panose="02040503050406030204" pitchFamily="18" charset="0"/>
                              </a:rPr>
                              <m:t> 1+10,00%</m:t>
                            </m:r>
                          </m:e>
                        </m:d>
                      </m:e>
                      <m:sup>
                        <m:r>
                          <a:rPr lang="it-IT" i="1">
                            <a:latin typeface="Cambria Math" panose="02040503050406030204" pitchFamily="18" charset="0"/>
                          </a:rPr>
                          <m:t>10</m:t>
                        </m:r>
                      </m:sup>
                    </m:sSup>
                    <m:r>
                      <a:rPr lang="it-IT" i="1">
                        <a:latin typeface="Cambria Math" panose="02040503050406030204" pitchFamily="18" charset="0"/>
                      </a:rPr>
                      <m:t>=16.274,54 </m:t>
                    </m:r>
                    <m:r>
                      <a:rPr lang="it-IT" i="1">
                        <a:latin typeface="Cambria Math" panose="02040503050406030204" pitchFamily="18" charset="0"/>
                      </a:rPr>
                      <m:t>𝐼𝑚𝑝𝑜𝑟𝑡𝑜</m:t>
                    </m:r>
                    <m:r>
                      <a:rPr lang="it-IT" i="1">
                        <a:latin typeface="Cambria Math" panose="02040503050406030204" pitchFamily="18" charset="0"/>
                      </a:rPr>
                      <m:t> </m:t>
                    </m:r>
                    <m:r>
                      <a:rPr lang="it-IT" i="1">
                        <a:latin typeface="Cambria Math" panose="02040503050406030204" pitchFamily="18" charset="0"/>
                      </a:rPr>
                      <m:t>𝑅𝐴𝑇𝐴</m:t>
                    </m:r>
                  </m:oMath>
                </a14:m>
                <a:endParaRPr lang="it-IT" dirty="0"/>
              </a:p>
              <a:p>
                <a:endParaRPr lang="it-IT" dirty="0"/>
              </a:p>
              <a:p>
                <a:r>
                  <a:rPr lang="it-IT" dirty="0"/>
                  <a:t>Isoliamo gli interessi composti</a:t>
                </a:r>
              </a:p>
              <a:p>
                <a:pPr marL="0" indent="0">
                  <a:buNone/>
                </a:pPr>
                <a:endParaRPr lang="it-IT" dirty="0"/>
              </a:p>
              <a:p>
                <a14:m>
                  <m:oMath xmlns:m="http://schemas.openxmlformats.org/officeDocument/2006/math">
                    <m:r>
                      <a:rPr lang="it-IT" i="1">
                        <a:latin typeface="Cambria Math" panose="02040503050406030204" pitchFamily="18" charset="0"/>
                      </a:rPr>
                      <m:t>6.274,54 </m:t>
                    </m:r>
                    <m:r>
                      <a:rPr lang="it-IT" i="1">
                        <a:latin typeface="Cambria Math" panose="02040503050406030204" pitchFamily="18" charset="0"/>
                      </a:rPr>
                      <m:t>𝑥</m:t>
                    </m:r>
                    <m:r>
                      <a:rPr lang="it-IT" i="1">
                        <a:latin typeface="Cambria Math" panose="02040503050406030204" pitchFamily="18" charset="0"/>
                      </a:rPr>
                      <m:t> [ </m:t>
                    </m:r>
                    <m:sSup>
                      <m:sSupPr>
                        <m:ctrlPr>
                          <a:rPr lang="it-IT" i="1">
                            <a:latin typeface="Cambria Math" panose="02040503050406030204" pitchFamily="18" charset="0"/>
                          </a:rPr>
                        </m:ctrlPr>
                      </m:sSupPr>
                      <m:e>
                        <m:d>
                          <m:dPr>
                            <m:ctrlPr>
                              <a:rPr lang="it-IT" i="1">
                                <a:latin typeface="Cambria Math" panose="02040503050406030204" pitchFamily="18" charset="0"/>
                              </a:rPr>
                            </m:ctrlPr>
                          </m:dPr>
                          <m:e>
                            <m:r>
                              <a:rPr lang="it-IT" i="1">
                                <a:latin typeface="Cambria Math" panose="02040503050406030204" pitchFamily="18" charset="0"/>
                              </a:rPr>
                              <m:t> 1+10,00%</m:t>
                            </m:r>
                          </m:e>
                        </m:d>
                      </m:e>
                      <m:sup>
                        <m:r>
                          <a:rPr lang="it-IT" i="1">
                            <a:latin typeface="Cambria Math" panose="02040503050406030204" pitchFamily="18" charset="0"/>
                          </a:rPr>
                          <m:t>10</m:t>
                        </m:r>
                      </m:sup>
                    </m:sSup>
                    <m:r>
                      <a:rPr lang="it-IT" i="1">
                        <a:latin typeface="Cambria Math" panose="02040503050406030204" pitchFamily="18" charset="0"/>
                      </a:rPr>
                      <m:t>−1=10.000 </m:t>
                    </m:r>
                    <m:r>
                      <a:rPr lang="it-IT" i="1">
                        <a:latin typeface="Cambria Math" panose="02040503050406030204" pitchFamily="18" charset="0"/>
                      </a:rPr>
                      <m:t>𝐼𝑁𝑇𝐸𝑅𝐸𝑆𝑆𝐼</m:t>
                    </m:r>
                    <m:r>
                      <a:rPr lang="it-IT" i="1">
                        <a:latin typeface="Cambria Math" panose="02040503050406030204" pitchFamily="18" charset="0"/>
                      </a:rPr>
                      <m:t>  </m:t>
                    </m:r>
                    <m:r>
                      <a:rPr lang="it-IT" b="0" i="1" smtClean="0">
                        <a:latin typeface="Cambria Math" panose="02040503050406030204" pitchFamily="18" charset="0"/>
                      </a:rPr>
                      <m:t>𝐶𝑂𝑀𝑃</m:t>
                    </m:r>
                    <m:r>
                      <a:rPr lang="it-IT" b="0" i="1" smtClean="0">
                        <a:latin typeface="Cambria Math" panose="02040503050406030204" pitchFamily="18" charset="0"/>
                      </a:rPr>
                      <m:t>.</m:t>
                    </m:r>
                  </m:oMath>
                </a14:m>
                <a:endParaRPr lang="it-IT" dirty="0"/>
              </a:p>
            </p:txBody>
          </p:sp>
        </mc:Choice>
        <mc:Fallback xmlns="">
          <p:sp>
            <p:nvSpPr>
              <p:cNvPr id="5" name="Segnaposto contenuto 4">
                <a:extLst>
                  <a:ext uri="{FF2B5EF4-FFF2-40B4-BE49-F238E27FC236}">
                    <a16:creationId xmlns:a16="http://schemas.microsoft.com/office/drawing/2014/main" id="{F8ADE270-436A-093D-4075-585972E059F4}"/>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it-IT">
                    <a:noFill/>
                  </a:rPr>
                  <a:t> </a:t>
                </a:r>
              </a:p>
            </p:txBody>
          </p:sp>
        </mc:Fallback>
      </mc:AlternateContent>
    </p:spTree>
    <p:extLst>
      <p:ext uri="{BB962C8B-B14F-4D97-AF65-F5344CB8AC3E}">
        <p14:creationId xmlns:p14="http://schemas.microsoft.com/office/powerpoint/2010/main" val="723593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C3F133-532F-001F-30BC-363895A56A67}"/>
              </a:ext>
            </a:extLst>
          </p:cNvPr>
          <p:cNvSpPr>
            <a:spLocks noGrp="1"/>
          </p:cNvSpPr>
          <p:nvPr>
            <p:ph type="title"/>
          </p:nvPr>
        </p:nvSpPr>
        <p:spPr/>
        <p:txBody>
          <a:bodyPr>
            <a:normAutofit/>
          </a:bodyPr>
          <a:lstStyle/>
          <a:p>
            <a:r>
              <a:rPr lang="it-IT" dirty="0"/>
              <a:t>100.000 x 10% = 10.000  </a:t>
            </a:r>
            <a:r>
              <a:rPr lang="it-IT" dirty="0" err="1"/>
              <a:t>int</a:t>
            </a:r>
            <a:r>
              <a:rPr lang="it-IT" dirty="0"/>
              <a:t>. Semplici? NO</a:t>
            </a:r>
          </a:p>
        </p:txBody>
      </p:sp>
      <p:sp>
        <p:nvSpPr>
          <p:cNvPr id="3" name="Segnaposto contenuto 2">
            <a:extLst>
              <a:ext uri="{FF2B5EF4-FFF2-40B4-BE49-F238E27FC236}">
                <a16:creationId xmlns:a16="http://schemas.microsoft.com/office/drawing/2014/main" id="{1FAD420F-6608-5FF5-9C1B-704AB6BE107C}"/>
              </a:ext>
            </a:extLst>
          </p:cNvPr>
          <p:cNvSpPr>
            <a:spLocks noGrp="1"/>
          </p:cNvSpPr>
          <p:nvPr>
            <p:ph idx="1"/>
          </p:nvPr>
        </p:nvSpPr>
        <p:spPr/>
        <p:txBody>
          <a:bodyPr/>
          <a:lstStyle/>
          <a:p>
            <a:r>
              <a:rPr lang="it-IT" dirty="0"/>
              <a:t>627,45 + 690,20 +759,22 + 835,14 + 918,66 + 1.010,52 + 1.111,57</a:t>
            </a:r>
          </a:p>
          <a:p>
            <a:pPr marL="0" indent="0">
              <a:buNone/>
            </a:pPr>
            <a:r>
              <a:rPr lang="it-IT" dirty="0"/>
              <a:t>+1.222,73 + 1.345,00 + 1.479,50 = </a:t>
            </a:r>
            <a:r>
              <a:rPr lang="it-IT" b="1" dirty="0"/>
              <a:t>10.000 interessi composti</a:t>
            </a:r>
          </a:p>
        </p:txBody>
      </p:sp>
      <p:pic>
        <p:nvPicPr>
          <p:cNvPr id="6" name="Immagine 5">
            <a:extLst>
              <a:ext uri="{FF2B5EF4-FFF2-40B4-BE49-F238E27FC236}">
                <a16:creationId xmlns:a16="http://schemas.microsoft.com/office/drawing/2014/main" id="{6D32B5F1-61B7-13A9-ABBE-5D068075AF8E}"/>
              </a:ext>
            </a:extLst>
          </p:cNvPr>
          <p:cNvPicPr>
            <a:picLocks noChangeAspect="1"/>
          </p:cNvPicPr>
          <p:nvPr/>
        </p:nvPicPr>
        <p:blipFill>
          <a:blip r:embed="rId2"/>
          <a:stretch>
            <a:fillRect/>
          </a:stretch>
        </p:blipFill>
        <p:spPr>
          <a:xfrm>
            <a:off x="1051795" y="3429000"/>
            <a:ext cx="9376850" cy="1184223"/>
          </a:xfrm>
          <a:prstGeom prst="rect">
            <a:avLst/>
          </a:prstGeom>
        </p:spPr>
      </p:pic>
    </p:spTree>
    <p:extLst>
      <p:ext uri="{BB962C8B-B14F-4D97-AF65-F5344CB8AC3E}">
        <p14:creationId xmlns:p14="http://schemas.microsoft.com/office/powerpoint/2010/main" val="3946473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A2E85-D217-07F4-57B8-84E1835B09A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F17AAFA-0641-06FE-62A6-70F7866E246A}"/>
              </a:ext>
            </a:extLst>
          </p:cNvPr>
          <p:cNvSpPr>
            <a:spLocks noGrp="1"/>
          </p:cNvSpPr>
          <p:nvPr>
            <p:ph type="title"/>
          </p:nvPr>
        </p:nvSpPr>
        <p:spPr/>
        <p:txBody>
          <a:bodyPr>
            <a:normAutofit/>
          </a:bodyPr>
          <a:lstStyle/>
          <a:p>
            <a:r>
              <a:rPr lang="it-IT" dirty="0"/>
              <a:t>100.000 x 10% = 10.000  </a:t>
            </a:r>
            <a:r>
              <a:rPr lang="it-IT" dirty="0" err="1"/>
              <a:t>int</a:t>
            </a:r>
            <a:r>
              <a:rPr lang="it-IT" dirty="0"/>
              <a:t>. Semplici? NO</a:t>
            </a:r>
          </a:p>
        </p:txBody>
      </p:sp>
      <p:sp>
        <p:nvSpPr>
          <p:cNvPr id="3" name="Segnaposto contenuto 2">
            <a:extLst>
              <a:ext uri="{FF2B5EF4-FFF2-40B4-BE49-F238E27FC236}">
                <a16:creationId xmlns:a16="http://schemas.microsoft.com/office/drawing/2014/main" id="{3010470C-057E-5965-1741-7BE2F1222267}"/>
              </a:ext>
            </a:extLst>
          </p:cNvPr>
          <p:cNvSpPr>
            <a:spLocks noGrp="1"/>
          </p:cNvSpPr>
          <p:nvPr>
            <p:ph idx="1"/>
          </p:nvPr>
        </p:nvSpPr>
        <p:spPr/>
        <p:txBody>
          <a:bodyPr/>
          <a:lstStyle/>
          <a:p>
            <a:r>
              <a:rPr lang="it-IT" dirty="0"/>
              <a:t>6.275,54 + 6.901,99 + 7.592,19 + 8.351,41 + 9.186,55 + 10.105,21</a:t>
            </a:r>
          </a:p>
          <a:p>
            <a:pPr marL="0" indent="0">
              <a:buNone/>
            </a:pPr>
            <a:r>
              <a:rPr lang="it-IT" dirty="0"/>
              <a:t>+ 11.115,73 + 12.227,30 + 13.450,03 + 14.795,04 = </a:t>
            </a:r>
            <a:r>
              <a:rPr lang="it-IT" b="1" dirty="0"/>
              <a:t>100.000</a:t>
            </a:r>
          </a:p>
          <a:p>
            <a:pPr marL="0" indent="0">
              <a:buNone/>
            </a:pPr>
            <a:endParaRPr lang="it-IT" dirty="0"/>
          </a:p>
          <a:p>
            <a:endParaRPr lang="it-IT" dirty="0"/>
          </a:p>
        </p:txBody>
      </p:sp>
      <p:pic>
        <p:nvPicPr>
          <p:cNvPr id="6" name="Immagine 5">
            <a:extLst>
              <a:ext uri="{FF2B5EF4-FFF2-40B4-BE49-F238E27FC236}">
                <a16:creationId xmlns:a16="http://schemas.microsoft.com/office/drawing/2014/main" id="{F02EC4C7-72D6-9FC8-2A3A-B8C713DC6F55}"/>
              </a:ext>
            </a:extLst>
          </p:cNvPr>
          <p:cNvPicPr>
            <a:picLocks noChangeAspect="1"/>
          </p:cNvPicPr>
          <p:nvPr/>
        </p:nvPicPr>
        <p:blipFill>
          <a:blip r:embed="rId2"/>
          <a:stretch>
            <a:fillRect/>
          </a:stretch>
        </p:blipFill>
        <p:spPr>
          <a:xfrm>
            <a:off x="1051795" y="3429000"/>
            <a:ext cx="9376850" cy="1184223"/>
          </a:xfrm>
          <a:prstGeom prst="rect">
            <a:avLst/>
          </a:prstGeom>
        </p:spPr>
      </p:pic>
    </p:spTree>
    <p:extLst>
      <p:ext uri="{BB962C8B-B14F-4D97-AF65-F5344CB8AC3E}">
        <p14:creationId xmlns:p14="http://schemas.microsoft.com/office/powerpoint/2010/main" val="4222181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D7B09-54EE-4E73-D294-39319FE58B89}"/>
            </a:ext>
          </a:extLst>
        </p:cNvPr>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id="{00C3022E-FA8F-816E-6D3F-D7CBEF23A482}"/>
              </a:ext>
            </a:extLst>
          </p:cNvPr>
          <p:cNvGraphicFramePr>
            <a:graphicFrameLocks noGrp="1"/>
          </p:cNvGraphicFramePr>
          <p:nvPr>
            <p:ph idx="1"/>
            <p:extLst>
              <p:ext uri="{D42A27DB-BD31-4B8C-83A1-F6EECF244321}">
                <p14:modId xmlns:p14="http://schemas.microsoft.com/office/powerpoint/2010/main" val="3773014611"/>
              </p:ext>
            </p:extLst>
          </p:nvPr>
        </p:nvGraphicFramePr>
        <p:xfrm>
          <a:off x="1334125" y="704538"/>
          <a:ext cx="8484430" cy="5441432"/>
        </p:xfrm>
        <a:graphic>
          <a:graphicData uri="http://schemas.openxmlformats.org/drawingml/2006/table">
            <a:tbl>
              <a:tblPr firstRow="1" firstCol="1" bandRow="1"/>
              <a:tblGrid>
                <a:gridCol w="714875">
                  <a:extLst>
                    <a:ext uri="{9D8B030D-6E8A-4147-A177-3AD203B41FA5}">
                      <a16:colId xmlns:a16="http://schemas.microsoft.com/office/drawing/2014/main" val="938988687"/>
                    </a:ext>
                  </a:extLst>
                </a:gridCol>
                <a:gridCol w="1241624">
                  <a:extLst>
                    <a:ext uri="{9D8B030D-6E8A-4147-A177-3AD203B41FA5}">
                      <a16:colId xmlns:a16="http://schemas.microsoft.com/office/drawing/2014/main" val="467249246"/>
                    </a:ext>
                  </a:extLst>
                </a:gridCol>
                <a:gridCol w="1561437">
                  <a:extLst>
                    <a:ext uri="{9D8B030D-6E8A-4147-A177-3AD203B41FA5}">
                      <a16:colId xmlns:a16="http://schemas.microsoft.com/office/drawing/2014/main" val="4106121319"/>
                    </a:ext>
                  </a:extLst>
                </a:gridCol>
                <a:gridCol w="1617875">
                  <a:extLst>
                    <a:ext uri="{9D8B030D-6E8A-4147-A177-3AD203B41FA5}">
                      <a16:colId xmlns:a16="http://schemas.microsoft.com/office/drawing/2014/main" val="1643038712"/>
                    </a:ext>
                  </a:extLst>
                </a:gridCol>
                <a:gridCol w="1015872">
                  <a:extLst>
                    <a:ext uri="{9D8B030D-6E8A-4147-A177-3AD203B41FA5}">
                      <a16:colId xmlns:a16="http://schemas.microsoft.com/office/drawing/2014/main" val="3765419215"/>
                    </a:ext>
                  </a:extLst>
                </a:gridCol>
                <a:gridCol w="1147561">
                  <a:extLst>
                    <a:ext uri="{9D8B030D-6E8A-4147-A177-3AD203B41FA5}">
                      <a16:colId xmlns:a16="http://schemas.microsoft.com/office/drawing/2014/main" val="2779217378"/>
                    </a:ext>
                  </a:extLst>
                </a:gridCol>
                <a:gridCol w="1185186">
                  <a:extLst>
                    <a:ext uri="{9D8B030D-6E8A-4147-A177-3AD203B41FA5}">
                      <a16:colId xmlns:a16="http://schemas.microsoft.com/office/drawing/2014/main" val="215233756"/>
                    </a:ext>
                  </a:extLst>
                </a:gridCol>
              </a:tblGrid>
              <a:tr h="1040969">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PERIODI</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Quota capitale/</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MONTANTE</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INTERESSE</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PERIODO</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Percentuale incremento</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Tasso</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EFFETTO COMPOSTO</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 art. 120 tub</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buNone/>
                      </a:pPr>
                      <a:r>
                        <a:rPr lang="it-IT" sz="1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CAPITALE PURO</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buNone/>
                      </a:pPr>
                      <a:r>
                        <a:rPr lang="it-IT" sz="1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(a-b)</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98731974"/>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6.274,54 </a:t>
                      </a:r>
                      <a:endParaRPr lang="it-I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627,45</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62,75</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5.647,09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4502766"/>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6.901,99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690,20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69,02</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6.211,79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3966921"/>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7.592,19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759,22</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75,92</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6.832,97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378121"/>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8.351,41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835,14</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83,51</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7.516,27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6655460"/>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9.186,55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918,66</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91,87</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8.267,90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5490308"/>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10.105,21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1.010,52</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101,05</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9.094,69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5598020"/>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11.115,73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1.111,57</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111,16</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10.004,16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2591926"/>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12.227,30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1.222,73</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122,27</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11.004,57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1415016"/>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13.450,03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1.345,00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134,50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12.105,03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3476580"/>
                  </a:ext>
                </a:extLst>
              </a:tr>
              <a:tr h="416388">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14.795,04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1.479,50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147,95</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13.315,53   </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695669"/>
                  </a:ext>
                </a:extLst>
              </a:tr>
              <a:tr h="236583">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it-IT"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1.000,00</a:t>
                      </a:r>
                      <a:endParaRPr lang="it-I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buNone/>
                      </a:pPr>
                      <a:r>
                        <a:rPr lang="it-IT"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90.000,00</a:t>
                      </a:r>
                      <a:endParaRPr lang="it-I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4798964"/>
                  </a:ext>
                </a:extLst>
              </a:tr>
            </a:tbl>
          </a:graphicData>
        </a:graphic>
      </p:graphicFrame>
    </p:spTree>
    <p:extLst>
      <p:ext uri="{BB962C8B-B14F-4D97-AF65-F5344CB8AC3E}">
        <p14:creationId xmlns:p14="http://schemas.microsoft.com/office/powerpoint/2010/main" val="629338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BC9EA0-352B-75C4-4F9C-65727A4F4961}"/>
              </a:ext>
            </a:extLst>
          </p:cNvPr>
          <p:cNvSpPr>
            <a:spLocks noGrp="1"/>
          </p:cNvSpPr>
          <p:nvPr>
            <p:ph type="title"/>
          </p:nvPr>
        </p:nvSpPr>
        <p:spPr/>
        <p:txBody>
          <a:bodyPr>
            <a:normAutofit fontScale="90000"/>
          </a:bodyPr>
          <a:lstStyle/>
          <a:p>
            <a:r>
              <a:rPr lang="it-IT" dirty="0"/>
              <a:t>Il DEBITO RESIDUO a partire dal DEBITO INIZIALE ha natura di MONTANTE FINANZIARIO</a:t>
            </a:r>
          </a:p>
        </p:txBody>
      </p:sp>
      <p:pic>
        <p:nvPicPr>
          <p:cNvPr id="4" name="Segnaposto contenuto 3" descr="Immagine che contiene testo, Carattere, schermata&#10;&#10;Descrizione generata automaticamente">
            <a:extLst>
              <a:ext uri="{FF2B5EF4-FFF2-40B4-BE49-F238E27FC236}">
                <a16:creationId xmlns:a16="http://schemas.microsoft.com/office/drawing/2014/main" id="{77BF861D-EA6A-8B55-084D-15228C436358}"/>
              </a:ext>
            </a:extLst>
          </p:cNvPr>
          <p:cNvPicPr>
            <a:picLocks noGrp="1" noChangeAspect="1"/>
          </p:cNvPicPr>
          <p:nvPr>
            <p:ph idx="1"/>
          </p:nvPr>
        </p:nvPicPr>
        <p:blipFill>
          <a:blip r:embed="rId2"/>
          <a:stretch>
            <a:fillRect/>
          </a:stretch>
        </p:blipFill>
        <p:spPr>
          <a:xfrm>
            <a:off x="1873770" y="1886916"/>
            <a:ext cx="7303997" cy="3657643"/>
          </a:xfrm>
          <a:prstGeom prst="rect">
            <a:avLst/>
          </a:prstGeom>
        </p:spPr>
      </p:pic>
    </p:spTree>
    <p:extLst>
      <p:ext uri="{BB962C8B-B14F-4D97-AF65-F5344CB8AC3E}">
        <p14:creationId xmlns:p14="http://schemas.microsoft.com/office/powerpoint/2010/main" val="232462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F1880-837B-9E57-D04B-E0DF9EE157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C320873-C913-5F76-86C5-9C707785DBB9}"/>
              </a:ext>
            </a:extLst>
          </p:cNvPr>
          <p:cNvSpPr>
            <a:spLocks noGrp="1"/>
          </p:cNvSpPr>
          <p:nvPr>
            <p:ph type="title"/>
          </p:nvPr>
        </p:nvSpPr>
        <p:spPr/>
        <p:txBody>
          <a:bodyPr>
            <a:normAutofit fontScale="90000"/>
          </a:bodyPr>
          <a:lstStyle/>
          <a:p>
            <a:r>
              <a:rPr lang="it-IT" dirty="0"/>
              <a:t>Il DEBITO RESIDUO a partire dal DEBITO INIZIALE ha natura di MONTANTE FINANZIARIO</a:t>
            </a:r>
          </a:p>
        </p:txBody>
      </p:sp>
      <p:sp>
        <p:nvSpPr>
          <p:cNvPr id="5" name="Segnaposto contenuto 4">
            <a:extLst>
              <a:ext uri="{FF2B5EF4-FFF2-40B4-BE49-F238E27FC236}">
                <a16:creationId xmlns:a16="http://schemas.microsoft.com/office/drawing/2014/main" id="{FFB46463-2A2F-E8EF-A2BC-6651CE86D059}"/>
              </a:ext>
            </a:extLst>
          </p:cNvPr>
          <p:cNvSpPr>
            <a:spLocks noGrp="1"/>
          </p:cNvSpPr>
          <p:nvPr>
            <p:ph idx="1"/>
          </p:nvPr>
        </p:nvSpPr>
        <p:spPr/>
        <p:txBody>
          <a:bodyPr/>
          <a:lstStyle/>
          <a:p>
            <a:r>
              <a:rPr lang="it-IT" dirty="0"/>
              <a:t>ARTICOLO 2 DEL D.M. 435927</a:t>
            </a:r>
          </a:p>
          <a:p>
            <a:endParaRPr lang="it-IT" dirty="0"/>
          </a:p>
          <a:p>
            <a:endParaRPr lang="it-IT" dirty="0"/>
          </a:p>
        </p:txBody>
      </p:sp>
      <p:pic>
        <p:nvPicPr>
          <p:cNvPr id="7" name="Immagine 6">
            <a:extLst>
              <a:ext uri="{FF2B5EF4-FFF2-40B4-BE49-F238E27FC236}">
                <a16:creationId xmlns:a16="http://schemas.microsoft.com/office/drawing/2014/main" id="{B35804A1-1486-9CE6-38FF-DB5FFCAC054C}"/>
              </a:ext>
            </a:extLst>
          </p:cNvPr>
          <p:cNvPicPr>
            <a:picLocks noChangeAspect="1"/>
          </p:cNvPicPr>
          <p:nvPr/>
        </p:nvPicPr>
        <p:blipFill>
          <a:blip r:embed="rId2"/>
          <a:stretch>
            <a:fillRect/>
          </a:stretch>
        </p:blipFill>
        <p:spPr>
          <a:xfrm>
            <a:off x="526890" y="2773180"/>
            <a:ext cx="9696401" cy="2841363"/>
          </a:xfrm>
          <a:prstGeom prst="rect">
            <a:avLst/>
          </a:prstGeom>
        </p:spPr>
      </p:pic>
    </p:spTree>
    <p:extLst>
      <p:ext uri="{BB962C8B-B14F-4D97-AF65-F5344CB8AC3E}">
        <p14:creationId xmlns:p14="http://schemas.microsoft.com/office/powerpoint/2010/main" val="1864556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155E-91CE-8AC2-F75E-DFF1CE77D13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F7B5AA8-D267-2BDC-37C4-288285C88A1F}"/>
              </a:ext>
            </a:extLst>
          </p:cNvPr>
          <p:cNvSpPr>
            <a:spLocks noGrp="1"/>
          </p:cNvSpPr>
          <p:nvPr>
            <p:ph type="title"/>
          </p:nvPr>
        </p:nvSpPr>
        <p:spPr/>
        <p:txBody>
          <a:bodyPr>
            <a:normAutofit fontScale="90000"/>
          </a:bodyPr>
          <a:lstStyle/>
          <a:p>
            <a:r>
              <a:rPr lang="it-IT" dirty="0"/>
              <a:t>Il DEBITO RESIDUO a partire dal DEBITO INIZIALE ha natura di MONTANTE FINANZIARIO</a:t>
            </a:r>
          </a:p>
        </p:txBody>
      </p:sp>
      <p:sp>
        <p:nvSpPr>
          <p:cNvPr id="5" name="Segnaposto contenuto 4">
            <a:extLst>
              <a:ext uri="{FF2B5EF4-FFF2-40B4-BE49-F238E27FC236}">
                <a16:creationId xmlns:a16="http://schemas.microsoft.com/office/drawing/2014/main" id="{A6E1CAAC-7C7E-5F98-DCB9-7F9E852605C4}"/>
              </a:ext>
            </a:extLst>
          </p:cNvPr>
          <p:cNvSpPr>
            <a:spLocks noGrp="1"/>
          </p:cNvSpPr>
          <p:nvPr>
            <p:ph idx="1"/>
          </p:nvPr>
        </p:nvSpPr>
        <p:spPr/>
        <p:txBody>
          <a:bodyPr/>
          <a:lstStyle/>
          <a:p>
            <a:pPr marL="0" indent="0">
              <a:buNone/>
            </a:pPr>
            <a:endParaRPr lang="it-IT" dirty="0"/>
          </a:p>
          <a:p>
            <a:endParaRPr lang="it-IT" dirty="0"/>
          </a:p>
          <a:p>
            <a:endParaRPr lang="it-IT" dirty="0"/>
          </a:p>
        </p:txBody>
      </p:sp>
      <p:pic>
        <p:nvPicPr>
          <p:cNvPr id="3" name="Immagine 2" descr="Immagine che contiene testo, schermata, Carattere, documento&#10;&#10;Descrizione generata automaticamente">
            <a:extLst>
              <a:ext uri="{FF2B5EF4-FFF2-40B4-BE49-F238E27FC236}">
                <a16:creationId xmlns:a16="http://schemas.microsoft.com/office/drawing/2014/main" id="{42F788AB-E576-B91F-247B-596BD702B9BF}"/>
              </a:ext>
            </a:extLst>
          </p:cNvPr>
          <p:cNvPicPr>
            <a:picLocks noChangeAspect="1"/>
          </p:cNvPicPr>
          <p:nvPr/>
        </p:nvPicPr>
        <p:blipFill>
          <a:blip r:embed="rId2"/>
          <a:stretch>
            <a:fillRect/>
          </a:stretch>
        </p:blipFill>
        <p:spPr>
          <a:xfrm>
            <a:off x="2968052" y="1720653"/>
            <a:ext cx="5481352" cy="4591248"/>
          </a:xfrm>
          <a:prstGeom prst="rect">
            <a:avLst/>
          </a:prstGeom>
        </p:spPr>
      </p:pic>
    </p:spTree>
    <p:extLst>
      <p:ext uri="{BB962C8B-B14F-4D97-AF65-F5344CB8AC3E}">
        <p14:creationId xmlns:p14="http://schemas.microsoft.com/office/powerpoint/2010/main" val="3147948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E731A-C135-F9AB-925D-2E0C586497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A1B9F4C-5632-928A-F712-2C6A6FE0D916}"/>
              </a:ext>
            </a:extLst>
          </p:cNvPr>
          <p:cNvSpPr>
            <a:spLocks noGrp="1"/>
          </p:cNvSpPr>
          <p:nvPr>
            <p:ph type="title"/>
          </p:nvPr>
        </p:nvSpPr>
        <p:spPr/>
        <p:txBody>
          <a:bodyPr>
            <a:normAutofit fontScale="90000"/>
          </a:bodyPr>
          <a:lstStyle/>
          <a:p>
            <a:r>
              <a:rPr lang="it-IT" dirty="0"/>
              <a:t>Il DEBITO RESIDUO a partire dal DEBITO INIZIALE ha natura di MONTANTE FINANZIARIO</a:t>
            </a:r>
          </a:p>
        </p:txBody>
      </p:sp>
      <mc:AlternateContent xmlns:mc="http://schemas.openxmlformats.org/markup-compatibility/2006" xmlns:a14="http://schemas.microsoft.com/office/drawing/2010/main">
        <mc:Choice Requires="a14">
          <p:sp>
            <p:nvSpPr>
              <p:cNvPr id="5" name="Segnaposto contenuto 4">
                <a:extLst>
                  <a:ext uri="{FF2B5EF4-FFF2-40B4-BE49-F238E27FC236}">
                    <a16:creationId xmlns:a16="http://schemas.microsoft.com/office/drawing/2014/main" id="{256D1328-F93F-57CC-2703-DCA18F608883}"/>
                  </a:ext>
                </a:extLst>
              </p:cNvPr>
              <p:cNvSpPr>
                <a:spLocks noGrp="1"/>
              </p:cNvSpPr>
              <p:nvPr>
                <p:ph idx="1"/>
              </p:nvPr>
            </p:nvSpPr>
            <p:spPr/>
            <p:txBody>
              <a:bodyPr/>
              <a:lstStyle/>
              <a:p>
                <a:pPr marL="0" indent="0">
                  <a:buNone/>
                </a:pPr>
                <a:endParaRPr lang="it-IT" dirty="0"/>
              </a:p>
              <a:p>
                <a14:m>
                  <m:oMath xmlns:m="http://schemas.openxmlformats.org/officeDocument/2006/math">
                    <m:r>
                      <a:rPr lang="it-IT" sz="3200" i="1">
                        <a:latin typeface="Cambria Math" panose="02040503050406030204" pitchFamily="18" charset="0"/>
                      </a:rPr>
                      <m:t>16.274,54∗ </m:t>
                    </m:r>
                    <m:f>
                      <m:fPr>
                        <m:ctrlPr>
                          <a:rPr lang="it-IT" sz="3200" i="1">
                            <a:latin typeface="Cambria Math" panose="02040503050406030204" pitchFamily="18" charset="0"/>
                          </a:rPr>
                        </m:ctrlPr>
                      </m:fPr>
                      <m:num>
                        <m:sSup>
                          <m:sSupPr>
                            <m:ctrlPr>
                              <a:rPr lang="it-IT" sz="3200" i="1">
                                <a:latin typeface="Cambria Math" panose="02040503050406030204" pitchFamily="18" charset="0"/>
                              </a:rPr>
                            </m:ctrlPr>
                          </m:sSupPr>
                          <m:e>
                            <m:r>
                              <a:rPr lang="it-IT" sz="3200" i="1">
                                <a:latin typeface="Cambria Math" panose="02040503050406030204" pitchFamily="18" charset="0"/>
                              </a:rPr>
                              <m:t>1−</m:t>
                            </m:r>
                            <m:d>
                              <m:dPr>
                                <m:ctrlPr>
                                  <a:rPr lang="it-IT" sz="3200" i="1">
                                    <a:latin typeface="Cambria Math" panose="02040503050406030204" pitchFamily="18" charset="0"/>
                                  </a:rPr>
                                </m:ctrlPr>
                              </m:dPr>
                              <m:e>
                                <m:r>
                                  <a:rPr lang="it-IT" sz="3200" i="1">
                                    <a:latin typeface="Cambria Math" panose="02040503050406030204" pitchFamily="18" charset="0"/>
                                  </a:rPr>
                                  <m:t> 1+0,10</m:t>
                                </m:r>
                              </m:e>
                            </m:d>
                          </m:e>
                          <m:sup>
                            <m:r>
                              <a:rPr lang="it-IT" sz="3200" i="1">
                                <a:latin typeface="Cambria Math" panose="02040503050406030204" pitchFamily="18" charset="0"/>
                              </a:rPr>
                              <m:t>−10</m:t>
                            </m:r>
                          </m:sup>
                        </m:sSup>
                      </m:num>
                      <m:den>
                        <m:r>
                          <a:rPr lang="it-IT" sz="3200" i="1">
                            <a:latin typeface="Cambria Math" panose="02040503050406030204" pitchFamily="18" charset="0"/>
                          </a:rPr>
                          <m:t>0,10</m:t>
                        </m:r>
                      </m:den>
                    </m:f>
                    <m:r>
                      <a:rPr lang="it-IT" sz="3200" i="1">
                        <a:latin typeface="Cambria Math" panose="02040503050406030204" pitchFamily="18" charset="0"/>
                      </a:rPr>
                      <m:t>= </m:t>
                    </m:r>
                    <m:f>
                      <m:fPr>
                        <m:ctrlPr>
                          <a:rPr lang="it-IT" sz="3200" i="1">
                            <a:latin typeface="Cambria Math" panose="02040503050406030204" pitchFamily="18" charset="0"/>
                          </a:rPr>
                        </m:ctrlPr>
                      </m:fPr>
                      <m:num>
                        <m:r>
                          <a:rPr lang="it-IT" sz="3200" b="1" i="1" smtClean="0">
                            <a:solidFill>
                              <a:srgbClr val="FF0000"/>
                            </a:solidFill>
                            <a:latin typeface="Cambria Math" panose="02040503050406030204" pitchFamily="18" charset="0"/>
                          </a:rPr>
                          <m:t>𝟏𝟎</m:t>
                        </m:r>
                        <m:r>
                          <a:rPr lang="it-IT" sz="3200" b="1" i="1" smtClean="0">
                            <a:solidFill>
                              <a:srgbClr val="FF0000"/>
                            </a:solidFill>
                            <a:latin typeface="Cambria Math" panose="02040503050406030204" pitchFamily="18" charset="0"/>
                          </a:rPr>
                          <m:t>.</m:t>
                        </m:r>
                        <m:r>
                          <a:rPr lang="it-IT" sz="3200" b="1" i="1" smtClean="0">
                            <a:solidFill>
                              <a:srgbClr val="FF0000"/>
                            </a:solidFill>
                            <a:latin typeface="Cambria Math" panose="02040503050406030204" pitchFamily="18" charset="0"/>
                          </a:rPr>
                          <m:t>𝟎𝟎𝟎</m:t>
                        </m:r>
                        <m:r>
                          <a:rPr lang="it-IT" sz="3200" b="1" i="1" smtClean="0">
                            <a:solidFill>
                              <a:srgbClr val="FF0000"/>
                            </a:solidFill>
                            <a:latin typeface="Cambria Math" panose="02040503050406030204" pitchFamily="18" charset="0"/>
                          </a:rPr>
                          <m:t>,</m:t>
                        </m:r>
                        <m:r>
                          <a:rPr lang="it-IT" sz="3200" b="1" i="1" smtClean="0">
                            <a:solidFill>
                              <a:srgbClr val="FF0000"/>
                            </a:solidFill>
                            <a:latin typeface="Cambria Math" panose="02040503050406030204" pitchFamily="18" charset="0"/>
                          </a:rPr>
                          <m:t>𝟎𝟎</m:t>
                        </m:r>
                      </m:num>
                      <m:den>
                        <m:r>
                          <a:rPr lang="it-IT" sz="3200" i="1">
                            <a:latin typeface="Cambria Math" panose="02040503050406030204" pitchFamily="18" charset="0"/>
                          </a:rPr>
                          <m:t>0,10</m:t>
                        </m:r>
                      </m:den>
                    </m:f>
                    <m:r>
                      <a:rPr lang="it-IT" sz="3200" i="1">
                        <a:latin typeface="Cambria Math" panose="02040503050406030204" pitchFamily="18" charset="0"/>
                      </a:rPr>
                      <m:t>=100.000,00</m:t>
                    </m:r>
                  </m:oMath>
                </a14:m>
                <a:endParaRPr lang="it-IT" sz="3200" dirty="0"/>
              </a:p>
              <a:p>
                <a:endParaRPr lang="it-IT" dirty="0"/>
              </a:p>
              <a:p>
                <a:pPr>
                  <a:spcBef>
                    <a:spcPts val="600"/>
                  </a:spcBef>
                  <a:spcAft>
                    <a:spcPts val="600"/>
                  </a:spcAft>
                  <a:buNone/>
                </a:pPr>
                <a14:m>
                  <m:oMathPara xmlns:m="http://schemas.openxmlformats.org/officeDocument/2006/math">
                    <m:oMathParaPr>
                      <m:jc m:val="centerGroup"/>
                    </m:oMathParaPr>
                    <m:oMath xmlns:m="http://schemas.openxmlformats.org/officeDocument/2006/math">
                      <m:f>
                        <m:fPr>
                          <m:ctrlPr>
                            <a:rPr lang="it-IT" sz="2800" i="1" smtClean="0">
                              <a:effectLst/>
                              <a:latin typeface="Cambria Math" panose="02040503050406030204" pitchFamily="18" charset="0"/>
                              <a:ea typeface="Times New Roman" panose="02020603050405020304" pitchFamily="18" charset="0"/>
                            </a:rPr>
                          </m:ctrlPr>
                        </m:fPr>
                        <m:num>
                          <m:r>
                            <a:rPr lang="it-IT" sz="2800" b="1" i="1" smtClean="0">
                              <a:solidFill>
                                <a:srgbClr val="FF0000"/>
                              </a:solidFill>
                              <a:effectLst/>
                              <a:latin typeface="Cambria Math" panose="02040503050406030204" pitchFamily="18" charset="0"/>
                              <a:ea typeface="Times New Roman" panose="02020603050405020304" pitchFamily="18" charset="0"/>
                            </a:rPr>
                            <m:t>𝟗</m:t>
                          </m:r>
                          <m:r>
                            <a:rPr lang="it-IT" sz="2800" b="1" i="1" smtClean="0">
                              <a:solidFill>
                                <a:srgbClr val="FF0000"/>
                              </a:solidFill>
                              <a:effectLst/>
                              <a:latin typeface="Cambria Math" panose="02040503050406030204" pitchFamily="18" charset="0"/>
                              <a:ea typeface="Times New Roman" panose="02020603050405020304" pitchFamily="18" charset="0"/>
                            </a:rPr>
                            <m:t>.</m:t>
                          </m:r>
                          <m:r>
                            <a:rPr lang="it-IT" sz="2800" b="1" i="1" smtClean="0">
                              <a:solidFill>
                                <a:srgbClr val="FF0000"/>
                              </a:solidFill>
                              <a:effectLst/>
                              <a:latin typeface="Cambria Math" panose="02040503050406030204" pitchFamily="18" charset="0"/>
                              <a:ea typeface="Times New Roman" panose="02020603050405020304" pitchFamily="18" charset="0"/>
                            </a:rPr>
                            <m:t>𝟎𝟎𝟎</m:t>
                          </m:r>
                          <m:r>
                            <a:rPr lang="it-IT" sz="2800" b="1" i="1" smtClean="0">
                              <a:solidFill>
                                <a:srgbClr val="FF0000"/>
                              </a:solidFill>
                              <a:effectLst/>
                              <a:latin typeface="Cambria Math" panose="02040503050406030204" pitchFamily="18" charset="0"/>
                              <a:ea typeface="Times New Roman" panose="02020603050405020304" pitchFamily="18" charset="0"/>
                            </a:rPr>
                            <m:t>,</m:t>
                          </m:r>
                          <m:r>
                            <a:rPr lang="it-IT" sz="2800" b="1" i="1" smtClean="0">
                              <a:solidFill>
                                <a:srgbClr val="FF0000"/>
                              </a:solidFill>
                              <a:effectLst/>
                              <a:latin typeface="Cambria Math" panose="02040503050406030204" pitchFamily="18" charset="0"/>
                              <a:ea typeface="Times New Roman" panose="02020603050405020304" pitchFamily="18" charset="0"/>
                            </a:rPr>
                            <m:t>𝟎𝟎</m:t>
                          </m:r>
                        </m:num>
                        <m:den>
                          <m:r>
                            <a:rPr lang="it-IT" sz="2800" i="1">
                              <a:effectLst/>
                              <a:latin typeface="Cambria Math" panose="02040503050406030204" pitchFamily="18" charset="0"/>
                              <a:ea typeface="Times New Roman" panose="02020603050405020304" pitchFamily="18" charset="0"/>
                            </a:rPr>
                            <m:t>0,10</m:t>
                          </m:r>
                        </m:den>
                      </m:f>
                      <m:r>
                        <a:rPr lang="it-IT" sz="2800" i="1">
                          <a:effectLst/>
                          <a:latin typeface="Cambria Math" panose="02040503050406030204" pitchFamily="18" charset="0"/>
                          <a:ea typeface="Times New Roman" panose="02020603050405020304" pitchFamily="18" charset="0"/>
                        </a:rPr>
                        <m:t>+ </m:t>
                      </m:r>
                      <m:f>
                        <m:fPr>
                          <m:ctrlPr>
                            <a:rPr lang="it-IT" sz="2800" i="1">
                              <a:effectLst/>
                              <a:latin typeface="Cambria Math" panose="02040503050406030204" pitchFamily="18" charset="0"/>
                              <a:ea typeface="Times New Roman" panose="02020603050405020304" pitchFamily="18" charset="0"/>
                            </a:rPr>
                          </m:ctrlPr>
                        </m:fPr>
                        <m:num>
                          <m:r>
                            <a:rPr lang="it-IT" sz="2800" b="1" i="1" smtClean="0">
                              <a:solidFill>
                                <a:srgbClr val="FF0000"/>
                              </a:solidFill>
                              <a:effectLst/>
                              <a:latin typeface="Cambria Math" panose="02040503050406030204" pitchFamily="18" charset="0"/>
                              <a:ea typeface="Times New Roman" panose="02020603050405020304" pitchFamily="18" charset="0"/>
                            </a:rPr>
                            <m:t>𝟏</m:t>
                          </m:r>
                          <m:r>
                            <a:rPr lang="it-IT" sz="2800" b="1" i="1" smtClean="0">
                              <a:solidFill>
                                <a:srgbClr val="FF0000"/>
                              </a:solidFill>
                              <a:effectLst/>
                              <a:latin typeface="Cambria Math" panose="02040503050406030204" pitchFamily="18" charset="0"/>
                              <a:ea typeface="Times New Roman" panose="02020603050405020304" pitchFamily="18" charset="0"/>
                            </a:rPr>
                            <m:t>.</m:t>
                          </m:r>
                          <m:r>
                            <a:rPr lang="it-IT" sz="2800" b="1" i="1" smtClean="0">
                              <a:solidFill>
                                <a:srgbClr val="FF0000"/>
                              </a:solidFill>
                              <a:effectLst/>
                              <a:latin typeface="Cambria Math" panose="02040503050406030204" pitchFamily="18" charset="0"/>
                              <a:ea typeface="Times New Roman" panose="02020603050405020304" pitchFamily="18" charset="0"/>
                            </a:rPr>
                            <m:t>𝟎𝟎𝟎</m:t>
                          </m:r>
                          <m:r>
                            <a:rPr lang="it-IT" sz="2800" b="0" i="1" smtClean="0">
                              <a:solidFill>
                                <a:srgbClr val="FF0000"/>
                              </a:solidFill>
                              <a:effectLst/>
                              <a:latin typeface="Cambria Math" panose="02040503050406030204" pitchFamily="18" charset="0"/>
                              <a:ea typeface="Times New Roman" panose="02020603050405020304" pitchFamily="18" charset="0"/>
                            </a:rPr>
                            <m:t>,00</m:t>
                          </m:r>
                        </m:num>
                        <m:den>
                          <m:r>
                            <a:rPr lang="it-IT" sz="2800" i="1">
                              <a:effectLst/>
                              <a:latin typeface="Cambria Math" panose="02040503050406030204" pitchFamily="18" charset="0"/>
                              <a:ea typeface="Times New Roman" panose="02020603050405020304" pitchFamily="18" charset="0"/>
                            </a:rPr>
                            <m:t>0,10</m:t>
                          </m:r>
                        </m:den>
                      </m:f>
                      <m:r>
                        <a:rPr lang="it-IT" sz="2800" i="1">
                          <a:effectLst/>
                          <a:latin typeface="Cambria Math" panose="02040503050406030204" pitchFamily="18" charset="0"/>
                          <a:ea typeface="Times New Roman" panose="02020603050405020304" pitchFamily="18" charset="0"/>
                        </a:rPr>
                        <m:t>=100.000,00</m:t>
                      </m:r>
                    </m:oMath>
                  </m:oMathPara>
                </a14:m>
                <a:endParaRPr lang="it-IT" sz="2400" dirty="0">
                  <a:effectLst/>
                  <a:latin typeface="Times New Roman" panose="02020603050405020304" pitchFamily="18" charset="0"/>
                  <a:ea typeface="Times New Roman" panose="02020603050405020304" pitchFamily="18" charset="0"/>
                </a:endParaRPr>
              </a:p>
              <a:p>
                <a:pPr>
                  <a:spcBef>
                    <a:spcPts val="600"/>
                  </a:spcBef>
                  <a:spcAft>
                    <a:spcPts val="600"/>
                  </a:spcAft>
                  <a:buNone/>
                </a:pPr>
                <a:r>
                  <a:rPr lang="it-IT" sz="2800" dirty="0">
                    <a:effectLst/>
                    <a:latin typeface="Times New Roman" panose="02020603050405020304" pitchFamily="18" charset="0"/>
                    <a:ea typeface="Times New Roman" panose="02020603050405020304" pitchFamily="18" charset="0"/>
                  </a:rPr>
                  <a:t> </a:t>
                </a:r>
                <a:endParaRPr lang="it-IT" sz="2400" dirty="0">
                  <a:effectLst/>
                  <a:latin typeface="Times New Roman" panose="02020603050405020304" pitchFamily="18" charset="0"/>
                  <a:ea typeface="Times New Roman" panose="02020603050405020304" pitchFamily="18" charset="0"/>
                </a:endParaRPr>
              </a:p>
              <a:p>
                <a:pPr>
                  <a:spcBef>
                    <a:spcPts val="600"/>
                  </a:spcBef>
                  <a:spcAft>
                    <a:spcPts val="600"/>
                  </a:spcAft>
                  <a:buNone/>
                </a:pPr>
                <a14:m>
                  <m:oMathPara xmlns:m="http://schemas.openxmlformats.org/officeDocument/2006/math">
                    <m:oMathParaPr>
                      <m:jc m:val="centerGroup"/>
                    </m:oMathParaPr>
                    <m:oMath xmlns:m="http://schemas.openxmlformats.org/officeDocument/2006/math">
                      <m:r>
                        <a:rPr lang="it-IT" sz="2800" i="1">
                          <a:effectLst/>
                          <a:latin typeface="Cambria Math" panose="02040503050406030204" pitchFamily="18" charset="0"/>
                          <a:ea typeface="Times New Roman" panose="02020603050405020304" pitchFamily="18" charset="0"/>
                        </a:rPr>
                        <m:t>90.000,00 + </m:t>
                      </m:r>
                      <m:r>
                        <a:rPr lang="it-IT" sz="2800" b="1" i="1" smtClean="0">
                          <a:solidFill>
                            <a:srgbClr val="FF0000"/>
                          </a:solidFill>
                          <a:effectLst/>
                          <a:latin typeface="Cambria Math" panose="02040503050406030204" pitchFamily="18" charset="0"/>
                          <a:ea typeface="Times New Roman" panose="02020603050405020304" pitchFamily="18" charset="0"/>
                        </a:rPr>
                        <m:t>𝟏𝟎</m:t>
                      </m:r>
                      <m:r>
                        <a:rPr lang="it-IT" sz="2800" b="1" i="1" smtClean="0">
                          <a:solidFill>
                            <a:srgbClr val="FF0000"/>
                          </a:solidFill>
                          <a:effectLst/>
                          <a:latin typeface="Cambria Math" panose="02040503050406030204" pitchFamily="18" charset="0"/>
                          <a:ea typeface="Times New Roman" panose="02020603050405020304" pitchFamily="18" charset="0"/>
                        </a:rPr>
                        <m:t>.</m:t>
                      </m:r>
                      <m:r>
                        <a:rPr lang="it-IT" sz="2800" b="1" i="1" smtClean="0">
                          <a:solidFill>
                            <a:srgbClr val="FF0000"/>
                          </a:solidFill>
                          <a:effectLst/>
                          <a:latin typeface="Cambria Math" panose="02040503050406030204" pitchFamily="18" charset="0"/>
                          <a:ea typeface="Times New Roman" panose="02020603050405020304" pitchFamily="18" charset="0"/>
                        </a:rPr>
                        <m:t>𝟎𝟎𝟎</m:t>
                      </m:r>
                      <m:r>
                        <a:rPr lang="it-IT" sz="2800" b="1" i="1" smtClean="0">
                          <a:solidFill>
                            <a:srgbClr val="FF0000"/>
                          </a:solidFill>
                          <a:effectLst/>
                          <a:latin typeface="Cambria Math" panose="02040503050406030204" pitchFamily="18" charset="0"/>
                          <a:ea typeface="Times New Roman" panose="02020603050405020304" pitchFamily="18" charset="0"/>
                        </a:rPr>
                        <m:t>,</m:t>
                      </m:r>
                      <m:r>
                        <a:rPr lang="it-IT" sz="2800" b="1" i="1" smtClean="0">
                          <a:solidFill>
                            <a:srgbClr val="FF0000"/>
                          </a:solidFill>
                          <a:effectLst/>
                          <a:latin typeface="Cambria Math" panose="02040503050406030204" pitchFamily="18" charset="0"/>
                          <a:ea typeface="Times New Roman" panose="02020603050405020304" pitchFamily="18" charset="0"/>
                        </a:rPr>
                        <m:t>𝟎𝟎</m:t>
                      </m:r>
                      <m:r>
                        <a:rPr lang="it-IT" sz="2800" i="1">
                          <a:effectLst/>
                          <a:latin typeface="Cambria Math" panose="02040503050406030204" pitchFamily="18" charset="0"/>
                          <a:ea typeface="Times New Roman" panose="02020603050405020304" pitchFamily="18" charset="0"/>
                        </a:rPr>
                        <m:t> =100.000,00</m:t>
                      </m:r>
                    </m:oMath>
                  </m:oMathPara>
                </a14:m>
                <a:endParaRPr lang="it-IT" sz="2400" dirty="0">
                  <a:effectLst/>
                  <a:latin typeface="Times New Roman" panose="02020603050405020304" pitchFamily="18" charset="0"/>
                  <a:ea typeface="Times New Roman" panose="02020603050405020304" pitchFamily="18" charset="0"/>
                </a:endParaRPr>
              </a:p>
              <a:p>
                <a:endParaRPr lang="it-IT" dirty="0"/>
              </a:p>
            </p:txBody>
          </p:sp>
        </mc:Choice>
        <mc:Fallback xmlns="">
          <p:sp>
            <p:nvSpPr>
              <p:cNvPr id="5" name="Segnaposto contenuto 4">
                <a:extLst>
                  <a:ext uri="{FF2B5EF4-FFF2-40B4-BE49-F238E27FC236}">
                    <a16:creationId xmlns:a16="http://schemas.microsoft.com/office/drawing/2014/main" id="{256D1328-F93F-57CC-2703-DCA18F608883}"/>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1078785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BB53E-679D-1E52-B892-FDAE46800B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FFB92A-4538-64AC-9D8F-A14BD70F1F13}"/>
              </a:ext>
            </a:extLst>
          </p:cNvPr>
          <p:cNvSpPr>
            <a:spLocks noGrp="1"/>
          </p:cNvSpPr>
          <p:nvPr>
            <p:ph type="title"/>
          </p:nvPr>
        </p:nvSpPr>
        <p:spPr/>
        <p:txBody>
          <a:bodyPr>
            <a:normAutofit fontScale="90000"/>
          </a:bodyPr>
          <a:lstStyle/>
          <a:p>
            <a:r>
              <a:rPr lang="it-IT" dirty="0"/>
              <a:t>Il DEBITO RESIDUO a partire dal DEBITO INIZIALE ha natura di MONTANTE FINANZIARIO</a:t>
            </a:r>
          </a:p>
        </p:txBody>
      </p:sp>
      <p:sp>
        <p:nvSpPr>
          <p:cNvPr id="5" name="Segnaposto contenuto 4">
            <a:extLst>
              <a:ext uri="{FF2B5EF4-FFF2-40B4-BE49-F238E27FC236}">
                <a16:creationId xmlns:a16="http://schemas.microsoft.com/office/drawing/2014/main" id="{55BF0BD5-EFAF-A659-467B-70E7985C8383}"/>
              </a:ext>
            </a:extLst>
          </p:cNvPr>
          <p:cNvSpPr>
            <a:spLocks noGrp="1"/>
          </p:cNvSpPr>
          <p:nvPr>
            <p:ph idx="1"/>
          </p:nvPr>
        </p:nvSpPr>
        <p:spPr/>
        <p:txBody>
          <a:bodyPr/>
          <a:lstStyle/>
          <a:p>
            <a:pPr marL="0" indent="0">
              <a:buNone/>
            </a:pPr>
            <a:endParaRPr lang="it-IT" dirty="0"/>
          </a:p>
          <a:p>
            <a:endParaRPr lang="it-IT" dirty="0"/>
          </a:p>
        </p:txBody>
      </p:sp>
      <p:pic>
        <p:nvPicPr>
          <p:cNvPr id="4" name="Immagine 3">
            <a:extLst>
              <a:ext uri="{FF2B5EF4-FFF2-40B4-BE49-F238E27FC236}">
                <a16:creationId xmlns:a16="http://schemas.microsoft.com/office/drawing/2014/main" id="{DE5A4EB7-6C95-DE5C-5399-2C56CD8FF5F3}"/>
              </a:ext>
            </a:extLst>
          </p:cNvPr>
          <p:cNvPicPr>
            <a:picLocks noChangeAspect="1"/>
          </p:cNvPicPr>
          <p:nvPr/>
        </p:nvPicPr>
        <p:blipFill>
          <a:blip r:embed="rId2"/>
          <a:stretch>
            <a:fillRect/>
          </a:stretch>
        </p:blipFill>
        <p:spPr>
          <a:xfrm>
            <a:off x="3110173" y="1605358"/>
            <a:ext cx="5432007" cy="4791871"/>
          </a:xfrm>
          <a:prstGeom prst="rect">
            <a:avLst/>
          </a:prstGeom>
        </p:spPr>
      </p:pic>
    </p:spTree>
    <p:extLst>
      <p:ext uri="{BB962C8B-B14F-4D97-AF65-F5344CB8AC3E}">
        <p14:creationId xmlns:p14="http://schemas.microsoft.com/office/powerpoint/2010/main" val="899622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A3B7C-E7FE-10CE-1FED-39667FFF51E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C5DD2F6-94BD-C7EF-45AB-BE2C6BD0D825}"/>
              </a:ext>
            </a:extLst>
          </p:cNvPr>
          <p:cNvSpPr>
            <a:spLocks noGrp="1"/>
          </p:cNvSpPr>
          <p:nvPr>
            <p:ph type="title"/>
          </p:nvPr>
        </p:nvSpPr>
        <p:spPr/>
        <p:txBody>
          <a:bodyPr>
            <a:normAutofit/>
          </a:bodyPr>
          <a:lstStyle/>
          <a:p>
            <a:r>
              <a:rPr lang="it-IT" dirty="0"/>
              <a:t>VIOLAZIONE EX ART. 1283 C.C.  ??  SI’</a:t>
            </a:r>
          </a:p>
        </p:txBody>
      </p:sp>
      <mc:AlternateContent xmlns:mc="http://schemas.openxmlformats.org/markup-compatibility/2006" xmlns:a14="http://schemas.microsoft.com/office/drawing/2010/main">
        <mc:Choice Requires="a14">
          <p:sp>
            <p:nvSpPr>
              <p:cNvPr id="5" name="Segnaposto contenuto 4">
                <a:extLst>
                  <a:ext uri="{FF2B5EF4-FFF2-40B4-BE49-F238E27FC236}">
                    <a16:creationId xmlns:a16="http://schemas.microsoft.com/office/drawing/2014/main" id="{B234CDE7-BE1D-D71A-B4FD-03AC4AAB562C}"/>
                  </a:ext>
                </a:extLst>
              </p:cNvPr>
              <p:cNvSpPr>
                <a:spLocks noGrp="1"/>
              </p:cNvSpPr>
              <p:nvPr>
                <p:ph idx="1"/>
              </p:nvPr>
            </p:nvSpPr>
            <p:spPr/>
            <p:txBody>
              <a:bodyPr/>
              <a:lstStyle/>
              <a:p>
                <a:pPr>
                  <a:spcBef>
                    <a:spcPts val="600"/>
                  </a:spcBef>
                  <a:spcAft>
                    <a:spcPts val="600"/>
                  </a:spcAft>
                  <a:buNone/>
                </a:pPr>
                <a:r>
                  <a:rPr lang="it-IT" i="1" dirty="0">
                    <a:latin typeface="Cambria Math" panose="02040503050406030204" pitchFamily="18" charset="0"/>
                    <a:ea typeface="Times New Roman" panose="02020603050405020304" pitchFamily="18" charset="0"/>
                  </a:rPr>
                  <a:t>DEBITO INIZIALE  - QUOTA CAPITALE = DEBITO RESIDUO</a:t>
                </a:r>
                <a:endParaRPr lang="it-IT" sz="2800" i="1" dirty="0">
                  <a:effectLst/>
                  <a:latin typeface="Cambria Math" panose="02040503050406030204" pitchFamily="18" charset="0"/>
                  <a:ea typeface="Times New Roman" panose="02020603050405020304" pitchFamily="18" charset="0"/>
                </a:endParaRPr>
              </a:p>
              <a:p>
                <a:pPr>
                  <a:spcBef>
                    <a:spcPts val="600"/>
                  </a:spcBef>
                  <a:spcAft>
                    <a:spcPts val="600"/>
                  </a:spcAft>
                  <a:buNone/>
                </a:pPr>
                <a:endParaRPr lang="it-IT" sz="2800" i="1" dirty="0">
                  <a:effectLst/>
                  <a:latin typeface="Cambria Math" panose="02040503050406030204" pitchFamily="18" charset="0"/>
                  <a:ea typeface="Times New Roman" panose="02020603050405020304" pitchFamily="18" charset="0"/>
                </a:endParaRPr>
              </a:p>
              <a:p>
                <a:pPr>
                  <a:spcBef>
                    <a:spcPts val="600"/>
                  </a:spcBef>
                  <a:spcAft>
                    <a:spcPts val="600"/>
                  </a:spcAft>
                  <a:buNone/>
                </a:pPr>
                <a14:m>
                  <m:oMathPara xmlns:m="http://schemas.openxmlformats.org/officeDocument/2006/math">
                    <m:oMathParaPr>
                      <m:jc m:val="centerGroup"/>
                    </m:oMathParaPr>
                    <m:oMath xmlns:m="http://schemas.openxmlformats.org/officeDocument/2006/math">
                      <m:r>
                        <a:rPr lang="it-IT" sz="2800" i="1" smtClean="0">
                          <a:effectLst/>
                          <a:latin typeface="Cambria Math" panose="02040503050406030204" pitchFamily="18" charset="0"/>
                          <a:ea typeface="Times New Roman" panose="02020603050405020304" pitchFamily="18" charset="0"/>
                        </a:rPr>
                        <m:t>100.000−6.274,54=93.725,46</m:t>
                      </m:r>
                    </m:oMath>
                  </m:oMathPara>
                </a14:m>
                <a:endParaRPr lang="it-IT" sz="240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dirty="0">
                  <a:effectLst/>
                  <a:latin typeface="Times New Roman" panose="02020603050405020304" pitchFamily="18" charset="0"/>
                  <a:ea typeface="Times New Roman" panose="02020603050405020304" pitchFamily="18" charset="0"/>
                </a:endParaRPr>
              </a:p>
              <a:p>
                <a:pPr>
                  <a:spcBef>
                    <a:spcPts val="600"/>
                  </a:spcBef>
                  <a:spcAft>
                    <a:spcPts val="600"/>
                  </a:spcAft>
                  <a:buNone/>
                </a:pPr>
                <a14:m>
                  <m:oMathPara xmlns:m="http://schemas.openxmlformats.org/officeDocument/2006/math">
                    <m:oMathParaPr>
                      <m:jc m:val="centerGroup"/>
                    </m:oMathParaPr>
                    <m:oMath xmlns:m="http://schemas.openxmlformats.org/officeDocument/2006/math">
                      <m:r>
                        <a:rPr lang="it-IT" sz="2800" i="1">
                          <a:effectLst/>
                          <a:latin typeface="Cambria Math" panose="02040503050406030204" pitchFamily="18" charset="0"/>
                          <a:ea typeface="Times New Roman" panose="02020603050405020304" pitchFamily="18" charset="0"/>
                        </a:rPr>
                        <m:t>93.725,46 </m:t>
                      </m:r>
                      <m:r>
                        <a:rPr lang="it-IT" sz="2800" i="1">
                          <a:effectLst/>
                          <a:latin typeface="Cambria Math" panose="02040503050406030204" pitchFamily="18" charset="0"/>
                          <a:ea typeface="Times New Roman" panose="02020603050405020304" pitchFamily="18" charset="0"/>
                        </a:rPr>
                        <m:t>𝑥</m:t>
                      </m:r>
                      <m:r>
                        <a:rPr lang="it-IT" sz="2800" i="1">
                          <a:effectLst/>
                          <a:latin typeface="Cambria Math" panose="02040503050406030204" pitchFamily="18" charset="0"/>
                          <a:ea typeface="Times New Roman" panose="02020603050405020304" pitchFamily="18" charset="0"/>
                        </a:rPr>
                        <m:t> 10,00%=9.372,55 </m:t>
                      </m:r>
                      <m:r>
                        <a:rPr lang="it-IT" sz="2800" b="0" i="1" smtClean="0">
                          <a:effectLst/>
                          <a:latin typeface="Cambria Math" panose="02040503050406030204" pitchFamily="18" charset="0"/>
                          <a:ea typeface="Times New Roman" panose="02020603050405020304" pitchFamily="18" charset="0"/>
                        </a:rPr>
                        <m:t>𝐼𝑛𝑡𝑒𝑟𝑒𝑠𝑠𝑖</m:t>
                      </m:r>
                      <m:r>
                        <a:rPr lang="it-IT" sz="2800" b="0" i="1" smtClean="0">
                          <a:effectLst/>
                          <a:latin typeface="Cambria Math" panose="02040503050406030204" pitchFamily="18" charset="0"/>
                          <a:ea typeface="Times New Roman" panose="02020603050405020304" pitchFamily="18" charset="0"/>
                        </a:rPr>
                        <m:t> </m:t>
                      </m:r>
                      <m:r>
                        <a:rPr lang="it-IT" sz="2800" b="0" i="1" smtClean="0">
                          <a:effectLst/>
                          <a:latin typeface="Cambria Math" panose="02040503050406030204" pitchFamily="18" charset="0"/>
                          <a:ea typeface="Times New Roman" panose="02020603050405020304" pitchFamily="18" charset="0"/>
                        </a:rPr>
                        <m:t>𝐼𝐼</m:t>
                      </m:r>
                      <m:r>
                        <a:rPr lang="it-IT" sz="2800" b="0" i="1" smtClean="0">
                          <a:effectLst/>
                          <a:latin typeface="Cambria Math" panose="02040503050406030204" pitchFamily="18" charset="0"/>
                          <a:ea typeface="Times New Roman" panose="02020603050405020304" pitchFamily="18" charset="0"/>
                        </a:rPr>
                        <m:t> </m:t>
                      </m:r>
                      <m:r>
                        <a:rPr lang="it-IT" sz="2800" b="0" i="1" smtClean="0">
                          <a:effectLst/>
                          <a:latin typeface="Cambria Math" panose="02040503050406030204" pitchFamily="18" charset="0"/>
                          <a:ea typeface="Times New Roman" panose="02020603050405020304" pitchFamily="18" charset="0"/>
                        </a:rPr>
                        <m:t>𝑅𝐴𝑇𝐴</m:t>
                      </m:r>
                    </m:oMath>
                  </m:oMathPara>
                </a14:m>
                <a:endParaRPr lang="it-IT" sz="240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dirty="0">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dirty="0">
                  <a:effectLst/>
                  <a:latin typeface="Times New Roman" panose="02020603050405020304" pitchFamily="18" charset="0"/>
                  <a:ea typeface="Times New Roman" panose="02020603050405020304" pitchFamily="18" charset="0"/>
                </a:endParaRPr>
              </a:p>
              <a:p>
                <a:pPr marL="0" indent="0">
                  <a:buNone/>
                </a:pPr>
                <a:endParaRPr lang="it-IT" dirty="0"/>
              </a:p>
            </p:txBody>
          </p:sp>
        </mc:Choice>
        <mc:Fallback xmlns="">
          <p:sp>
            <p:nvSpPr>
              <p:cNvPr id="5" name="Segnaposto contenuto 4">
                <a:extLst>
                  <a:ext uri="{FF2B5EF4-FFF2-40B4-BE49-F238E27FC236}">
                    <a16:creationId xmlns:a16="http://schemas.microsoft.com/office/drawing/2014/main" id="{B234CDE7-BE1D-D71A-B4FD-03AC4AAB562C}"/>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it-IT">
                    <a:noFill/>
                  </a:rPr>
                  <a:t> </a:t>
                </a:r>
              </a:p>
            </p:txBody>
          </p:sp>
        </mc:Fallback>
      </mc:AlternateContent>
    </p:spTree>
    <p:extLst>
      <p:ext uri="{BB962C8B-B14F-4D97-AF65-F5344CB8AC3E}">
        <p14:creationId xmlns:p14="http://schemas.microsoft.com/office/powerpoint/2010/main" val="3227023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65AC0-FAE7-4AF5-35A9-DD038CAE04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1EC6FA0-DB49-2015-7EFB-1248406A33CD}"/>
              </a:ext>
            </a:extLst>
          </p:cNvPr>
          <p:cNvSpPr>
            <a:spLocks noGrp="1"/>
          </p:cNvSpPr>
          <p:nvPr>
            <p:ph type="title"/>
          </p:nvPr>
        </p:nvSpPr>
        <p:spPr/>
        <p:txBody>
          <a:bodyPr>
            <a:normAutofit/>
          </a:bodyPr>
          <a:lstStyle/>
          <a:p>
            <a:r>
              <a:rPr lang="it-IT" dirty="0"/>
              <a:t>VIOLAZIONE EX ART. 1283 C.C.  ?? SI’</a:t>
            </a:r>
          </a:p>
        </p:txBody>
      </p:sp>
      <mc:AlternateContent xmlns:mc="http://schemas.openxmlformats.org/markup-compatibility/2006" xmlns:a14="http://schemas.microsoft.com/office/drawing/2010/main">
        <mc:Choice Requires="a14">
          <p:sp>
            <p:nvSpPr>
              <p:cNvPr id="5" name="Segnaposto contenuto 4">
                <a:extLst>
                  <a:ext uri="{FF2B5EF4-FFF2-40B4-BE49-F238E27FC236}">
                    <a16:creationId xmlns:a16="http://schemas.microsoft.com/office/drawing/2014/main" id="{E09A5019-10EA-B93E-EFA5-94CCC60FB595}"/>
                  </a:ext>
                </a:extLst>
              </p:cNvPr>
              <p:cNvSpPr>
                <a:spLocks noGrp="1"/>
              </p:cNvSpPr>
              <p:nvPr>
                <p:ph idx="1"/>
              </p:nvPr>
            </p:nvSpPr>
            <p:spPr/>
            <p:txBody>
              <a:bodyPr>
                <a:normAutofit/>
              </a:bodyPr>
              <a:lstStyle/>
              <a:p>
                <a:pPr>
                  <a:spcBef>
                    <a:spcPts val="600"/>
                  </a:spcBef>
                  <a:spcAft>
                    <a:spcPts val="600"/>
                  </a:spcAft>
                  <a:buNone/>
                </a:pPr>
                <a:endParaRPr lang="it-IT" sz="2800" i="1" dirty="0">
                  <a:effectLst/>
                  <a:latin typeface="Cambria Math" panose="02040503050406030204" pitchFamily="18" charset="0"/>
                  <a:ea typeface="Times New Roman" panose="02020603050405020304" pitchFamily="18" charset="0"/>
                </a:endParaRPr>
              </a:p>
              <a:p>
                <a:pPr>
                  <a:spcBef>
                    <a:spcPts val="600"/>
                  </a:spcBef>
                  <a:spcAft>
                    <a:spcPts val="600"/>
                  </a:spcAft>
                  <a:buNone/>
                </a:pPr>
                <a14:m>
                  <m:oMathPara xmlns:m="http://schemas.openxmlformats.org/officeDocument/2006/math">
                    <m:oMathParaPr>
                      <m:jc m:val="centerGroup"/>
                    </m:oMathParaPr>
                    <m:oMath xmlns:m="http://schemas.openxmlformats.org/officeDocument/2006/math">
                      <m:r>
                        <a:rPr lang="it-IT" sz="2400" b="0" i="1" smtClean="0">
                          <a:effectLst/>
                          <a:latin typeface="Cambria Math" panose="02040503050406030204" pitchFamily="18" charset="0"/>
                          <a:ea typeface="Times New Roman" panose="02020603050405020304" pitchFamily="18" charset="0"/>
                        </a:rPr>
                        <m:t>100.000 −16.274,54+</m:t>
                      </m:r>
                      <m:r>
                        <a:rPr lang="it-IT" sz="2400" b="1" i="1" smtClean="0">
                          <a:solidFill>
                            <a:srgbClr val="FF0000"/>
                          </a:solidFill>
                          <a:effectLst/>
                          <a:latin typeface="Cambria Math" panose="02040503050406030204" pitchFamily="18" charset="0"/>
                          <a:ea typeface="Times New Roman" panose="02020603050405020304" pitchFamily="18" charset="0"/>
                        </a:rPr>
                        <m:t>𝟏𝟎</m:t>
                      </m:r>
                      <m:r>
                        <a:rPr lang="it-IT" sz="2400" b="1" i="1" smtClean="0">
                          <a:solidFill>
                            <a:srgbClr val="FF0000"/>
                          </a:solidFill>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𝟎𝟎𝟎</m:t>
                      </m:r>
                      <m:r>
                        <a:rPr lang="it-IT" sz="2400" b="0" i="1" smtClean="0">
                          <a:effectLst/>
                          <a:latin typeface="Cambria Math" panose="02040503050406030204" pitchFamily="18" charset="0"/>
                          <a:ea typeface="Times New Roman" panose="02020603050405020304" pitchFamily="18" charset="0"/>
                        </a:rPr>
                        <m:t>=93.725,46</m:t>
                      </m:r>
                    </m:oMath>
                  </m:oMathPara>
                </a14:m>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r>
                  <a:rPr lang="it-IT" sz="2400" b="0" dirty="0">
                    <a:effectLst/>
                    <a:latin typeface="Times New Roman" panose="02020603050405020304" pitchFamily="18" charset="0"/>
                    <a:ea typeface="Times New Roman" panose="02020603050405020304" pitchFamily="18" charset="0"/>
                  </a:rPr>
                  <a:t>		DEBITO INIZIALE              RATA            INTERESSI SCADUTI</a:t>
                </a:r>
              </a:p>
              <a:p>
                <a:pPr>
                  <a:spcBef>
                    <a:spcPts val="600"/>
                  </a:spcBef>
                  <a:spcAft>
                    <a:spcPts val="600"/>
                  </a:spcAft>
                  <a:buNone/>
                </a:pPr>
                <a14:m>
                  <m:oMathPara xmlns:m="http://schemas.openxmlformats.org/officeDocument/2006/math">
                    <m:oMathParaPr>
                      <m:jc m:val="centerGroup"/>
                    </m:oMathParaPr>
                    <m:oMath xmlns:m="http://schemas.openxmlformats.org/officeDocument/2006/math">
                      <m:d>
                        <m:dPr>
                          <m:ctrlPr>
                            <a:rPr lang="it-IT" sz="2400" b="0" i="1" smtClean="0">
                              <a:effectLst/>
                              <a:latin typeface="Cambria Math" panose="02040503050406030204" pitchFamily="18" charset="0"/>
                              <a:ea typeface="Times New Roman" panose="02020603050405020304" pitchFamily="18" charset="0"/>
                            </a:rPr>
                          </m:ctrlPr>
                        </m:dPr>
                        <m:e>
                          <m:r>
                            <a:rPr lang="it-IT" sz="2400" b="0" i="1" smtClean="0">
                              <a:effectLst/>
                              <a:latin typeface="Cambria Math" panose="02040503050406030204" pitchFamily="18" charset="0"/>
                              <a:ea typeface="Times New Roman" panose="02020603050405020304" pitchFamily="18" charset="0"/>
                            </a:rPr>
                            <m:t>90.000+</m:t>
                          </m:r>
                          <m:r>
                            <a:rPr lang="it-IT" sz="2400" b="1" i="1" smtClean="0">
                              <a:solidFill>
                                <a:srgbClr val="FF0000"/>
                              </a:solidFill>
                              <a:effectLst/>
                              <a:latin typeface="Cambria Math" panose="02040503050406030204" pitchFamily="18" charset="0"/>
                              <a:ea typeface="Times New Roman" panose="02020603050405020304" pitchFamily="18" charset="0"/>
                            </a:rPr>
                            <m:t>𝟏𝟎</m:t>
                          </m:r>
                          <m:r>
                            <a:rPr lang="it-IT" sz="2400" b="1" i="1" smtClean="0">
                              <a:solidFill>
                                <a:srgbClr val="FF0000"/>
                              </a:solidFill>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𝟎𝟎𝟎</m:t>
                          </m:r>
                        </m:e>
                      </m:d>
                      <m:r>
                        <a:rPr lang="it-IT" sz="2400" b="0" i="1" smtClean="0">
                          <a:effectLst/>
                          <a:latin typeface="Cambria Math" panose="02040503050406030204" pitchFamily="18" charset="0"/>
                          <a:ea typeface="Times New Roman" panose="02020603050405020304" pitchFamily="18" charset="0"/>
                        </a:rPr>
                        <m:t>−</m:t>
                      </m:r>
                      <m:d>
                        <m:dPr>
                          <m:ctrlPr>
                            <a:rPr lang="it-IT" sz="2400" b="0" i="1" smtClean="0">
                              <a:effectLst/>
                              <a:latin typeface="Cambria Math" panose="02040503050406030204" pitchFamily="18" charset="0"/>
                              <a:ea typeface="Times New Roman" panose="02020603050405020304" pitchFamily="18" charset="0"/>
                            </a:rPr>
                          </m:ctrlPr>
                        </m:dPr>
                        <m:e>
                          <m:r>
                            <a:rPr lang="it-IT" sz="2400" b="0" i="1" smtClean="0">
                              <a:effectLst/>
                              <a:latin typeface="Cambria Math" panose="02040503050406030204" pitchFamily="18" charset="0"/>
                              <a:ea typeface="Times New Roman" panose="02020603050405020304" pitchFamily="18" charset="0"/>
                            </a:rPr>
                            <m:t>6.275,54+</m:t>
                          </m:r>
                          <m:r>
                            <a:rPr lang="it-IT" sz="2400" b="1" i="1" smtClean="0">
                              <a:solidFill>
                                <a:srgbClr val="FF0000"/>
                              </a:solidFill>
                              <a:effectLst/>
                              <a:latin typeface="Cambria Math" panose="02040503050406030204" pitchFamily="18" charset="0"/>
                              <a:ea typeface="Times New Roman" panose="02020603050405020304" pitchFamily="18" charset="0"/>
                            </a:rPr>
                            <m:t>𝟏𝟎</m:t>
                          </m:r>
                          <m:r>
                            <a:rPr lang="it-IT" sz="2400" b="1" i="1" smtClean="0">
                              <a:solidFill>
                                <a:srgbClr val="FF0000"/>
                              </a:solidFill>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𝟎𝟎𝟎</m:t>
                          </m:r>
                        </m:e>
                      </m:d>
                      <m:r>
                        <a:rPr lang="it-IT" sz="2400" b="0" i="1" smtClean="0">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𝟏𝟎</m:t>
                      </m:r>
                      <m:r>
                        <a:rPr lang="it-IT" sz="2400" b="1" i="1" smtClean="0">
                          <a:solidFill>
                            <a:srgbClr val="FF0000"/>
                          </a:solidFill>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𝟎𝟎𝟎</m:t>
                      </m:r>
                      <m:r>
                        <a:rPr lang="it-IT" sz="2400" b="0" i="1" smtClean="0">
                          <a:effectLst/>
                          <a:latin typeface="Cambria Math" panose="02040503050406030204" pitchFamily="18" charset="0"/>
                          <a:ea typeface="Times New Roman" panose="02020603050405020304" pitchFamily="18" charset="0"/>
                        </a:rPr>
                        <m:t>=93.725,46</m:t>
                      </m:r>
                    </m:oMath>
                  </m:oMathPara>
                </a14:m>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r>
                  <a:rPr lang="it-IT" sz="2400" b="0" dirty="0">
                    <a:effectLst/>
                    <a:latin typeface="Times New Roman" panose="02020603050405020304" pitchFamily="18" charset="0"/>
                    <a:ea typeface="Times New Roman" panose="02020603050405020304" pitchFamily="18" charset="0"/>
                  </a:rPr>
                  <a:t>				DEBITO RESIDUO</a:t>
                </a:r>
              </a:p>
              <a:p>
                <a:pPr>
                  <a:spcBef>
                    <a:spcPts val="600"/>
                  </a:spcBef>
                  <a:spcAft>
                    <a:spcPts val="600"/>
                  </a:spcAft>
                  <a:buNone/>
                </a:pPr>
                <a14:m>
                  <m:oMathPara xmlns:m="http://schemas.openxmlformats.org/officeDocument/2006/math">
                    <m:oMathParaPr>
                      <m:jc m:val="centerGroup"/>
                    </m:oMathParaPr>
                    <m:oMath xmlns:m="http://schemas.openxmlformats.org/officeDocument/2006/math">
                      <m:d>
                        <m:dPr>
                          <m:ctrlPr>
                            <a:rPr lang="it-IT" sz="2400" b="0" i="1" smtClean="0">
                              <a:effectLst/>
                              <a:latin typeface="Cambria Math" panose="02040503050406030204" pitchFamily="18" charset="0"/>
                              <a:ea typeface="Times New Roman" panose="02020603050405020304" pitchFamily="18" charset="0"/>
                            </a:rPr>
                          </m:ctrlPr>
                        </m:dPr>
                        <m:e>
                          <m:r>
                            <a:rPr lang="it-IT" sz="2400" b="0" i="1" smtClean="0">
                              <a:effectLst/>
                              <a:latin typeface="Cambria Math" panose="02040503050406030204" pitchFamily="18" charset="0"/>
                              <a:ea typeface="Times New Roman" panose="02020603050405020304" pitchFamily="18" charset="0"/>
                            </a:rPr>
                            <m:t>83.725,46+</m:t>
                          </m:r>
                          <m:r>
                            <a:rPr lang="it-IT" sz="2400" b="1" i="1" smtClean="0">
                              <a:solidFill>
                                <a:srgbClr val="FF0000"/>
                              </a:solidFill>
                              <a:effectLst/>
                              <a:latin typeface="Cambria Math" panose="02040503050406030204" pitchFamily="18" charset="0"/>
                              <a:ea typeface="Times New Roman" panose="02020603050405020304" pitchFamily="18" charset="0"/>
                            </a:rPr>
                            <m:t>𝟏𝟎</m:t>
                          </m:r>
                          <m:r>
                            <a:rPr lang="it-IT" sz="2400" b="1" i="1" smtClean="0">
                              <a:solidFill>
                                <a:srgbClr val="FF0000"/>
                              </a:solidFill>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𝟎𝟎𝟎</m:t>
                          </m:r>
                        </m:e>
                      </m:d>
                      <m:r>
                        <a:rPr lang="it-IT" sz="2400" b="0" i="1" smtClean="0">
                          <a:effectLst/>
                          <a:latin typeface="Cambria Math" panose="02040503050406030204" pitchFamily="18" charset="0"/>
                          <a:ea typeface="Times New Roman" panose="02020603050405020304" pitchFamily="18" charset="0"/>
                        </a:rPr>
                        <m:t> </m:t>
                      </m:r>
                      <m:r>
                        <a:rPr lang="it-IT" sz="2400" b="0" i="1" smtClean="0">
                          <a:effectLst/>
                          <a:latin typeface="Cambria Math" panose="02040503050406030204" pitchFamily="18" charset="0"/>
                          <a:ea typeface="Times New Roman" panose="02020603050405020304" pitchFamily="18" charset="0"/>
                        </a:rPr>
                        <m:t>𝑥</m:t>
                      </m:r>
                      <m:r>
                        <a:rPr lang="it-IT" sz="2400" b="0" i="1" smtClean="0">
                          <a:effectLst/>
                          <a:latin typeface="Cambria Math" panose="02040503050406030204" pitchFamily="18" charset="0"/>
                          <a:ea typeface="Times New Roman" panose="02020603050405020304" pitchFamily="18" charset="0"/>
                        </a:rPr>
                        <m:t> 10%=9.372,55 </m:t>
                      </m:r>
                      <m:r>
                        <a:rPr lang="it-IT" sz="2400" b="0" i="1" smtClean="0">
                          <a:effectLst/>
                          <a:latin typeface="Cambria Math" panose="02040503050406030204" pitchFamily="18" charset="0"/>
                          <a:ea typeface="Times New Roman" panose="02020603050405020304" pitchFamily="18" charset="0"/>
                        </a:rPr>
                        <m:t>𝐼𝑛𝑡𝑒𝑟𝑒𝑠𝑠𝑖</m:t>
                      </m:r>
                      <m:r>
                        <a:rPr lang="it-IT" sz="2400" b="0" i="1" smtClean="0">
                          <a:effectLst/>
                          <a:latin typeface="Cambria Math" panose="02040503050406030204" pitchFamily="18" charset="0"/>
                          <a:ea typeface="Times New Roman" panose="02020603050405020304" pitchFamily="18" charset="0"/>
                        </a:rPr>
                        <m:t> </m:t>
                      </m:r>
                      <m:r>
                        <a:rPr lang="it-IT" sz="2400" b="0" i="1" smtClean="0">
                          <a:effectLst/>
                          <a:latin typeface="Cambria Math" panose="02040503050406030204" pitchFamily="18" charset="0"/>
                          <a:ea typeface="Times New Roman" panose="02020603050405020304" pitchFamily="18" charset="0"/>
                        </a:rPr>
                        <m:t>𝐶𝑂𝑀𝑃𝑂𝑆𝑇𝐼</m:t>
                      </m:r>
                      <m:r>
                        <a:rPr lang="it-IT" sz="2400" b="0" i="1" smtClean="0">
                          <a:effectLst/>
                          <a:latin typeface="Cambria Math" panose="02040503050406030204" pitchFamily="18" charset="0"/>
                          <a:ea typeface="Times New Roman" panose="02020603050405020304" pitchFamily="18" charset="0"/>
                        </a:rPr>
                        <m:t>  </m:t>
                      </m:r>
                      <m:r>
                        <a:rPr lang="it-IT" sz="2400" b="0" i="1" smtClean="0">
                          <a:effectLst/>
                          <a:latin typeface="Cambria Math" panose="02040503050406030204" pitchFamily="18" charset="0"/>
                          <a:ea typeface="Times New Roman" panose="02020603050405020304" pitchFamily="18" charset="0"/>
                        </a:rPr>
                        <m:t>𝐼𝐼</m:t>
                      </m:r>
                      <m:r>
                        <a:rPr lang="it-IT" sz="2400" b="0" i="1" smtClean="0">
                          <a:effectLst/>
                          <a:latin typeface="Cambria Math" panose="02040503050406030204" pitchFamily="18" charset="0"/>
                          <a:ea typeface="Times New Roman" panose="02020603050405020304" pitchFamily="18" charset="0"/>
                        </a:rPr>
                        <m:t> </m:t>
                      </m:r>
                      <m:r>
                        <a:rPr lang="it-IT" sz="2400" b="0" i="1" smtClean="0">
                          <a:effectLst/>
                          <a:latin typeface="Cambria Math" panose="02040503050406030204" pitchFamily="18" charset="0"/>
                          <a:ea typeface="Times New Roman" panose="02020603050405020304" pitchFamily="18" charset="0"/>
                        </a:rPr>
                        <m:t>𝑅𝐴𝑅𝐴</m:t>
                      </m:r>
                    </m:oMath>
                  </m:oMathPara>
                </a14:m>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14:m>
                  <m:oMathPara xmlns:m="http://schemas.openxmlformats.org/officeDocument/2006/math">
                    <m:oMathParaPr>
                      <m:jc m:val="centerGroup"/>
                    </m:oMathParaPr>
                    <m:oMath xmlns:m="http://schemas.openxmlformats.org/officeDocument/2006/math">
                      <m:r>
                        <a:rPr lang="it-IT" sz="2400" b="1" i="1" smtClean="0">
                          <a:solidFill>
                            <a:srgbClr val="FF0000"/>
                          </a:solidFill>
                          <a:effectLst/>
                          <a:latin typeface="Cambria Math" panose="02040503050406030204" pitchFamily="18" charset="0"/>
                          <a:ea typeface="Times New Roman" panose="02020603050405020304" pitchFamily="18" charset="0"/>
                        </a:rPr>
                        <m:t>𝟏𝟎</m:t>
                      </m:r>
                      <m:r>
                        <a:rPr lang="it-IT" sz="2400" b="1" i="1" smtClean="0">
                          <a:solidFill>
                            <a:srgbClr val="FF0000"/>
                          </a:solidFill>
                          <a:effectLst/>
                          <a:latin typeface="Cambria Math" panose="02040503050406030204" pitchFamily="18" charset="0"/>
                          <a:ea typeface="Times New Roman" panose="02020603050405020304" pitchFamily="18" charset="0"/>
                        </a:rPr>
                        <m:t>.</m:t>
                      </m:r>
                      <m:r>
                        <a:rPr lang="it-IT" sz="2400" b="1" i="1" smtClean="0">
                          <a:solidFill>
                            <a:srgbClr val="FF0000"/>
                          </a:solidFill>
                          <a:effectLst/>
                          <a:latin typeface="Cambria Math" panose="02040503050406030204" pitchFamily="18" charset="0"/>
                          <a:ea typeface="Times New Roman" panose="02020603050405020304" pitchFamily="18" charset="0"/>
                        </a:rPr>
                        <m:t>𝟎𝟎𝟎</m:t>
                      </m:r>
                      <m:r>
                        <a:rPr lang="it-IT" sz="2400" b="1" i="1" smtClean="0">
                          <a:solidFill>
                            <a:srgbClr val="FF0000"/>
                          </a:solidFill>
                          <a:effectLst/>
                          <a:latin typeface="Cambria Math" panose="02040503050406030204" pitchFamily="18" charset="0"/>
                          <a:ea typeface="Times New Roman" panose="02020603050405020304" pitchFamily="18" charset="0"/>
                        </a:rPr>
                        <m:t> </m:t>
                      </m:r>
                      <m:r>
                        <a:rPr lang="it-IT" sz="2400" b="0" i="1" smtClean="0">
                          <a:effectLst/>
                          <a:latin typeface="Cambria Math" panose="02040503050406030204" pitchFamily="18" charset="0"/>
                          <a:ea typeface="Times New Roman" panose="02020603050405020304" pitchFamily="18" charset="0"/>
                        </a:rPr>
                        <m:t>𝑥</m:t>
                      </m:r>
                      <m:r>
                        <a:rPr lang="it-IT" sz="2400" b="0" i="1" smtClean="0">
                          <a:effectLst/>
                          <a:latin typeface="Cambria Math" panose="02040503050406030204" pitchFamily="18" charset="0"/>
                          <a:ea typeface="Times New Roman" panose="02020603050405020304" pitchFamily="18" charset="0"/>
                        </a:rPr>
                        <m:t> 10%=</m:t>
                      </m:r>
                      <m:r>
                        <a:rPr lang="it-IT" sz="2400" b="1" i="1" smtClean="0">
                          <a:effectLst/>
                          <a:latin typeface="Cambria Math" panose="02040503050406030204" pitchFamily="18" charset="0"/>
                          <a:ea typeface="Times New Roman" panose="02020603050405020304" pitchFamily="18" charset="0"/>
                        </a:rPr>
                        <m:t>𝟏</m:t>
                      </m:r>
                      <m:r>
                        <a:rPr lang="it-IT" sz="2400" b="1" i="1" smtClean="0">
                          <a:effectLst/>
                          <a:latin typeface="Cambria Math" panose="02040503050406030204" pitchFamily="18" charset="0"/>
                          <a:ea typeface="Times New Roman" panose="02020603050405020304" pitchFamily="18" charset="0"/>
                        </a:rPr>
                        <m:t>.</m:t>
                      </m:r>
                      <m:r>
                        <a:rPr lang="it-IT" sz="2400" b="1" i="1" smtClean="0">
                          <a:effectLst/>
                          <a:latin typeface="Cambria Math" panose="02040503050406030204" pitchFamily="18" charset="0"/>
                          <a:ea typeface="Times New Roman" panose="02020603050405020304" pitchFamily="18" charset="0"/>
                        </a:rPr>
                        <m:t>𝟎𝟎𝟎</m:t>
                      </m:r>
                      <m:r>
                        <a:rPr lang="it-IT" sz="2400" b="1" i="1" smtClean="0">
                          <a:effectLst/>
                          <a:latin typeface="Cambria Math" panose="02040503050406030204" pitchFamily="18" charset="0"/>
                          <a:ea typeface="Times New Roman" panose="02020603050405020304" pitchFamily="18" charset="0"/>
                        </a:rPr>
                        <m:t>,</m:t>
                      </m:r>
                      <m:r>
                        <a:rPr lang="it-IT" sz="2400" b="1" i="1" smtClean="0">
                          <a:effectLst/>
                          <a:latin typeface="Cambria Math" panose="02040503050406030204" pitchFamily="18" charset="0"/>
                          <a:ea typeface="Times New Roman" panose="02020603050405020304" pitchFamily="18" charset="0"/>
                        </a:rPr>
                        <m:t>𝟎𝟎</m:t>
                      </m:r>
                      <m:r>
                        <a:rPr lang="it-IT" sz="2400" b="1" i="1" smtClean="0">
                          <a:effectLst/>
                          <a:latin typeface="Cambria Math" panose="02040503050406030204" pitchFamily="18" charset="0"/>
                          <a:ea typeface="Times New Roman" panose="02020603050405020304" pitchFamily="18" charset="0"/>
                        </a:rPr>
                        <m:t> </m:t>
                      </m:r>
                      <m:r>
                        <a:rPr lang="it-IT" sz="2400" b="1" i="1" smtClean="0">
                          <a:effectLst/>
                          <a:latin typeface="Cambria Math" panose="02040503050406030204" pitchFamily="18" charset="0"/>
                          <a:ea typeface="Times New Roman" panose="02020603050405020304" pitchFamily="18" charset="0"/>
                        </a:rPr>
                        <m:t>𝒆𝒇𝒇𝒆𝒕𝒕𝒐</m:t>
                      </m:r>
                      <m:r>
                        <a:rPr lang="it-IT" sz="2400" b="1" i="1" smtClean="0">
                          <a:effectLst/>
                          <a:latin typeface="Cambria Math" panose="02040503050406030204" pitchFamily="18" charset="0"/>
                          <a:ea typeface="Times New Roman" panose="02020603050405020304" pitchFamily="18" charset="0"/>
                        </a:rPr>
                        <m:t> </m:t>
                      </m:r>
                      <m:r>
                        <a:rPr lang="it-IT" sz="2400" b="1" i="1" smtClean="0">
                          <a:effectLst/>
                          <a:latin typeface="Cambria Math" panose="02040503050406030204" pitchFamily="18" charset="0"/>
                          <a:ea typeface="Times New Roman" panose="02020603050405020304" pitchFamily="18" charset="0"/>
                        </a:rPr>
                        <m:t>𝒂𝒏𝒂𝒕𝒐𝒄𝒊𝒔𝒕𝒊𝒄𝒐</m:t>
                      </m:r>
                    </m:oMath>
                  </m:oMathPara>
                </a14:m>
                <a:endParaRPr lang="it-IT" sz="2400" b="1"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b="0" dirty="0">
                  <a:effectLst/>
                  <a:latin typeface="Times New Roman" panose="02020603050405020304" pitchFamily="18" charset="0"/>
                  <a:ea typeface="Times New Roman" panose="02020603050405020304" pitchFamily="18" charset="0"/>
                </a:endParaRPr>
              </a:p>
              <a:p>
                <a:pPr>
                  <a:spcBef>
                    <a:spcPts val="600"/>
                  </a:spcBef>
                  <a:spcAft>
                    <a:spcPts val="600"/>
                  </a:spcAft>
                  <a:buNone/>
                </a:pPr>
                <a:endParaRPr lang="it-IT" sz="2400" dirty="0">
                  <a:effectLst/>
                  <a:latin typeface="Times New Roman" panose="02020603050405020304" pitchFamily="18" charset="0"/>
                  <a:ea typeface="Times New Roman" panose="02020603050405020304" pitchFamily="18" charset="0"/>
                </a:endParaRPr>
              </a:p>
              <a:p>
                <a:pPr marL="0" indent="0">
                  <a:buNone/>
                </a:pPr>
                <a:endParaRPr lang="it-IT" dirty="0"/>
              </a:p>
            </p:txBody>
          </p:sp>
        </mc:Choice>
        <mc:Fallback xmlns="">
          <p:sp>
            <p:nvSpPr>
              <p:cNvPr id="5" name="Segnaposto contenuto 4">
                <a:extLst>
                  <a:ext uri="{FF2B5EF4-FFF2-40B4-BE49-F238E27FC236}">
                    <a16:creationId xmlns:a16="http://schemas.microsoft.com/office/drawing/2014/main" id="{E09A5019-10EA-B93E-EFA5-94CCC60FB595}"/>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3244034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F15E283-437E-37FE-BE93-64AD40172552}"/>
              </a:ext>
            </a:extLst>
          </p:cNvPr>
          <p:cNvSpPr>
            <a:spLocks noGrp="1"/>
          </p:cNvSpPr>
          <p:nvPr>
            <p:ph idx="1"/>
          </p:nvPr>
        </p:nvSpPr>
        <p:spPr>
          <a:xfrm>
            <a:off x="638355" y="655608"/>
            <a:ext cx="10715445" cy="5521355"/>
          </a:xfrm>
        </p:spPr>
        <p:txBody>
          <a:bodyPr/>
          <a:lstStyle/>
          <a:p>
            <a:pPr algn="just">
              <a:lnSpc>
                <a:spcPct val="150000"/>
              </a:lnSpc>
              <a:spcBef>
                <a:spcPts val="600"/>
              </a:spcBef>
              <a:spcAft>
                <a:spcPts val="600"/>
              </a:spcAft>
              <a:buNone/>
              <a:tabLst>
                <a:tab pos="180340" algn="l"/>
              </a:tabLst>
            </a:pPr>
            <a:r>
              <a:rPr lang="it-IT" sz="2800" dirty="0">
                <a:effectLst/>
                <a:latin typeface="Times New Roman" panose="02020603050405020304" pitchFamily="18" charset="0"/>
                <a:ea typeface="Times New Roman" panose="02020603050405020304" pitchFamily="18" charset="0"/>
              </a:rPr>
              <a:t>Fonte Banca d’Italia:</a:t>
            </a:r>
          </a:p>
          <a:p>
            <a:pPr algn="just">
              <a:lnSpc>
                <a:spcPct val="150000"/>
              </a:lnSpc>
              <a:spcBef>
                <a:spcPts val="600"/>
              </a:spcBef>
              <a:spcAft>
                <a:spcPts val="600"/>
              </a:spcAft>
              <a:buNone/>
              <a:tabLst>
                <a:tab pos="180340" algn="l"/>
              </a:tabLst>
            </a:pPr>
            <a:r>
              <a:rPr lang="it-IT" sz="2800" u="sng" dirty="0">
                <a:solidFill>
                  <a:srgbClr val="0000FF"/>
                </a:solidFill>
                <a:effectLst/>
                <a:latin typeface="Times New Roman" panose="02020603050405020304" pitchFamily="18" charset="0"/>
                <a:ea typeface="Times New Roman" panose="02020603050405020304" pitchFamily="18" charset="0"/>
                <a:hlinkClick r:id="rId2"/>
              </a:rPr>
              <a:t>https://economiapertutti.bancaditalia.it/informazioni-di-base/anatocismo/?dotcache=refresh</a:t>
            </a:r>
            <a:endParaRPr lang="it-IT" sz="2800" dirty="0">
              <a:effectLst/>
              <a:latin typeface="Times New Roman" panose="02020603050405020304" pitchFamily="18" charset="0"/>
              <a:ea typeface="Times New Roman" panose="02020603050405020304" pitchFamily="18" charset="0"/>
            </a:endParaRPr>
          </a:p>
          <a:p>
            <a:pPr algn="ctr">
              <a:lnSpc>
                <a:spcPct val="150000"/>
              </a:lnSpc>
              <a:buNone/>
            </a:pPr>
            <a:r>
              <a:rPr lang="it-IT" sz="4800" b="1" u="sng" dirty="0">
                <a:solidFill>
                  <a:srgbClr val="40689C"/>
                </a:solidFill>
                <a:effectLst/>
                <a:latin typeface="Source Sans Pro" panose="020B0503030403020204" pitchFamily="34" charset="0"/>
                <a:ea typeface="Times New Roman" panose="02020603050405020304" pitchFamily="18" charset="0"/>
              </a:rPr>
              <a:t>Anatocismo e interesse composto</a:t>
            </a:r>
            <a:endParaRPr lang="it-IT" sz="2800" dirty="0">
              <a:effectLst/>
              <a:latin typeface="Times New Roman" panose="02020603050405020304" pitchFamily="18" charset="0"/>
              <a:ea typeface="Times New Roman" panose="02020603050405020304" pitchFamily="18" charset="0"/>
            </a:endParaRPr>
          </a:p>
          <a:p>
            <a:pPr marL="0" indent="0">
              <a:buNone/>
            </a:pPr>
            <a:endParaRPr lang="it-IT" dirty="0"/>
          </a:p>
        </p:txBody>
      </p:sp>
    </p:spTree>
    <p:extLst>
      <p:ext uri="{BB962C8B-B14F-4D97-AF65-F5344CB8AC3E}">
        <p14:creationId xmlns:p14="http://schemas.microsoft.com/office/powerpoint/2010/main" val="705620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E38575-12D6-DA0D-579F-4C8A60050E55}"/>
              </a:ext>
            </a:extLst>
          </p:cNvPr>
          <p:cNvSpPr>
            <a:spLocks noGrp="1"/>
          </p:cNvSpPr>
          <p:nvPr>
            <p:ph type="title"/>
          </p:nvPr>
        </p:nvSpPr>
        <p:spPr/>
        <p:txBody>
          <a:bodyPr>
            <a:normAutofit fontScale="90000"/>
          </a:bodyPr>
          <a:lstStyle/>
          <a:p>
            <a:pPr algn="ctr"/>
            <a:br>
              <a:rPr lang="it-IT" b="1" u="sng" dirty="0">
                <a:solidFill>
                  <a:srgbClr val="40689C"/>
                </a:solidFill>
                <a:latin typeface="Source Sans Pro" panose="020B0503030403020204" pitchFamily="34" charset="0"/>
                <a:ea typeface="Times New Roman" panose="02020603050405020304" pitchFamily="18" charset="0"/>
              </a:rPr>
            </a:br>
            <a:r>
              <a:rPr lang="it-IT" sz="6000" b="1" u="sng" dirty="0">
                <a:solidFill>
                  <a:srgbClr val="40689C"/>
                </a:solidFill>
                <a:latin typeface="Source Sans Pro" panose="020B0503030403020204" pitchFamily="34" charset="0"/>
                <a:ea typeface="Times New Roman" panose="02020603050405020304" pitchFamily="18" charset="0"/>
              </a:rPr>
              <a:t>Anatocismo e interesse composto</a:t>
            </a:r>
            <a:br>
              <a:rPr lang="it-IT" sz="2400" dirty="0">
                <a:effectLst/>
                <a:latin typeface="Times New Roman" panose="02020603050405020304" pitchFamily="18" charset="0"/>
                <a:ea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id="{B9199A5E-218F-3518-53F1-D0052D685D35}"/>
              </a:ext>
            </a:extLst>
          </p:cNvPr>
          <p:cNvSpPr>
            <a:spLocks noGrp="1"/>
          </p:cNvSpPr>
          <p:nvPr>
            <p:ph idx="1"/>
          </p:nvPr>
        </p:nvSpPr>
        <p:spPr/>
        <p:txBody>
          <a:bodyPr/>
          <a:lstStyle/>
          <a:p>
            <a:pPr algn="just"/>
            <a:r>
              <a:rPr lang="it-IT" sz="3600" dirty="0"/>
              <a:t>L'anatocismo è il calcolo degli interessi sugli interessi che sono già maturati su una somma dovuta.</a:t>
            </a:r>
          </a:p>
          <a:p>
            <a:pPr algn="just"/>
            <a:r>
              <a:rPr lang="it-IT" sz="3600" dirty="0"/>
              <a:t>Gli interessi maturati si trasformano in capitale (in linguaggio tecnico si dice che si "capitalizzano") ossia sono sommati all'importo dovuto e producono a loro volta interessi: è in questo caso che si parla di </a:t>
            </a:r>
            <a:r>
              <a:rPr lang="it-IT" sz="3600" b="1" dirty="0"/>
              <a:t>interesse composto</a:t>
            </a:r>
            <a:r>
              <a:rPr lang="it-IT" sz="3600" dirty="0"/>
              <a:t>.</a:t>
            </a:r>
          </a:p>
          <a:p>
            <a:endParaRPr lang="it-IT" dirty="0"/>
          </a:p>
        </p:txBody>
      </p:sp>
    </p:spTree>
    <p:extLst>
      <p:ext uri="{BB962C8B-B14F-4D97-AF65-F5344CB8AC3E}">
        <p14:creationId xmlns:p14="http://schemas.microsoft.com/office/powerpoint/2010/main" val="2451200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1147E-B31E-E4EE-9B9F-4260730C43D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4514B7D-EDBE-C24C-A585-B707D2D8DAB0}"/>
              </a:ext>
            </a:extLst>
          </p:cNvPr>
          <p:cNvSpPr>
            <a:spLocks noGrp="1"/>
          </p:cNvSpPr>
          <p:nvPr>
            <p:ph type="title"/>
          </p:nvPr>
        </p:nvSpPr>
        <p:spPr/>
        <p:txBody>
          <a:bodyPr>
            <a:normAutofit fontScale="90000"/>
          </a:bodyPr>
          <a:lstStyle/>
          <a:p>
            <a:pPr algn="ctr">
              <a:lnSpc>
                <a:spcPct val="150000"/>
              </a:lnSpc>
              <a:buNone/>
            </a:pPr>
            <a:br>
              <a:rPr lang="it-IT" b="1" u="sng" dirty="0">
                <a:solidFill>
                  <a:srgbClr val="40689C"/>
                </a:solidFill>
                <a:latin typeface="Source Sans Pro" panose="020B0503030403020204" pitchFamily="34" charset="0"/>
                <a:ea typeface="Times New Roman" panose="02020603050405020304" pitchFamily="18" charset="0"/>
              </a:rPr>
            </a:br>
            <a:br>
              <a:rPr lang="it-IT" b="1" u="sng" dirty="0">
                <a:solidFill>
                  <a:srgbClr val="40689C"/>
                </a:solidFill>
                <a:latin typeface="Source Sans Pro" panose="020B0503030403020204" pitchFamily="34" charset="0"/>
                <a:ea typeface="Times New Roman" panose="02020603050405020304" pitchFamily="18" charset="0"/>
              </a:rPr>
            </a:br>
            <a:r>
              <a:rPr lang="it-IT" sz="6000" b="1" dirty="0">
                <a:solidFill>
                  <a:srgbClr val="40689C"/>
                </a:solidFill>
                <a:effectLst/>
                <a:latin typeface="Source Sans Pro" panose="020B0503030403020204" pitchFamily="34" charset="0"/>
                <a:ea typeface="Times New Roman" panose="02020603050405020304" pitchFamily="18" charset="0"/>
              </a:rPr>
              <a:t>Il divieto di anatocismo</a:t>
            </a:r>
            <a:br>
              <a:rPr lang="it-IT" sz="2400" dirty="0">
                <a:effectLst/>
                <a:latin typeface="Times New Roman" panose="02020603050405020304" pitchFamily="18" charset="0"/>
                <a:ea typeface="Times New Roman" panose="02020603050405020304" pitchFamily="18" charset="0"/>
              </a:rPr>
            </a:br>
            <a:br>
              <a:rPr lang="it-IT" dirty="0"/>
            </a:br>
            <a:br>
              <a:rPr lang="it-IT" sz="2400" dirty="0">
                <a:effectLst/>
                <a:latin typeface="Times New Roman" panose="02020603050405020304" pitchFamily="18" charset="0"/>
                <a:ea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id="{A94D7E5C-D562-8776-CEDC-7CE91A8C215A}"/>
              </a:ext>
            </a:extLst>
          </p:cNvPr>
          <p:cNvSpPr>
            <a:spLocks noGrp="1"/>
          </p:cNvSpPr>
          <p:nvPr>
            <p:ph idx="1"/>
          </p:nvPr>
        </p:nvSpPr>
        <p:spPr/>
        <p:txBody>
          <a:bodyPr/>
          <a:lstStyle/>
          <a:p>
            <a:pPr algn="just"/>
            <a:r>
              <a:rPr lang="it-IT" sz="4000" b="1" dirty="0"/>
              <a:t>È importante sapere cos'è l'anatocismo; ancora più importante è sapere che per tutte le operazioni bancarie</a:t>
            </a:r>
            <a:r>
              <a:rPr lang="it-IT" sz="4000" dirty="0"/>
              <a:t> le nuove regole </a:t>
            </a:r>
            <a:r>
              <a:rPr lang="it-IT" sz="4000" b="1" dirty="0"/>
              <a:t>vietano</a:t>
            </a:r>
            <a:r>
              <a:rPr lang="it-IT" sz="4000" dirty="0"/>
              <a:t> qualsiasi forma di produzione di interessi sugli interessi dovuti dal cliente alla banca.</a:t>
            </a:r>
          </a:p>
          <a:p>
            <a:endParaRPr lang="it-IT" dirty="0"/>
          </a:p>
        </p:txBody>
      </p:sp>
    </p:spTree>
    <p:extLst>
      <p:ext uri="{BB962C8B-B14F-4D97-AF65-F5344CB8AC3E}">
        <p14:creationId xmlns:p14="http://schemas.microsoft.com/office/powerpoint/2010/main" val="353273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71F29E-2CC9-9E5A-B956-9E3048C565F8}"/>
              </a:ext>
            </a:extLst>
          </p:cNvPr>
          <p:cNvSpPr>
            <a:spLocks noGrp="1"/>
          </p:cNvSpPr>
          <p:nvPr>
            <p:ph type="title"/>
          </p:nvPr>
        </p:nvSpPr>
        <p:spPr/>
        <p:txBody>
          <a:bodyPr/>
          <a:lstStyle/>
          <a:p>
            <a:r>
              <a:rPr lang="it-IT" dirty="0"/>
              <a:t>PAG. 23 CASS. SS.UU. 15130/24</a:t>
            </a:r>
          </a:p>
        </p:txBody>
      </p:sp>
      <p:sp>
        <p:nvSpPr>
          <p:cNvPr id="6" name="Segnaposto contenuto 5">
            <a:extLst>
              <a:ext uri="{FF2B5EF4-FFF2-40B4-BE49-F238E27FC236}">
                <a16:creationId xmlns:a16="http://schemas.microsoft.com/office/drawing/2014/main" id="{33CECFF3-C94A-EF68-90A6-1701A400F5B7}"/>
              </a:ext>
            </a:extLst>
          </p:cNvPr>
          <p:cNvSpPr>
            <a:spLocks noGrp="1"/>
          </p:cNvSpPr>
          <p:nvPr>
            <p:ph idx="1"/>
          </p:nvPr>
        </p:nvSpPr>
        <p:spPr/>
        <p:txBody>
          <a:bodyPr/>
          <a:lstStyle/>
          <a:p>
            <a:endParaRPr lang="it-IT" dirty="0"/>
          </a:p>
          <a:p>
            <a:endParaRPr lang="it-IT" dirty="0"/>
          </a:p>
          <a:p>
            <a:endParaRPr lang="it-IT" dirty="0"/>
          </a:p>
        </p:txBody>
      </p:sp>
      <p:graphicFrame>
        <p:nvGraphicFramePr>
          <p:cNvPr id="7" name="Segnaposto contenuto 3">
            <a:extLst>
              <a:ext uri="{FF2B5EF4-FFF2-40B4-BE49-F238E27FC236}">
                <a16:creationId xmlns:a16="http://schemas.microsoft.com/office/drawing/2014/main" id="{02D51E21-4E05-E6A6-C333-57A5035DD538}"/>
              </a:ext>
            </a:extLst>
          </p:cNvPr>
          <p:cNvGraphicFramePr>
            <a:graphicFrameLocks/>
          </p:cNvGraphicFramePr>
          <p:nvPr>
            <p:extLst>
              <p:ext uri="{D42A27DB-BD31-4B8C-83A1-F6EECF244321}">
                <p14:modId xmlns:p14="http://schemas.microsoft.com/office/powerpoint/2010/main" val="2571226794"/>
              </p:ext>
            </p:extLst>
          </p:nvPr>
        </p:nvGraphicFramePr>
        <p:xfrm>
          <a:off x="944380" y="1840863"/>
          <a:ext cx="10409420" cy="2311411"/>
        </p:xfrm>
        <a:graphic>
          <a:graphicData uri="http://schemas.openxmlformats.org/drawingml/2006/table">
            <a:tbl>
              <a:tblPr firstRow="1" bandRow="1">
                <a:tableStyleId>{5C22544A-7EE6-4342-B048-85BDC9FD1C3A}</a:tableStyleId>
              </a:tblPr>
              <a:tblGrid>
                <a:gridCol w="2602355">
                  <a:extLst>
                    <a:ext uri="{9D8B030D-6E8A-4147-A177-3AD203B41FA5}">
                      <a16:colId xmlns:a16="http://schemas.microsoft.com/office/drawing/2014/main" val="1771330554"/>
                    </a:ext>
                  </a:extLst>
                </a:gridCol>
                <a:gridCol w="2602355">
                  <a:extLst>
                    <a:ext uri="{9D8B030D-6E8A-4147-A177-3AD203B41FA5}">
                      <a16:colId xmlns:a16="http://schemas.microsoft.com/office/drawing/2014/main" val="4193536779"/>
                    </a:ext>
                  </a:extLst>
                </a:gridCol>
                <a:gridCol w="2602355">
                  <a:extLst>
                    <a:ext uri="{9D8B030D-6E8A-4147-A177-3AD203B41FA5}">
                      <a16:colId xmlns:a16="http://schemas.microsoft.com/office/drawing/2014/main" val="2010157941"/>
                    </a:ext>
                  </a:extLst>
                </a:gridCol>
                <a:gridCol w="2602355">
                  <a:extLst>
                    <a:ext uri="{9D8B030D-6E8A-4147-A177-3AD203B41FA5}">
                      <a16:colId xmlns:a16="http://schemas.microsoft.com/office/drawing/2014/main" val="2946734052"/>
                    </a:ext>
                  </a:extLst>
                </a:gridCol>
              </a:tblGrid>
              <a:tr h="851572">
                <a:tc>
                  <a:txBody>
                    <a:bodyPr/>
                    <a:lstStyle/>
                    <a:p>
                      <a:r>
                        <a:rPr lang="it-IT" dirty="0"/>
                        <a:t>PARAMETRO FINANZIARIO</a:t>
                      </a:r>
                    </a:p>
                  </a:txBody>
                  <a:tcPr/>
                </a:tc>
                <a:tc>
                  <a:txBody>
                    <a:bodyPr/>
                    <a:lstStyle/>
                    <a:p>
                      <a:r>
                        <a:rPr lang="it-IT" dirty="0"/>
                        <a:t>FRANCESE STANDARD</a:t>
                      </a:r>
                    </a:p>
                    <a:p>
                      <a:r>
                        <a:rPr lang="it-IT" dirty="0"/>
                        <a:t>In REGIME COMPOSTO</a:t>
                      </a:r>
                    </a:p>
                  </a:txBody>
                  <a:tcPr/>
                </a:tc>
                <a:tc>
                  <a:txBody>
                    <a:bodyPr/>
                    <a:lstStyle/>
                    <a:p>
                      <a:r>
                        <a:rPr lang="it-IT" dirty="0"/>
                        <a:t>FRANCESE in REGIME SEMPLICE</a:t>
                      </a:r>
                    </a:p>
                  </a:txBody>
                  <a:tcPr/>
                </a:tc>
                <a:tc>
                  <a:txBody>
                    <a:bodyPr/>
                    <a:lstStyle/>
                    <a:p>
                      <a:r>
                        <a:rPr lang="it-IT" dirty="0"/>
                        <a:t>DIFFERENZA SOVRACCOSTO</a:t>
                      </a:r>
                    </a:p>
                  </a:txBody>
                  <a:tcPr/>
                </a:tc>
                <a:extLst>
                  <a:ext uri="{0D108BD9-81ED-4DB2-BD59-A6C34878D82A}">
                    <a16:rowId xmlns:a16="http://schemas.microsoft.com/office/drawing/2014/main" val="2933352130"/>
                  </a:ext>
                </a:extLst>
              </a:tr>
              <a:tr h="486613">
                <a:tc>
                  <a:txBody>
                    <a:bodyPr/>
                    <a:lstStyle/>
                    <a:p>
                      <a:r>
                        <a:rPr lang="it-IT" dirty="0"/>
                        <a:t>RATA ANNUALE</a:t>
                      </a:r>
                    </a:p>
                  </a:txBody>
                  <a:tcPr/>
                </a:tc>
                <a:tc>
                  <a:txBody>
                    <a:bodyPr/>
                    <a:lstStyle/>
                    <a:p>
                      <a:r>
                        <a:rPr lang="it-IT" b="1" dirty="0"/>
                        <a:t>16.275,54</a:t>
                      </a:r>
                    </a:p>
                  </a:txBody>
                  <a:tcPr/>
                </a:tc>
                <a:tc>
                  <a:txBody>
                    <a:bodyPr/>
                    <a:lstStyle/>
                    <a:p>
                      <a:r>
                        <a:rPr lang="it-IT" b="1" dirty="0"/>
                        <a:t> 14.952,79</a:t>
                      </a:r>
                    </a:p>
                  </a:txBody>
                  <a:tcPr/>
                </a:tc>
                <a:tc>
                  <a:txBody>
                    <a:bodyPr/>
                    <a:lstStyle/>
                    <a:p>
                      <a:r>
                        <a:rPr lang="it-IT" b="1" dirty="0">
                          <a:solidFill>
                            <a:srgbClr val="FF0000"/>
                          </a:solidFill>
                        </a:rPr>
                        <a:t>+ 1.321,75 ( ANNUO)</a:t>
                      </a:r>
                    </a:p>
                  </a:txBody>
                  <a:tcPr/>
                </a:tc>
                <a:extLst>
                  <a:ext uri="{0D108BD9-81ED-4DB2-BD59-A6C34878D82A}">
                    <a16:rowId xmlns:a16="http://schemas.microsoft.com/office/drawing/2014/main" val="1474438279"/>
                  </a:ext>
                </a:extLst>
              </a:tr>
              <a:tr h="486613">
                <a:tc>
                  <a:txBody>
                    <a:bodyPr/>
                    <a:lstStyle/>
                    <a:p>
                      <a:r>
                        <a:rPr lang="it-IT" dirty="0"/>
                        <a:t>INTERESSI TOTALI</a:t>
                      </a:r>
                    </a:p>
                  </a:txBody>
                  <a:tcPr/>
                </a:tc>
                <a:tc>
                  <a:txBody>
                    <a:bodyPr/>
                    <a:lstStyle/>
                    <a:p>
                      <a:r>
                        <a:rPr lang="it-IT" dirty="0"/>
                        <a:t>62.745,39</a:t>
                      </a:r>
                    </a:p>
                  </a:txBody>
                  <a:tcPr/>
                </a:tc>
                <a:tc>
                  <a:txBody>
                    <a:bodyPr/>
                    <a:lstStyle/>
                    <a:p>
                      <a:r>
                        <a:rPr lang="it-IT" dirty="0"/>
                        <a:t>49.527,92</a:t>
                      </a:r>
                    </a:p>
                  </a:txBody>
                  <a:tcPr/>
                </a:tc>
                <a:tc>
                  <a:txBody>
                    <a:bodyPr/>
                    <a:lstStyle/>
                    <a:p>
                      <a:r>
                        <a:rPr lang="it-IT" dirty="0"/>
                        <a:t>13.217,47</a:t>
                      </a:r>
                    </a:p>
                  </a:txBody>
                  <a:tcPr/>
                </a:tc>
                <a:extLst>
                  <a:ext uri="{0D108BD9-81ED-4DB2-BD59-A6C34878D82A}">
                    <a16:rowId xmlns:a16="http://schemas.microsoft.com/office/drawing/2014/main" val="1625515349"/>
                  </a:ext>
                </a:extLst>
              </a:tr>
              <a:tr h="486613">
                <a:tc>
                  <a:txBody>
                    <a:bodyPr/>
                    <a:lstStyle/>
                    <a:p>
                      <a:r>
                        <a:rPr lang="it-IT" dirty="0"/>
                        <a:t>MONTANTE TOTALE</a:t>
                      </a:r>
                    </a:p>
                  </a:txBody>
                  <a:tcPr/>
                </a:tc>
                <a:tc>
                  <a:txBody>
                    <a:bodyPr/>
                    <a:lstStyle/>
                    <a:p>
                      <a:r>
                        <a:rPr lang="it-IT" dirty="0"/>
                        <a:t>162.745,39</a:t>
                      </a:r>
                    </a:p>
                  </a:txBody>
                  <a:tcPr/>
                </a:tc>
                <a:tc>
                  <a:txBody>
                    <a:bodyPr/>
                    <a:lstStyle/>
                    <a:p>
                      <a:r>
                        <a:rPr lang="it-IT" dirty="0"/>
                        <a:t>149.527,92</a:t>
                      </a:r>
                    </a:p>
                  </a:txBody>
                  <a:tcPr/>
                </a:tc>
                <a:tc>
                  <a:txBody>
                    <a:bodyPr/>
                    <a:lstStyle/>
                    <a:p>
                      <a:r>
                        <a:rPr lang="it-IT" b="1" dirty="0">
                          <a:solidFill>
                            <a:srgbClr val="FF0000"/>
                          </a:solidFill>
                        </a:rPr>
                        <a:t>13.217,47</a:t>
                      </a:r>
                    </a:p>
                  </a:txBody>
                  <a:tcPr/>
                </a:tc>
                <a:extLst>
                  <a:ext uri="{0D108BD9-81ED-4DB2-BD59-A6C34878D82A}">
                    <a16:rowId xmlns:a16="http://schemas.microsoft.com/office/drawing/2014/main" val="2443872680"/>
                  </a:ext>
                </a:extLst>
              </a:tr>
            </a:tbl>
          </a:graphicData>
        </a:graphic>
      </p:graphicFrame>
    </p:spTree>
    <p:extLst>
      <p:ext uri="{BB962C8B-B14F-4D97-AF65-F5344CB8AC3E}">
        <p14:creationId xmlns:p14="http://schemas.microsoft.com/office/powerpoint/2010/main" val="3918639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Segnaposto contenuto 3">
            <a:extLst>
              <a:ext uri="{FF2B5EF4-FFF2-40B4-BE49-F238E27FC236}">
                <a16:creationId xmlns:a16="http://schemas.microsoft.com/office/drawing/2014/main" id="{541534A1-80FE-99E0-4DE7-FF98D5637694}"/>
              </a:ext>
            </a:extLst>
          </p:cNvPr>
          <p:cNvPicPr>
            <a:picLocks noGrp="1" noChangeAspect="1"/>
          </p:cNvPicPr>
          <p:nvPr>
            <p:ph idx="1"/>
          </p:nvPr>
        </p:nvPicPr>
        <p:blipFill>
          <a:blip r:embed="rId2"/>
          <a:stretch>
            <a:fillRect/>
          </a:stretch>
        </p:blipFill>
        <p:spPr>
          <a:xfrm>
            <a:off x="962163" y="994186"/>
            <a:ext cx="7746709" cy="4828054"/>
          </a:xfrm>
          <a:prstGeom prst="rect">
            <a:avLst/>
          </a:prstGeom>
        </p:spPr>
      </p:pic>
    </p:spTree>
    <p:extLst>
      <p:ext uri="{BB962C8B-B14F-4D97-AF65-F5344CB8AC3E}">
        <p14:creationId xmlns:p14="http://schemas.microsoft.com/office/powerpoint/2010/main" val="19398389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866</Words>
  <Application>Microsoft Office PowerPoint</Application>
  <PresentationFormat>Widescreen</PresentationFormat>
  <Paragraphs>192</Paragraphs>
  <Slides>29</Slides>
  <Notes>1</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29</vt:i4>
      </vt:variant>
    </vt:vector>
  </HeadingPairs>
  <TitlesOfParts>
    <vt:vector size="37" baseType="lpstr">
      <vt:lpstr>Aptos</vt:lpstr>
      <vt:lpstr>Aptos Display</vt:lpstr>
      <vt:lpstr>Arial</vt:lpstr>
      <vt:lpstr>Calibri</vt:lpstr>
      <vt:lpstr>Cambria Math</vt:lpstr>
      <vt:lpstr>Source Sans Pro</vt:lpstr>
      <vt:lpstr>Times New Roman</vt:lpstr>
      <vt:lpstr>Tema di Office</vt:lpstr>
      <vt:lpstr>               La magia dell’interesse composto  </vt:lpstr>
      <vt:lpstr>Presentazione standard di PowerPoint</vt:lpstr>
      <vt:lpstr>LE GUIDE AI MUTUI BANCA D’ITALIA</vt:lpstr>
      <vt:lpstr>Criteri: regime semplice o regime composto ?</vt:lpstr>
      <vt:lpstr>  circolare Banca d’Italia agosto 2009  </vt:lpstr>
      <vt:lpstr>LE GUIDE AI MUTUI BANCA D’ITALIA</vt:lpstr>
      <vt:lpstr>«Quota capitale crescente» come?</vt:lpstr>
      <vt:lpstr>100.000 TAN 10% 10 anni rata 16.274,54</vt:lpstr>
      <vt:lpstr>SOLO LA RATA E’ IN REGIME COMPOSTO, MA GLI INTERESSI SONO SEMPLICI</vt:lpstr>
      <vt:lpstr>IL PARADOSSO DEL CALCOLO RICORSIVO</vt:lpstr>
      <vt:lpstr> 100.000 x 10% = 10.000  int. Semplici? NO</vt:lpstr>
      <vt:lpstr>   DEBITO RESIDUO x tasso interesse solo se in regime composto     so</vt:lpstr>
      <vt:lpstr> RATA in regime di capitalizzazione a INTERESSE COMPOSTO</vt:lpstr>
      <vt:lpstr> 100.000 x 10% = 10.000  int. Semplici? NO</vt:lpstr>
      <vt:lpstr>100.000 x 10% = 10.000  int. Semplici? NO</vt:lpstr>
      <vt:lpstr>100.000 x 10% = 10.000  int. Semplici? NO</vt:lpstr>
      <vt:lpstr>Presentazione standard di PowerPoint</vt:lpstr>
      <vt:lpstr>Il DEBITO RESIDUO a partire dal DEBITO INIZIALE ha natura di MONTANTE FINANZIARIO</vt:lpstr>
      <vt:lpstr>Il DEBITO RESIDUO a partire dal DEBITO INIZIALE ha natura di MONTANTE FINANZIARIO</vt:lpstr>
      <vt:lpstr>Il DEBITO RESIDUO a partire dal DEBITO INIZIALE ha natura di MONTANTE FINANZIARIO</vt:lpstr>
      <vt:lpstr>Il DEBITO RESIDUO a partire dal DEBITO INIZIALE ha natura di MONTANTE FINANZIARIO</vt:lpstr>
      <vt:lpstr>Il DEBITO RESIDUO a partire dal DEBITO INIZIALE ha natura di MONTANTE FINANZIARIO</vt:lpstr>
      <vt:lpstr>VIOLAZIONE EX ART. 1283 C.C.  ??  SI’</vt:lpstr>
      <vt:lpstr>VIOLAZIONE EX ART. 1283 C.C.  ?? SI’</vt:lpstr>
      <vt:lpstr>Presentazione standard di PowerPoint</vt:lpstr>
      <vt:lpstr> Anatocismo e interesse composto </vt:lpstr>
      <vt:lpstr>  Il divieto di anatocismo   </vt:lpstr>
      <vt:lpstr>PAG. 23 CASS. SS.UU. 15130/24</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 Oriani</dc:creator>
  <cp:lastModifiedBy>Simona Sorice</cp:lastModifiedBy>
  <cp:revision>3</cp:revision>
  <dcterms:created xsi:type="dcterms:W3CDTF">2025-09-29T18:04:14Z</dcterms:created>
  <dcterms:modified xsi:type="dcterms:W3CDTF">2026-05-16T07:03:11Z</dcterms:modified>
</cp:coreProperties>
</file>