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633" r:id="rId3"/>
    <p:sldId id="751" r:id="rId4"/>
    <p:sldId id="752" r:id="rId5"/>
    <p:sldId id="753" r:id="rId6"/>
    <p:sldId id="755" r:id="rId7"/>
    <p:sldId id="754" r:id="rId8"/>
    <p:sldId id="757" r:id="rId9"/>
    <p:sldId id="758" r:id="rId10"/>
    <p:sldId id="759" r:id="rId11"/>
    <p:sldId id="760" r:id="rId12"/>
    <p:sldId id="761" r:id="rId13"/>
    <p:sldId id="762" r:id="rId14"/>
    <p:sldId id="763" r:id="rId15"/>
    <p:sldId id="764" r:id="rId16"/>
    <p:sldId id="765" r:id="rId17"/>
    <p:sldId id="766" r:id="rId18"/>
    <p:sldId id="782" r:id="rId19"/>
    <p:sldId id="768" r:id="rId20"/>
    <p:sldId id="769" r:id="rId21"/>
    <p:sldId id="770" r:id="rId22"/>
    <p:sldId id="771" r:id="rId23"/>
    <p:sldId id="772" r:id="rId24"/>
    <p:sldId id="788" r:id="rId25"/>
    <p:sldId id="783" r:id="rId26"/>
    <p:sldId id="787" r:id="rId27"/>
    <p:sldId id="777" r:id="rId28"/>
    <p:sldId id="779" r:id="rId29"/>
    <p:sldId id="780" r:id="rId30"/>
    <p:sldId id="781" r:id="rId31"/>
    <p:sldId id="786" r:id="rId3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258" autoAdjust="0"/>
    <p:restoredTop sz="79089" autoAdjust="0"/>
  </p:normalViewPr>
  <p:slideViewPr>
    <p:cSldViewPr snapToGrid="0">
      <p:cViewPr varScale="1">
        <p:scale>
          <a:sx n="126" d="100"/>
          <a:sy n="126" d="100"/>
        </p:scale>
        <p:origin x="202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3AC9BF8-3009-46A4-8503-BE387CEDBB55}" type="doc">
      <dgm:prSet loTypeId="urn:microsoft.com/office/officeart/2008/layout/RadialCluster" loCatId="cycle" qsTypeId="urn:microsoft.com/office/officeart/2005/8/quickstyle/simple1" qsCatId="simple" csTypeId="urn:microsoft.com/office/officeart/2005/8/colors/colorful1" csCatId="colorful" phldr="1"/>
      <dgm:spPr/>
      <dgm:t>
        <a:bodyPr/>
        <a:lstStyle/>
        <a:p>
          <a:endParaRPr lang="it-IT"/>
        </a:p>
      </dgm:t>
    </dgm:pt>
    <dgm:pt modelId="{D873D408-3C62-4EE6-9EEB-00E27B7B6A5B}" type="pres">
      <dgm:prSet presAssocID="{53AC9BF8-3009-46A4-8503-BE387CEDBB55}" presName="Name0" presStyleCnt="0">
        <dgm:presLayoutVars>
          <dgm:chMax val="1"/>
          <dgm:chPref val="1"/>
          <dgm:dir/>
          <dgm:animOne val="branch"/>
          <dgm:animLvl val="lvl"/>
        </dgm:presLayoutVars>
      </dgm:prSet>
      <dgm:spPr/>
    </dgm:pt>
  </dgm:ptLst>
  <dgm:cxnLst>
    <dgm:cxn modelId="{44E7CFF1-9201-4B6B-B5F8-45B7FD976983}" type="presOf" srcId="{53AC9BF8-3009-46A4-8503-BE387CEDBB55}" destId="{D873D408-3C62-4EE6-9EEB-00E27B7B6A5B}" srcOrd="0"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D87DEFD-B0E0-4ADF-A742-8FF7D5E94450}"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it-IT"/>
        </a:p>
      </dgm:t>
    </dgm:pt>
    <dgm:pt modelId="{F49886AA-F35C-45BE-9583-DF703BDA7BC9}">
      <dgm:prSet phldrT="[Testo]" phldr="0" custT="1"/>
      <dgm:spPr>
        <a:solidFill>
          <a:schemeClr val="accent4"/>
        </a:solidFill>
      </dgm:spPr>
      <dgm:t>
        <a:bodyPr/>
        <a:lstStyle/>
        <a:p>
          <a:pPr algn="ctr"/>
          <a:r>
            <a:rPr lang="it-IT" sz="4000" b="1" i="0" dirty="0">
              <a:ln>
                <a:solidFill>
                  <a:srgbClr val="0070C0"/>
                </a:solidFill>
              </a:ln>
              <a:latin typeface="Calibri" panose="020F0502020204030204" pitchFamily="34" charset="0"/>
              <a:ea typeface="Calibri" panose="020F0502020204030204" pitchFamily="34" charset="0"/>
              <a:cs typeface="Calibri" panose="020F0502020204030204" pitchFamily="34" charset="0"/>
            </a:rPr>
            <a:t>Attività di gestione</a:t>
          </a:r>
        </a:p>
      </dgm:t>
    </dgm:pt>
    <dgm:pt modelId="{7F0F51E7-8B21-4F9F-823A-37A77C08879E}" type="parTrans" cxnId="{F0F3C24C-0796-4C4C-89AD-7A59FDE4E17F}">
      <dgm:prSet/>
      <dgm:spPr/>
      <dgm:t>
        <a:bodyPr/>
        <a:lstStyle/>
        <a:p>
          <a:pPr algn="ctr"/>
          <a:endParaRPr lang="it-IT"/>
        </a:p>
      </dgm:t>
    </dgm:pt>
    <dgm:pt modelId="{B4B4F820-B07B-4348-AEE6-0259446AF2B8}" type="sibTrans" cxnId="{F0F3C24C-0796-4C4C-89AD-7A59FDE4E17F}">
      <dgm:prSet/>
      <dgm:spPr/>
      <dgm:t>
        <a:bodyPr/>
        <a:lstStyle/>
        <a:p>
          <a:pPr algn="ctr"/>
          <a:endParaRPr lang="it-IT"/>
        </a:p>
      </dgm:t>
    </dgm:pt>
    <dgm:pt modelId="{892445C6-9C8F-49E3-AC4E-F803377F6926}">
      <dgm:prSet phldrT="[Testo]"/>
      <dgm:spPr/>
      <dgm:t>
        <a:bodyPr/>
        <a:lstStyle/>
        <a:p>
          <a:pPr algn="ctr">
            <a:buNone/>
          </a:pPr>
          <a:r>
            <a:rPr lang="it-IT" b="1" i="0" u="sng" strike="noStrike" cap="none" spc="0" baseline="0">
              <a:uFillTx/>
              <a:latin typeface="Calibri" panose="020F0502020204030204" pitchFamily="34" charset="0"/>
              <a:ea typeface="Calibri" panose="020F0502020204030204" pitchFamily="34" charset="0"/>
              <a:cs typeface="Calibri" panose="020F0502020204030204" pitchFamily="34" charset="0"/>
            </a:rPr>
            <a:t>Area liquidazione / cancellazione semplificata ex art. 44, comma 3-ter</a:t>
          </a:r>
          <a:endParaRPr lang="it-IT" b="1" i="0" dirty="0">
            <a:latin typeface="Calibri" panose="020F0502020204030204" pitchFamily="34" charset="0"/>
            <a:ea typeface="Calibri" panose="020F0502020204030204" pitchFamily="34" charset="0"/>
            <a:cs typeface="Calibri" panose="020F0502020204030204" pitchFamily="34" charset="0"/>
          </a:endParaRPr>
        </a:p>
      </dgm:t>
    </dgm:pt>
    <dgm:pt modelId="{2D370693-0D08-47C3-96F1-1647CB398E28}" type="parTrans" cxnId="{76B9EF39-CE80-4E3D-A2A4-C0B195020D2E}">
      <dgm:prSet/>
      <dgm:spPr/>
      <dgm:t>
        <a:bodyPr/>
        <a:lstStyle/>
        <a:p>
          <a:pPr algn="ctr"/>
          <a:endParaRPr lang="it-IT"/>
        </a:p>
      </dgm:t>
    </dgm:pt>
    <dgm:pt modelId="{45F0E165-4B73-4DC9-8663-6D78763DA1E5}" type="sibTrans" cxnId="{76B9EF39-CE80-4E3D-A2A4-C0B195020D2E}">
      <dgm:prSet/>
      <dgm:spPr/>
      <dgm:t>
        <a:bodyPr/>
        <a:lstStyle/>
        <a:p>
          <a:pPr algn="ctr"/>
          <a:endParaRPr lang="it-IT"/>
        </a:p>
      </dgm:t>
    </dgm:pt>
    <dgm:pt modelId="{D4577E1A-3E96-44AC-9369-455999B9656E}">
      <dgm:prSet phldrT="[Testo]"/>
      <dgm:spPr/>
      <dgm:t>
        <a:bodyPr/>
        <a:lstStyle/>
        <a:p>
          <a:pPr algn="ctr">
            <a:buNone/>
          </a:pPr>
          <a:r>
            <a:rPr lang="it-IT" b="1" i="0" u="sng" strike="noStrike" cap="none" spc="0" baseline="0">
              <a:uFillTx/>
              <a:latin typeface="Calibri" panose="020F0502020204030204" pitchFamily="34" charset="0"/>
              <a:ea typeface="Calibri" panose="020F0502020204030204" pitchFamily="34" charset="0"/>
              <a:cs typeface="Calibri" panose="020F0502020204030204" pitchFamily="34" charset="0"/>
            </a:rPr>
            <a:t>Area affitto / vendita</a:t>
          </a:r>
          <a:endParaRPr lang="it-IT" b="1" i="0" dirty="0">
            <a:latin typeface="Calibri" panose="020F0502020204030204" pitchFamily="34" charset="0"/>
            <a:ea typeface="Calibri" panose="020F0502020204030204" pitchFamily="34" charset="0"/>
            <a:cs typeface="Calibri" panose="020F0502020204030204" pitchFamily="34" charset="0"/>
          </a:endParaRPr>
        </a:p>
      </dgm:t>
    </dgm:pt>
    <dgm:pt modelId="{9E26FAED-9844-43A5-ADD2-4F81A6A56E00}" type="parTrans" cxnId="{85DBBA80-F636-4A59-B98C-2DC11691551B}">
      <dgm:prSet/>
      <dgm:spPr/>
      <dgm:t>
        <a:bodyPr/>
        <a:lstStyle/>
        <a:p>
          <a:pPr algn="ctr"/>
          <a:endParaRPr lang="it-IT"/>
        </a:p>
      </dgm:t>
    </dgm:pt>
    <dgm:pt modelId="{7F10091E-F83A-47CB-96A0-36AADD19AF21}" type="sibTrans" cxnId="{85DBBA80-F636-4A59-B98C-2DC11691551B}">
      <dgm:prSet/>
      <dgm:spPr/>
      <dgm:t>
        <a:bodyPr/>
        <a:lstStyle/>
        <a:p>
          <a:pPr algn="ctr"/>
          <a:endParaRPr lang="it-IT"/>
        </a:p>
      </dgm:t>
    </dgm:pt>
    <dgm:pt modelId="{69DB0A57-AD43-4822-973B-BBC4980D57D0}" type="pres">
      <dgm:prSet presAssocID="{2D87DEFD-B0E0-4ADF-A742-8FF7D5E94450}" presName="hierChild1" presStyleCnt="0">
        <dgm:presLayoutVars>
          <dgm:orgChart val="1"/>
          <dgm:chPref val="1"/>
          <dgm:dir/>
          <dgm:animOne val="branch"/>
          <dgm:animLvl val="lvl"/>
          <dgm:resizeHandles/>
        </dgm:presLayoutVars>
      </dgm:prSet>
      <dgm:spPr/>
    </dgm:pt>
    <dgm:pt modelId="{285A6A42-30D8-42D4-A83D-564553475073}" type="pres">
      <dgm:prSet presAssocID="{F49886AA-F35C-45BE-9583-DF703BDA7BC9}" presName="hierRoot1" presStyleCnt="0">
        <dgm:presLayoutVars>
          <dgm:hierBranch val="init"/>
        </dgm:presLayoutVars>
      </dgm:prSet>
      <dgm:spPr/>
    </dgm:pt>
    <dgm:pt modelId="{DB47FE76-5606-413C-926B-10064B8B4A36}" type="pres">
      <dgm:prSet presAssocID="{F49886AA-F35C-45BE-9583-DF703BDA7BC9}" presName="rootComposite1" presStyleCnt="0"/>
      <dgm:spPr/>
    </dgm:pt>
    <dgm:pt modelId="{90C7F85F-92C3-420A-BB7E-230A3A232DF1}" type="pres">
      <dgm:prSet presAssocID="{F49886AA-F35C-45BE-9583-DF703BDA7BC9}" presName="rootText1" presStyleLbl="node0" presStyleIdx="0" presStyleCnt="1" custScaleX="78235" custScaleY="51804">
        <dgm:presLayoutVars>
          <dgm:chPref val="3"/>
        </dgm:presLayoutVars>
      </dgm:prSet>
      <dgm:spPr/>
    </dgm:pt>
    <dgm:pt modelId="{A03506A6-E7F0-4927-91F4-1782A4A9201A}" type="pres">
      <dgm:prSet presAssocID="{F49886AA-F35C-45BE-9583-DF703BDA7BC9}" presName="rootConnector1" presStyleLbl="node1" presStyleIdx="0" presStyleCnt="0"/>
      <dgm:spPr/>
    </dgm:pt>
    <dgm:pt modelId="{8B2EE3A0-2576-4413-BD62-ED79A0833CB8}" type="pres">
      <dgm:prSet presAssocID="{F49886AA-F35C-45BE-9583-DF703BDA7BC9}" presName="hierChild2" presStyleCnt="0"/>
      <dgm:spPr/>
    </dgm:pt>
    <dgm:pt modelId="{34B7C15F-A9AA-4AD3-9526-072C41FD4090}" type="pres">
      <dgm:prSet presAssocID="{2D370693-0D08-47C3-96F1-1647CB398E28}" presName="Name37" presStyleLbl="parChTrans1D2" presStyleIdx="0" presStyleCnt="2"/>
      <dgm:spPr/>
    </dgm:pt>
    <dgm:pt modelId="{12E8629A-A4C8-4143-905A-B6A41CB543A7}" type="pres">
      <dgm:prSet presAssocID="{892445C6-9C8F-49E3-AC4E-F803377F6926}" presName="hierRoot2" presStyleCnt="0">
        <dgm:presLayoutVars>
          <dgm:hierBranch val="init"/>
        </dgm:presLayoutVars>
      </dgm:prSet>
      <dgm:spPr/>
    </dgm:pt>
    <dgm:pt modelId="{EDBC558A-F860-4732-8AAF-08E47CBD197A}" type="pres">
      <dgm:prSet presAssocID="{892445C6-9C8F-49E3-AC4E-F803377F6926}" presName="rootComposite" presStyleCnt="0"/>
      <dgm:spPr/>
    </dgm:pt>
    <dgm:pt modelId="{E9328198-03EE-4941-B468-30359D95E749}" type="pres">
      <dgm:prSet presAssocID="{892445C6-9C8F-49E3-AC4E-F803377F6926}" presName="rootText" presStyleLbl="node2" presStyleIdx="0" presStyleCnt="2" custScaleX="63886" custScaleY="49696">
        <dgm:presLayoutVars>
          <dgm:chPref val="3"/>
        </dgm:presLayoutVars>
      </dgm:prSet>
      <dgm:spPr/>
    </dgm:pt>
    <dgm:pt modelId="{97BD9B18-4187-484F-8F8D-3F3D45A35E87}" type="pres">
      <dgm:prSet presAssocID="{892445C6-9C8F-49E3-AC4E-F803377F6926}" presName="rootConnector" presStyleLbl="node2" presStyleIdx="0" presStyleCnt="2"/>
      <dgm:spPr/>
    </dgm:pt>
    <dgm:pt modelId="{BDA57B6F-9F73-43BF-8779-2A30D73496A5}" type="pres">
      <dgm:prSet presAssocID="{892445C6-9C8F-49E3-AC4E-F803377F6926}" presName="hierChild4" presStyleCnt="0"/>
      <dgm:spPr/>
    </dgm:pt>
    <dgm:pt modelId="{5ED17F94-7F81-4399-A533-BEDD9D331BF9}" type="pres">
      <dgm:prSet presAssocID="{892445C6-9C8F-49E3-AC4E-F803377F6926}" presName="hierChild5" presStyleCnt="0"/>
      <dgm:spPr/>
    </dgm:pt>
    <dgm:pt modelId="{29AF6A5F-0832-4D77-AE4C-8423AF3E28A5}" type="pres">
      <dgm:prSet presAssocID="{9E26FAED-9844-43A5-ADD2-4F81A6A56E00}" presName="Name37" presStyleLbl="parChTrans1D2" presStyleIdx="1" presStyleCnt="2"/>
      <dgm:spPr/>
    </dgm:pt>
    <dgm:pt modelId="{3ECCE665-F167-45A4-844F-936F382B0EB2}" type="pres">
      <dgm:prSet presAssocID="{D4577E1A-3E96-44AC-9369-455999B9656E}" presName="hierRoot2" presStyleCnt="0">
        <dgm:presLayoutVars>
          <dgm:hierBranch val="init"/>
        </dgm:presLayoutVars>
      </dgm:prSet>
      <dgm:spPr/>
    </dgm:pt>
    <dgm:pt modelId="{94E5FFD7-484D-4A8F-96FD-6652EC0B6189}" type="pres">
      <dgm:prSet presAssocID="{D4577E1A-3E96-44AC-9369-455999B9656E}" presName="rootComposite" presStyleCnt="0"/>
      <dgm:spPr/>
    </dgm:pt>
    <dgm:pt modelId="{F868EF24-7EBB-4642-B60F-B531F4DEE012}" type="pres">
      <dgm:prSet presAssocID="{D4577E1A-3E96-44AC-9369-455999B9656E}" presName="rootText" presStyleLbl="node2" presStyleIdx="1" presStyleCnt="2" custScaleX="63886" custScaleY="49696">
        <dgm:presLayoutVars>
          <dgm:chPref val="3"/>
        </dgm:presLayoutVars>
      </dgm:prSet>
      <dgm:spPr/>
    </dgm:pt>
    <dgm:pt modelId="{3F19CF07-220B-4250-ADE0-DADA34AF35CA}" type="pres">
      <dgm:prSet presAssocID="{D4577E1A-3E96-44AC-9369-455999B9656E}" presName="rootConnector" presStyleLbl="node2" presStyleIdx="1" presStyleCnt="2"/>
      <dgm:spPr/>
    </dgm:pt>
    <dgm:pt modelId="{BB1AE00B-5E9E-46D5-B67D-EFD4459782C9}" type="pres">
      <dgm:prSet presAssocID="{D4577E1A-3E96-44AC-9369-455999B9656E}" presName="hierChild4" presStyleCnt="0"/>
      <dgm:spPr/>
    </dgm:pt>
    <dgm:pt modelId="{BA60BE84-D358-4B7A-B238-5B7A6EB42C81}" type="pres">
      <dgm:prSet presAssocID="{D4577E1A-3E96-44AC-9369-455999B9656E}" presName="hierChild5" presStyleCnt="0"/>
      <dgm:spPr/>
    </dgm:pt>
    <dgm:pt modelId="{DE381DF6-7063-4059-95D3-B89FCFA0B2D4}" type="pres">
      <dgm:prSet presAssocID="{F49886AA-F35C-45BE-9583-DF703BDA7BC9}" presName="hierChild3" presStyleCnt="0"/>
      <dgm:spPr/>
    </dgm:pt>
  </dgm:ptLst>
  <dgm:cxnLst>
    <dgm:cxn modelId="{ED29810B-6673-476E-BC59-FD75E7AE31FF}" type="presOf" srcId="{892445C6-9C8F-49E3-AC4E-F803377F6926}" destId="{97BD9B18-4187-484F-8F8D-3F3D45A35E87}" srcOrd="1" destOrd="0" presId="urn:microsoft.com/office/officeart/2005/8/layout/orgChart1"/>
    <dgm:cxn modelId="{18B96516-BF24-4A00-9928-C53CAE8CF50F}" type="presOf" srcId="{2D87DEFD-B0E0-4ADF-A742-8FF7D5E94450}" destId="{69DB0A57-AD43-4822-973B-BBC4980D57D0}" srcOrd="0" destOrd="0" presId="urn:microsoft.com/office/officeart/2005/8/layout/orgChart1"/>
    <dgm:cxn modelId="{5EEEC520-C998-4E09-9999-B11A1ACFC429}" type="presOf" srcId="{D4577E1A-3E96-44AC-9369-455999B9656E}" destId="{F868EF24-7EBB-4642-B60F-B531F4DEE012}" srcOrd="0" destOrd="0" presId="urn:microsoft.com/office/officeart/2005/8/layout/orgChart1"/>
    <dgm:cxn modelId="{9D2A0936-AB26-4AB5-9D18-BA2DE9873816}" type="presOf" srcId="{F49886AA-F35C-45BE-9583-DF703BDA7BC9}" destId="{90C7F85F-92C3-420A-BB7E-230A3A232DF1}" srcOrd="0" destOrd="0" presId="urn:microsoft.com/office/officeart/2005/8/layout/orgChart1"/>
    <dgm:cxn modelId="{76B9EF39-CE80-4E3D-A2A4-C0B195020D2E}" srcId="{F49886AA-F35C-45BE-9583-DF703BDA7BC9}" destId="{892445C6-9C8F-49E3-AC4E-F803377F6926}" srcOrd="0" destOrd="0" parTransId="{2D370693-0D08-47C3-96F1-1647CB398E28}" sibTransId="{45F0E165-4B73-4DC9-8663-6D78763DA1E5}"/>
    <dgm:cxn modelId="{4874386C-23EB-4EE8-BDB5-B6BDD6E123E0}" type="presOf" srcId="{D4577E1A-3E96-44AC-9369-455999B9656E}" destId="{3F19CF07-220B-4250-ADE0-DADA34AF35CA}" srcOrd="1" destOrd="0" presId="urn:microsoft.com/office/officeart/2005/8/layout/orgChart1"/>
    <dgm:cxn modelId="{F0F3C24C-0796-4C4C-89AD-7A59FDE4E17F}" srcId="{2D87DEFD-B0E0-4ADF-A742-8FF7D5E94450}" destId="{F49886AA-F35C-45BE-9583-DF703BDA7BC9}" srcOrd="0" destOrd="0" parTransId="{7F0F51E7-8B21-4F9F-823A-37A77C08879E}" sibTransId="{B4B4F820-B07B-4348-AEE6-0259446AF2B8}"/>
    <dgm:cxn modelId="{7B57EC58-876D-4208-A8B2-9B1BD2E392AA}" type="presOf" srcId="{9E26FAED-9844-43A5-ADD2-4F81A6A56E00}" destId="{29AF6A5F-0832-4D77-AE4C-8423AF3E28A5}" srcOrd="0" destOrd="0" presId="urn:microsoft.com/office/officeart/2005/8/layout/orgChart1"/>
    <dgm:cxn modelId="{85DBBA80-F636-4A59-B98C-2DC11691551B}" srcId="{F49886AA-F35C-45BE-9583-DF703BDA7BC9}" destId="{D4577E1A-3E96-44AC-9369-455999B9656E}" srcOrd="1" destOrd="0" parTransId="{9E26FAED-9844-43A5-ADD2-4F81A6A56E00}" sibTransId="{7F10091E-F83A-47CB-96A0-36AADD19AF21}"/>
    <dgm:cxn modelId="{19338490-C1A4-4441-946C-37FE868C5C7F}" type="presOf" srcId="{F49886AA-F35C-45BE-9583-DF703BDA7BC9}" destId="{A03506A6-E7F0-4927-91F4-1782A4A9201A}" srcOrd="1" destOrd="0" presId="urn:microsoft.com/office/officeart/2005/8/layout/orgChart1"/>
    <dgm:cxn modelId="{D5CF87B2-AEEB-4832-A5D2-D11ECF993CF4}" type="presOf" srcId="{2D370693-0D08-47C3-96F1-1647CB398E28}" destId="{34B7C15F-A9AA-4AD3-9526-072C41FD4090}" srcOrd="0" destOrd="0" presId="urn:microsoft.com/office/officeart/2005/8/layout/orgChart1"/>
    <dgm:cxn modelId="{8CF4A7D5-A295-467B-B410-E8EF61D01A84}" type="presOf" srcId="{892445C6-9C8F-49E3-AC4E-F803377F6926}" destId="{E9328198-03EE-4941-B468-30359D95E749}" srcOrd="0" destOrd="0" presId="urn:microsoft.com/office/officeart/2005/8/layout/orgChart1"/>
    <dgm:cxn modelId="{E2CF7FC3-CD0E-4F94-A972-30A2314067B2}" type="presParOf" srcId="{69DB0A57-AD43-4822-973B-BBC4980D57D0}" destId="{285A6A42-30D8-42D4-A83D-564553475073}" srcOrd="0" destOrd="0" presId="urn:microsoft.com/office/officeart/2005/8/layout/orgChart1"/>
    <dgm:cxn modelId="{EFFA5A25-D5B9-48E0-9DA6-F5469BF22C69}" type="presParOf" srcId="{285A6A42-30D8-42D4-A83D-564553475073}" destId="{DB47FE76-5606-413C-926B-10064B8B4A36}" srcOrd="0" destOrd="0" presId="urn:microsoft.com/office/officeart/2005/8/layout/orgChart1"/>
    <dgm:cxn modelId="{918E2DEF-64FA-42AD-907D-9A94575E2E2B}" type="presParOf" srcId="{DB47FE76-5606-413C-926B-10064B8B4A36}" destId="{90C7F85F-92C3-420A-BB7E-230A3A232DF1}" srcOrd="0" destOrd="0" presId="urn:microsoft.com/office/officeart/2005/8/layout/orgChart1"/>
    <dgm:cxn modelId="{9BA1BA97-4602-4567-9545-5711B416AE58}" type="presParOf" srcId="{DB47FE76-5606-413C-926B-10064B8B4A36}" destId="{A03506A6-E7F0-4927-91F4-1782A4A9201A}" srcOrd="1" destOrd="0" presId="urn:microsoft.com/office/officeart/2005/8/layout/orgChart1"/>
    <dgm:cxn modelId="{41E47CF2-1ADF-451B-8242-82AB9A47B06A}" type="presParOf" srcId="{285A6A42-30D8-42D4-A83D-564553475073}" destId="{8B2EE3A0-2576-4413-BD62-ED79A0833CB8}" srcOrd="1" destOrd="0" presId="urn:microsoft.com/office/officeart/2005/8/layout/orgChart1"/>
    <dgm:cxn modelId="{E4491968-5B37-4105-9BED-E1BF29F27E6D}" type="presParOf" srcId="{8B2EE3A0-2576-4413-BD62-ED79A0833CB8}" destId="{34B7C15F-A9AA-4AD3-9526-072C41FD4090}" srcOrd="0" destOrd="0" presId="urn:microsoft.com/office/officeart/2005/8/layout/orgChart1"/>
    <dgm:cxn modelId="{B7E9B620-0E4E-4B8F-87DB-2E3FFE190E33}" type="presParOf" srcId="{8B2EE3A0-2576-4413-BD62-ED79A0833CB8}" destId="{12E8629A-A4C8-4143-905A-B6A41CB543A7}" srcOrd="1" destOrd="0" presId="urn:microsoft.com/office/officeart/2005/8/layout/orgChart1"/>
    <dgm:cxn modelId="{94204815-0235-4838-9344-71142F03610E}" type="presParOf" srcId="{12E8629A-A4C8-4143-905A-B6A41CB543A7}" destId="{EDBC558A-F860-4732-8AAF-08E47CBD197A}" srcOrd="0" destOrd="0" presId="urn:microsoft.com/office/officeart/2005/8/layout/orgChart1"/>
    <dgm:cxn modelId="{8831815F-6310-4F35-882F-3DCB9034E81C}" type="presParOf" srcId="{EDBC558A-F860-4732-8AAF-08E47CBD197A}" destId="{E9328198-03EE-4941-B468-30359D95E749}" srcOrd="0" destOrd="0" presId="urn:microsoft.com/office/officeart/2005/8/layout/orgChart1"/>
    <dgm:cxn modelId="{0DA7C0A6-A44D-416D-89E7-7CE8DADC595D}" type="presParOf" srcId="{EDBC558A-F860-4732-8AAF-08E47CBD197A}" destId="{97BD9B18-4187-484F-8F8D-3F3D45A35E87}" srcOrd="1" destOrd="0" presId="urn:microsoft.com/office/officeart/2005/8/layout/orgChart1"/>
    <dgm:cxn modelId="{6DC82F91-B2ED-4678-B329-73795CC668AC}" type="presParOf" srcId="{12E8629A-A4C8-4143-905A-B6A41CB543A7}" destId="{BDA57B6F-9F73-43BF-8779-2A30D73496A5}" srcOrd="1" destOrd="0" presId="urn:microsoft.com/office/officeart/2005/8/layout/orgChart1"/>
    <dgm:cxn modelId="{84E381DD-0A2B-4031-AC5F-27DF79F3F70C}" type="presParOf" srcId="{12E8629A-A4C8-4143-905A-B6A41CB543A7}" destId="{5ED17F94-7F81-4399-A533-BEDD9D331BF9}" srcOrd="2" destOrd="0" presId="urn:microsoft.com/office/officeart/2005/8/layout/orgChart1"/>
    <dgm:cxn modelId="{FE356B46-BCAC-47CC-88F2-4D094261BB20}" type="presParOf" srcId="{8B2EE3A0-2576-4413-BD62-ED79A0833CB8}" destId="{29AF6A5F-0832-4D77-AE4C-8423AF3E28A5}" srcOrd="2" destOrd="0" presId="urn:microsoft.com/office/officeart/2005/8/layout/orgChart1"/>
    <dgm:cxn modelId="{545D2C6A-CB9C-4BB4-A8FD-4A6950ED89B1}" type="presParOf" srcId="{8B2EE3A0-2576-4413-BD62-ED79A0833CB8}" destId="{3ECCE665-F167-45A4-844F-936F382B0EB2}" srcOrd="3" destOrd="0" presId="urn:microsoft.com/office/officeart/2005/8/layout/orgChart1"/>
    <dgm:cxn modelId="{ED1006D5-129E-4498-AF5C-4492D2F55DA7}" type="presParOf" srcId="{3ECCE665-F167-45A4-844F-936F382B0EB2}" destId="{94E5FFD7-484D-4A8F-96FD-6652EC0B6189}" srcOrd="0" destOrd="0" presId="urn:microsoft.com/office/officeart/2005/8/layout/orgChart1"/>
    <dgm:cxn modelId="{880CE74F-1E0F-462F-A9B8-A964BC3F9887}" type="presParOf" srcId="{94E5FFD7-484D-4A8F-96FD-6652EC0B6189}" destId="{F868EF24-7EBB-4642-B60F-B531F4DEE012}" srcOrd="0" destOrd="0" presId="urn:microsoft.com/office/officeart/2005/8/layout/orgChart1"/>
    <dgm:cxn modelId="{532E330C-5F30-434A-8CA2-51547BCBA1DB}" type="presParOf" srcId="{94E5FFD7-484D-4A8F-96FD-6652EC0B6189}" destId="{3F19CF07-220B-4250-ADE0-DADA34AF35CA}" srcOrd="1" destOrd="0" presId="urn:microsoft.com/office/officeart/2005/8/layout/orgChart1"/>
    <dgm:cxn modelId="{D3C85FCB-CBFC-43CA-BC19-DD7ECFC3D84C}" type="presParOf" srcId="{3ECCE665-F167-45A4-844F-936F382B0EB2}" destId="{BB1AE00B-5E9E-46D5-B67D-EFD4459782C9}" srcOrd="1" destOrd="0" presId="urn:microsoft.com/office/officeart/2005/8/layout/orgChart1"/>
    <dgm:cxn modelId="{7E175154-E212-4870-A28F-D75ECAADEFBF}" type="presParOf" srcId="{3ECCE665-F167-45A4-844F-936F382B0EB2}" destId="{BA60BE84-D358-4B7A-B238-5B7A6EB42C81}" srcOrd="2" destOrd="0" presId="urn:microsoft.com/office/officeart/2005/8/layout/orgChart1"/>
    <dgm:cxn modelId="{89F6CDCE-4FA5-4562-AC2D-C71F75830C15}" type="presParOf" srcId="{285A6A42-30D8-42D4-A83D-564553475073}" destId="{DE381DF6-7063-4059-95D3-B89FCFA0B2D4}" srcOrd="2" destOrd="0" presId="urn:microsoft.com/office/officeart/2005/8/layout/orgChar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AF6A5F-0832-4D77-AE4C-8423AF3E28A5}">
      <dsp:nvSpPr>
        <dsp:cNvPr id="0" name=""/>
        <dsp:cNvSpPr/>
      </dsp:nvSpPr>
      <dsp:spPr>
        <a:xfrm>
          <a:off x="4210817" y="1743143"/>
          <a:ext cx="2399801" cy="1187376"/>
        </a:xfrm>
        <a:custGeom>
          <a:avLst/>
          <a:gdLst/>
          <a:ahLst/>
          <a:cxnLst/>
          <a:rect l="0" t="0" r="0" b="0"/>
          <a:pathLst>
            <a:path>
              <a:moveTo>
                <a:pt x="0" y="0"/>
              </a:moveTo>
              <a:lnTo>
                <a:pt x="0" y="593688"/>
              </a:lnTo>
              <a:lnTo>
                <a:pt x="2399801" y="593688"/>
              </a:lnTo>
              <a:lnTo>
                <a:pt x="2399801" y="1187376"/>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4B7C15F-A9AA-4AD3-9526-072C41FD4090}">
      <dsp:nvSpPr>
        <dsp:cNvPr id="0" name=""/>
        <dsp:cNvSpPr/>
      </dsp:nvSpPr>
      <dsp:spPr>
        <a:xfrm>
          <a:off x="1811016" y="1743143"/>
          <a:ext cx="2399801" cy="1187376"/>
        </a:xfrm>
        <a:custGeom>
          <a:avLst/>
          <a:gdLst/>
          <a:ahLst/>
          <a:cxnLst/>
          <a:rect l="0" t="0" r="0" b="0"/>
          <a:pathLst>
            <a:path>
              <a:moveTo>
                <a:pt x="2399801" y="0"/>
              </a:moveTo>
              <a:lnTo>
                <a:pt x="2399801" y="593688"/>
              </a:lnTo>
              <a:lnTo>
                <a:pt x="0" y="593688"/>
              </a:lnTo>
              <a:lnTo>
                <a:pt x="0" y="1187376"/>
              </a:lnTo>
            </a:path>
          </a:pathLst>
        </a:custGeom>
        <a:noFill/>
        <a:ln w="1905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0C7F85F-92C3-420A-BB7E-230A3A232DF1}">
      <dsp:nvSpPr>
        <dsp:cNvPr id="0" name=""/>
        <dsp:cNvSpPr/>
      </dsp:nvSpPr>
      <dsp:spPr>
        <a:xfrm>
          <a:off x="1999046" y="278599"/>
          <a:ext cx="4423542" cy="1464544"/>
        </a:xfrm>
        <a:prstGeom prst="rect">
          <a:avLst/>
        </a:prstGeom>
        <a:solidFill>
          <a:schemeClr val="accent4"/>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it-IT" sz="4000" b="1" i="0" kern="1200" dirty="0">
              <a:ln>
                <a:solidFill>
                  <a:srgbClr val="0070C0"/>
                </a:solidFill>
              </a:ln>
              <a:latin typeface="Calibri" panose="020F0502020204030204" pitchFamily="34" charset="0"/>
              <a:ea typeface="Calibri" panose="020F0502020204030204" pitchFamily="34" charset="0"/>
              <a:cs typeface="Calibri" panose="020F0502020204030204" pitchFamily="34" charset="0"/>
            </a:rPr>
            <a:t>Attività di gestione</a:t>
          </a:r>
        </a:p>
      </dsp:txBody>
      <dsp:txXfrm>
        <a:off x="1999046" y="278599"/>
        <a:ext cx="4423542" cy="1464544"/>
      </dsp:txXfrm>
    </dsp:sp>
    <dsp:sp modelId="{E9328198-03EE-4941-B468-30359D95E749}">
      <dsp:nvSpPr>
        <dsp:cNvPr id="0" name=""/>
        <dsp:cNvSpPr/>
      </dsp:nvSpPr>
      <dsp:spPr>
        <a:xfrm>
          <a:off x="4903" y="2930519"/>
          <a:ext cx="3612225" cy="140494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it-IT" sz="2600" b="1" i="0" u="sng" strike="noStrike" kern="1200" cap="none" spc="0" baseline="0">
              <a:uFillTx/>
              <a:latin typeface="Calibri" panose="020F0502020204030204" pitchFamily="34" charset="0"/>
              <a:ea typeface="Calibri" panose="020F0502020204030204" pitchFamily="34" charset="0"/>
              <a:cs typeface="Calibri" panose="020F0502020204030204" pitchFamily="34" charset="0"/>
            </a:rPr>
            <a:t>Area liquidazione / cancellazione semplificata ex art. 44, comma 3-ter</a:t>
          </a:r>
          <a:endParaRPr lang="it-IT" sz="2600" b="1" i="0" kern="1200" dirty="0">
            <a:latin typeface="Calibri" panose="020F0502020204030204" pitchFamily="34" charset="0"/>
            <a:ea typeface="Calibri" panose="020F0502020204030204" pitchFamily="34" charset="0"/>
            <a:cs typeface="Calibri" panose="020F0502020204030204" pitchFamily="34" charset="0"/>
          </a:endParaRPr>
        </a:p>
      </dsp:txBody>
      <dsp:txXfrm>
        <a:off x="4903" y="2930519"/>
        <a:ext cx="3612225" cy="1404949"/>
      </dsp:txXfrm>
    </dsp:sp>
    <dsp:sp modelId="{F868EF24-7EBB-4642-B60F-B531F4DEE012}">
      <dsp:nvSpPr>
        <dsp:cNvPr id="0" name=""/>
        <dsp:cNvSpPr/>
      </dsp:nvSpPr>
      <dsp:spPr>
        <a:xfrm>
          <a:off x="4804505" y="2930519"/>
          <a:ext cx="3612225" cy="1404949"/>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it-IT" sz="2600" b="1" i="0" u="sng" strike="noStrike" kern="1200" cap="none" spc="0" baseline="0">
              <a:uFillTx/>
              <a:latin typeface="Calibri" panose="020F0502020204030204" pitchFamily="34" charset="0"/>
              <a:ea typeface="Calibri" panose="020F0502020204030204" pitchFamily="34" charset="0"/>
              <a:cs typeface="Calibri" panose="020F0502020204030204" pitchFamily="34" charset="0"/>
            </a:rPr>
            <a:t>Area affitto / vendita</a:t>
          </a:r>
          <a:endParaRPr lang="it-IT" sz="2600" b="1" i="0" kern="1200" dirty="0">
            <a:latin typeface="Calibri" panose="020F0502020204030204" pitchFamily="34" charset="0"/>
            <a:ea typeface="Calibri" panose="020F0502020204030204" pitchFamily="34" charset="0"/>
            <a:cs typeface="Calibri" panose="020F0502020204030204" pitchFamily="34" charset="0"/>
          </a:endParaRPr>
        </a:p>
      </dsp:txBody>
      <dsp:txXfrm>
        <a:off x="4804505" y="2930519"/>
        <a:ext cx="3612225" cy="1404949"/>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68F6FB14-30E5-AC43-64C4-5BF18A9348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9EA8D2FC-65B3-483C-A650-EB3B59F0379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FCDF33-9569-4F75-9A6B-15CE00F047A7}" type="datetimeFigureOut">
              <a:rPr lang="it-IT" smtClean="0"/>
              <a:t>25/05/2026</a:t>
            </a:fld>
            <a:endParaRPr lang="it-IT"/>
          </a:p>
        </p:txBody>
      </p:sp>
      <p:sp>
        <p:nvSpPr>
          <p:cNvPr id="4" name="Segnaposto piè di pagina 3">
            <a:extLst>
              <a:ext uri="{FF2B5EF4-FFF2-40B4-BE49-F238E27FC236}">
                <a16:creationId xmlns:a16="http://schemas.microsoft.com/office/drawing/2014/main" id="{C4E66559-1A70-8F8A-0731-E39B9544E61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75F40640-EBFB-DCC1-8CAB-5C50657182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FE6FD29-DFA9-45E1-B538-CA340356E8DF}" type="slidenum">
              <a:rPr lang="it-IT" smtClean="0"/>
              <a:t>‹N›</a:t>
            </a:fld>
            <a:endParaRPr lang="it-IT"/>
          </a:p>
        </p:txBody>
      </p:sp>
    </p:spTree>
    <p:extLst>
      <p:ext uri="{BB962C8B-B14F-4D97-AF65-F5344CB8AC3E}">
        <p14:creationId xmlns:p14="http://schemas.microsoft.com/office/powerpoint/2010/main" val="43983255"/>
      </p:ext>
    </p:extLst>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ECB3CC94-178B-5A1C-E0DE-592CB45EA226}"/>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1pPr>
          </a:lstStyle>
          <a:p>
            <a:pPr lvl="0"/>
            <a:endParaRPr lang="it-IT"/>
          </a:p>
        </p:txBody>
      </p:sp>
      <p:sp>
        <p:nvSpPr>
          <p:cNvPr id="3" name="Segnaposto data 2">
            <a:extLst>
              <a:ext uri="{FF2B5EF4-FFF2-40B4-BE49-F238E27FC236}">
                <a16:creationId xmlns:a16="http://schemas.microsoft.com/office/drawing/2014/main" id="{99D7259E-69E1-625C-0A73-851AFB075F51}"/>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1pPr>
          </a:lstStyle>
          <a:p>
            <a:pPr lvl="0"/>
            <a:fld id="{03CB4817-BF2B-47D8-83ED-2CF89AB1537B}" type="datetime1">
              <a:rPr lang="it-IT"/>
              <a:pPr lvl="0"/>
              <a:t>25/05/2026</a:t>
            </a:fld>
            <a:endParaRPr lang="it-IT"/>
          </a:p>
        </p:txBody>
      </p:sp>
      <p:sp>
        <p:nvSpPr>
          <p:cNvPr id="4" name="Segnaposto immagine diapositiva 3">
            <a:extLst>
              <a:ext uri="{FF2B5EF4-FFF2-40B4-BE49-F238E27FC236}">
                <a16:creationId xmlns:a16="http://schemas.microsoft.com/office/drawing/2014/main" id="{3AA2D2A7-DBCD-ECBB-C0DD-3775D49016DB}"/>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Segnaposto note 4">
            <a:extLst>
              <a:ext uri="{FF2B5EF4-FFF2-40B4-BE49-F238E27FC236}">
                <a16:creationId xmlns:a16="http://schemas.microsoft.com/office/drawing/2014/main" id="{56D3D9D4-D44B-F5D3-AA20-1DAB7573C622}"/>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a:extLst>
              <a:ext uri="{FF2B5EF4-FFF2-40B4-BE49-F238E27FC236}">
                <a16:creationId xmlns:a16="http://schemas.microsoft.com/office/drawing/2014/main" id="{918AE50E-7D09-43F1-6338-53E3A7163D53}"/>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1pPr>
          </a:lstStyle>
          <a:p>
            <a:pPr lvl="0"/>
            <a:endParaRPr lang="it-IT"/>
          </a:p>
        </p:txBody>
      </p:sp>
      <p:sp>
        <p:nvSpPr>
          <p:cNvPr id="7" name="Segnaposto numero diapositiva 6">
            <a:extLst>
              <a:ext uri="{FF2B5EF4-FFF2-40B4-BE49-F238E27FC236}">
                <a16:creationId xmlns:a16="http://schemas.microsoft.com/office/drawing/2014/main" id="{6F337BB3-50AA-DA50-9006-FC21C1535862}"/>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1pPr>
          </a:lstStyle>
          <a:p>
            <a:pPr lvl="0"/>
            <a:fld id="{FCBD2813-36F0-475C-92D8-B6E0F059751B}" type="slidenum">
              <a:t>‹N›</a:t>
            </a:fld>
            <a:endParaRPr lang="it-IT"/>
          </a:p>
        </p:txBody>
      </p:sp>
    </p:spTree>
    <p:extLst>
      <p:ext uri="{BB962C8B-B14F-4D97-AF65-F5344CB8AC3E}">
        <p14:creationId xmlns:p14="http://schemas.microsoft.com/office/powerpoint/2010/main" val="2695546064"/>
      </p:ext>
    </p:extLst>
  </p:cSld>
  <p:clrMap bg1="lt1" tx1="dk1" bg2="lt2" tx2="dk2" accent1="accent1" accent2="accent2" accent3="accent3" accent4="accent4" accent5="accent5" accent6="accent6" hlink="hlink" folHlink="folHlink"/>
  <p:hf sldNum="0" ftr="0" dt="0"/>
  <p:notesStyle>
    <a:lvl1pPr marL="0" marR="0" lvl="0"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1pPr>
    <a:lvl2pPr marL="457200" marR="0" lvl="1"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2pPr>
    <a:lvl3pPr marL="914400" marR="0" lvl="2"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3pPr>
    <a:lvl4pPr marL="1371600" marR="0" lvl="3"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4pPr>
    <a:lvl5pPr marL="1828800" marR="0" lvl="4" indent="0" algn="l" defTabSz="914400" rtl="0" fontAlgn="auto" hangingPunct="1">
      <a:lnSpc>
        <a:spcPct val="100000"/>
      </a:lnSpc>
      <a:spcBef>
        <a:spcPts val="0"/>
      </a:spcBef>
      <a:spcAft>
        <a:spcPts val="0"/>
      </a:spcAft>
      <a:buNone/>
      <a:tabLst/>
      <a:defRPr lang="it-IT" sz="1200" b="0" i="0" u="none" strike="noStrike" kern="1200" cap="none" spc="0" baseline="0">
        <a:solidFill>
          <a:srgbClr val="000000"/>
        </a:solidFill>
        <a:uFillTx/>
        <a:latin typeface="Apto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403807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274674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3536914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E2CC612A-88C9-140C-5C99-35911DC462E8}"/>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970271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42118-20CE-7F31-AB19-1D825C63B26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29841D6-B4D8-FB7C-6FF5-8B6E7A8435D8}"/>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B626989B-524A-0927-6744-D115CE873150}"/>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4126577F-D81E-D0EF-5769-E0A458A10686}"/>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40700589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7A1999-D661-9AD4-5A18-9542F494ECF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8C1DFAFF-0CDD-D13D-8818-98762B5BFACF}"/>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645A7251-F645-973C-B661-C4932C893DDD}"/>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EE92D056-FDE0-474B-C0E3-1A2F75009D45}"/>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4144270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F82B3-D547-E120-7212-3F9FC064E7A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D44A465-05E9-8FA6-E7AE-43881DCB6AA2}"/>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51D57858-5BA7-9DA3-BAE2-F069A12BD92B}"/>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0BBDCA92-8FF4-4905-6A50-F52637E7C253}"/>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8140954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75E993-797B-B1C3-9746-2703C815C79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31D0393-418D-F24E-307D-35FE2FF4C083}"/>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B379AD52-94D3-EC93-07CB-82951E6E9036}"/>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9A9AA6DA-8D24-9C6C-85EA-F9455BDD008E}"/>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4630027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253B76-0B21-1C7B-6EFA-832455101DE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73AAEA31-4403-4FF0-2099-12B8E78D1144}"/>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460D6B6B-1436-6E6C-9F92-E088D95F2208}"/>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85916DD5-29E3-3254-0E33-67BB517E5A37}"/>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275843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472553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A657D-487D-0720-E645-5EAC3ABF030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EA1725F-1227-BC27-893D-1B30CF39BDB6}"/>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0F88718D-BD6A-F192-1011-878CCDDFC2E4}"/>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8D2A2E0B-D3B7-294C-AD83-739525CAA159}"/>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5080178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8799050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299733-AB7F-7A81-08F6-164E3D02610A}"/>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ADAB846-ADC9-6EF7-EBF0-2CCBA611B001}"/>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4FA5B8C7-3663-24A8-06FF-5CE16AEF4D75}"/>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F014D66E-4D12-72A0-7852-B718AA21A6CF}"/>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8406894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4B47FB-5318-5287-5668-AD037E1318B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6AA4793-03AC-D026-C841-2BAE3794A320}"/>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291233C7-1097-661F-82F5-8EB76EA3E465}"/>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BE8EB1EF-E646-E5F5-2E92-7903FBBA7037}"/>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184117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0AA079-C084-0299-AFFE-4707E3C4771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BA2EEBB-F630-48C2-E266-9E967BD0EB69}"/>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8F894F1D-D002-ABC9-ADC6-3B9852589079}"/>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982A0490-CABF-959D-00AF-E85AA314FE51}"/>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40398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77732-F109-9A4D-8BD4-EFF7C74D1A5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B5B36C0-A25B-70CB-B8C6-7A05689CFA5D}"/>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44DC3197-A708-AAAC-A3FE-B81D0A840880}"/>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DAF16305-6200-F616-A7A8-7BECB9C4AB3F}"/>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5515395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00708-8D8F-B740-2BD5-71D18BC307D5}"/>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AA12FBF-8940-3FBC-2CCC-A5062AADCD59}"/>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C47E4967-F4BF-3017-48DF-3B8F4AF812C3}"/>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6C044580-A0CF-3F91-AFE9-F2173AF84D8B}"/>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4268689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408258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3E171-FE2F-F417-B249-0D01A710AF5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04F0743-B12A-12B8-845F-7EAF481114C0}"/>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99B1A32C-A99E-5AC3-BAAF-EE77298F5C4E}"/>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3483F103-A671-CE72-46DC-4D603D8A5167}"/>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217368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8207-F9F1-3544-CF37-69F4ACC723F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EAF1575-4C51-18CF-DB55-FDA46AB57849}"/>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AC9E1487-BC7C-E5AB-1926-34CD3D882240}"/>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5A000D9E-C5D5-5F78-18FE-10F662AE272E}"/>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7299394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03FF6-E108-73F3-75E1-81A1C546E87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5C5A7DE-B94B-12AC-E5E3-64A4B36BE407}"/>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133F2C78-ECE5-0B5F-A803-51D4274C33F0}"/>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241CC069-BD6A-C2AB-35DB-DC8E03EBBE6B}"/>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9297572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9D9A0-E8EB-0FF5-7ED8-1D35F16F78A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08A89F86-CDE9-80ED-DD7D-77C547A14294}"/>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F35B6E12-B13E-D0E7-F401-2201B2317E96}"/>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F3B0676F-8A95-A7A7-233B-4D1A8AC47BBD}"/>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640037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26569540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7E8FE-07E8-1E61-0863-9514B15C55F9}"/>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6C5605F-9571-5CC6-8C7E-824C3F0E7C6A}"/>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2402C31A-9624-DCB6-45AB-14735676055D}"/>
              </a:ext>
            </a:extLst>
          </p:cNvPr>
          <p:cNvSpPr>
            <a:spLocks noGrp="1"/>
          </p:cNvSpPr>
          <p:nvPr>
            <p:ph type="body" idx="1"/>
          </p:nvPr>
        </p:nvSpPr>
        <p:spPr/>
        <p:txBody>
          <a:bodyPr/>
          <a:lstStyle/>
          <a:p>
            <a:endParaRPr lang="it-IT" dirty="0"/>
          </a:p>
        </p:txBody>
      </p:sp>
      <p:sp>
        <p:nvSpPr>
          <p:cNvPr id="5" name="Segnaposto intestazione 4">
            <a:extLst>
              <a:ext uri="{FF2B5EF4-FFF2-40B4-BE49-F238E27FC236}">
                <a16:creationId xmlns:a16="http://schemas.microsoft.com/office/drawing/2014/main" id="{2364228F-D9CB-2738-D727-8B04387B45E0}"/>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7694155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D5ACE7-5B2E-04DA-12A2-78908D9FD5A8}"/>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B1B50BA7-336F-90FE-9973-91D8CEF8CBA2}"/>
              </a:ext>
            </a:extLst>
          </p:cNvPr>
          <p:cNvSpPr>
            <a:spLocks noGrp="1" noRot="1" noChangeAspect="1"/>
          </p:cNvSpPr>
          <p:nvPr>
            <p:ph type="sldImg"/>
          </p:nvPr>
        </p:nvSpPr>
        <p:spPr>
          <a:xfrm>
            <a:off x="685800" y="1143000"/>
            <a:ext cx="5486400" cy="3086100"/>
          </a:xfrm>
        </p:spPr>
      </p:sp>
      <p:sp>
        <p:nvSpPr>
          <p:cNvPr id="3" name="Segnaposto note 2">
            <a:extLst>
              <a:ext uri="{FF2B5EF4-FFF2-40B4-BE49-F238E27FC236}">
                <a16:creationId xmlns:a16="http://schemas.microsoft.com/office/drawing/2014/main" id="{F5B45F5A-EC38-CB15-9C9A-7D530B667B1F}"/>
              </a:ext>
            </a:extLst>
          </p:cNvPr>
          <p:cNvSpPr>
            <a:spLocks noGrp="1"/>
          </p:cNvSpPr>
          <p:nvPr>
            <p:ph type="body" idx="1"/>
          </p:nvPr>
        </p:nvSpPr>
        <p:spPr/>
        <p:txBody>
          <a:bodyPr/>
          <a:lstStyle/>
          <a:p>
            <a:endParaRPr lang="it-IT" dirty="0"/>
          </a:p>
        </p:txBody>
      </p:sp>
      <p:sp>
        <p:nvSpPr>
          <p:cNvPr id="4" name="Segnaposto intestazione 3">
            <a:extLst>
              <a:ext uri="{FF2B5EF4-FFF2-40B4-BE49-F238E27FC236}">
                <a16:creationId xmlns:a16="http://schemas.microsoft.com/office/drawing/2014/main" id="{3D3FE558-81DE-6521-50C9-C189ED8C50AC}"/>
              </a:ext>
            </a:extLst>
          </p:cNvPr>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103580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6465189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1024574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4176483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856692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000024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685800" y="1143000"/>
            <a:ext cx="5486400" cy="3086100"/>
          </a:xfrm>
        </p:spPr>
      </p:sp>
      <p:sp>
        <p:nvSpPr>
          <p:cNvPr id="3" name="Segnaposto note 2"/>
          <p:cNvSpPr>
            <a:spLocks noGrp="1"/>
          </p:cNvSpPr>
          <p:nvPr>
            <p:ph type="body" idx="1"/>
          </p:nvPr>
        </p:nvSpPr>
        <p:spPr/>
        <p:txBody>
          <a:bodyPr/>
          <a:lstStyle/>
          <a:p>
            <a:endParaRPr lang="it-IT" dirty="0"/>
          </a:p>
        </p:txBody>
      </p:sp>
      <p:sp>
        <p:nvSpPr>
          <p:cNvPr id="4" name="Segnaposto intestazione 3"/>
          <p:cNvSpPr>
            <a:spLocks noGrp="1"/>
          </p:cNvSpPr>
          <p:nvPr>
            <p:ph type="hdr" sz="quarter"/>
          </p:nvPr>
        </p:nvSpPr>
        <p:spPr/>
        <p:txBody>
          <a:bodyPr/>
          <a:lstStyle/>
          <a:p>
            <a:pPr lvl="0"/>
            <a:endParaRPr lang="it-IT"/>
          </a:p>
        </p:txBody>
      </p:sp>
    </p:spTree>
    <p:extLst>
      <p:ext uri="{BB962C8B-B14F-4D97-AF65-F5344CB8AC3E}">
        <p14:creationId xmlns:p14="http://schemas.microsoft.com/office/powerpoint/2010/main" val="3473452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AA1902-7A31-94A1-36E4-197E0E127051}"/>
              </a:ext>
            </a:extLst>
          </p:cNvPr>
          <p:cNvSpPr txBox="1">
            <a:spLocks noGrp="1"/>
          </p:cNvSpPr>
          <p:nvPr>
            <p:ph type="ctrTitle"/>
          </p:nvPr>
        </p:nvSpPr>
        <p:spPr>
          <a:xfrm>
            <a:off x="2301919" y="1122361"/>
            <a:ext cx="7588157" cy="2621155"/>
          </a:xfrm>
        </p:spPr>
        <p:txBody>
          <a:bodyPr anchor="b" anchorCtr="1"/>
          <a:lstStyle>
            <a:lvl1pPr algn="ctr">
              <a:defRPr sz="4000"/>
            </a:lvl1pPr>
          </a:lstStyle>
          <a:p>
            <a:pPr lvl="0"/>
            <a:r>
              <a:rPr lang="en-US"/>
              <a:t>Click to edit Master title style</a:t>
            </a:r>
          </a:p>
        </p:txBody>
      </p:sp>
      <p:sp>
        <p:nvSpPr>
          <p:cNvPr id="3" name="Subtitle 2">
            <a:extLst>
              <a:ext uri="{FF2B5EF4-FFF2-40B4-BE49-F238E27FC236}">
                <a16:creationId xmlns:a16="http://schemas.microsoft.com/office/drawing/2014/main" id="{202B93AC-9095-6B86-4FE9-F69B3C0D08B8}"/>
              </a:ext>
            </a:extLst>
          </p:cNvPr>
          <p:cNvSpPr txBox="1">
            <a:spLocks noGrp="1"/>
          </p:cNvSpPr>
          <p:nvPr>
            <p:ph type="subTitle" idx="1"/>
          </p:nvPr>
        </p:nvSpPr>
        <p:spPr>
          <a:xfrm>
            <a:off x="2301919" y="3843707"/>
            <a:ext cx="7588157" cy="1414092"/>
          </a:xfrm>
        </p:spPr>
        <p:txBody>
          <a:bodyPr anchorCtr="1"/>
          <a:lstStyle>
            <a:lvl1pPr marL="0" indent="0" algn="ctr">
              <a:buNone/>
              <a:defRPr sz="1800"/>
            </a:lvl1pPr>
          </a:lstStyle>
          <a:p>
            <a:pPr lvl="0"/>
            <a:r>
              <a:rPr lang="en-US"/>
              <a:t>Click to edit Master subtitle style</a:t>
            </a:r>
          </a:p>
        </p:txBody>
      </p:sp>
      <p:sp>
        <p:nvSpPr>
          <p:cNvPr id="4" name="Date Placeholder 3">
            <a:extLst>
              <a:ext uri="{FF2B5EF4-FFF2-40B4-BE49-F238E27FC236}">
                <a16:creationId xmlns:a16="http://schemas.microsoft.com/office/drawing/2014/main" id="{19A54BCD-750F-54C4-3F3F-FD4F9CFA1A6C}"/>
              </a:ext>
            </a:extLst>
          </p:cNvPr>
          <p:cNvSpPr txBox="1">
            <a:spLocks noGrp="1"/>
          </p:cNvSpPr>
          <p:nvPr>
            <p:ph type="dt" sz="half" idx="7"/>
          </p:nvPr>
        </p:nvSpPr>
        <p:spPr/>
        <p:txBody>
          <a:bodyPr/>
          <a:lstStyle>
            <a:lvl1pPr>
              <a:defRPr/>
            </a:lvl1pPr>
          </a:lstStyle>
          <a:p>
            <a:pPr lvl="0"/>
            <a:fld id="{98F1994B-5725-482D-A023-39F52FE5477D}" type="datetime1">
              <a:rPr lang="en-US" smtClean="0"/>
              <a:t>5/25/2026</a:t>
            </a:fld>
            <a:endParaRPr lang="en-US"/>
          </a:p>
        </p:txBody>
      </p:sp>
      <p:sp>
        <p:nvSpPr>
          <p:cNvPr id="5" name="Footer Placeholder 4">
            <a:extLst>
              <a:ext uri="{FF2B5EF4-FFF2-40B4-BE49-F238E27FC236}">
                <a16:creationId xmlns:a16="http://schemas.microsoft.com/office/drawing/2014/main" id="{3A66FD98-A7B0-CA24-77E7-787A2F69BD03}"/>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C89EEBE8-DC6E-B327-1F10-8DF1A9E82D2D}"/>
              </a:ext>
            </a:extLst>
          </p:cNvPr>
          <p:cNvSpPr txBox="1">
            <a:spLocks noGrp="1"/>
          </p:cNvSpPr>
          <p:nvPr>
            <p:ph type="sldNum" sz="quarter" idx="8"/>
          </p:nvPr>
        </p:nvSpPr>
        <p:spPr/>
        <p:txBody>
          <a:bodyPr/>
          <a:lstStyle>
            <a:lvl1pPr>
              <a:defRPr/>
            </a:lvl1pPr>
          </a:lstStyle>
          <a:p>
            <a:pPr lvl="0"/>
            <a:fld id="{BE412FFA-8E89-4429-913E-AE6F5596B3E1}" type="slidenum">
              <a:t>‹N›</a:t>
            </a:fld>
            <a:endParaRPr lang="en-US"/>
          </a:p>
        </p:txBody>
      </p:sp>
    </p:spTree>
    <p:extLst>
      <p:ext uri="{BB962C8B-B14F-4D97-AF65-F5344CB8AC3E}">
        <p14:creationId xmlns:p14="http://schemas.microsoft.com/office/powerpoint/2010/main" val="3716601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E3B9D-54BB-2E28-81F2-81AEC3272F65}"/>
              </a:ext>
            </a:extLst>
          </p:cNvPr>
          <p:cNvSpPr txBox="1">
            <a:spLocks noGrp="1"/>
          </p:cNvSpPr>
          <p:nvPr>
            <p:ph type="title"/>
          </p:nvPr>
        </p:nvSpPr>
        <p:spPr>
          <a:xfrm>
            <a:off x="612648" y="548640"/>
            <a:ext cx="10515600" cy="1132255"/>
          </a:xfrm>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2A4E15CF-EFE8-A424-52AB-95BBD85376E3}"/>
              </a:ext>
            </a:extLst>
          </p:cNvPr>
          <p:cNvSpPr txBox="1">
            <a:spLocks noGrp="1"/>
          </p:cNvSpPr>
          <p:nvPr>
            <p:ph type="body" orient="vert" idx="1"/>
          </p:nvPr>
        </p:nvSpPr>
        <p:spPr>
          <a:xfrm>
            <a:off x="612648" y="1680895"/>
            <a:ext cx="10515600" cy="4496068"/>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76272A-2374-FB54-B2EC-BB1756E7B67F}"/>
              </a:ext>
            </a:extLst>
          </p:cNvPr>
          <p:cNvSpPr txBox="1">
            <a:spLocks noGrp="1"/>
          </p:cNvSpPr>
          <p:nvPr>
            <p:ph type="dt" sz="half" idx="7"/>
          </p:nvPr>
        </p:nvSpPr>
        <p:spPr/>
        <p:txBody>
          <a:bodyPr/>
          <a:lstStyle>
            <a:lvl1pPr>
              <a:defRPr/>
            </a:lvl1pPr>
          </a:lstStyle>
          <a:p>
            <a:pPr lvl="0"/>
            <a:fld id="{7CDE6159-1006-4290-8B4B-E914EE620CD8}" type="datetime1">
              <a:rPr lang="en-US" smtClean="0"/>
              <a:t>5/25/2026</a:t>
            </a:fld>
            <a:endParaRPr lang="en-US"/>
          </a:p>
        </p:txBody>
      </p:sp>
      <p:sp>
        <p:nvSpPr>
          <p:cNvPr id="5" name="Footer Placeholder 4">
            <a:extLst>
              <a:ext uri="{FF2B5EF4-FFF2-40B4-BE49-F238E27FC236}">
                <a16:creationId xmlns:a16="http://schemas.microsoft.com/office/drawing/2014/main" id="{60F8371D-D282-6C7D-F991-6A3781903B38}"/>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2E2F1E9E-1E48-E18A-3826-5BD2D6CCDC71}"/>
              </a:ext>
            </a:extLst>
          </p:cNvPr>
          <p:cNvSpPr txBox="1">
            <a:spLocks noGrp="1"/>
          </p:cNvSpPr>
          <p:nvPr>
            <p:ph type="sldNum" sz="quarter" idx="8"/>
          </p:nvPr>
        </p:nvSpPr>
        <p:spPr/>
        <p:txBody>
          <a:bodyPr/>
          <a:lstStyle>
            <a:lvl1pPr>
              <a:defRPr/>
            </a:lvl1pPr>
          </a:lstStyle>
          <a:p>
            <a:pPr lvl="0"/>
            <a:fld id="{34327DCD-A7AC-4DFD-800A-979FB60F8C32}" type="slidenum">
              <a:t>‹N›</a:t>
            </a:fld>
            <a:endParaRPr lang="en-US"/>
          </a:p>
        </p:txBody>
      </p:sp>
    </p:spTree>
    <p:extLst>
      <p:ext uri="{BB962C8B-B14F-4D97-AF65-F5344CB8AC3E}">
        <p14:creationId xmlns:p14="http://schemas.microsoft.com/office/powerpoint/2010/main" val="2550947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FFFC536-C6C3-235D-7FD6-73D5EF766AA6}"/>
              </a:ext>
            </a:extLst>
          </p:cNvPr>
          <p:cNvSpPr txBox="1">
            <a:spLocks noGrp="1"/>
          </p:cNvSpPr>
          <p:nvPr>
            <p:ph type="title" orient="vert"/>
          </p:nvPr>
        </p:nvSpPr>
        <p:spPr>
          <a:xfrm>
            <a:off x="9634886" y="578495"/>
            <a:ext cx="2047039" cy="5598468"/>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FE72D-8E09-DC83-0A25-641ABEC83B9E}"/>
              </a:ext>
            </a:extLst>
          </p:cNvPr>
          <p:cNvSpPr txBox="1">
            <a:spLocks noGrp="1"/>
          </p:cNvSpPr>
          <p:nvPr>
            <p:ph type="body" orient="vert" idx="1"/>
          </p:nvPr>
        </p:nvSpPr>
        <p:spPr>
          <a:xfrm>
            <a:off x="838203" y="578495"/>
            <a:ext cx="8796683" cy="5598468"/>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B6635C-6A91-F217-402C-0C78066E36F2}"/>
              </a:ext>
            </a:extLst>
          </p:cNvPr>
          <p:cNvSpPr txBox="1">
            <a:spLocks noGrp="1"/>
          </p:cNvSpPr>
          <p:nvPr>
            <p:ph type="dt" sz="half" idx="7"/>
          </p:nvPr>
        </p:nvSpPr>
        <p:spPr/>
        <p:txBody>
          <a:bodyPr/>
          <a:lstStyle>
            <a:lvl1pPr>
              <a:defRPr/>
            </a:lvl1pPr>
          </a:lstStyle>
          <a:p>
            <a:pPr lvl="0"/>
            <a:fld id="{363307F4-D468-40BC-A596-9399014860D3}" type="datetime1">
              <a:rPr lang="en-US" smtClean="0"/>
              <a:t>5/25/2026</a:t>
            </a:fld>
            <a:endParaRPr lang="en-US"/>
          </a:p>
        </p:txBody>
      </p:sp>
      <p:sp>
        <p:nvSpPr>
          <p:cNvPr id="5" name="Footer Placeholder 4">
            <a:extLst>
              <a:ext uri="{FF2B5EF4-FFF2-40B4-BE49-F238E27FC236}">
                <a16:creationId xmlns:a16="http://schemas.microsoft.com/office/drawing/2014/main" id="{8107E273-52E3-205E-A956-C7F0EB50D8A4}"/>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FB07D07A-73C8-C7AD-6C0A-677E758479C4}"/>
              </a:ext>
            </a:extLst>
          </p:cNvPr>
          <p:cNvSpPr txBox="1">
            <a:spLocks noGrp="1"/>
          </p:cNvSpPr>
          <p:nvPr>
            <p:ph type="sldNum" sz="quarter" idx="8"/>
          </p:nvPr>
        </p:nvSpPr>
        <p:spPr/>
        <p:txBody>
          <a:bodyPr/>
          <a:lstStyle>
            <a:lvl1pPr>
              <a:defRPr/>
            </a:lvl1pPr>
          </a:lstStyle>
          <a:p>
            <a:pPr lvl="0"/>
            <a:fld id="{7B063A18-D60E-439E-936C-E39EB4C96233}" type="slidenum">
              <a:t>‹N›</a:t>
            </a:fld>
            <a:endParaRPr lang="en-US"/>
          </a:p>
        </p:txBody>
      </p:sp>
    </p:spTree>
    <p:extLst>
      <p:ext uri="{BB962C8B-B14F-4D97-AF65-F5344CB8AC3E}">
        <p14:creationId xmlns:p14="http://schemas.microsoft.com/office/powerpoint/2010/main" val="2882066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02112-DC6F-F6CD-4733-9B0F9ADF41A1}"/>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67E253E5-8253-44A3-A564-9192DAEEEFC3}"/>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90603B-403C-BF2B-877F-AB6D4402212D}"/>
              </a:ext>
            </a:extLst>
          </p:cNvPr>
          <p:cNvSpPr txBox="1">
            <a:spLocks noGrp="1"/>
          </p:cNvSpPr>
          <p:nvPr>
            <p:ph type="dt" sz="half" idx="7"/>
          </p:nvPr>
        </p:nvSpPr>
        <p:spPr/>
        <p:txBody>
          <a:bodyPr/>
          <a:lstStyle>
            <a:lvl1pPr>
              <a:defRPr/>
            </a:lvl1pPr>
          </a:lstStyle>
          <a:p>
            <a:pPr lvl="0"/>
            <a:fld id="{163E948A-EC52-4527-9567-478162D6732B}" type="datetime1">
              <a:rPr lang="en-US" smtClean="0"/>
              <a:t>5/25/2026</a:t>
            </a:fld>
            <a:endParaRPr lang="en-US"/>
          </a:p>
        </p:txBody>
      </p:sp>
      <p:sp>
        <p:nvSpPr>
          <p:cNvPr id="5" name="Footer Placeholder 4">
            <a:extLst>
              <a:ext uri="{FF2B5EF4-FFF2-40B4-BE49-F238E27FC236}">
                <a16:creationId xmlns:a16="http://schemas.microsoft.com/office/drawing/2014/main" id="{F5E6A377-BAB3-2691-EF17-C383FD3B1B00}"/>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3F4C530C-E26F-1139-B1FC-47494B2C1E2F}"/>
              </a:ext>
            </a:extLst>
          </p:cNvPr>
          <p:cNvSpPr txBox="1">
            <a:spLocks noGrp="1"/>
          </p:cNvSpPr>
          <p:nvPr>
            <p:ph type="sldNum" sz="quarter" idx="8"/>
          </p:nvPr>
        </p:nvSpPr>
        <p:spPr/>
        <p:txBody>
          <a:bodyPr/>
          <a:lstStyle>
            <a:lvl1pPr>
              <a:defRPr/>
            </a:lvl1pPr>
          </a:lstStyle>
          <a:p>
            <a:pPr lvl="0"/>
            <a:fld id="{761F96E4-ECEE-45B4-960B-CD740DCDCAD3}" type="slidenum">
              <a:t>‹N›</a:t>
            </a:fld>
            <a:endParaRPr lang="en-US"/>
          </a:p>
        </p:txBody>
      </p:sp>
    </p:spTree>
    <p:extLst>
      <p:ext uri="{BB962C8B-B14F-4D97-AF65-F5344CB8AC3E}">
        <p14:creationId xmlns:p14="http://schemas.microsoft.com/office/powerpoint/2010/main" val="3485227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C4B15-940E-7DEA-F786-D683BA99CEF5}"/>
              </a:ext>
            </a:extLst>
          </p:cNvPr>
          <p:cNvSpPr txBox="1">
            <a:spLocks noGrp="1"/>
          </p:cNvSpPr>
          <p:nvPr>
            <p:ph type="title"/>
          </p:nvPr>
        </p:nvSpPr>
        <p:spPr>
          <a:xfrm>
            <a:off x="603385" y="553614"/>
            <a:ext cx="8273143" cy="4008857"/>
          </a:xfrm>
        </p:spPr>
        <p:txBody>
          <a:bodyPr/>
          <a:lstStyle>
            <a:lvl1pPr>
              <a:defRPr sz="5400" cap="all"/>
            </a:lvl1pPr>
          </a:lstStyle>
          <a:p>
            <a:pPr lvl="0"/>
            <a:r>
              <a:rPr lang="en-US"/>
              <a:t>Click to edit Master title style</a:t>
            </a:r>
          </a:p>
        </p:txBody>
      </p:sp>
      <p:sp>
        <p:nvSpPr>
          <p:cNvPr id="3" name="Text Placeholder 2">
            <a:extLst>
              <a:ext uri="{FF2B5EF4-FFF2-40B4-BE49-F238E27FC236}">
                <a16:creationId xmlns:a16="http://schemas.microsoft.com/office/drawing/2014/main" id="{76A4BE1C-D988-7F53-11EA-C6562953A3A0}"/>
              </a:ext>
            </a:extLst>
          </p:cNvPr>
          <p:cNvSpPr txBox="1">
            <a:spLocks noGrp="1"/>
          </p:cNvSpPr>
          <p:nvPr>
            <p:ph type="body" idx="1"/>
          </p:nvPr>
        </p:nvSpPr>
        <p:spPr>
          <a:xfrm>
            <a:off x="603375" y="4589465"/>
            <a:ext cx="8273143" cy="1384621"/>
          </a:xfrm>
        </p:spPr>
        <p:txBody>
          <a:bodyPr anchor="b"/>
          <a:lstStyle>
            <a:lvl1pPr marL="0" indent="0">
              <a:buNone/>
              <a:defRPr/>
            </a:lvl1pPr>
          </a:lstStyle>
          <a:p>
            <a:pPr lvl="0"/>
            <a:r>
              <a:rPr lang="en-US"/>
              <a:t>Click to edit Master text styles</a:t>
            </a:r>
          </a:p>
        </p:txBody>
      </p:sp>
      <p:sp>
        <p:nvSpPr>
          <p:cNvPr id="4" name="Date Placeholder 3">
            <a:extLst>
              <a:ext uri="{FF2B5EF4-FFF2-40B4-BE49-F238E27FC236}">
                <a16:creationId xmlns:a16="http://schemas.microsoft.com/office/drawing/2014/main" id="{AD942AA4-59F5-76C6-D768-DE82335F9EA1}"/>
              </a:ext>
            </a:extLst>
          </p:cNvPr>
          <p:cNvSpPr txBox="1">
            <a:spLocks noGrp="1"/>
          </p:cNvSpPr>
          <p:nvPr>
            <p:ph type="dt" sz="half" idx="7"/>
          </p:nvPr>
        </p:nvSpPr>
        <p:spPr/>
        <p:txBody>
          <a:bodyPr/>
          <a:lstStyle>
            <a:lvl1pPr>
              <a:defRPr/>
            </a:lvl1pPr>
          </a:lstStyle>
          <a:p>
            <a:pPr lvl="0"/>
            <a:fld id="{4E67D179-E869-45DC-A333-C808F373AC77}" type="datetime1">
              <a:rPr lang="en-US" smtClean="0"/>
              <a:t>5/25/2026</a:t>
            </a:fld>
            <a:endParaRPr lang="en-US"/>
          </a:p>
        </p:txBody>
      </p:sp>
      <p:sp>
        <p:nvSpPr>
          <p:cNvPr id="5" name="Footer Placeholder 4">
            <a:extLst>
              <a:ext uri="{FF2B5EF4-FFF2-40B4-BE49-F238E27FC236}">
                <a16:creationId xmlns:a16="http://schemas.microsoft.com/office/drawing/2014/main" id="{9AF5803E-D6BA-D9DF-0325-053F50D5563A}"/>
              </a:ext>
            </a:extLst>
          </p:cNvPr>
          <p:cNvSpPr txBox="1">
            <a:spLocks noGrp="1"/>
          </p:cNvSpPr>
          <p:nvPr>
            <p:ph type="ftr" sz="quarter" idx="9"/>
          </p:nvPr>
        </p:nvSpPr>
        <p:spPr/>
        <p:txBody>
          <a:bodyPr/>
          <a:lstStyle>
            <a:lvl1pPr>
              <a:defRPr/>
            </a:lvl1pPr>
          </a:lstStyle>
          <a:p>
            <a:pPr lvl="0"/>
            <a:endParaRPr lang="en-US"/>
          </a:p>
        </p:txBody>
      </p:sp>
      <p:sp>
        <p:nvSpPr>
          <p:cNvPr id="6" name="Slide Number Placeholder 5">
            <a:extLst>
              <a:ext uri="{FF2B5EF4-FFF2-40B4-BE49-F238E27FC236}">
                <a16:creationId xmlns:a16="http://schemas.microsoft.com/office/drawing/2014/main" id="{AED3A5C9-D59E-43AF-85CF-A7F112FD3E0A}"/>
              </a:ext>
            </a:extLst>
          </p:cNvPr>
          <p:cNvSpPr txBox="1">
            <a:spLocks noGrp="1"/>
          </p:cNvSpPr>
          <p:nvPr>
            <p:ph type="sldNum" sz="quarter" idx="8"/>
          </p:nvPr>
        </p:nvSpPr>
        <p:spPr/>
        <p:txBody>
          <a:bodyPr/>
          <a:lstStyle>
            <a:lvl1pPr>
              <a:defRPr/>
            </a:lvl1pPr>
          </a:lstStyle>
          <a:p>
            <a:pPr lvl="0"/>
            <a:fld id="{B82C79D1-394E-4AE5-9B1A-45B77983FD26}" type="slidenum">
              <a:t>‹N›</a:t>
            </a:fld>
            <a:endParaRPr lang="en-US"/>
          </a:p>
        </p:txBody>
      </p:sp>
    </p:spTree>
    <p:extLst>
      <p:ext uri="{BB962C8B-B14F-4D97-AF65-F5344CB8AC3E}">
        <p14:creationId xmlns:p14="http://schemas.microsoft.com/office/powerpoint/2010/main" val="852261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06BB3-A7DD-F336-C08F-169485599238}"/>
              </a:ext>
            </a:extLst>
          </p:cNvPr>
          <p:cNvSpPr txBox="1">
            <a:spLocks noGrp="1"/>
          </p:cNvSpPr>
          <p:nvPr>
            <p:ph type="title"/>
          </p:nvPr>
        </p:nvSpPr>
        <p:spPr>
          <a:xfrm>
            <a:off x="612648" y="548640"/>
            <a:ext cx="10741155" cy="1132255"/>
          </a:xfrm>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196BADF5-E7D4-2D90-B699-1605B0607FE4}"/>
              </a:ext>
            </a:extLst>
          </p:cNvPr>
          <p:cNvSpPr txBox="1">
            <a:spLocks noGrp="1"/>
          </p:cNvSpPr>
          <p:nvPr>
            <p:ph idx="1"/>
          </p:nvPr>
        </p:nvSpPr>
        <p:spPr>
          <a:xfrm>
            <a:off x="612648"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CCFFF82-8A5A-27B2-3583-A84CBC2070FD}"/>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B0E6F5-30AC-6A58-39F4-08574B9404E8}"/>
              </a:ext>
            </a:extLst>
          </p:cNvPr>
          <p:cNvSpPr txBox="1">
            <a:spLocks noGrp="1"/>
          </p:cNvSpPr>
          <p:nvPr>
            <p:ph type="dt" sz="half" idx="7"/>
          </p:nvPr>
        </p:nvSpPr>
        <p:spPr/>
        <p:txBody>
          <a:bodyPr/>
          <a:lstStyle>
            <a:lvl1pPr>
              <a:defRPr/>
            </a:lvl1pPr>
          </a:lstStyle>
          <a:p>
            <a:pPr lvl="0"/>
            <a:fld id="{BD620A8B-74FA-46F1-8F04-807E1B9F3313}" type="datetime1">
              <a:rPr lang="en-US" smtClean="0"/>
              <a:t>5/25/2026</a:t>
            </a:fld>
            <a:endParaRPr lang="en-US"/>
          </a:p>
        </p:txBody>
      </p:sp>
      <p:sp>
        <p:nvSpPr>
          <p:cNvPr id="6" name="Footer Placeholder 5">
            <a:extLst>
              <a:ext uri="{FF2B5EF4-FFF2-40B4-BE49-F238E27FC236}">
                <a16:creationId xmlns:a16="http://schemas.microsoft.com/office/drawing/2014/main" id="{63B8BD14-47D2-3FC3-DB4A-921300663E01}"/>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68F61874-3AAA-F4F1-CED4-55BB8301438D}"/>
              </a:ext>
            </a:extLst>
          </p:cNvPr>
          <p:cNvSpPr txBox="1">
            <a:spLocks noGrp="1"/>
          </p:cNvSpPr>
          <p:nvPr>
            <p:ph type="sldNum" sz="quarter" idx="8"/>
          </p:nvPr>
        </p:nvSpPr>
        <p:spPr/>
        <p:txBody>
          <a:bodyPr/>
          <a:lstStyle>
            <a:lvl1pPr>
              <a:defRPr/>
            </a:lvl1pPr>
          </a:lstStyle>
          <a:p>
            <a:pPr lvl="0"/>
            <a:fld id="{40DA5BBF-ED39-4E98-A370-BA3B57E28914}" type="slidenum">
              <a:t>‹N›</a:t>
            </a:fld>
            <a:endParaRPr lang="en-US"/>
          </a:p>
        </p:txBody>
      </p:sp>
    </p:spTree>
    <p:extLst>
      <p:ext uri="{BB962C8B-B14F-4D97-AF65-F5344CB8AC3E}">
        <p14:creationId xmlns:p14="http://schemas.microsoft.com/office/powerpoint/2010/main" val="30888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5A586-6607-AD1D-C1F8-30ED8759D658}"/>
              </a:ext>
            </a:extLst>
          </p:cNvPr>
          <p:cNvSpPr txBox="1">
            <a:spLocks noGrp="1"/>
          </p:cNvSpPr>
          <p:nvPr>
            <p:ph type="title"/>
          </p:nvPr>
        </p:nvSpPr>
        <p:spPr>
          <a:xfrm>
            <a:off x="609603" y="547396"/>
            <a:ext cx="10745791" cy="114329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45A1F588-A8A9-460B-3985-C8455EE1DE6E}"/>
              </a:ext>
            </a:extLst>
          </p:cNvPr>
          <p:cNvSpPr txBox="1">
            <a:spLocks noGrp="1"/>
          </p:cNvSpPr>
          <p:nvPr>
            <p:ph type="body" idx="1"/>
          </p:nvPr>
        </p:nvSpPr>
        <p:spPr>
          <a:xfrm>
            <a:off x="609603" y="1685732"/>
            <a:ext cx="5157782" cy="559832"/>
          </a:xfrm>
        </p:spPr>
        <p:txBody>
          <a:bodyPr anchor="b"/>
          <a:lstStyle>
            <a:lvl1pPr marL="0" indent="0">
              <a:lnSpc>
                <a:spcPct val="90000"/>
              </a:lnSpc>
              <a:buNone/>
              <a:defRPr b="1" cap="all"/>
            </a:lvl1pPr>
          </a:lstStyle>
          <a:p>
            <a:pPr lvl="0"/>
            <a:r>
              <a:rPr lang="en-US"/>
              <a:t>Click to edit Master text styles</a:t>
            </a:r>
          </a:p>
        </p:txBody>
      </p:sp>
      <p:sp>
        <p:nvSpPr>
          <p:cNvPr id="4" name="Content Placeholder 3">
            <a:extLst>
              <a:ext uri="{FF2B5EF4-FFF2-40B4-BE49-F238E27FC236}">
                <a16:creationId xmlns:a16="http://schemas.microsoft.com/office/drawing/2014/main" id="{3F27E4D0-E7AC-1DC5-AFDE-58AA0CC95655}"/>
              </a:ext>
            </a:extLst>
          </p:cNvPr>
          <p:cNvSpPr txBox="1">
            <a:spLocks noGrp="1"/>
          </p:cNvSpPr>
          <p:nvPr>
            <p:ph idx="2"/>
          </p:nvPr>
        </p:nvSpPr>
        <p:spPr>
          <a:xfrm>
            <a:off x="609603" y="2386894"/>
            <a:ext cx="5157782" cy="3765087"/>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AC8AA37-C8F1-5164-83E8-C64D429FE8EE}"/>
              </a:ext>
            </a:extLst>
          </p:cNvPr>
          <p:cNvSpPr txBox="1">
            <a:spLocks noGrp="1"/>
          </p:cNvSpPr>
          <p:nvPr>
            <p:ph type="body" idx="3"/>
          </p:nvPr>
        </p:nvSpPr>
        <p:spPr>
          <a:xfrm>
            <a:off x="6172200" y="1685732"/>
            <a:ext cx="5183184" cy="559832"/>
          </a:xfrm>
        </p:spPr>
        <p:txBody>
          <a:bodyPr anchor="b"/>
          <a:lstStyle>
            <a:lvl1pPr marL="0" indent="0">
              <a:lnSpc>
                <a:spcPct val="90000"/>
              </a:lnSpc>
              <a:buNone/>
              <a:defRPr b="1" cap="all"/>
            </a:lvl1pPr>
          </a:lstStyle>
          <a:p>
            <a:pPr lvl="0"/>
            <a:r>
              <a:rPr lang="en-US"/>
              <a:t>Click to edit Master text styles</a:t>
            </a:r>
          </a:p>
        </p:txBody>
      </p:sp>
      <p:sp>
        <p:nvSpPr>
          <p:cNvPr id="6" name="Content Placeholder 5">
            <a:extLst>
              <a:ext uri="{FF2B5EF4-FFF2-40B4-BE49-F238E27FC236}">
                <a16:creationId xmlns:a16="http://schemas.microsoft.com/office/drawing/2014/main" id="{107C9E0D-8CB2-448F-142B-AAD32BC0D239}"/>
              </a:ext>
            </a:extLst>
          </p:cNvPr>
          <p:cNvSpPr txBox="1">
            <a:spLocks noGrp="1"/>
          </p:cNvSpPr>
          <p:nvPr>
            <p:ph idx="4"/>
          </p:nvPr>
        </p:nvSpPr>
        <p:spPr>
          <a:xfrm>
            <a:off x="6172200" y="2386894"/>
            <a:ext cx="5183184" cy="3765087"/>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1835F8E-A876-7657-A91A-3996B5846279}"/>
              </a:ext>
            </a:extLst>
          </p:cNvPr>
          <p:cNvSpPr txBox="1">
            <a:spLocks noGrp="1"/>
          </p:cNvSpPr>
          <p:nvPr>
            <p:ph type="dt" sz="half" idx="7"/>
          </p:nvPr>
        </p:nvSpPr>
        <p:spPr/>
        <p:txBody>
          <a:bodyPr/>
          <a:lstStyle>
            <a:lvl1pPr>
              <a:defRPr/>
            </a:lvl1pPr>
          </a:lstStyle>
          <a:p>
            <a:pPr lvl="0"/>
            <a:fld id="{98273D0B-D2AD-471A-9E51-87ACC6CAEFA4}" type="datetime1">
              <a:rPr lang="en-US" smtClean="0"/>
              <a:t>5/25/2026</a:t>
            </a:fld>
            <a:endParaRPr lang="en-US"/>
          </a:p>
        </p:txBody>
      </p:sp>
      <p:sp>
        <p:nvSpPr>
          <p:cNvPr id="8" name="Footer Placeholder 7">
            <a:extLst>
              <a:ext uri="{FF2B5EF4-FFF2-40B4-BE49-F238E27FC236}">
                <a16:creationId xmlns:a16="http://schemas.microsoft.com/office/drawing/2014/main" id="{7A484BD7-B6FD-A04F-0282-CA2586BFC8A9}"/>
              </a:ext>
            </a:extLst>
          </p:cNvPr>
          <p:cNvSpPr txBox="1">
            <a:spLocks noGrp="1"/>
          </p:cNvSpPr>
          <p:nvPr>
            <p:ph type="ftr" sz="quarter" idx="9"/>
          </p:nvPr>
        </p:nvSpPr>
        <p:spPr/>
        <p:txBody>
          <a:bodyPr/>
          <a:lstStyle>
            <a:lvl1pPr>
              <a:defRPr/>
            </a:lvl1pPr>
          </a:lstStyle>
          <a:p>
            <a:pPr lvl="0"/>
            <a:endParaRPr lang="en-US"/>
          </a:p>
        </p:txBody>
      </p:sp>
      <p:sp>
        <p:nvSpPr>
          <p:cNvPr id="9" name="Slide Number Placeholder 8">
            <a:extLst>
              <a:ext uri="{FF2B5EF4-FFF2-40B4-BE49-F238E27FC236}">
                <a16:creationId xmlns:a16="http://schemas.microsoft.com/office/drawing/2014/main" id="{C7D1CF9D-C098-BE48-27C2-4297349E35C3}"/>
              </a:ext>
            </a:extLst>
          </p:cNvPr>
          <p:cNvSpPr txBox="1">
            <a:spLocks noGrp="1"/>
          </p:cNvSpPr>
          <p:nvPr>
            <p:ph type="sldNum" sz="quarter" idx="8"/>
          </p:nvPr>
        </p:nvSpPr>
        <p:spPr/>
        <p:txBody>
          <a:bodyPr/>
          <a:lstStyle>
            <a:lvl1pPr>
              <a:defRPr/>
            </a:lvl1pPr>
          </a:lstStyle>
          <a:p>
            <a:pPr lvl="0"/>
            <a:fld id="{451550BD-8835-4590-A971-BCDE3EC82225}" type="slidenum">
              <a:t>‹N›</a:t>
            </a:fld>
            <a:endParaRPr lang="en-US"/>
          </a:p>
        </p:txBody>
      </p:sp>
    </p:spTree>
    <p:extLst>
      <p:ext uri="{BB962C8B-B14F-4D97-AF65-F5344CB8AC3E}">
        <p14:creationId xmlns:p14="http://schemas.microsoft.com/office/powerpoint/2010/main" val="24107728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2D6AEC-3F11-9C8D-8D89-011DEBE2570C}"/>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83C2EDD9-CC7A-B3EC-64B8-1341DAE977E1}"/>
              </a:ext>
            </a:extLst>
          </p:cNvPr>
          <p:cNvSpPr txBox="1">
            <a:spLocks noGrp="1"/>
          </p:cNvSpPr>
          <p:nvPr>
            <p:ph type="dt" sz="half" idx="7"/>
          </p:nvPr>
        </p:nvSpPr>
        <p:spPr/>
        <p:txBody>
          <a:bodyPr/>
          <a:lstStyle>
            <a:lvl1pPr>
              <a:defRPr/>
            </a:lvl1pPr>
          </a:lstStyle>
          <a:p>
            <a:pPr lvl="0"/>
            <a:fld id="{40ABF7EF-030F-4AFE-9867-8807C5B10424}" type="datetime1">
              <a:rPr lang="en-US" smtClean="0"/>
              <a:t>5/25/2026</a:t>
            </a:fld>
            <a:endParaRPr lang="en-US"/>
          </a:p>
        </p:txBody>
      </p:sp>
      <p:sp>
        <p:nvSpPr>
          <p:cNvPr id="4" name="Footer Placeholder 3">
            <a:extLst>
              <a:ext uri="{FF2B5EF4-FFF2-40B4-BE49-F238E27FC236}">
                <a16:creationId xmlns:a16="http://schemas.microsoft.com/office/drawing/2014/main" id="{E225DF25-FA50-FCF0-EDF8-D04B68DD6C1F}"/>
              </a:ext>
            </a:extLst>
          </p:cNvPr>
          <p:cNvSpPr txBox="1">
            <a:spLocks noGrp="1"/>
          </p:cNvSpPr>
          <p:nvPr>
            <p:ph type="ftr" sz="quarter" idx="9"/>
          </p:nvPr>
        </p:nvSpPr>
        <p:spPr/>
        <p:txBody>
          <a:bodyPr/>
          <a:lstStyle>
            <a:lvl1pPr>
              <a:defRPr/>
            </a:lvl1pPr>
          </a:lstStyle>
          <a:p>
            <a:pPr lvl="0"/>
            <a:endParaRPr lang="en-US"/>
          </a:p>
        </p:txBody>
      </p:sp>
      <p:sp>
        <p:nvSpPr>
          <p:cNvPr id="5" name="Slide Number Placeholder 4">
            <a:extLst>
              <a:ext uri="{FF2B5EF4-FFF2-40B4-BE49-F238E27FC236}">
                <a16:creationId xmlns:a16="http://schemas.microsoft.com/office/drawing/2014/main" id="{934476DC-3AA7-A67E-4BFA-1320E48DAEBA}"/>
              </a:ext>
            </a:extLst>
          </p:cNvPr>
          <p:cNvSpPr txBox="1">
            <a:spLocks noGrp="1"/>
          </p:cNvSpPr>
          <p:nvPr>
            <p:ph type="sldNum" sz="quarter" idx="8"/>
          </p:nvPr>
        </p:nvSpPr>
        <p:spPr/>
        <p:txBody>
          <a:bodyPr/>
          <a:lstStyle>
            <a:lvl1pPr>
              <a:defRPr/>
            </a:lvl1pPr>
          </a:lstStyle>
          <a:p>
            <a:pPr lvl="0"/>
            <a:fld id="{FE18BFD1-0661-4479-AEBE-2E1A2137ABEE}" type="slidenum">
              <a:t>‹N›</a:t>
            </a:fld>
            <a:endParaRPr lang="en-US"/>
          </a:p>
        </p:txBody>
      </p:sp>
    </p:spTree>
    <p:extLst>
      <p:ext uri="{BB962C8B-B14F-4D97-AF65-F5344CB8AC3E}">
        <p14:creationId xmlns:p14="http://schemas.microsoft.com/office/powerpoint/2010/main" val="5929787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2980B3-42E8-8028-9C4E-64BF6E9F7829}"/>
              </a:ext>
            </a:extLst>
          </p:cNvPr>
          <p:cNvSpPr txBox="1">
            <a:spLocks noGrp="1"/>
          </p:cNvSpPr>
          <p:nvPr>
            <p:ph type="dt" sz="half" idx="7"/>
          </p:nvPr>
        </p:nvSpPr>
        <p:spPr/>
        <p:txBody>
          <a:bodyPr/>
          <a:lstStyle>
            <a:lvl1pPr>
              <a:defRPr/>
            </a:lvl1pPr>
          </a:lstStyle>
          <a:p>
            <a:pPr lvl="0"/>
            <a:fld id="{8479A615-ACC5-4C9F-9A55-9D8E6FDC5EF8}" type="datetime1">
              <a:rPr lang="en-US" smtClean="0"/>
              <a:t>5/25/2026</a:t>
            </a:fld>
            <a:endParaRPr lang="en-US"/>
          </a:p>
        </p:txBody>
      </p:sp>
      <p:sp>
        <p:nvSpPr>
          <p:cNvPr id="3" name="Footer Placeholder 2">
            <a:extLst>
              <a:ext uri="{FF2B5EF4-FFF2-40B4-BE49-F238E27FC236}">
                <a16:creationId xmlns:a16="http://schemas.microsoft.com/office/drawing/2014/main" id="{CBD85239-9CF6-E9EE-D2ED-B861D7B6C391}"/>
              </a:ext>
            </a:extLst>
          </p:cNvPr>
          <p:cNvSpPr txBox="1">
            <a:spLocks noGrp="1"/>
          </p:cNvSpPr>
          <p:nvPr>
            <p:ph type="ftr" sz="quarter" idx="9"/>
          </p:nvPr>
        </p:nvSpPr>
        <p:spPr/>
        <p:txBody>
          <a:bodyPr/>
          <a:lstStyle>
            <a:lvl1pPr>
              <a:defRPr/>
            </a:lvl1pPr>
          </a:lstStyle>
          <a:p>
            <a:pPr lvl="0"/>
            <a:endParaRPr lang="en-US"/>
          </a:p>
        </p:txBody>
      </p:sp>
      <p:sp>
        <p:nvSpPr>
          <p:cNvPr id="4" name="Slide Number Placeholder 3">
            <a:extLst>
              <a:ext uri="{FF2B5EF4-FFF2-40B4-BE49-F238E27FC236}">
                <a16:creationId xmlns:a16="http://schemas.microsoft.com/office/drawing/2014/main" id="{A696DE11-9A7A-A47D-E749-23701F8FAC17}"/>
              </a:ext>
            </a:extLst>
          </p:cNvPr>
          <p:cNvSpPr txBox="1">
            <a:spLocks noGrp="1"/>
          </p:cNvSpPr>
          <p:nvPr>
            <p:ph type="sldNum" sz="quarter" idx="8"/>
          </p:nvPr>
        </p:nvSpPr>
        <p:spPr/>
        <p:txBody>
          <a:bodyPr/>
          <a:lstStyle>
            <a:lvl1pPr>
              <a:defRPr/>
            </a:lvl1pPr>
          </a:lstStyle>
          <a:p>
            <a:pPr lvl="0"/>
            <a:fld id="{95078724-78B4-44E5-8DEF-F46EB97A59E2}" type="slidenum">
              <a:t>‹N›</a:t>
            </a:fld>
            <a:endParaRPr lang="en-US"/>
          </a:p>
        </p:txBody>
      </p:sp>
    </p:spTree>
    <p:extLst>
      <p:ext uri="{BB962C8B-B14F-4D97-AF65-F5344CB8AC3E}">
        <p14:creationId xmlns:p14="http://schemas.microsoft.com/office/powerpoint/2010/main" val="4373916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475633-3EE1-F23A-1DF2-8D43D52DF7B9}"/>
              </a:ext>
            </a:extLst>
          </p:cNvPr>
          <p:cNvSpPr txBox="1">
            <a:spLocks noGrp="1"/>
          </p:cNvSpPr>
          <p:nvPr>
            <p:ph type="title"/>
          </p:nvPr>
        </p:nvSpPr>
        <p:spPr>
          <a:xfrm>
            <a:off x="597158" y="553614"/>
            <a:ext cx="3595631" cy="1757504"/>
          </a:xfrm>
        </p:spPr>
        <p:txBody>
          <a:bodyPr/>
          <a:lstStyle>
            <a:lvl1pPr>
              <a:defRPr sz="2800"/>
            </a:lvl1pPr>
          </a:lstStyle>
          <a:p>
            <a:pPr lvl="0"/>
            <a:r>
              <a:rPr lang="en-US"/>
              <a:t>Click to edit Master title style</a:t>
            </a:r>
          </a:p>
        </p:txBody>
      </p:sp>
      <p:sp>
        <p:nvSpPr>
          <p:cNvPr id="3" name="Content Placeholder 2">
            <a:extLst>
              <a:ext uri="{FF2B5EF4-FFF2-40B4-BE49-F238E27FC236}">
                <a16:creationId xmlns:a16="http://schemas.microsoft.com/office/drawing/2014/main" id="{1BE17A30-9327-A3BF-89B5-6D65808FB8B7}"/>
              </a:ext>
            </a:extLst>
          </p:cNvPr>
          <p:cNvSpPr txBox="1">
            <a:spLocks noGrp="1"/>
          </p:cNvSpPr>
          <p:nvPr>
            <p:ph idx="1"/>
          </p:nvPr>
        </p:nvSpPr>
        <p:spPr>
          <a:xfrm>
            <a:off x="5134703" y="553614"/>
            <a:ext cx="6279742" cy="5486400"/>
          </a:xfrm>
        </p:spPr>
        <p:txBody>
          <a:bodyPr/>
          <a:lstStyle>
            <a:lvl1pPr>
              <a:defRPr sz="2800"/>
            </a:lvl1pPr>
            <a:lvl2pPr>
              <a:defRPr sz="2400"/>
            </a:lvl2pPr>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6A8066C-9FC9-0C11-0E85-63B23F722AEC}"/>
              </a:ext>
            </a:extLst>
          </p:cNvPr>
          <p:cNvSpPr txBox="1">
            <a:spLocks noGrp="1"/>
          </p:cNvSpPr>
          <p:nvPr>
            <p:ph type="body" idx="2"/>
          </p:nvPr>
        </p:nvSpPr>
        <p:spPr>
          <a:xfrm>
            <a:off x="597158" y="2311118"/>
            <a:ext cx="3595631" cy="3728895"/>
          </a:xfrm>
        </p:spPr>
        <p:txBody>
          <a:bodyPr/>
          <a:lstStyle>
            <a:lvl1pPr marL="0" indent="0">
              <a:buNone/>
              <a:defRPr sz="1800"/>
            </a:lvl1pPr>
          </a:lstStyle>
          <a:p>
            <a:pPr lvl="0"/>
            <a:r>
              <a:rPr lang="en-US"/>
              <a:t>Click to edit Master text styles</a:t>
            </a:r>
          </a:p>
        </p:txBody>
      </p:sp>
      <p:sp>
        <p:nvSpPr>
          <p:cNvPr id="5" name="Date Placeholder 4">
            <a:extLst>
              <a:ext uri="{FF2B5EF4-FFF2-40B4-BE49-F238E27FC236}">
                <a16:creationId xmlns:a16="http://schemas.microsoft.com/office/drawing/2014/main" id="{5ECC0850-53F3-17E0-F7FC-C94C5972E44F}"/>
              </a:ext>
            </a:extLst>
          </p:cNvPr>
          <p:cNvSpPr txBox="1">
            <a:spLocks noGrp="1"/>
          </p:cNvSpPr>
          <p:nvPr>
            <p:ph type="dt" sz="half" idx="7"/>
          </p:nvPr>
        </p:nvSpPr>
        <p:spPr/>
        <p:txBody>
          <a:bodyPr/>
          <a:lstStyle>
            <a:lvl1pPr>
              <a:defRPr/>
            </a:lvl1pPr>
          </a:lstStyle>
          <a:p>
            <a:pPr lvl="0"/>
            <a:fld id="{762853D8-2ABB-4627-BFF2-10FC1C3CE41F}" type="datetime1">
              <a:rPr lang="en-US" smtClean="0"/>
              <a:t>5/25/2026</a:t>
            </a:fld>
            <a:endParaRPr lang="en-US"/>
          </a:p>
        </p:txBody>
      </p:sp>
      <p:sp>
        <p:nvSpPr>
          <p:cNvPr id="6" name="Footer Placeholder 5">
            <a:extLst>
              <a:ext uri="{FF2B5EF4-FFF2-40B4-BE49-F238E27FC236}">
                <a16:creationId xmlns:a16="http://schemas.microsoft.com/office/drawing/2014/main" id="{429B5B8D-F461-2E6F-B7EB-FF77862D0738}"/>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1F242A17-3463-4782-3A31-113DB85E80CC}"/>
              </a:ext>
            </a:extLst>
          </p:cNvPr>
          <p:cNvSpPr txBox="1">
            <a:spLocks noGrp="1"/>
          </p:cNvSpPr>
          <p:nvPr>
            <p:ph type="sldNum" sz="quarter" idx="8"/>
          </p:nvPr>
        </p:nvSpPr>
        <p:spPr/>
        <p:txBody>
          <a:bodyPr/>
          <a:lstStyle>
            <a:lvl1pPr>
              <a:defRPr/>
            </a:lvl1pPr>
          </a:lstStyle>
          <a:p>
            <a:pPr lvl="0"/>
            <a:fld id="{EDF8D4FE-8CEF-4E72-8D47-68570D92F840}" type="slidenum">
              <a:t>‹N›</a:t>
            </a:fld>
            <a:endParaRPr lang="en-US"/>
          </a:p>
        </p:txBody>
      </p:sp>
    </p:spTree>
    <p:extLst>
      <p:ext uri="{BB962C8B-B14F-4D97-AF65-F5344CB8AC3E}">
        <p14:creationId xmlns:p14="http://schemas.microsoft.com/office/powerpoint/2010/main" val="40111227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96C5B-9576-49DA-1103-7CAAB0274E1F}"/>
              </a:ext>
            </a:extLst>
          </p:cNvPr>
          <p:cNvSpPr txBox="1">
            <a:spLocks noGrp="1"/>
          </p:cNvSpPr>
          <p:nvPr>
            <p:ph type="title"/>
          </p:nvPr>
        </p:nvSpPr>
        <p:spPr>
          <a:xfrm>
            <a:off x="594360" y="557784"/>
            <a:ext cx="3595631" cy="2212308"/>
          </a:xfrm>
        </p:spPr>
        <p:txBody>
          <a:bodyPr/>
          <a:lstStyle>
            <a:lvl1pPr>
              <a:defRPr sz="2800"/>
            </a:lvl1pPr>
          </a:lstStyle>
          <a:p>
            <a:pPr lvl="0"/>
            <a:r>
              <a:rPr lang="en-US"/>
              <a:t>Click to edit Master title style</a:t>
            </a:r>
          </a:p>
        </p:txBody>
      </p:sp>
      <p:sp>
        <p:nvSpPr>
          <p:cNvPr id="3" name="Picture Placeholder 2">
            <a:extLst>
              <a:ext uri="{FF2B5EF4-FFF2-40B4-BE49-F238E27FC236}">
                <a16:creationId xmlns:a16="http://schemas.microsoft.com/office/drawing/2014/main" id="{65AD3E86-D3BD-48B0-C168-C5C27C626E71}"/>
              </a:ext>
            </a:extLst>
          </p:cNvPr>
          <p:cNvSpPr txBox="1">
            <a:spLocks noGrp="1"/>
          </p:cNvSpPr>
          <p:nvPr>
            <p:ph type="pic" idx="1"/>
          </p:nvPr>
        </p:nvSpPr>
        <p:spPr>
          <a:xfrm>
            <a:off x="5063316" y="657106"/>
            <a:ext cx="6483690" cy="5555903"/>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29C84A82-66D8-0163-21EE-76BDED4ABFAD}"/>
              </a:ext>
            </a:extLst>
          </p:cNvPr>
          <p:cNvSpPr txBox="1">
            <a:spLocks noGrp="1"/>
          </p:cNvSpPr>
          <p:nvPr>
            <p:ph type="body" idx="2"/>
          </p:nvPr>
        </p:nvSpPr>
        <p:spPr>
          <a:xfrm>
            <a:off x="609603" y="2826136"/>
            <a:ext cx="3585581" cy="3434641"/>
          </a:xfrm>
        </p:spPr>
        <p:txBody>
          <a:bodyPr anchor="b"/>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7B0504B-8698-6B67-0014-D93A9EBE0043}"/>
              </a:ext>
            </a:extLst>
          </p:cNvPr>
          <p:cNvSpPr txBox="1">
            <a:spLocks noGrp="1"/>
          </p:cNvSpPr>
          <p:nvPr>
            <p:ph type="dt" sz="half" idx="7"/>
          </p:nvPr>
        </p:nvSpPr>
        <p:spPr/>
        <p:txBody>
          <a:bodyPr/>
          <a:lstStyle>
            <a:lvl1pPr>
              <a:defRPr/>
            </a:lvl1pPr>
          </a:lstStyle>
          <a:p>
            <a:pPr lvl="0"/>
            <a:fld id="{74604A51-7276-46F5-9952-F59C516EF456}" type="datetime1">
              <a:rPr lang="en-US" smtClean="0"/>
              <a:t>5/25/2026</a:t>
            </a:fld>
            <a:endParaRPr lang="en-US"/>
          </a:p>
        </p:txBody>
      </p:sp>
      <p:sp>
        <p:nvSpPr>
          <p:cNvPr id="6" name="Footer Placeholder 5">
            <a:extLst>
              <a:ext uri="{FF2B5EF4-FFF2-40B4-BE49-F238E27FC236}">
                <a16:creationId xmlns:a16="http://schemas.microsoft.com/office/drawing/2014/main" id="{B05AAC8D-8B57-B465-E324-B8823F931A8C}"/>
              </a:ext>
            </a:extLst>
          </p:cNvPr>
          <p:cNvSpPr txBox="1">
            <a:spLocks noGrp="1"/>
          </p:cNvSpPr>
          <p:nvPr>
            <p:ph type="ftr" sz="quarter" idx="9"/>
          </p:nvPr>
        </p:nvSpPr>
        <p:spPr/>
        <p:txBody>
          <a:bodyPr/>
          <a:lstStyle>
            <a:lvl1pPr>
              <a:defRPr/>
            </a:lvl1pPr>
          </a:lstStyle>
          <a:p>
            <a:pPr lvl="0"/>
            <a:endParaRPr lang="en-US"/>
          </a:p>
        </p:txBody>
      </p:sp>
      <p:sp>
        <p:nvSpPr>
          <p:cNvPr id="7" name="Slide Number Placeholder 6">
            <a:extLst>
              <a:ext uri="{FF2B5EF4-FFF2-40B4-BE49-F238E27FC236}">
                <a16:creationId xmlns:a16="http://schemas.microsoft.com/office/drawing/2014/main" id="{7985DCB0-11C7-5EE3-35A6-21B19A53DA6A}"/>
              </a:ext>
            </a:extLst>
          </p:cNvPr>
          <p:cNvSpPr txBox="1">
            <a:spLocks noGrp="1"/>
          </p:cNvSpPr>
          <p:nvPr>
            <p:ph type="sldNum" sz="quarter" idx="8"/>
          </p:nvPr>
        </p:nvSpPr>
        <p:spPr/>
        <p:txBody>
          <a:bodyPr/>
          <a:lstStyle>
            <a:lvl1pPr>
              <a:defRPr/>
            </a:lvl1pPr>
          </a:lstStyle>
          <a:p>
            <a:pPr lvl="0"/>
            <a:fld id="{09EEAC70-4BD7-49F6-92C0-4AF4ABDF0CBD}" type="slidenum">
              <a:t>‹N›</a:t>
            </a:fld>
            <a:endParaRPr lang="en-US"/>
          </a:p>
        </p:txBody>
      </p:sp>
    </p:spTree>
    <p:extLst>
      <p:ext uri="{BB962C8B-B14F-4D97-AF65-F5344CB8AC3E}">
        <p14:creationId xmlns:p14="http://schemas.microsoft.com/office/powerpoint/2010/main" val="4238814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80E3F83-4123-0AC2-048A-7CE230B3D750}"/>
              </a:ext>
            </a:extLst>
          </p:cNvPr>
          <p:cNvSpPr txBox="1">
            <a:spLocks noGrp="1"/>
          </p:cNvSpPr>
          <p:nvPr>
            <p:ph type="title"/>
          </p:nvPr>
        </p:nvSpPr>
        <p:spPr>
          <a:xfrm>
            <a:off x="612648" y="548640"/>
            <a:ext cx="10653573" cy="1132255"/>
          </a:xfrm>
          <a:prstGeom prst="rect">
            <a:avLst/>
          </a:prstGeom>
          <a:noFill/>
          <a:ln>
            <a:noFill/>
          </a:ln>
        </p:spPr>
        <p:txBody>
          <a:bodyPr vert="horz" wrap="square" lIns="91440" tIns="45720" rIns="91440" bIns="45720" anchor="t"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5007C3CF-8470-BA9D-8000-F233AE817A3C}"/>
              </a:ext>
            </a:extLst>
          </p:cNvPr>
          <p:cNvSpPr txBox="1">
            <a:spLocks noGrp="1"/>
          </p:cNvSpPr>
          <p:nvPr>
            <p:ph type="body" idx="1"/>
          </p:nvPr>
        </p:nvSpPr>
        <p:spPr>
          <a:xfrm>
            <a:off x="612648" y="1715533"/>
            <a:ext cx="10653582" cy="4593826"/>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DA3FC7-C9C3-8809-2E29-0B6B3AD8706F}"/>
              </a:ext>
            </a:extLst>
          </p:cNvPr>
          <p:cNvSpPr txBox="1">
            <a:spLocks noGrp="1"/>
          </p:cNvSpPr>
          <p:nvPr>
            <p:ph type="dt" sz="half" idx="2"/>
          </p:nvPr>
        </p:nvSpPr>
        <p:spPr>
          <a:xfrm>
            <a:off x="137160" y="6453003"/>
            <a:ext cx="3494315"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n-US" sz="900" b="0" i="0" u="none" strike="noStrike" kern="1200" cap="none" spc="0" baseline="0">
                <a:solidFill>
                  <a:srgbClr val="000000"/>
                </a:solidFill>
                <a:uFillTx/>
                <a:latin typeface="Neue Haas Grotesk Text Pro"/>
              </a:defRPr>
            </a:lvl1pPr>
          </a:lstStyle>
          <a:p>
            <a:pPr lvl="0"/>
            <a:fld id="{78FB5F5F-20CD-415C-90C2-50A5A1AA089C}" type="datetime1">
              <a:rPr lang="en-US" smtClean="0"/>
              <a:t>5/25/2026</a:t>
            </a:fld>
            <a:endParaRPr lang="en-US"/>
          </a:p>
        </p:txBody>
      </p:sp>
      <p:sp>
        <p:nvSpPr>
          <p:cNvPr id="5" name="Footer Placeholder 4">
            <a:extLst>
              <a:ext uri="{FF2B5EF4-FFF2-40B4-BE49-F238E27FC236}">
                <a16:creationId xmlns:a16="http://schemas.microsoft.com/office/drawing/2014/main" id="{7697F57D-496B-54D1-B1C7-99723A15EA94}"/>
              </a:ext>
            </a:extLst>
          </p:cNvPr>
          <p:cNvSpPr txBox="1">
            <a:spLocks noGrp="1"/>
          </p:cNvSpPr>
          <p:nvPr>
            <p:ph type="ftr" sz="quarter" idx="3"/>
          </p:nvPr>
        </p:nvSpPr>
        <p:spPr>
          <a:xfrm>
            <a:off x="8876519" y="6453003"/>
            <a:ext cx="2805406"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900" b="0" i="0" u="none" strike="noStrike" kern="1200" cap="none" spc="0" baseline="0">
                <a:solidFill>
                  <a:srgbClr val="000000"/>
                </a:solidFill>
                <a:uFillTx/>
                <a:latin typeface="Neue Haas Grotesk Text Pro"/>
              </a:defRPr>
            </a:lvl1pPr>
          </a:lstStyle>
          <a:p>
            <a:pPr lvl="0"/>
            <a:endParaRPr lang="en-US"/>
          </a:p>
        </p:txBody>
      </p:sp>
      <p:sp>
        <p:nvSpPr>
          <p:cNvPr id="6" name="Slide Number Placeholder 5">
            <a:extLst>
              <a:ext uri="{FF2B5EF4-FFF2-40B4-BE49-F238E27FC236}">
                <a16:creationId xmlns:a16="http://schemas.microsoft.com/office/drawing/2014/main" id="{C5653805-E9E2-51A4-F8B8-997CB9ED6448}"/>
              </a:ext>
            </a:extLst>
          </p:cNvPr>
          <p:cNvSpPr txBox="1">
            <a:spLocks noGrp="1"/>
          </p:cNvSpPr>
          <p:nvPr>
            <p:ph type="sldNum" sz="quarter" idx="4"/>
          </p:nvPr>
        </p:nvSpPr>
        <p:spPr>
          <a:xfrm>
            <a:off x="11632164" y="6453003"/>
            <a:ext cx="42921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n-US" sz="900" b="0" i="0" u="none" strike="noStrike" kern="1200" cap="none" spc="0" baseline="0">
                <a:solidFill>
                  <a:srgbClr val="000000"/>
                </a:solidFill>
                <a:uFillTx/>
                <a:latin typeface="Neue Haas Grotesk Text Pro"/>
              </a:defRPr>
            </a:lvl1pPr>
          </a:lstStyle>
          <a:p>
            <a:pPr lvl="0"/>
            <a:fld id="{ADC12102-C37A-4E19-86AD-E98A722261ED}" type="slidenum">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marR="0" lvl="0" indent="0" algn="l" defTabSz="914400" rtl="0" fontAlgn="auto" hangingPunct="1">
        <a:lnSpc>
          <a:spcPct val="90000"/>
        </a:lnSpc>
        <a:spcBef>
          <a:spcPts val="0"/>
        </a:spcBef>
        <a:spcAft>
          <a:spcPts val="0"/>
        </a:spcAft>
        <a:buNone/>
        <a:tabLst/>
        <a:defRPr lang="en-US" sz="3600" b="1" i="0" u="none" strike="noStrike" kern="1200" cap="none" spc="0" baseline="0">
          <a:solidFill>
            <a:srgbClr val="000000"/>
          </a:solidFill>
          <a:uFillTx/>
          <a:latin typeface="Neue Haas Grotesk Text Pro"/>
        </a:defRPr>
      </a:lvl1pPr>
    </p:titleStyle>
    <p:bodyStyle>
      <a:lvl1pPr marL="228600" marR="0" lvl="0" indent="-228600" algn="l" defTabSz="914400" rtl="0" fontAlgn="auto" hangingPunct="1">
        <a:lnSpc>
          <a:spcPct val="120000"/>
        </a:lnSpc>
        <a:spcBef>
          <a:spcPts val="1000"/>
        </a:spcBef>
        <a:spcAft>
          <a:spcPts val="0"/>
        </a:spcAft>
        <a:buSzPct val="100000"/>
        <a:buFont typeface="Arial" pitchFamily="34"/>
        <a:buChar char="•"/>
        <a:tabLst/>
        <a:defRPr lang="en-US" sz="2000" b="0" i="0" u="none" strike="noStrike" kern="1200" cap="none" spc="0" baseline="0">
          <a:solidFill>
            <a:srgbClr val="000000"/>
          </a:solidFill>
          <a:uFillTx/>
          <a:latin typeface="Neue Haas Grotesk Text Pro"/>
        </a:defRPr>
      </a:lvl1pPr>
      <a:lvl2pPr marL="457200" marR="0" lvl="1" indent="-228600" algn="l" defTabSz="914400" rtl="0" fontAlgn="auto" hangingPunct="1">
        <a:lnSpc>
          <a:spcPct val="12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Neue Haas Grotesk Text Pro"/>
        </a:defRPr>
      </a:lvl2pPr>
      <a:lvl3pPr marL="685800" marR="0" lvl="2" indent="-228600" algn="l" defTabSz="914400" rtl="0" fontAlgn="auto" hangingPunct="1">
        <a:lnSpc>
          <a:spcPct val="120000"/>
        </a:lnSpc>
        <a:spcBef>
          <a:spcPts val="500"/>
        </a:spcBef>
        <a:spcAft>
          <a:spcPts val="0"/>
        </a:spcAft>
        <a:buSzPct val="100000"/>
        <a:buFont typeface="Arial" pitchFamily="34"/>
        <a:buChar char="•"/>
        <a:tabLst/>
        <a:defRPr lang="en-US" sz="1600" b="0" i="0" u="none" strike="noStrike" kern="1200" cap="none" spc="0" baseline="0">
          <a:solidFill>
            <a:srgbClr val="000000"/>
          </a:solidFill>
          <a:uFillTx/>
          <a:latin typeface="Neue Haas Grotesk Text Pro"/>
        </a:defRPr>
      </a:lvl3pPr>
      <a:lvl4pPr marL="914400" marR="0" lvl="3" indent="-228600" algn="l" defTabSz="914400" rtl="0" fontAlgn="auto" hangingPunct="1">
        <a:lnSpc>
          <a:spcPct val="120000"/>
        </a:lnSpc>
        <a:spcBef>
          <a:spcPts val="500"/>
        </a:spcBef>
        <a:spcAft>
          <a:spcPts val="0"/>
        </a:spcAft>
        <a:buSzPct val="100000"/>
        <a:buFont typeface="Arial" pitchFamily="34"/>
        <a:buChar char="•"/>
        <a:tabLst/>
        <a:defRPr lang="en-US" sz="1400" b="0" i="0" u="none" strike="noStrike" kern="1200" cap="none" spc="0" baseline="0">
          <a:solidFill>
            <a:srgbClr val="000000"/>
          </a:solidFill>
          <a:uFillTx/>
          <a:latin typeface="Neue Haas Grotesk Text Pro"/>
        </a:defRPr>
      </a:lvl4pPr>
      <a:lvl5pPr marL="1143000" marR="0" lvl="4" indent="-228600" algn="l" defTabSz="914400" rtl="0" fontAlgn="auto" hangingPunct="1">
        <a:lnSpc>
          <a:spcPct val="120000"/>
        </a:lnSpc>
        <a:spcBef>
          <a:spcPts val="500"/>
        </a:spcBef>
        <a:spcAft>
          <a:spcPts val="0"/>
        </a:spcAft>
        <a:buSzPct val="100000"/>
        <a:buFont typeface="Arial" pitchFamily="34"/>
        <a:buChar char="•"/>
        <a:tabLst/>
        <a:defRPr lang="en-US" sz="1200" b="0" i="0" u="none" strike="noStrike" kern="1200" cap="none" spc="0" baseline="0">
          <a:solidFill>
            <a:srgbClr val="000000"/>
          </a:solidFill>
          <a:uFillTx/>
          <a:latin typeface="Neue Haas Grotesk Text Pro"/>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solidFill>
          <a:srgbClr val="000000"/>
        </a:solidFill>
        <a:effectLst/>
      </p:bgPr>
    </p:bg>
    <p:spTree>
      <p:nvGrpSpPr>
        <p:cNvPr id="1" name=""/>
        <p:cNvGrpSpPr/>
        <p:nvPr/>
      </p:nvGrpSpPr>
      <p:grpSpPr>
        <a:xfrm>
          <a:off x="0" y="0"/>
          <a:ext cx="0" cy="0"/>
          <a:chOff x="0" y="0"/>
          <a:chExt cx="0" cy="0"/>
        </a:xfrm>
      </p:grpSpPr>
      <p:sp>
        <p:nvSpPr>
          <p:cNvPr id="2" name="Rectangle 8">
            <a:extLst>
              <a:ext uri="{FF2B5EF4-FFF2-40B4-BE49-F238E27FC236}">
                <a16:creationId xmlns:a16="http://schemas.microsoft.com/office/drawing/2014/main" id="{57B81EAB-CC86-5714-735B-E3D5CF2D5527}"/>
              </a:ext>
              <a:ext uri="{C183D7F6-B498-43B3-948B-1728B52AA6E4}">
                <adec:decorative xmlns:adec="http://schemas.microsoft.com/office/drawing/2017/decorative" val="1"/>
              </a:ext>
            </a:extLst>
          </p:cNvPr>
          <p:cNvSpPr>
            <a:spLocks noMove="1" noResize="1"/>
          </p:cNvSpPr>
          <p:nvPr/>
        </p:nvSpPr>
        <p:spPr>
          <a:xfrm>
            <a:off x="0" y="0"/>
            <a:ext cx="12191996" cy="6858000"/>
          </a:xfrm>
          <a:prstGeom prst="rect">
            <a:avLst/>
          </a:prstGeom>
          <a:solidFill>
            <a:srgbClr val="00000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Neue Haas Grotesk Text Pro"/>
            </a:endParaRPr>
          </a:p>
        </p:txBody>
      </p:sp>
      <p:pic>
        <p:nvPicPr>
          <p:cNvPr id="3" name="Picture 3">
            <a:extLst>
              <a:ext uri="{FF2B5EF4-FFF2-40B4-BE49-F238E27FC236}">
                <a16:creationId xmlns:a16="http://schemas.microsoft.com/office/drawing/2014/main" id="{4767F864-ADB9-5D1E-4EAA-5BB28DEB96A6}"/>
              </a:ext>
            </a:extLst>
          </p:cNvPr>
          <p:cNvPicPr>
            <a:picLocks noChangeAspect="1"/>
          </p:cNvPicPr>
          <p:nvPr/>
        </p:nvPicPr>
        <p:blipFill>
          <a:blip r:embed="rId3"/>
          <a:srcRect t="7518" b="7896"/>
          <a:stretch>
            <a:fillRect/>
          </a:stretch>
        </p:blipFill>
        <p:spPr>
          <a:xfrm>
            <a:off x="18" y="9"/>
            <a:ext cx="12191978" cy="6857990"/>
          </a:xfrm>
          <a:prstGeom prst="rect">
            <a:avLst/>
          </a:prstGeom>
          <a:noFill/>
          <a:ln cap="flat">
            <a:noFill/>
          </a:ln>
        </p:spPr>
      </p:pic>
      <p:sp>
        <p:nvSpPr>
          <p:cNvPr id="4" name="Rectangle 10">
            <a:extLst>
              <a:ext uri="{FF2B5EF4-FFF2-40B4-BE49-F238E27FC236}">
                <a16:creationId xmlns:a16="http://schemas.microsoft.com/office/drawing/2014/main" id="{18B90862-B9D9-42C1-9E90-5E23DB39E1D5}"/>
              </a:ext>
              <a:ext uri="{C183D7F6-B498-43B3-948B-1728B52AA6E4}">
                <adec:decorative xmlns:adec="http://schemas.microsoft.com/office/drawing/2017/decorative" val="1"/>
              </a:ext>
            </a:extLst>
          </p:cNvPr>
          <p:cNvSpPr>
            <a:spLocks noMove="1" noResize="1"/>
          </p:cNvSpPr>
          <p:nvPr/>
        </p:nvSpPr>
        <p:spPr>
          <a:xfrm rot="16199987" flipH="1">
            <a:off x="5507185" y="173178"/>
            <a:ext cx="6858000" cy="6511643"/>
          </a:xfrm>
          <a:prstGeom prst="rect">
            <a:avLst/>
          </a:prstGeom>
          <a:gradFill>
            <a:gsLst>
              <a:gs pos="0">
                <a:srgbClr val="000000">
                  <a:alpha val="0"/>
                </a:srgbClr>
              </a:gs>
              <a:gs pos="100000">
                <a:srgbClr val="000000">
                  <a:alpha val="20000"/>
                </a:srgbClr>
              </a:gs>
            </a:gsLst>
            <a:lin ang="5400000"/>
          </a:gra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Neue Haas Grotesk Text Pro"/>
            </a:endParaRPr>
          </a:p>
        </p:txBody>
      </p:sp>
      <p:sp>
        <p:nvSpPr>
          <p:cNvPr id="5" name="Titolo 1">
            <a:extLst>
              <a:ext uri="{FF2B5EF4-FFF2-40B4-BE49-F238E27FC236}">
                <a16:creationId xmlns:a16="http://schemas.microsoft.com/office/drawing/2014/main" id="{9E773818-09FE-2C4A-65A5-381B526B2058}"/>
              </a:ext>
            </a:extLst>
          </p:cNvPr>
          <p:cNvSpPr txBox="1">
            <a:spLocks noGrp="1"/>
          </p:cNvSpPr>
          <p:nvPr>
            <p:ph type="ctrTitle"/>
          </p:nvPr>
        </p:nvSpPr>
        <p:spPr>
          <a:xfrm>
            <a:off x="356799" y="891535"/>
            <a:ext cx="6779497" cy="3474720"/>
          </a:xfrm>
        </p:spPr>
        <p:txBody>
          <a:bodyPr anchor="t" anchorCtr="0"/>
          <a:lstStyle/>
          <a:p>
            <a:pPr lvl="0" algn="l"/>
            <a:r>
              <a:rPr lang="it-IT" sz="4100" dirty="0">
                <a:solidFill>
                  <a:srgbClr val="FFFFFF"/>
                </a:solidFill>
              </a:rPr>
              <a:t>LA GESTIONE E LA DESTINAZIONE DELLE AZIENDE CONFISCATE</a:t>
            </a:r>
          </a:p>
        </p:txBody>
      </p:sp>
      <p:sp>
        <p:nvSpPr>
          <p:cNvPr id="6" name="Sottotitolo 2">
            <a:extLst>
              <a:ext uri="{FF2B5EF4-FFF2-40B4-BE49-F238E27FC236}">
                <a16:creationId xmlns:a16="http://schemas.microsoft.com/office/drawing/2014/main" id="{383EF052-0834-AC0F-8CE9-828D708087A5}"/>
              </a:ext>
            </a:extLst>
          </p:cNvPr>
          <p:cNvSpPr txBox="1">
            <a:spLocks noGrp="1"/>
          </p:cNvSpPr>
          <p:nvPr>
            <p:ph type="subTitle" idx="1"/>
          </p:nvPr>
        </p:nvSpPr>
        <p:spPr>
          <a:xfrm>
            <a:off x="356799" y="2735577"/>
            <a:ext cx="7555261" cy="532409"/>
          </a:xfrm>
        </p:spPr>
        <p:txBody>
          <a:bodyPr anchorCtr="0"/>
          <a:lstStyle/>
          <a:p>
            <a:pPr lvl="0" algn="l"/>
            <a:r>
              <a:rPr lang="it-IT" sz="2200" dirty="0">
                <a:solidFill>
                  <a:srgbClr val="FFFFFF"/>
                </a:solidFill>
              </a:rPr>
              <a:t>Il ruolo dell’Agenzia Nazionale e dei coadiutori ANBSC</a:t>
            </a:r>
          </a:p>
        </p:txBody>
      </p:sp>
      <p:sp>
        <p:nvSpPr>
          <p:cNvPr id="7" name="Sottotitolo 2">
            <a:extLst>
              <a:ext uri="{FF2B5EF4-FFF2-40B4-BE49-F238E27FC236}">
                <a16:creationId xmlns:a16="http://schemas.microsoft.com/office/drawing/2014/main" id="{105B3C58-9DF1-BA11-806B-F7C4BEB48C33}"/>
              </a:ext>
            </a:extLst>
          </p:cNvPr>
          <p:cNvSpPr txBox="1">
            <a:spLocks/>
          </p:cNvSpPr>
          <p:nvPr/>
        </p:nvSpPr>
        <p:spPr>
          <a:xfrm>
            <a:off x="228463" y="5158213"/>
            <a:ext cx="3733938" cy="907827"/>
          </a:xfrm>
          <a:prstGeom prst="rect">
            <a:avLst/>
          </a:prstGeom>
          <a:noFill/>
          <a:ln>
            <a:noFill/>
          </a:ln>
        </p:spPr>
        <p:txBody>
          <a:bodyPr vert="horz" wrap="square" lIns="91440" tIns="45720" rIns="91440" bIns="45720" anchor="t" anchorCtr="1" compatLnSpc="1">
            <a:noAutofit/>
          </a:bodyPr>
          <a:lstStyle>
            <a:lvl1pPr marL="0" marR="0" lvl="0" indent="0" algn="ctr" defTabSz="914400" rtl="0" fontAlgn="auto" hangingPunct="1">
              <a:lnSpc>
                <a:spcPct val="120000"/>
              </a:lnSpc>
              <a:spcBef>
                <a:spcPts val="1000"/>
              </a:spcBef>
              <a:spcAft>
                <a:spcPts val="0"/>
              </a:spcAft>
              <a:buSzPct val="100000"/>
              <a:buFont typeface="Arial" pitchFamily="34"/>
              <a:buNone/>
              <a:tabLst/>
              <a:defRPr lang="en-US" sz="1800" b="0" i="0" u="none" strike="noStrike" kern="1200" cap="none" spc="0" baseline="0">
                <a:solidFill>
                  <a:srgbClr val="000000"/>
                </a:solidFill>
                <a:uFillTx/>
                <a:latin typeface="Neue Haas Grotesk Text Pro"/>
              </a:defRPr>
            </a:lvl1pPr>
            <a:lvl2pPr marL="457200" marR="0" lvl="1" indent="-228600" algn="l" defTabSz="914400" rtl="0" fontAlgn="auto" hangingPunct="1">
              <a:lnSpc>
                <a:spcPct val="12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Neue Haas Grotesk Text Pro"/>
              </a:defRPr>
            </a:lvl2pPr>
            <a:lvl3pPr marL="685800" marR="0" lvl="2" indent="-228600" algn="l" defTabSz="914400" rtl="0" fontAlgn="auto" hangingPunct="1">
              <a:lnSpc>
                <a:spcPct val="120000"/>
              </a:lnSpc>
              <a:spcBef>
                <a:spcPts val="500"/>
              </a:spcBef>
              <a:spcAft>
                <a:spcPts val="0"/>
              </a:spcAft>
              <a:buSzPct val="100000"/>
              <a:buFont typeface="Arial" pitchFamily="34"/>
              <a:buChar char="•"/>
              <a:tabLst/>
              <a:defRPr lang="en-US" sz="1600" b="0" i="0" u="none" strike="noStrike" kern="1200" cap="none" spc="0" baseline="0">
                <a:solidFill>
                  <a:srgbClr val="000000"/>
                </a:solidFill>
                <a:uFillTx/>
                <a:latin typeface="Neue Haas Grotesk Text Pro"/>
              </a:defRPr>
            </a:lvl3pPr>
            <a:lvl4pPr marL="914400" marR="0" lvl="3" indent="-228600" algn="l" defTabSz="914400" rtl="0" fontAlgn="auto" hangingPunct="1">
              <a:lnSpc>
                <a:spcPct val="120000"/>
              </a:lnSpc>
              <a:spcBef>
                <a:spcPts val="500"/>
              </a:spcBef>
              <a:spcAft>
                <a:spcPts val="0"/>
              </a:spcAft>
              <a:buSzPct val="100000"/>
              <a:buFont typeface="Arial" pitchFamily="34"/>
              <a:buChar char="•"/>
              <a:tabLst/>
              <a:defRPr lang="en-US" sz="1400" b="0" i="0" u="none" strike="noStrike" kern="1200" cap="none" spc="0" baseline="0">
                <a:solidFill>
                  <a:srgbClr val="000000"/>
                </a:solidFill>
                <a:uFillTx/>
                <a:latin typeface="Neue Haas Grotesk Text Pro"/>
              </a:defRPr>
            </a:lvl4pPr>
            <a:lvl5pPr marL="1143000" marR="0" lvl="4" indent="-228600" algn="l" defTabSz="914400" rtl="0" fontAlgn="auto" hangingPunct="1">
              <a:lnSpc>
                <a:spcPct val="120000"/>
              </a:lnSpc>
              <a:spcBef>
                <a:spcPts val="500"/>
              </a:spcBef>
              <a:spcAft>
                <a:spcPts val="0"/>
              </a:spcAft>
              <a:buSzPct val="100000"/>
              <a:buFont typeface="Arial" pitchFamily="34"/>
              <a:buChar char="•"/>
              <a:tabLst/>
              <a:defRPr lang="en-US" sz="1200" b="0" i="0" u="none" strike="noStrike" kern="1200" cap="none" spc="0" baseline="0">
                <a:solidFill>
                  <a:srgbClr val="000000"/>
                </a:solidFill>
                <a:uFillTx/>
                <a:latin typeface="Neue Haas Grotesk Text Pro"/>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it-IT" sz="2400" b="1" dirty="0">
                <a:solidFill>
                  <a:schemeClr val="bg1"/>
                </a:solidFill>
                <a:latin typeface="Calibri" panose="020F0502020204030204" pitchFamily="34" charset="0"/>
                <a:ea typeface="Calibri" panose="020F0502020204030204" pitchFamily="34" charset="0"/>
                <a:cs typeface="Calibri" panose="020F0502020204030204" pitchFamily="34" charset="0"/>
              </a:rPr>
              <a:t>21 maggio 2026</a:t>
            </a:r>
          </a:p>
          <a:p>
            <a:pPr algn="l"/>
            <a:r>
              <a:rPr lang="it-IT" sz="2400" b="1" dirty="0">
                <a:solidFill>
                  <a:schemeClr val="bg1"/>
                </a:solidFill>
                <a:latin typeface="Calibri" panose="020F0502020204030204" pitchFamily="34" charset="0"/>
                <a:ea typeface="Calibri" panose="020F0502020204030204" pitchFamily="34" charset="0"/>
                <a:cs typeface="Calibri" panose="020F0502020204030204" pitchFamily="34" charset="0"/>
              </a:rPr>
              <a:t>DOTT. ALBERTO GIULIANI</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EB7FC45-EA50-B721-6DF9-CEF6AC5F21F0}"/>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24A7BC19-42EF-B1AE-8EDD-63A4F0BB49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99316634-A08D-1BF4-4DBE-74CEC2D487B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4FA9E42E-A23A-2855-1479-57C050402A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F9D89BE-0336-C6C4-6AEF-061910ADA95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C1DA4C6D-7A07-EC8E-6610-90806B29F2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AE6A717B-EF6C-6F43-93C8-3C88BB28874F}"/>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Inquadramento normativo: segue art. 41 CAM </a:t>
            </a:r>
          </a:p>
        </p:txBody>
      </p:sp>
      <p:sp>
        <p:nvSpPr>
          <p:cNvPr id="4" name="CasellaDiTesto 7">
            <a:extLst>
              <a:ext uri="{FF2B5EF4-FFF2-40B4-BE49-F238E27FC236}">
                <a16:creationId xmlns:a16="http://schemas.microsoft.com/office/drawing/2014/main" id="{5EB65B4F-B9A6-F5B4-7DA8-CCBB1719C8F3}"/>
              </a:ext>
            </a:extLst>
          </p:cNvPr>
          <p:cNvSpPr txBox="1"/>
          <p:nvPr/>
        </p:nvSpPr>
        <p:spPr>
          <a:xfrm>
            <a:off x="559751" y="1349409"/>
            <a:ext cx="11072496" cy="4770537"/>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1-quater.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L’amministratore giudiziario, previa autorizzazione del giudice delegato, nell’attività di gestione degli immobili e dei beni aziendali, conferisce la </a:t>
            </a:r>
            <a:r>
              <a:rPr lang="it-IT" sz="1900" b="0"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manutenzione ordinaria o straordinaria di preferenza alle imprese fornitrici di lavoro, beni e servizi già sequestrate ovvero confiscate.</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1"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1-quinquies.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In ogni caso, entro trenta giorni dall’immissione in possesso, l’amministratore giudiziario è autorizzato dal giudice delegato a proseguire l’attività dell’impresa o a sospenderla, con riserva di rivalutare tali determinazioni dopo il deposito della relazione semestrale. Se il giudice autorizza la prosecuzione, conservano efficacia, fino all’approvazione del programma ai sensi del comma 1-sexies, le autorizzazioni, le concessioni e i titoli abilitativi necessari allo svolgimento dell’attività, già rilasciati ai titolari delle aziende in stato di sequestro in relazione ai compendi sequestrati.</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1-sexies. Il tribunale esamina la relazione</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di cui al comma 1, depositata dall’amministratore giudiziario, in camera di consiglio ai sensi dell’articolo 127 del codice di procedura penale </a:t>
            </a: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con la partecipazione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del pubblico ministero, dei difensori delle parti, </a:t>
            </a: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dell’Agenzia</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e dell’amministratore giudiziario, che vengono sentiti se compaiono. </a:t>
            </a: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Ove rilevi concrete prospettive di prosecuzione o di ripresa dell’attività dell’impresa, il tribunale approva il programma con decreto motivato e impartisce le direttive per la gestione dell’impresa</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t>
            </a:r>
          </a:p>
        </p:txBody>
      </p:sp>
      <p:pic>
        <p:nvPicPr>
          <p:cNvPr id="5" name="Immagine 4">
            <a:extLst>
              <a:ext uri="{FF2B5EF4-FFF2-40B4-BE49-F238E27FC236}">
                <a16:creationId xmlns:a16="http://schemas.microsoft.com/office/drawing/2014/main" id="{5F990D35-E263-D14E-D9E3-077F745D506F}"/>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7866139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48F60B-E62D-A15A-9F04-4441DE8B8140}"/>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3E3CA244-C17F-2F00-706C-5E63DDDAF5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28F8A586-4497-3033-3B49-290ADBDDF1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3FAFA915-2D07-E9F0-2485-4FFF49D798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4F2C4CD-95E0-0524-EA7E-4E4E7817CC5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C3BBFADF-A6A9-F882-67D0-29E712DB46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117FDB7F-1256-78B9-64D5-8793BFC0D886}"/>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Inquadramento normativo: segue art. 41 CAM </a:t>
            </a:r>
          </a:p>
        </p:txBody>
      </p:sp>
      <p:sp>
        <p:nvSpPr>
          <p:cNvPr id="2" name="CasellaDiTesto 7">
            <a:extLst>
              <a:ext uri="{FF2B5EF4-FFF2-40B4-BE49-F238E27FC236}">
                <a16:creationId xmlns:a16="http://schemas.microsoft.com/office/drawing/2014/main" id="{99B61169-87C1-81B2-28A3-FA914C9CD96A}"/>
              </a:ext>
            </a:extLst>
          </p:cNvPr>
          <p:cNvSpPr txBox="1"/>
          <p:nvPr/>
        </p:nvSpPr>
        <p:spPr>
          <a:xfrm>
            <a:off x="589424" y="1098985"/>
            <a:ext cx="11072496" cy="4185761"/>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1-novies.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Nei casi di approvazione del programma di prosecuzione ai sensi del comma 1-sexies, il tribunale verifica </a:t>
            </a: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con cadenza almeno annuale il perdurare delle prospettive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di cui al secondo periodo del medesimo comma 1-sexies</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2.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L'amministratore giudiziario provvede agli </a:t>
            </a: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atti di ordinaria amministrazione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funzionali all'attività economica dell'azienda. Il giudice delegato, tenuto conto dell'attività economica svolta dall'azienda, della forza lavoro da essa occupata, della sua capacità produttiva e del suo mercato di riferimento, può con decreto motivato indicare il limite di valore entro il quale gli atti si ritengono di ordinaria amministrazione. </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2-ter.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L’amministratore giudiziario, previa autorizzazione scritta del giudice delegato, anche su proposta dell’Agenzia, può, in data non successiva alla pronuncia della confisca definitiva, in via prioritaria, affittare l’azienda o un ramo di azienda o concederla in comodato agli enti, associazioni e altri soggetti indicati all’articolo 48, comma 3, lettera c), alle cooperative previste dall’articolo 48, comma 8, lettera a), o agli imprenditori attivi nel medesimo settore o settori affini di cui all’articolo 41-quater. </a:t>
            </a:r>
          </a:p>
        </p:txBody>
      </p:sp>
      <p:pic>
        <p:nvPicPr>
          <p:cNvPr id="5" name="Immagine 4">
            <a:extLst>
              <a:ext uri="{FF2B5EF4-FFF2-40B4-BE49-F238E27FC236}">
                <a16:creationId xmlns:a16="http://schemas.microsoft.com/office/drawing/2014/main" id="{63E97142-08D0-787A-D7FD-423949E94284}"/>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877879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622D3CD-36E9-1ED7-A207-606EE424EF59}"/>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1F754A85-ACF2-5054-3480-945008ECB5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0ABEA260-D7E8-C584-8546-3DB4AA38F4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061714F6-0F2C-A4DB-730D-96142ABF9E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37F171A-CBD1-66E7-3C11-7DE16AE7BA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D90A5610-5B8A-6483-0AAD-FFBA15F78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82072DCA-2C24-A37D-AA3C-87599BD9321D}"/>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Inquadramento normativo: segue art. 41 CAM </a:t>
            </a:r>
          </a:p>
        </p:txBody>
      </p:sp>
      <p:sp>
        <p:nvSpPr>
          <p:cNvPr id="4" name="CasellaDiTesto 7">
            <a:extLst>
              <a:ext uri="{FF2B5EF4-FFF2-40B4-BE49-F238E27FC236}">
                <a16:creationId xmlns:a16="http://schemas.microsoft.com/office/drawing/2014/main" id="{E8D6BB42-C155-8566-2529-5E8AB711C053}"/>
              </a:ext>
            </a:extLst>
          </p:cNvPr>
          <p:cNvSpPr txBox="1"/>
          <p:nvPr/>
        </p:nvSpPr>
        <p:spPr>
          <a:xfrm>
            <a:off x="589424" y="1478040"/>
            <a:ext cx="11111729" cy="3170099"/>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4. </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I rapporti giuridici connessi all'amministrazione dell'azienda sono regolati dalle norme del </a:t>
            </a:r>
            <a:r>
              <a:rPr lang="it-IT" sz="2000" b="0"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codice civile</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ove non espressamente altrimenti disposto.</a:t>
            </a:r>
            <a:endPar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5.</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a:t>
            </a: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Se mancano concrete possibilità di prosecuzione o di ripresa dell'attività</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il tribunale, acquisito il parere del pubblico ministero, dei difensori delle parti e dell'amministratore giudiziario, </a:t>
            </a: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dispone la messa in liquidazione dell'impresa</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In caso di insolvenza, si applica l'articolo 63, comma 1.</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5-bis. Nei casi di imprese </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mancanti di concrete possibilità di prosecuzione o di ripresa dell'attività e </a:t>
            </a: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prive di patrimonio utilmente liquidabile</a:t>
            </a:r>
            <a:r>
              <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il tribunale ne dà </a:t>
            </a: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comunicazione all'ufficio del registro delle imprese, che dispone la loro cancellazione entro sessanta giorni dalla comunicazione.</a:t>
            </a:r>
          </a:p>
        </p:txBody>
      </p:sp>
      <p:pic>
        <p:nvPicPr>
          <p:cNvPr id="5" name="Immagine 4">
            <a:extLst>
              <a:ext uri="{FF2B5EF4-FFF2-40B4-BE49-F238E27FC236}">
                <a16:creationId xmlns:a16="http://schemas.microsoft.com/office/drawing/2014/main" id="{EB803E2D-E50F-4FC0-B7F0-8E721BAE4AA8}"/>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23559617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193126-22C0-2642-4618-CA7B746B4F08}"/>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FFD9753B-E3FA-AFB0-EC12-F537F5C5D2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DAD398CE-C4B7-54E4-841C-25E5E498D9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15DD8E49-085A-97CD-8C53-FC3EED1B3A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9553C1A-1E67-7097-55DE-4580FB6B22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EDBE1C87-C7C3-56BF-0E49-2D7815CA62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378DA831-0D97-7B42-2868-C546B88C28EE}"/>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Aziende sequestrate: fase di ausilio</a:t>
            </a:r>
          </a:p>
        </p:txBody>
      </p:sp>
      <p:sp>
        <p:nvSpPr>
          <p:cNvPr id="4" name="CasellaDiTesto 7">
            <a:extLst>
              <a:ext uri="{FF2B5EF4-FFF2-40B4-BE49-F238E27FC236}">
                <a16:creationId xmlns:a16="http://schemas.microsoft.com/office/drawing/2014/main" id="{8F3BE327-B9A9-D606-9A56-A72210DF3A7F}"/>
              </a:ext>
            </a:extLst>
          </p:cNvPr>
          <p:cNvSpPr txBox="1"/>
          <p:nvPr/>
        </p:nvSpPr>
        <p:spPr>
          <a:xfrm>
            <a:off x="589424" y="2036762"/>
            <a:ext cx="11111729" cy="3460947"/>
          </a:xfrm>
          <a:prstGeom prst="rect">
            <a:avLst/>
          </a:prstGeom>
          <a:noFill/>
          <a:ln cap="flat">
            <a:noFill/>
          </a:ln>
        </p:spPr>
        <p:txBody>
          <a:bodyPr vert="horz" wrap="square" lIns="91440" tIns="45720" rIns="91440" bIns="45720" anchor="t" anchorCtr="0" compatLnSpc="1">
            <a:spAutoFit/>
          </a:bodyPr>
          <a:lstStyle/>
          <a:p>
            <a:pPr marL="342900" lvl="0" indent="-342900" algn="just">
              <a:lnSpc>
                <a:spcPct val="110000"/>
              </a:lnSpc>
              <a:buFont typeface="Arial" panose="020B0604020202020204" pitchFamily="34" charset="0"/>
              <a:buChar char="•"/>
            </a:pPr>
            <a:r>
              <a:rPr lang="it-IT" sz="2000" dirty="0">
                <a:latin typeface="Calibri" panose="020F0502020204030204" pitchFamily="34" charset="0"/>
                <a:ea typeface="Calibri" panose="020F0502020204030204" pitchFamily="34" charset="0"/>
                <a:cs typeface="Calibri" panose="020F0502020204030204" pitchFamily="34" charset="0"/>
              </a:rPr>
              <a:t>Concrete prospettive di prosecuzione o di ripresa dell’attività</a:t>
            </a:r>
            <a:r>
              <a:rPr lang="it-IT" sz="2000" b="1" dirty="0">
                <a:latin typeface="Calibri" panose="020F0502020204030204" pitchFamily="34" charset="0"/>
                <a:ea typeface="Calibri" panose="020F0502020204030204" pitchFamily="34" charset="0"/>
                <a:cs typeface="Calibri" panose="020F0502020204030204" pitchFamily="34" charset="0"/>
              </a:rPr>
              <a:t>: programma di sviluppo ex art. 41-comma 1-sexies</a:t>
            </a:r>
          </a:p>
          <a:p>
            <a:pPr lvl="0" algn="ctr">
              <a:lnSpc>
                <a:spcPct val="110000"/>
              </a:lnSpc>
            </a:pPr>
            <a:endParaRPr lang="it-IT"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10000"/>
              </a:lnSpc>
              <a:buFont typeface="Arial" panose="020B0604020202020204" pitchFamily="34" charset="0"/>
              <a:buChar char="•"/>
            </a:pPr>
            <a:r>
              <a:rPr lang="it-IT" sz="2000" dirty="0">
                <a:latin typeface="Calibri" panose="020F0502020204030204" pitchFamily="34" charset="0"/>
                <a:ea typeface="Calibri" panose="020F0502020204030204" pitchFamily="34" charset="0"/>
                <a:cs typeface="Calibri" panose="020F0502020204030204" pitchFamily="34" charset="0"/>
              </a:rPr>
              <a:t>Assenza prospettive di prosecuzione e ripresa</a:t>
            </a:r>
            <a:r>
              <a:rPr lang="it-IT" sz="2000" b="1" dirty="0">
                <a:latin typeface="Calibri" panose="020F0502020204030204" pitchFamily="34" charset="0"/>
                <a:ea typeface="Calibri" panose="020F0502020204030204" pitchFamily="34" charset="0"/>
                <a:cs typeface="Calibri" panose="020F0502020204030204" pitchFamily="34" charset="0"/>
              </a:rPr>
              <a:t>: liquidazione ex comma 5 art. 41</a:t>
            </a:r>
          </a:p>
          <a:p>
            <a:pPr lvl="0" algn="ctr">
              <a:lnSpc>
                <a:spcPct val="110000"/>
              </a:lnSpc>
            </a:pPr>
            <a:endParaRPr lang="it-IT" sz="2000" b="1" dirty="0">
              <a:latin typeface="Calibri" panose="020F0502020204030204" pitchFamily="34" charset="0"/>
              <a:ea typeface="Calibri" panose="020F0502020204030204" pitchFamily="34" charset="0"/>
              <a:cs typeface="Calibri" panose="020F0502020204030204" pitchFamily="34" charset="0"/>
            </a:endParaRPr>
          </a:p>
          <a:p>
            <a:pPr marL="342900" lvl="0" indent="-342900" algn="just">
              <a:lnSpc>
                <a:spcPct val="110000"/>
              </a:lnSpc>
              <a:buFont typeface="Arial" panose="020B0604020202020204" pitchFamily="34" charset="0"/>
              <a:buChar char="•"/>
            </a:pPr>
            <a:r>
              <a:rPr lang="it-IT" sz="2000" dirty="0">
                <a:latin typeface="Calibri" panose="020F0502020204030204" pitchFamily="34" charset="0"/>
                <a:ea typeface="Calibri" panose="020F0502020204030204" pitchFamily="34" charset="0"/>
                <a:cs typeface="Calibri" panose="020F0502020204030204" pitchFamily="34" charset="0"/>
              </a:rPr>
              <a:t>Assenza prospettive e assenza di patrimonio</a:t>
            </a:r>
            <a:r>
              <a:rPr lang="it-IT" sz="2000" b="1" dirty="0">
                <a:latin typeface="Calibri" panose="020F0502020204030204" pitchFamily="34" charset="0"/>
                <a:ea typeface="Calibri" panose="020F0502020204030204" pitchFamily="34" charset="0"/>
                <a:cs typeface="Calibri" panose="020F0502020204030204" pitchFamily="34" charset="0"/>
              </a:rPr>
              <a:t>: cancellazione semplificata ex art. 41, comma 5-bis</a:t>
            </a:r>
          </a:p>
          <a:p>
            <a:pPr lvl="0" algn="ctr">
              <a:lnSpc>
                <a:spcPct val="110000"/>
              </a:lnSpc>
            </a:pPr>
            <a:endParaRPr lang="it-IT" sz="2000" b="1" dirty="0">
              <a:latin typeface="Calibri" panose="020F0502020204030204" pitchFamily="34" charset="0"/>
              <a:ea typeface="Calibri" panose="020F0502020204030204" pitchFamily="34" charset="0"/>
              <a:cs typeface="Calibri" panose="020F0502020204030204" pitchFamily="34" charset="0"/>
            </a:endParaRPr>
          </a:p>
          <a:p>
            <a:pPr lvl="0" algn="ctr">
              <a:lnSpc>
                <a:spcPct val="110000"/>
              </a:lnSpc>
            </a:pPr>
            <a:endParaRPr lang="it-IT" sz="2000" b="1" u="sng"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endParaRPr>
          </a:p>
          <a:p>
            <a:pPr lvl="0" algn="ctr">
              <a:lnSpc>
                <a:spcPct val="110000"/>
              </a:lnSpc>
            </a:pPr>
            <a:endParaRPr lang="it-IT" sz="2000" b="1" u="sng"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endParaRPr>
          </a:p>
          <a:p>
            <a:pPr lvl="0" algn="ctr">
              <a:lnSpc>
                <a:spcPct val="110000"/>
              </a:lnSpc>
            </a:pPr>
            <a:r>
              <a:rPr lang="it-IT" sz="2100" b="1" u="sng"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N.B. IMPORTANTE CHE TALI ATTIVITA’ VENGANO EFFETTUATE SIN DALLA FASE DEL SEQUESTRO</a:t>
            </a:r>
            <a:endParaRPr lang="it-IT" sz="2100" u="sng"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2" name="Immagine 1">
            <a:extLst>
              <a:ext uri="{FF2B5EF4-FFF2-40B4-BE49-F238E27FC236}">
                <a16:creationId xmlns:a16="http://schemas.microsoft.com/office/drawing/2014/main" id="{8CDC211F-E12C-2367-F022-315C892C74E5}"/>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41834400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25D2ED-3A25-B4CA-1890-330218F003BB}"/>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D10F5A90-F969-0E84-5AA3-85C7D910E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6FFED79D-F7A2-6B30-11BD-EE8B697BD1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380E4BDA-6BBD-E04D-35E6-B0493BFFDA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AAD79CD-101A-ACF7-DC0F-B8BF09BE5E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871F9C29-2185-AF8E-20E5-FF38981D84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A96A9985-DABB-6B42-727A-5AEF81E66A48}"/>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Continuità aziendale</a:t>
            </a:r>
          </a:p>
        </p:txBody>
      </p:sp>
      <p:sp>
        <p:nvSpPr>
          <p:cNvPr id="4" name="CasellaDiTesto 7">
            <a:extLst>
              <a:ext uri="{FF2B5EF4-FFF2-40B4-BE49-F238E27FC236}">
                <a16:creationId xmlns:a16="http://schemas.microsoft.com/office/drawing/2014/main" id="{2344FF33-80AA-4058-A66C-B59498C25975}"/>
              </a:ext>
            </a:extLst>
          </p:cNvPr>
          <p:cNvSpPr txBox="1"/>
          <p:nvPr/>
        </p:nvSpPr>
        <p:spPr>
          <a:xfrm>
            <a:off x="579527" y="1375043"/>
            <a:ext cx="11111729" cy="4107278"/>
          </a:xfrm>
          <a:prstGeom prst="rect">
            <a:avLst/>
          </a:prstGeom>
          <a:noFill/>
          <a:ln cap="flat">
            <a:noFill/>
          </a:ln>
        </p:spPr>
        <p:txBody>
          <a:bodyPr vert="horz" wrap="square" lIns="91440" tIns="45720" rIns="91440" bIns="45720" anchor="t" anchorCtr="0" compatLnSpc="1">
            <a:spAutoFit/>
          </a:bodyPr>
          <a:lstStyle/>
          <a:p>
            <a:pPr lvl="0" algn="ctr">
              <a:defRPr sz="1800" b="0" i="0" u="none" strike="noStrike" kern="0" cap="none" spc="0" baseline="0">
                <a:solidFill>
                  <a:srgbClr val="000000"/>
                </a:solidFill>
                <a:uFillTx/>
              </a:defRPr>
            </a:pPr>
            <a:r>
              <a:rPr lang="it-IT" sz="2000" b="1" i="1"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rPr>
              <a:t>Si ha continuità aziendale quando l’impresa, attraverso lo svolgimento della propria attività operativa, è in grado di:</a:t>
            </a:r>
          </a:p>
          <a:p>
            <a:pPr lvl="0" algn="just">
              <a:defRPr sz="1800" b="0" i="0" u="none" strike="noStrike" kern="0" cap="none" spc="0" baseline="0">
                <a:solidFill>
                  <a:srgbClr val="000000"/>
                </a:solidFill>
                <a:uFillTx/>
              </a:defRPr>
            </a:pPr>
            <a:endParaRPr lang="it-IT" sz="2000" i="1"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just">
              <a:buSzPct val="100000"/>
              <a:buFont typeface="Arial" pitchFamily="34"/>
              <a:buChar char="•"/>
              <a:defRPr sz="1800" b="0" i="0" u="none" strike="noStrike" kern="0" cap="none" spc="0" baseline="0">
                <a:solidFill>
                  <a:srgbClr val="000000"/>
                </a:solidFill>
                <a:uFillTx/>
              </a:defRPr>
            </a:pPr>
            <a:r>
              <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rPr>
              <a:t>pervenire a una soddisfacente condizione di economicità, intesa come la capacità di preservare l’equilibrio economico della gestione attraverso il conseguimento di ricavi superiori ai costi di esercizio;</a:t>
            </a:r>
          </a:p>
          <a:p>
            <a:pPr marL="285750" lvl="0" indent="-285750" algn="just">
              <a:buSzPct val="100000"/>
              <a:buFont typeface="Arial" pitchFamily="34"/>
              <a:buChar char="•"/>
              <a:defRPr sz="1800" b="0" i="0" u="none" strike="noStrike" kern="0" cap="none" spc="0" baseline="0">
                <a:solidFill>
                  <a:srgbClr val="000000"/>
                </a:solidFill>
                <a:uFillTx/>
              </a:defRPr>
            </a:pPr>
            <a:endPar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just">
              <a:buSzPct val="100000"/>
              <a:buFont typeface="Arial" pitchFamily="34"/>
              <a:buChar char="•"/>
              <a:defRPr sz="1800" b="0" i="0" u="none" strike="noStrike" kern="0" cap="none" spc="0" baseline="0">
                <a:solidFill>
                  <a:srgbClr val="000000"/>
                </a:solidFill>
                <a:uFillTx/>
              </a:defRPr>
            </a:pPr>
            <a:r>
              <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rPr>
              <a:t>consentire una congrua remunerazione del capitale di rischio;</a:t>
            </a:r>
          </a:p>
          <a:p>
            <a:pPr marL="285750" lvl="0" indent="-285750" algn="just">
              <a:buSzPct val="100000"/>
              <a:buFont typeface="Arial" pitchFamily="34"/>
              <a:buChar char="•"/>
              <a:defRPr sz="1800" b="0" i="0" u="none" strike="noStrike" kern="0" cap="none" spc="0" baseline="0">
                <a:solidFill>
                  <a:srgbClr val="000000"/>
                </a:solidFill>
                <a:uFillTx/>
              </a:defRPr>
            </a:pPr>
            <a:endPar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just">
              <a:buSzPct val="100000"/>
              <a:buFont typeface="Arial" pitchFamily="34"/>
              <a:buChar char="•"/>
              <a:defRPr sz="1800" b="0" i="0" u="none" strike="noStrike" kern="0" cap="none" spc="0" baseline="0">
                <a:solidFill>
                  <a:srgbClr val="000000"/>
                </a:solidFill>
                <a:uFillTx/>
              </a:defRPr>
            </a:pPr>
            <a:r>
              <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rPr>
              <a:t>mantenere l’equilibrio finanziario della gestione;</a:t>
            </a:r>
          </a:p>
          <a:p>
            <a:pPr marL="285750" lvl="0" indent="-285750" algn="just">
              <a:buSzPct val="100000"/>
              <a:buFont typeface="Arial" pitchFamily="34"/>
              <a:buChar char="•"/>
              <a:defRPr sz="1800" b="0" i="0" u="none" strike="noStrike" kern="0" cap="none" spc="0" baseline="0">
                <a:solidFill>
                  <a:srgbClr val="000000"/>
                </a:solidFill>
                <a:uFillTx/>
              </a:defRPr>
            </a:pPr>
            <a:endPar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lvl="0" indent="-285750" algn="just">
              <a:buSzPct val="100000"/>
              <a:buFont typeface="Arial" pitchFamily="34"/>
              <a:buChar char="•"/>
              <a:defRPr sz="1800" b="0" i="0" u="none" strike="noStrike" kern="0" cap="none" spc="0" baseline="0">
                <a:solidFill>
                  <a:srgbClr val="000000"/>
                </a:solidFill>
                <a:uFillTx/>
              </a:defRPr>
            </a:pPr>
            <a:r>
              <a:rPr lang="it-IT" sz="2000" dirty="0">
                <a:solidFill>
                  <a:srgbClr val="000000"/>
                </a:solidFill>
                <a:latin typeface="Calibri" panose="020F0502020204030204" pitchFamily="34" charset="0"/>
                <a:ea typeface="Calibri" panose="020F0502020204030204" pitchFamily="34" charset="0"/>
                <a:cs typeface="Calibri" panose="020F0502020204030204" pitchFamily="34" charset="0"/>
              </a:rPr>
              <a:t>soddisfare le aspettative di tutti gli stakeholders aziendali.</a:t>
            </a:r>
          </a:p>
          <a:p>
            <a:pPr lvl="0" algn="ctr">
              <a:lnSpc>
                <a:spcPct val="110000"/>
              </a:lnSpc>
            </a:pPr>
            <a:endParaRPr lang="it-IT" sz="2000" u="sng" dirty="0">
              <a:solidFill>
                <a:schemeClr val="accent1">
                  <a:lumMod val="50000"/>
                </a:schemeClr>
              </a:solidFill>
              <a:latin typeface="Calibri" panose="020F0502020204030204" pitchFamily="34" charset="0"/>
              <a:ea typeface="Calibri" panose="020F0502020204030204" pitchFamily="34" charset="0"/>
              <a:cs typeface="Calibri" panose="020F0502020204030204" pitchFamily="34" charset="0"/>
            </a:endParaRPr>
          </a:p>
        </p:txBody>
      </p:sp>
      <p:pic>
        <p:nvPicPr>
          <p:cNvPr id="2" name="Immagine 1">
            <a:extLst>
              <a:ext uri="{FF2B5EF4-FFF2-40B4-BE49-F238E27FC236}">
                <a16:creationId xmlns:a16="http://schemas.microsoft.com/office/drawing/2014/main" id="{94B3A511-BAA8-A5FC-209F-410565293AE8}"/>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2147033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AFE35DC-77C6-C056-6575-F8323736C387}"/>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1F3A9D06-8F9F-9602-D48E-2F5FF7AD92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52B78186-5C47-8F90-AF15-F4CC3057AD0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292D704C-BA8C-AF5E-4C78-E23FB01C2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CB78FA7-5FBA-776B-9B68-45BCE393EC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B1682B2A-9A5B-133B-C17A-7872EA682E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30040348-8E20-A90B-CA9B-C403E16FD101}"/>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Continuità aziendale</a:t>
            </a:r>
          </a:p>
        </p:txBody>
      </p:sp>
      <p:pic>
        <p:nvPicPr>
          <p:cNvPr id="2" name="Immagine 1">
            <a:extLst>
              <a:ext uri="{FF2B5EF4-FFF2-40B4-BE49-F238E27FC236}">
                <a16:creationId xmlns:a16="http://schemas.microsoft.com/office/drawing/2014/main" id="{D218B8ED-5784-FA75-973A-EFC2F93E5DC4}"/>
              </a:ext>
            </a:extLst>
          </p:cNvPr>
          <p:cNvPicPr>
            <a:picLocks noChangeAspect="1"/>
          </p:cNvPicPr>
          <p:nvPr/>
        </p:nvPicPr>
        <p:blipFill>
          <a:blip r:embed="rId3"/>
          <a:srcRect l="5900" t="24801" r="6688" b="6146"/>
          <a:stretch>
            <a:fillRect/>
          </a:stretch>
        </p:blipFill>
        <p:spPr>
          <a:xfrm>
            <a:off x="1703508" y="2348939"/>
            <a:ext cx="7776862" cy="3733809"/>
          </a:xfrm>
          <a:prstGeom prst="rect">
            <a:avLst/>
          </a:prstGeom>
          <a:noFill/>
          <a:ln cap="flat">
            <a:noFill/>
          </a:ln>
        </p:spPr>
      </p:pic>
      <p:sp>
        <p:nvSpPr>
          <p:cNvPr id="5" name="Rettangolo arrotondato 6">
            <a:extLst>
              <a:ext uri="{FF2B5EF4-FFF2-40B4-BE49-F238E27FC236}">
                <a16:creationId xmlns:a16="http://schemas.microsoft.com/office/drawing/2014/main" id="{C9F3C93F-497B-D7E7-58C9-14385DC451CB}"/>
              </a:ext>
            </a:extLst>
          </p:cNvPr>
          <p:cNvSpPr/>
          <p:nvPr/>
        </p:nvSpPr>
        <p:spPr>
          <a:xfrm>
            <a:off x="9240062" y="3111867"/>
            <a:ext cx="1889955" cy="1210153"/>
          </a:xfrm>
          <a:custGeom>
            <a:avLst>
              <a:gd name="f10" fmla="val 3600"/>
            </a:avLst>
            <a:gdLst>
              <a:gd name="f1" fmla="val 10800000"/>
              <a:gd name="f2" fmla="val 5400000"/>
              <a:gd name="f3" fmla="val 16200000"/>
              <a:gd name="f4" fmla="val w"/>
              <a:gd name="f5" fmla="val h"/>
              <a:gd name="f6" fmla="val ss"/>
              <a:gd name="f7" fmla="val 0"/>
              <a:gd name="f8" fmla="*/ 5419351 1 1725033"/>
              <a:gd name="f9" fmla="val 45"/>
              <a:gd name="f10" fmla="val 360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12701" cap="flat">
            <a:solidFill>
              <a:srgbClr val="E78A67"/>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00" b="1" i="0" u="none" strike="noStrike" kern="1200" cap="none" spc="0" baseline="0" dirty="0">
                <a:solidFill>
                  <a:srgbClr val="000000"/>
                </a:solidFill>
                <a:uFillTx/>
                <a:latin typeface="Neue Haas Grotesk Text Pro"/>
              </a:rPr>
              <a:t>AMMINISTRAZ</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00" b="1" i="0" u="none" strike="noStrike" kern="1200" cap="none" spc="0" baseline="0" dirty="0">
                <a:solidFill>
                  <a:srgbClr val="000000"/>
                </a:solidFill>
                <a:uFillTx/>
                <a:latin typeface="Neue Haas Grotesk Text Pro"/>
              </a:rPr>
              <a:t>ANBSC CONFISCA 2 GRADO</a:t>
            </a:r>
          </a:p>
        </p:txBody>
      </p:sp>
      <p:sp>
        <p:nvSpPr>
          <p:cNvPr id="7" name="CasellaDiTesto 8">
            <a:extLst>
              <a:ext uri="{FF2B5EF4-FFF2-40B4-BE49-F238E27FC236}">
                <a16:creationId xmlns:a16="http://schemas.microsoft.com/office/drawing/2014/main" id="{1351C4A8-EFF3-3D27-4691-91917B054EC3}"/>
              </a:ext>
            </a:extLst>
          </p:cNvPr>
          <p:cNvSpPr txBox="1"/>
          <p:nvPr/>
        </p:nvSpPr>
        <p:spPr>
          <a:xfrm>
            <a:off x="1894920" y="1103397"/>
            <a:ext cx="8352925" cy="1600438"/>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Conseguentemente, la valutazione fatta dall’A.G. circa l’esistenza dei presupposti di continuazione dell’attività d’impresa (</a:t>
            </a:r>
            <a:r>
              <a:rPr lang="it-IT" sz="2000" b="1" i="1" u="none" strike="noStrike" kern="1200" cap="none" spc="0" baseline="0" dirty="0" err="1">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going</a:t>
            </a: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 </a:t>
            </a:r>
            <a:r>
              <a:rPr lang="it-IT" sz="2000" b="1" i="1" u="none" strike="noStrike" kern="1200" cap="none" spc="0" baseline="0" dirty="0" err="1">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concern</a:t>
            </a: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 si realizza al termine di una complessa fase di gestione (zona grigia) nella quale si manifestano le maggiori criticità:</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1" u="none" strike="noStrike" kern="1200" cap="none" spc="0" baseline="0" dirty="0">
              <a:solidFill>
                <a:srgbClr val="000000"/>
              </a:solidFill>
              <a:uFillTx/>
              <a:latin typeface="Bookman Old Style" pitchFamily="18"/>
            </a:endParaRPr>
          </a:p>
        </p:txBody>
      </p:sp>
      <p:pic>
        <p:nvPicPr>
          <p:cNvPr id="6" name="Immagine 5">
            <a:extLst>
              <a:ext uri="{FF2B5EF4-FFF2-40B4-BE49-F238E27FC236}">
                <a16:creationId xmlns:a16="http://schemas.microsoft.com/office/drawing/2014/main" id="{6FFE84FC-800E-EAF3-BFA1-08BB859C6651}"/>
              </a:ext>
            </a:extLst>
          </p:cNvPr>
          <p:cNvPicPr>
            <a:picLocks noChangeAspect="1"/>
          </p:cNvPicPr>
          <p:nvPr/>
        </p:nvPicPr>
        <p:blipFill>
          <a:blip r:embed="rId4"/>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2090197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9CE4860-A2AA-C13A-A40C-E3A18D3CA8C6}"/>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4AAF28EB-5C6C-711B-2313-611F4194F2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53B749DA-6002-327E-34CF-6CC57E66F65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862474A9-3B8A-5E22-AA9C-D013F4F841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57A0510-17A8-580B-AE91-D7C236C4C1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7E2B7B0D-5188-239B-956B-541E610A24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5E76A6B2-34DB-38C3-7474-830896E8AF7E}"/>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Relazione Articolo 41: Conclusioni</a:t>
            </a:r>
          </a:p>
        </p:txBody>
      </p:sp>
      <p:sp>
        <p:nvSpPr>
          <p:cNvPr id="4" name="CasellaDiTesto 7">
            <a:extLst>
              <a:ext uri="{FF2B5EF4-FFF2-40B4-BE49-F238E27FC236}">
                <a16:creationId xmlns:a16="http://schemas.microsoft.com/office/drawing/2014/main" id="{B56CD4A7-58F1-AB35-C31A-853B39DAF138}"/>
              </a:ext>
            </a:extLst>
          </p:cNvPr>
          <p:cNvSpPr txBox="1"/>
          <p:nvPr/>
        </p:nvSpPr>
        <p:spPr>
          <a:xfrm>
            <a:off x="1919535" y="1124748"/>
            <a:ext cx="8352925" cy="1200332"/>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400" b="1" i="0"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TUTTI GLI ASPETTI SOPRA INDICATI DEVONO CONFLUIRE NELLA RELAZIONE EX ART. 41 PREDISPOSTA DALL’AMMINISTRATORE GIUDIZIARIO</a:t>
            </a:r>
          </a:p>
        </p:txBody>
      </p:sp>
      <p:sp>
        <p:nvSpPr>
          <p:cNvPr id="6" name="CasellaDiTesto 5">
            <a:extLst>
              <a:ext uri="{FF2B5EF4-FFF2-40B4-BE49-F238E27FC236}">
                <a16:creationId xmlns:a16="http://schemas.microsoft.com/office/drawing/2014/main" id="{780385FC-377D-557D-3FE1-816814E72757}"/>
              </a:ext>
            </a:extLst>
          </p:cNvPr>
          <p:cNvSpPr txBox="1"/>
          <p:nvPr/>
        </p:nvSpPr>
        <p:spPr>
          <a:xfrm>
            <a:off x="1919535" y="4265804"/>
            <a:ext cx="8352925" cy="1323438"/>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La relazione dell’amministratore giudiziario deve concludersi con una sorta di programma operativo, che, tenendo conto di tutte le criticità riscontrate, individui tutti i possibili accorgimenti funzionali al proseguimento dell’operatività aziendale, ovvero alla cessazione dell’attività d’impresa.</a:t>
            </a:r>
          </a:p>
        </p:txBody>
      </p:sp>
      <p:sp>
        <p:nvSpPr>
          <p:cNvPr id="8" name="Freccia in giù 2">
            <a:extLst>
              <a:ext uri="{FF2B5EF4-FFF2-40B4-BE49-F238E27FC236}">
                <a16:creationId xmlns:a16="http://schemas.microsoft.com/office/drawing/2014/main" id="{1E9B16A1-F0B4-B20D-376F-7BDA92C6A6DB}"/>
              </a:ext>
            </a:extLst>
          </p:cNvPr>
          <p:cNvSpPr/>
          <p:nvPr/>
        </p:nvSpPr>
        <p:spPr>
          <a:xfrm>
            <a:off x="5231904" y="2492892"/>
            <a:ext cx="1512170" cy="1296143"/>
          </a:xfrm>
          <a:custGeom>
            <a:avLst>
              <a:gd name="f0" fmla="val 108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val f7"/>
              <a:gd name="f15" fmla="val f8"/>
              <a:gd name="f16" fmla="pin 0 f1 10800"/>
              <a:gd name="f17" fmla="pin 0 f0 21600"/>
              <a:gd name="f18" fmla="*/ f10 f2 1"/>
              <a:gd name="f19" fmla="*/ f11 f2 1"/>
              <a:gd name="f20" fmla="+- f15 0 f14"/>
              <a:gd name="f21" fmla="val f16"/>
              <a:gd name="f22" fmla="val f17"/>
              <a:gd name="f23" fmla="*/ f16 f12 1"/>
              <a:gd name="f24" fmla="*/ f17 f13 1"/>
              <a:gd name="f25" fmla="*/ f18 1 f4"/>
              <a:gd name="f26" fmla="*/ f19 1 f4"/>
              <a:gd name="f27" fmla="*/ f20 1 21600"/>
              <a:gd name="f28" fmla="+- 21600 0 f21"/>
              <a:gd name="f29" fmla="+- 21600 0 f22"/>
              <a:gd name="f30" fmla="*/ f21 f12 1"/>
              <a:gd name="f31" fmla="*/ f22 f13 1"/>
              <a:gd name="f32" fmla="+- f25 0 f3"/>
              <a:gd name="f33" fmla="+- f26 0 f3"/>
              <a:gd name="f34" fmla="*/ 0 f27 1"/>
              <a:gd name="f35" fmla="*/ 21600 f27 1"/>
              <a:gd name="f36" fmla="*/ f29 f21 1"/>
              <a:gd name="f37" fmla="*/ f28 f12 1"/>
              <a:gd name="f38" fmla="*/ f36 1 10800"/>
              <a:gd name="f39" fmla="*/ f34 1 f27"/>
              <a:gd name="f40" fmla="*/ f35 1 f27"/>
              <a:gd name="f41" fmla="+- f22 f38 0"/>
              <a:gd name="f42" fmla="*/ f39 f13 1"/>
              <a:gd name="f43" fmla="*/ f39 f12 1"/>
              <a:gd name="f44" fmla="*/ f40 f12 1"/>
              <a:gd name="f45" fmla="*/ f41 f13 1"/>
            </a:gdLst>
            <a:ahLst>
              <a:ahXY gdRefX="f1" minX="f7" maxX="f9" gdRefY="f0" minY="f7" maxY="f8">
                <a:pos x="f23" y="f24"/>
              </a:ahXY>
            </a:ahLst>
            <a:cxnLst>
              <a:cxn ang="3cd4">
                <a:pos x="hc" y="t"/>
              </a:cxn>
              <a:cxn ang="0">
                <a:pos x="r" y="vc"/>
              </a:cxn>
              <a:cxn ang="cd4">
                <a:pos x="hc" y="b"/>
              </a:cxn>
              <a:cxn ang="cd2">
                <a:pos x="l" y="vc"/>
              </a:cxn>
              <a:cxn ang="f32">
                <a:pos x="f43" y="f31"/>
              </a:cxn>
              <a:cxn ang="f33">
                <a:pos x="f44" y="f31"/>
              </a:cxn>
            </a:cxnLst>
            <a:rect l="f30" t="f42" r="f37" b="f45"/>
            <a:pathLst>
              <a:path w="21600" h="21600">
                <a:moveTo>
                  <a:pt x="f21" y="f7"/>
                </a:moveTo>
                <a:lnTo>
                  <a:pt x="f21" y="f22"/>
                </a:lnTo>
                <a:lnTo>
                  <a:pt x="f7" y="f22"/>
                </a:lnTo>
                <a:lnTo>
                  <a:pt x="f9" y="f8"/>
                </a:lnTo>
                <a:lnTo>
                  <a:pt x="f8" y="f22"/>
                </a:lnTo>
                <a:lnTo>
                  <a:pt x="f28" y="f22"/>
                </a:lnTo>
                <a:lnTo>
                  <a:pt x="f28" y="f7"/>
                </a:lnTo>
                <a:close/>
              </a:path>
            </a:pathLst>
          </a:custGeom>
          <a:solidFill>
            <a:srgbClr val="169C9A"/>
          </a:solidFill>
          <a:ln w="12701" cap="flat">
            <a:solidFill>
              <a:srgbClr val="0D717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Calibri" panose="020F0502020204030204" pitchFamily="34" charset="0"/>
              <a:ea typeface="Calibri" panose="020F0502020204030204" pitchFamily="34" charset="0"/>
              <a:cs typeface="Calibri" panose="020F0502020204030204" pitchFamily="34" charset="0"/>
            </a:endParaRPr>
          </a:p>
        </p:txBody>
      </p:sp>
      <p:pic>
        <p:nvPicPr>
          <p:cNvPr id="9" name="Immagine 8">
            <a:extLst>
              <a:ext uri="{FF2B5EF4-FFF2-40B4-BE49-F238E27FC236}">
                <a16:creationId xmlns:a16="http://schemas.microsoft.com/office/drawing/2014/main" id="{EF680253-74F2-8A70-38D5-05BBF7E86391}"/>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3004577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31B93BA-A02B-5AE3-C72B-1F4049949555}"/>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C5D428AE-E4F7-7820-78A1-A193758B79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EE27DCB4-E913-62C0-6300-C53C5FFA37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59CF0756-AE40-B072-1774-E44DF5F8DE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3AF8406-1DE6-2C61-0503-E121C68881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1B4A0CB2-B07F-7006-25BA-BE987695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1FD3CAAA-582C-D895-AF9A-8FF499E60F81}"/>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Relazione Articolo 41: Conclusioni</a:t>
            </a:r>
          </a:p>
        </p:txBody>
      </p:sp>
      <p:grpSp>
        <p:nvGrpSpPr>
          <p:cNvPr id="2" name="Diagramma 3">
            <a:extLst>
              <a:ext uri="{FF2B5EF4-FFF2-40B4-BE49-F238E27FC236}">
                <a16:creationId xmlns:a16="http://schemas.microsoft.com/office/drawing/2014/main" id="{E31C0E36-31E6-4A9C-6A9B-542A79F419B5}"/>
              </a:ext>
            </a:extLst>
          </p:cNvPr>
          <p:cNvGrpSpPr/>
          <p:nvPr/>
        </p:nvGrpSpPr>
        <p:grpSpPr>
          <a:xfrm>
            <a:off x="2990230" y="1409771"/>
            <a:ext cx="6211537" cy="4450293"/>
            <a:chOff x="2954225" y="1689418"/>
            <a:chExt cx="6211537" cy="4450293"/>
          </a:xfrm>
        </p:grpSpPr>
        <p:sp>
          <p:nvSpPr>
            <p:cNvPr id="5" name="Figura a mano libera: forma 4">
              <a:extLst>
                <a:ext uri="{FF2B5EF4-FFF2-40B4-BE49-F238E27FC236}">
                  <a16:creationId xmlns:a16="http://schemas.microsoft.com/office/drawing/2014/main" id="{ACE57305-B344-F24C-0C6A-716F541841A8}"/>
                </a:ext>
              </a:extLst>
            </p:cNvPr>
            <p:cNvSpPr/>
            <p:nvPr/>
          </p:nvSpPr>
          <p:spPr>
            <a:xfrm>
              <a:off x="4620207" y="3153564"/>
              <a:ext cx="3030778" cy="1480056"/>
            </a:xfrm>
            <a:custGeom>
              <a:avLst/>
              <a:gdLst>
                <a:gd name="f0" fmla="val 10800000"/>
                <a:gd name="f1" fmla="val 5400000"/>
                <a:gd name="f2" fmla="val 180"/>
                <a:gd name="f3" fmla="val w"/>
                <a:gd name="f4" fmla="val h"/>
                <a:gd name="f5" fmla="val 0"/>
                <a:gd name="f6" fmla="val 3030782"/>
                <a:gd name="f7" fmla="val 1480054"/>
                <a:gd name="f8" fmla="val 246681"/>
                <a:gd name="f9" fmla="val 110443"/>
                <a:gd name="f10" fmla="val 2784101"/>
                <a:gd name="f11" fmla="val 2920339"/>
                <a:gd name="f12" fmla="val 1233373"/>
                <a:gd name="f13" fmla="val 1369611"/>
                <a:gd name="f14" fmla="+- 0 0 -90"/>
                <a:gd name="f15" fmla="*/ f3 1 3030782"/>
                <a:gd name="f16" fmla="*/ f4 1 1480054"/>
                <a:gd name="f17" fmla="+- f7 0 f5"/>
                <a:gd name="f18" fmla="+- f6 0 f5"/>
                <a:gd name="f19" fmla="*/ f14 f0 1"/>
                <a:gd name="f20" fmla="*/ f18 1 3030782"/>
                <a:gd name="f21" fmla="*/ f17 1 1480054"/>
                <a:gd name="f22" fmla="*/ 0 f18 1"/>
                <a:gd name="f23" fmla="*/ 246681 f17 1"/>
                <a:gd name="f24" fmla="*/ 246681 f18 1"/>
                <a:gd name="f25" fmla="*/ 0 f17 1"/>
                <a:gd name="f26" fmla="*/ 2784101 f18 1"/>
                <a:gd name="f27" fmla="*/ 3030782 f18 1"/>
                <a:gd name="f28" fmla="*/ 1233373 f17 1"/>
                <a:gd name="f29" fmla="*/ 1480054 f17 1"/>
                <a:gd name="f30" fmla="*/ f19 1 f2"/>
                <a:gd name="f31" fmla="*/ f22 1 3030782"/>
                <a:gd name="f32" fmla="*/ f23 1 1480054"/>
                <a:gd name="f33" fmla="*/ f24 1 3030782"/>
                <a:gd name="f34" fmla="*/ f25 1 1480054"/>
                <a:gd name="f35" fmla="*/ f26 1 3030782"/>
                <a:gd name="f36" fmla="*/ f27 1 3030782"/>
                <a:gd name="f37" fmla="*/ f28 1 1480054"/>
                <a:gd name="f38" fmla="*/ f29 1 1480054"/>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3030782" h="1480054">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A74B40"/>
            </a:solidFill>
            <a:ln w="12701" cap="flat">
              <a:solidFill>
                <a:srgbClr val="FFFFFF"/>
              </a:solidFill>
              <a:prstDash val="solid"/>
              <a:miter/>
            </a:ln>
          </p:spPr>
          <p:txBody>
            <a:bodyPr vert="horz" wrap="square" lIns="112891" tIns="112891" rIns="112891" bIns="112891" anchor="ctr" anchorCtr="1" compatLnSpc="1">
              <a:noAutofit/>
            </a:bodyPr>
            <a:lstStyle/>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PROSPETTIVE DI PROSECUZIONE ATTIVITA’ D’IMPRESA</a:t>
              </a:r>
            </a:p>
          </p:txBody>
        </p:sp>
        <p:sp>
          <p:nvSpPr>
            <p:cNvPr id="7" name="Figura a mano libera: forma 6">
              <a:extLst>
                <a:ext uri="{FF2B5EF4-FFF2-40B4-BE49-F238E27FC236}">
                  <a16:creationId xmlns:a16="http://schemas.microsoft.com/office/drawing/2014/main" id="{6D40774E-055D-1D2C-0D06-CCD33BB3DFD3}"/>
                </a:ext>
              </a:extLst>
            </p:cNvPr>
            <p:cNvSpPr/>
            <p:nvPr/>
          </p:nvSpPr>
          <p:spPr>
            <a:xfrm rot="16200004">
              <a:off x="5899343" y="2917310"/>
              <a:ext cx="472507" cy="0"/>
            </a:xfrm>
            <a:custGeom>
              <a:avLst/>
              <a:gdLst>
                <a:gd name="f0" fmla="val w"/>
                <a:gd name="f1" fmla="val h"/>
                <a:gd name="f2" fmla="val ss"/>
                <a:gd name="f3" fmla="val 0"/>
                <a:gd name="f4" fmla="val 472505"/>
                <a:gd name="f5" fmla="abs f0"/>
                <a:gd name="f6" fmla="abs f1"/>
                <a:gd name="f7" fmla="abs f2"/>
                <a:gd name="f8" fmla="*/ f0 1 472505"/>
                <a:gd name="f9" fmla="val f3"/>
                <a:gd name="f10" fmla="+- f3 0 f3"/>
                <a:gd name="f11" fmla="+- f4 0 f3"/>
                <a:gd name="f12" fmla="?: f5 f0 1"/>
                <a:gd name="f13" fmla="?: f6 f1 1"/>
                <a:gd name="f14" fmla="?: f7 f2 1"/>
                <a:gd name="f15" fmla="*/ f11 1 472505"/>
                <a:gd name="f16" fmla="*/ f10 1 0"/>
                <a:gd name="f17" fmla="*/ f12 1 472505"/>
                <a:gd name="f18" fmla="*/ f13 1 21600"/>
                <a:gd name="f19" fmla="*/ 21600 f13 1"/>
                <a:gd name="f20" fmla="*/ 0 1 f15"/>
                <a:gd name="f21" fmla="*/ 472505 1 f15"/>
                <a:gd name="f22" fmla="*/ 0 1 f16"/>
                <a:gd name="f23" fmla="min f18 f17"/>
                <a:gd name="f24" fmla="*/ f19 1 f14"/>
                <a:gd name="f25" fmla="*/ f20 f8 1"/>
                <a:gd name="f26" fmla="*/ f21 f8 1"/>
                <a:gd name="f27" fmla="val f24"/>
                <a:gd name="f28" fmla="*/ f3 f23 1"/>
                <a:gd name="f29" fmla="+- f27 0 f9"/>
                <a:gd name="f30" fmla="*/ f29 1 0"/>
                <a:gd name="f31" fmla="*/ f22 f30 1"/>
                <a:gd name="f32" fmla="*/ f31 f23 1"/>
              </a:gdLst>
              <a:ahLst/>
              <a:cxnLst>
                <a:cxn ang="3cd4">
                  <a:pos x="hc" y="t"/>
                </a:cxn>
                <a:cxn ang="0">
                  <a:pos x="r" y="vc"/>
                </a:cxn>
                <a:cxn ang="cd4">
                  <a:pos x="hc" y="b"/>
                </a:cxn>
                <a:cxn ang="cd2">
                  <a:pos x="l" y="vc"/>
                </a:cxn>
              </a:cxnLst>
              <a:rect l="f25" t="f32" r="f26" b="f32"/>
              <a:pathLst>
                <a:path w="472505">
                  <a:moveTo>
                    <a:pt x="f3" y="f28"/>
                  </a:moveTo>
                  <a:lnTo>
                    <a:pt x="f4" y="f28"/>
                  </a:lnTo>
                </a:path>
              </a:pathLst>
            </a:custGeom>
            <a:noFill/>
            <a:ln w="12701" cap="flat">
              <a:solidFill>
                <a:srgbClr val="3D9072"/>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000000"/>
                </a:solidFill>
                <a:uFillTx/>
                <a:latin typeface="Aptos"/>
              </a:endParaRPr>
            </a:p>
          </p:txBody>
        </p:sp>
        <p:sp>
          <p:nvSpPr>
            <p:cNvPr id="9" name="Figura a mano libera: forma 8">
              <a:extLst>
                <a:ext uri="{FF2B5EF4-FFF2-40B4-BE49-F238E27FC236}">
                  <a16:creationId xmlns:a16="http://schemas.microsoft.com/office/drawing/2014/main" id="{C766D8F6-D197-AF64-672C-B7F38F38C7A8}"/>
                </a:ext>
              </a:extLst>
            </p:cNvPr>
            <p:cNvSpPr/>
            <p:nvPr/>
          </p:nvSpPr>
          <p:spPr>
            <a:xfrm>
              <a:off x="4678902" y="1689418"/>
              <a:ext cx="2913397" cy="991639"/>
            </a:xfrm>
            <a:custGeom>
              <a:avLst/>
              <a:gdLst>
                <a:gd name="f0" fmla="val 10800000"/>
                <a:gd name="f1" fmla="val 5400000"/>
                <a:gd name="f2" fmla="val 180"/>
                <a:gd name="f3" fmla="val w"/>
                <a:gd name="f4" fmla="val h"/>
                <a:gd name="f5" fmla="val 0"/>
                <a:gd name="f6" fmla="val 2913398"/>
                <a:gd name="f7" fmla="val 991636"/>
                <a:gd name="f8" fmla="val 165276"/>
                <a:gd name="f9" fmla="val 73997"/>
                <a:gd name="f10" fmla="val 2748122"/>
                <a:gd name="f11" fmla="val 2839401"/>
                <a:gd name="f12" fmla="val 826360"/>
                <a:gd name="f13" fmla="val 917639"/>
                <a:gd name="f14" fmla="+- 0 0 -90"/>
                <a:gd name="f15" fmla="*/ f3 1 2913398"/>
                <a:gd name="f16" fmla="*/ f4 1 991636"/>
                <a:gd name="f17" fmla="+- f7 0 f5"/>
                <a:gd name="f18" fmla="+- f6 0 f5"/>
                <a:gd name="f19" fmla="*/ f14 f0 1"/>
                <a:gd name="f20" fmla="*/ f18 1 2913398"/>
                <a:gd name="f21" fmla="*/ f17 1 991636"/>
                <a:gd name="f22" fmla="*/ 0 f18 1"/>
                <a:gd name="f23" fmla="*/ 165276 f17 1"/>
                <a:gd name="f24" fmla="*/ 165276 f18 1"/>
                <a:gd name="f25" fmla="*/ 0 f17 1"/>
                <a:gd name="f26" fmla="*/ 2748122 f18 1"/>
                <a:gd name="f27" fmla="*/ 2913398 f18 1"/>
                <a:gd name="f28" fmla="*/ 826360 f17 1"/>
                <a:gd name="f29" fmla="*/ 991636 f17 1"/>
                <a:gd name="f30" fmla="*/ f19 1 f2"/>
                <a:gd name="f31" fmla="*/ f22 1 2913398"/>
                <a:gd name="f32" fmla="*/ f23 1 991636"/>
                <a:gd name="f33" fmla="*/ f24 1 2913398"/>
                <a:gd name="f34" fmla="*/ f25 1 991636"/>
                <a:gd name="f35" fmla="*/ f26 1 2913398"/>
                <a:gd name="f36" fmla="*/ f27 1 2913398"/>
                <a:gd name="f37" fmla="*/ f28 1 991636"/>
                <a:gd name="f38" fmla="*/ f29 1 991636"/>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2913398" h="991636">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9F9A3F"/>
            </a:solidFill>
            <a:ln w="12701" cap="flat">
              <a:solidFill>
                <a:srgbClr val="FFFFFF"/>
              </a:solidFill>
              <a:prstDash val="solid"/>
              <a:miter/>
            </a:ln>
          </p:spPr>
          <p:txBody>
            <a:bodyPr vert="horz" wrap="square" lIns="89044" tIns="89044" rIns="89044" bIns="89044" anchor="ctr" anchorCtr="1" compatLnSpc="1">
              <a:noAutofit/>
            </a:bodyPr>
            <a:lstStyle/>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RELAZIONE EX ART 41</a:t>
              </a:r>
            </a:p>
          </p:txBody>
        </p:sp>
        <p:sp>
          <p:nvSpPr>
            <p:cNvPr id="10" name="Figura a mano libera: forma 9">
              <a:extLst>
                <a:ext uri="{FF2B5EF4-FFF2-40B4-BE49-F238E27FC236}">
                  <a16:creationId xmlns:a16="http://schemas.microsoft.com/office/drawing/2014/main" id="{CE7C52C5-038C-F780-1762-4E284BA635D1}"/>
                </a:ext>
              </a:extLst>
            </p:cNvPr>
            <p:cNvSpPr/>
            <p:nvPr/>
          </p:nvSpPr>
          <p:spPr>
            <a:xfrm rot="2450804">
              <a:off x="6913467" y="4843259"/>
              <a:ext cx="641058" cy="0"/>
            </a:xfrm>
            <a:custGeom>
              <a:avLst/>
              <a:gdLst>
                <a:gd name="f0" fmla="val w"/>
                <a:gd name="f1" fmla="val h"/>
                <a:gd name="f2" fmla="val ss"/>
                <a:gd name="f3" fmla="val 0"/>
                <a:gd name="f4" fmla="val 641055"/>
                <a:gd name="f5" fmla="abs f0"/>
                <a:gd name="f6" fmla="abs f1"/>
                <a:gd name="f7" fmla="abs f2"/>
                <a:gd name="f8" fmla="*/ f0 1 641055"/>
                <a:gd name="f9" fmla="val f3"/>
                <a:gd name="f10" fmla="+- f3 0 f3"/>
                <a:gd name="f11" fmla="+- f4 0 f3"/>
                <a:gd name="f12" fmla="?: f5 f0 1"/>
                <a:gd name="f13" fmla="?: f6 f1 1"/>
                <a:gd name="f14" fmla="?: f7 f2 1"/>
                <a:gd name="f15" fmla="*/ f11 1 641055"/>
                <a:gd name="f16" fmla="*/ f10 1 0"/>
                <a:gd name="f17" fmla="*/ f12 1 641055"/>
                <a:gd name="f18" fmla="*/ f13 1 21600"/>
                <a:gd name="f19" fmla="*/ 21600 f13 1"/>
                <a:gd name="f20" fmla="*/ 0 1 f15"/>
                <a:gd name="f21" fmla="*/ 641055 1 f15"/>
                <a:gd name="f22" fmla="*/ 0 1 f16"/>
                <a:gd name="f23" fmla="min f18 f17"/>
                <a:gd name="f24" fmla="*/ f19 1 f14"/>
                <a:gd name="f25" fmla="*/ f20 f8 1"/>
                <a:gd name="f26" fmla="*/ f21 f8 1"/>
                <a:gd name="f27" fmla="val f24"/>
                <a:gd name="f28" fmla="*/ f3 f23 1"/>
                <a:gd name="f29" fmla="+- f27 0 f9"/>
                <a:gd name="f30" fmla="*/ f29 1 0"/>
                <a:gd name="f31" fmla="*/ f22 f30 1"/>
                <a:gd name="f32" fmla="*/ f31 f23 1"/>
              </a:gdLst>
              <a:ahLst/>
              <a:cxnLst>
                <a:cxn ang="3cd4">
                  <a:pos x="hc" y="t"/>
                </a:cxn>
                <a:cxn ang="0">
                  <a:pos x="r" y="vc"/>
                </a:cxn>
                <a:cxn ang="cd4">
                  <a:pos x="hc" y="b"/>
                </a:cxn>
                <a:cxn ang="cd2">
                  <a:pos x="l" y="vc"/>
                </a:cxn>
              </a:cxnLst>
              <a:rect l="f25" t="f32" r="f26" b="f32"/>
              <a:pathLst>
                <a:path w="641055">
                  <a:moveTo>
                    <a:pt x="f3" y="f28"/>
                  </a:moveTo>
                  <a:lnTo>
                    <a:pt x="f4" y="f28"/>
                  </a:lnTo>
                </a:path>
              </a:pathLst>
            </a:custGeom>
            <a:noFill/>
            <a:ln w="12701" cap="flat">
              <a:solidFill>
                <a:srgbClr val="3D9072"/>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000000"/>
                </a:solidFill>
                <a:uFillTx/>
                <a:latin typeface="Aptos"/>
              </a:endParaRPr>
            </a:p>
          </p:txBody>
        </p:sp>
        <p:sp>
          <p:nvSpPr>
            <p:cNvPr id="11" name="Figura a mano libera: forma 10">
              <a:extLst>
                <a:ext uri="{FF2B5EF4-FFF2-40B4-BE49-F238E27FC236}">
                  <a16:creationId xmlns:a16="http://schemas.microsoft.com/office/drawing/2014/main" id="{2C276DAE-6B71-06E8-B624-8F4F754BAC01}"/>
                </a:ext>
              </a:extLst>
            </p:cNvPr>
            <p:cNvSpPr/>
            <p:nvPr/>
          </p:nvSpPr>
          <p:spPr>
            <a:xfrm>
              <a:off x="7044199" y="5052892"/>
              <a:ext cx="2121563" cy="1086819"/>
            </a:xfrm>
            <a:custGeom>
              <a:avLst/>
              <a:gdLst>
                <a:gd name="f0" fmla="val 10800000"/>
                <a:gd name="f1" fmla="val 5400000"/>
                <a:gd name="f2" fmla="val 180"/>
                <a:gd name="f3" fmla="val w"/>
                <a:gd name="f4" fmla="val h"/>
                <a:gd name="f5" fmla="val 0"/>
                <a:gd name="f6" fmla="val 2121567"/>
                <a:gd name="f7" fmla="val 1086823"/>
                <a:gd name="f8" fmla="val 181141"/>
                <a:gd name="f9" fmla="val 81100"/>
                <a:gd name="f10" fmla="val 1940426"/>
                <a:gd name="f11" fmla="val 2040467"/>
                <a:gd name="f12" fmla="val 905682"/>
                <a:gd name="f13" fmla="val 1005723"/>
                <a:gd name="f14" fmla="+- 0 0 -90"/>
                <a:gd name="f15" fmla="*/ f3 1 2121567"/>
                <a:gd name="f16" fmla="*/ f4 1 1086823"/>
                <a:gd name="f17" fmla="+- f7 0 f5"/>
                <a:gd name="f18" fmla="+- f6 0 f5"/>
                <a:gd name="f19" fmla="*/ f14 f0 1"/>
                <a:gd name="f20" fmla="*/ f18 1 2121567"/>
                <a:gd name="f21" fmla="*/ f17 1 1086823"/>
                <a:gd name="f22" fmla="*/ 0 f18 1"/>
                <a:gd name="f23" fmla="*/ 181141 f17 1"/>
                <a:gd name="f24" fmla="*/ 181141 f18 1"/>
                <a:gd name="f25" fmla="*/ 0 f17 1"/>
                <a:gd name="f26" fmla="*/ 1940426 f18 1"/>
                <a:gd name="f27" fmla="*/ 2121567 f18 1"/>
                <a:gd name="f28" fmla="*/ 905682 f17 1"/>
                <a:gd name="f29" fmla="*/ 1086823 f17 1"/>
                <a:gd name="f30" fmla="*/ f19 1 f2"/>
                <a:gd name="f31" fmla="*/ f22 1 2121567"/>
                <a:gd name="f32" fmla="*/ f23 1 1086823"/>
                <a:gd name="f33" fmla="*/ f24 1 2121567"/>
                <a:gd name="f34" fmla="*/ f25 1 1086823"/>
                <a:gd name="f35" fmla="*/ f26 1 2121567"/>
                <a:gd name="f36" fmla="*/ f27 1 2121567"/>
                <a:gd name="f37" fmla="*/ f28 1 1086823"/>
                <a:gd name="f38" fmla="*/ f29 1 108682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2121567" h="108682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50983E"/>
            </a:solidFill>
            <a:ln w="12701" cap="flat">
              <a:solidFill>
                <a:srgbClr val="FFFFFF"/>
              </a:solidFill>
              <a:prstDash val="solid"/>
              <a:miter/>
            </a:ln>
          </p:spPr>
          <p:txBody>
            <a:bodyPr vert="horz" wrap="square" lIns="93698" tIns="93698" rIns="93698" bIns="93698" anchor="ctr" anchorCtr="1" compatLnSpc="1">
              <a:noAutofit/>
            </a:bodyPr>
            <a:lstStyle/>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NO </a:t>
              </a:r>
            </a:p>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CHIUSURA AZIENDA</a:t>
              </a:r>
            </a:p>
          </p:txBody>
        </p:sp>
        <p:sp>
          <p:nvSpPr>
            <p:cNvPr id="12" name="Figura a mano libera: forma 11">
              <a:extLst>
                <a:ext uri="{FF2B5EF4-FFF2-40B4-BE49-F238E27FC236}">
                  <a16:creationId xmlns:a16="http://schemas.microsoft.com/office/drawing/2014/main" id="{E530DE55-A146-3017-C5A9-80E3F05FFD54}"/>
                </a:ext>
              </a:extLst>
            </p:cNvPr>
            <p:cNvSpPr/>
            <p:nvPr/>
          </p:nvSpPr>
          <p:spPr>
            <a:xfrm rot="8349221">
              <a:off x="4716678" y="4843259"/>
              <a:ext cx="641058" cy="0"/>
            </a:xfrm>
            <a:custGeom>
              <a:avLst/>
              <a:gdLst>
                <a:gd name="f0" fmla="val w"/>
                <a:gd name="f1" fmla="val h"/>
                <a:gd name="f2" fmla="val ss"/>
                <a:gd name="f3" fmla="val 0"/>
                <a:gd name="f4" fmla="val 641055"/>
                <a:gd name="f5" fmla="abs f0"/>
                <a:gd name="f6" fmla="abs f1"/>
                <a:gd name="f7" fmla="abs f2"/>
                <a:gd name="f8" fmla="*/ f0 1 641055"/>
                <a:gd name="f9" fmla="val f3"/>
                <a:gd name="f10" fmla="+- f3 0 f3"/>
                <a:gd name="f11" fmla="+- f4 0 f3"/>
                <a:gd name="f12" fmla="?: f5 f0 1"/>
                <a:gd name="f13" fmla="?: f6 f1 1"/>
                <a:gd name="f14" fmla="?: f7 f2 1"/>
                <a:gd name="f15" fmla="*/ f11 1 641055"/>
                <a:gd name="f16" fmla="*/ f10 1 0"/>
                <a:gd name="f17" fmla="*/ f12 1 641055"/>
                <a:gd name="f18" fmla="*/ f13 1 21600"/>
                <a:gd name="f19" fmla="*/ 21600 f13 1"/>
                <a:gd name="f20" fmla="*/ 0 1 f15"/>
                <a:gd name="f21" fmla="*/ 641055 1 f15"/>
                <a:gd name="f22" fmla="*/ 0 1 f16"/>
                <a:gd name="f23" fmla="min f18 f17"/>
                <a:gd name="f24" fmla="*/ f19 1 f14"/>
                <a:gd name="f25" fmla="*/ f20 f8 1"/>
                <a:gd name="f26" fmla="*/ f21 f8 1"/>
                <a:gd name="f27" fmla="val f24"/>
                <a:gd name="f28" fmla="*/ f3 f23 1"/>
                <a:gd name="f29" fmla="+- f27 0 f9"/>
                <a:gd name="f30" fmla="*/ f29 1 0"/>
                <a:gd name="f31" fmla="*/ f22 f30 1"/>
                <a:gd name="f32" fmla="*/ f31 f23 1"/>
              </a:gdLst>
              <a:ahLst/>
              <a:cxnLst>
                <a:cxn ang="3cd4">
                  <a:pos x="hc" y="t"/>
                </a:cxn>
                <a:cxn ang="0">
                  <a:pos x="r" y="vc"/>
                </a:cxn>
                <a:cxn ang="cd4">
                  <a:pos x="hc" y="b"/>
                </a:cxn>
                <a:cxn ang="cd2">
                  <a:pos x="l" y="vc"/>
                </a:cxn>
              </a:cxnLst>
              <a:rect l="f25" t="f32" r="f26" b="f32"/>
              <a:pathLst>
                <a:path w="641055">
                  <a:moveTo>
                    <a:pt x="f3" y="f28"/>
                  </a:moveTo>
                  <a:lnTo>
                    <a:pt x="f4" y="f28"/>
                  </a:lnTo>
                </a:path>
              </a:pathLst>
            </a:custGeom>
            <a:noFill/>
            <a:ln w="12701" cap="flat">
              <a:solidFill>
                <a:srgbClr val="3D9072"/>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000000"/>
                </a:solidFill>
                <a:uFillTx/>
                <a:latin typeface="Aptos"/>
              </a:endParaRPr>
            </a:p>
          </p:txBody>
        </p:sp>
        <p:sp>
          <p:nvSpPr>
            <p:cNvPr id="13" name="Figura a mano libera: forma 12">
              <a:extLst>
                <a:ext uri="{FF2B5EF4-FFF2-40B4-BE49-F238E27FC236}">
                  <a16:creationId xmlns:a16="http://schemas.microsoft.com/office/drawing/2014/main" id="{AF290CA8-83DB-AED8-74A4-F917B6EA2218}"/>
                </a:ext>
              </a:extLst>
            </p:cNvPr>
            <p:cNvSpPr/>
            <p:nvPr/>
          </p:nvSpPr>
          <p:spPr>
            <a:xfrm>
              <a:off x="2954225" y="5052892"/>
              <a:ext cx="2423982" cy="1086819"/>
            </a:xfrm>
            <a:custGeom>
              <a:avLst/>
              <a:gdLst>
                <a:gd name="f0" fmla="val 10800000"/>
                <a:gd name="f1" fmla="val 5400000"/>
                <a:gd name="f2" fmla="val 180"/>
                <a:gd name="f3" fmla="val w"/>
                <a:gd name="f4" fmla="val h"/>
                <a:gd name="f5" fmla="val 0"/>
                <a:gd name="f6" fmla="val 2423986"/>
                <a:gd name="f7" fmla="val 1086823"/>
                <a:gd name="f8" fmla="val 181141"/>
                <a:gd name="f9" fmla="val 81100"/>
                <a:gd name="f10" fmla="val 2242845"/>
                <a:gd name="f11" fmla="val 2342886"/>
                <a:gd name="f12" fmla="val 905682"/>
                <a:gd name="f13" fmla="val 1005723"/>
                <a:gd name="f14" fmla="+- 0 0 -90"/>
                <a:gd name="f15" fmla="*/ f3 1 2423986"/>
                <a:gd name="f16" fmla="*/ f4 1 1086823"/>
                <a:gd name="f17" fmla="+- f7 0 f5"/>
                <a:gd name="f18" fmla="+- f6 0 f5"/>
                <a:gd name="f19" fmla="*/ f14 f0 1"/>
                <a:gd name="f20" fmla="*/ f18 1 2423986"/>
                <a:gd name="f21" fmla="*/ f17 1 1086823"/>
                <a:gd name="f22" fmla="*/ 0 f18 1"/>
                <a:gd name="f23" fmla="*/ 181141 f17 1"/>
                <a:gd name="f24" fmla="*/ 181141 f18 1"/>
                <a:gd name="f25" fmla="*/ 0 f17 1"/>
                <a:gd name="f26" fmla="*/ 2242845 f18 1"/>
                <a:gd name="f27" fmla="*/ 2423986 f18 1"/>
                <a:gd name="f28" fmla="*/ 905682 f17 1"/>
                <a:gd name="f29" fmla="*/ 1086823 f17 1"/>
                <a:gd name="f30" fmla="*/ f19 1 f2"/>
                <a:gd name="f31" fmla="*/ f22 1 2423986"/>
                <a:gd name="f32" fmla="*/ f23 1 1086823"/>
                <a:gd name="f33" fmla="*/ f24 1 2423986"/>
                <a:gd name="f34" fmla="*/ f25 1 1086823"/>
                <a:gd name="f35" fmla="*/ f26 1 2423986"/>
                <a:gd name="f36" fmla="*/ f27 1 2423986"/>
                <a:gd name="f37" fmla="*/ f28 1 1086823"/>
                <a:gd name="f38" fmla="*/ f29 1 108682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2423986" h="108682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3D9072"/>
            </a:solidFill>
            <a:ln w="12701" cap="flat">
              <a:solidFill>
                <a:srgbClr val="FFFFFF"/>
              </a:solidFill>
              <a:prstDash val="solid"/>
              <a:miter/>
            </a:ln>
          </p:spPr>
          <p:txBody>
            <a:bodyPr vert="horz" wrap="square" lIns="93698" tIns="93698" rIns="93698" bIns="93698" anchor="ctr" anchorCtr="1" compatLnSpc="1">
              <a:noAutofit/>
            </a:bodyPr>
            <a:lstStyle/>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Si</a:t>
              </a:r>
            </a:p>
            <a:p>
              <a:pPr marL="0" marR="0" lvl="0" indent="0" algn="ctr" defTabSz="711202" rtl="0" fontAlgn="auto" hangingPunct="1">
                <a:lnSpc>
                  <a:spcPct val="90000"/>
                </a:lnSpc>
                <a:spcBef>
                  <a:spcPts val="0"/>
                </a:spcBef>
                <a:spcAft>
                  <a:spcPts val="700"/>
                </a:spcAft>
                <a:buNone/>
                <a:tabLst/>
                <a:defRPr sz="1800" b="0" i="0" u="none" strike="noStrike" kern="0" cap="none" spc="0" baseline="0">
                  <a:solidFill>
                    <a:srgbClr val="000000"/>
                  </a:solidFill>
                  <a:uFillTx/>
                </a:defRPr>
              </a:pPr>
              <a:r>
                <a:rPr lang="it-IT" sz="1600" b="1" i="0" u="none" strike="noStrike" kern="1200" cap="none" spc="0" baseline="0">
                  <a:solidFill>
                    <a:srgbClr val="FFFFFF"/>
                  </a:solidFill>
                  <a:uFillTx/>
                  <a:latin typeface="Neue Haas Grotesk Text Pro"/>
                </a:rPr>
                <a:t>PROGRAMMA OPERATIVO DI GESTIONE</a:t>
              </a:r>
            </a:p>
          </p:txBody>
        </p:sp>
      </p:grpSp>
      <p:pic>
        <p:nvPicPr>
          <p:cNvPr id="14" name="Immagine 13">
            <a:extLst>
              <a:ext uri="{FF2B5EF4-FFF2-40B4-BE49-F238E27FC236}">
                <a16:creationId xmlns:a16="http://schemas.microsoft.com/office/drawing/2014/main" id="{9B15ED3B-93E4-F691-16F2-49A19F01A599}"/>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7779983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AD7B006-A028-EFD8-3CB8-7C9CF38489D7}"/>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0F5A8CEB-5D44-7CEC-6758-688C630C59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2AC415D0-9C00-08B3-434E-3748CEFC357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3AE1406C-2489-B4F0-37B6-D904DE7CE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122D9F0-1B3C-7D50-7CB8-6BF068C8D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F781E71D-E1C9-2AF5-22BB-1CE7CD7D52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E3EDA2DF-140C-6867-2245-E6EEF804B308}"/>
              </a:ext>
            </a:extLst>
          </p:cNvPr>
          <p:cNvSpPr txBox="1"/>
          <p:nvPr/>
        </p:nvSpPr>
        <p:spPr>
          <a:xfrm>
            <a:off x="579528" y="922919"/>
            <a:ext cx="11111729" cy="5461252"/>
          </a:xfrm>
          <a:prstGeom prst="rect">
            <a:avLst/>
          </a:prstGeom>
          <a:solidFill>
            <a:schemeClr val="tx2"/>
          </a:solidFill>
        </p:spPr>
        <p:txBody>
          <a:bodyPr vert="horz" lIns="91440" tIns="45720" rIns="91440" bIns="45720" rtlCol="0" anchor="ctr"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lvl="0" algn="ctr">
              <a:lnSpc>
                <a:spcPct val="90000"/>
              </a:lnSpc>
              <a:spcBef>
                <a:spcPct val="0"/>
              </a:spcBef>
              <a:spcAft>
                <a:spcPts val="600"/>
              </a:spcAft>
              <a:defRPr sz="1800" b="0" i="0" u="none" strike="noStrike" kern="0" cap="none" spc="0" baseline="0">
                <a:solidFill>
                  <a:srgbClr val="000000"/>
                </a:solidFill>
                <a:uFillTx/>
              </a:defRPr>
            </a:pPr>
            <a:r>
              <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rPr>
              <a:t>IL RUOLO DELL’AGENZIA IN FASE DI AMMINISTRAZIONE</a:t>
            </a:r>
          </a:p>
        </p:txBody>
      </p:sp>
      <p:pic>
        <p:nvPicPr>
          <p:cNvPr id="2" name="Immagine 1">
            <a:extLst>
              <a:ext uri="{FF2B5EF4-FFF2-40B4-BE49-F238E27FC236}">
                <a16:creationId xmlns:a16="http://schemas.microsoft.com/office/drawing/2014/main" id="{1474F4C4-AE4C-3145-8312-AF79882F4D63}"/>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6721818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B288FCD-E0F4-4A0D-51C0-1E0297E60ADD}"/>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7C93367E-0BDC-7516-D577-1E2ADE972A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13672C6B-B9B0-723E-4546-F136EFC968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5793BADE-3B52-AEA1-E7BA-96584A317D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077F197-9F17-5793-2EBF-7F6A3DF885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1B355C24-EB88-049B-D2C5-6B5B2EF246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4B59BA92-CCE4-342C-0EAE-291B5DDD0C59}"/>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Fase gestoria dell’Agenzia</a:t>
            </a:r>
          </a:p>
        </p:txBody>
      </p:sp>
      <p:sp>
        <p:nvSpPr>
          <p:cNvPr id="4" name="Segnaposto contenuto 2">
            <a:extLst>
              <a:ext uri="{FF2B5EF4-FFF2-40B4-BE49-F238E27FC236}">
                <a16:creationId xmlns:a16="http://schemas.microsoft.com/office/drawing/2014/main" id="{424BFD27-9CC1-E463-36A5-FA952D337884}"/>
              </a:ext>
            </a:extLst>
          </p:cNvPr>
          <p:cNvSpPr txBox="1">
            <a:spLocks noGrp="1"/>
          </p:cNvSpPr>
          <p:nvPr>
            <p:ph idx="1"/>
          </p:nvPr>
        </p:nvSpPr>
        <p:spPr>
          <a:xfrm>
            <a:off x="589424" y="997935"/>
            <a:ext cx="11062600" cy="5386235"/>
          </a:xfrm>
        </p:spPr>
        <p:txBody>
          <a:bodyPr/>
          <a:lstStyle/>
          <a:p>
            <a:pPr lvl="0">
              <a:lnSpc>
                <a:spcPct val="200000"/>
              </a:lnSpc>
            </a:pPr>
            <a:r>
              <a:rPr lang="it-IT" dirty="0">
                <a:latin typeface="Calibri" panose="020F0502020204030204" pitchFamily="34" charset="0"/>
                <a:ea typeface="Calibri" panose="020F0502020204030204" pitchFamily="34" charset="0"/>
                <a:cs typeface="Calibri" panose="020F0502020204030204" pitchFamily="34" charset="0"/>
              </a:rPr>
              <a:t>Art. 110, lett. d): </a:t>
            </a:r>
            <a:r>
              <a:rPr lang="it-IT" b="1" dirty="0">
                <a:latin typeface="Calibri" panose="020F0502020204030204" pitchFamily="34" charset="0"/>
                <a:ea typeface="Calibri" panose="020F0502020204030204" pitchFamily="34" charset="0"/>
                <a:cs typeface="Calibri" panose="020F0502020204030204" pitchFamily="34" charset="0"/>
              </a:rPr>
              <a:t>amministrazione</a:t>
            </a:r>
            <a:r>
              <a:rPr lang="it-IT" dirty="0">
                <a:latin typeface="Calibri" panose="020F0502020204030204" pitchFamily="34" charset="0"/>
                <a:ea typeface="Calibri" panose="020F0502020204030204" pitchFamily="34" charset="0"/>
                <a:cs typeface="Calibri" panose="020F0502020204030204" pitchFamily="34" charset="0"/>
              </a:rPr>
              <a:t> e destinazione, …. , dei beni confiscati, dal provvedimento di confisca emesso dalla Corte di appello</a:t>
            </a:r>
          </a:p>
          <a:p>
            <a:pPr lvl="0">
              <a:lnSpc>
                <a:spcPct val="200000"/>
              </a:lnSpc>
            </a:pPr>
            <a:r>
              <a:rPr lang="it-IT" u="sng" dirty="0">
                <a:latin typeface="Calibri" panose="020F0502020204030204" pitchFamily="34" charset="0"/>
                <a:ea typeface="Calibri" panose="020F0502020204030204" pitchFamily="34" charset="0"/>
                <a:cs typeface="Calibri" panose="020F0502020204030204" pitchFamily="34" charset="0"/>
              </a:rPr>
              <a:t>Conservazione del valore aziendale </a:t>
            </a:r>
            <a:r>
              <a:rPr lang="it-IT" dirty="0">
                <a:latin typeface="Calibri" panose="020F0502020204030204" pitchFamily="34" charset="0"/>
                <a:ea typeface="Calibri" panose="020F0502020204030204" pitchFamily="34" charset="0"/>
                <a:cs typeface="Calibri" panose="020F0502020204030204" pitchFamily="34" charset="0"/>
              </a:rPr>
              <a:t>in attesa della confisca definitiva</a:t>
            </a:r>
          </a:p>
          <a:p>
            <a:pPr lvl="0">
              <a:lnSpc>
                <a:spcPct val="200000"/>
              </a:lnSpc>
            </a:pPr>
            <a:r>
              <a:rPr lang="it-IT" u="sng" dirty="0">
                <a:latin typeface="Calibri" panose="020F0502020204030204" pitchFamily="34" charset="0"/>
                <a:ea typeface="Calibri" panose="020F0502020204030204" pitchFamily="34" charset="0"/>
                <a:cs typeface="Calibri" panose="020F0502020204030204" pitchFamily="34" charset="0"/>
              </a:rPr>
              <a:t>Mantenimento dei livelli occupazionali </a:t>
            </a:r>
            <a:r>
              <a:rPr lang="it-IT" dirty="0">
                <a:latin typeface="Calibri" panose="020F0502020204030204" pitchFamily="34" charset="0"/>
                <a:ea typeface="Calibri" panose="020F0502020204030204" pitchFamily="34" charset="0"/>
                <a:cs typeface="Calibri" panose="020F0502020204030204" pitchFamily="34" charset="0"/>
              </a:rPr>
              <a:t>in presenza di società attive (fatto salvo quanto previsto dall’art. 45-bis, comma 1-bis CAM)</a:t>
            </a:r>
          </a:p>
          <a:p>
            <a:pPr lvl="0">
              <a:lnSpc>
                <a:spcPct val="200000"/>
              </a:lnSpc>
            </a:pPr>
            <a:r>
              <a:rPr lang="it-IT" dirty="0">
                <a:latin typeface="Calibri" panose="020F0502020204030204" pitchFamily="34" charset="0"/>
                <a:ea typeface="Calibri" panose="020F0502020204030204" pitchFamily="34" charset="0"/>
                <a:cs typeface="Calibri" panose="020F0502020204030204" pitchFamily="34" charset="0"/>
              </a:rPr>
              <a:t>Attivazione eventuale degli </a:t>
            </a:r>
            <a:r>
              <a:rPr lang="it-IT" b="1" dirty="0">
                <a:latin typeface="Calibri" panose="020F0502020204030204" pitchFamily="34" charset="0"/>
                <a:ea typeface="Calibri" panose="020F0502020204030204" pitchFamily="34" charset="0"/>
                <a:cs typeface="Calibri" panose="020F0502020204030204" pitchFamily="34" charset="0"/>
              </a:rPr>
              <a:t>strumenti di supporto alle imprese confiscate </a:t>
            </a:r>
            <a:r>
              <a:rPr lang="it-IT" dirty="0">
                <a:latin typeface="Calibri" panose="020F0502020204030204" pitchFamily="34" charset="0"/>
                <a:ea typeface="Calibri" panose="020F0502020204030204" pitchFamily="34" charset="0"/>
                <a:cs typeface="Calibri" panose="020F0502020204030204" pitchFamily="34" charset="0"/>
              </a:rPr>
              <a:t>(Convenzioni, Tavolo in Prefettura ex </a:t>
            </a:r>
            <a:r>
              <a:rPr lang="it-IT" b="1" dirty="0">
                <a:latin typeface="Calibri" panose="020F0502020204030204" pitchFamily="34" charset="0"/>
                <a:ea typeface="Calibri" panose="020F0502020204030204" pitchFamily="34" charset="0"/>
                <a:cs typeface="Calibri" panose="020F0502020204030204" pitchFamily="34" charset="0"/>
              </a:rPr>
              <a:t>art. 41-ter</a:t>
            </a:r>
            <a:r>
              <a:rPr lang="it-IT" dirty="0">
                <a:latin typeface="Calibri" panose="020F0502020204030204" pitchFamily="34" charset="0"/>
                <a:ea typeface="Calibri" panose="020F0502020204030204" pitchFamily="34" charset="0"/>
                <a:cs typeface="Calibri" panose="020F0502020204030204" pitchFamily="34" charset="0"/>
              </a:rPr>
              <a:t>)</a:t>
            </a:r>
          </a:p>
        </p:txBody>
      </p:sp>
      <p:pic>
        <p:nvPicPr>
          <p:cNvPr id="6" name="Immagine 5">
            <a:extLst>
              <a:ext uri="{FF2B5EF4-FFF2-40B4-BE49-F238E27FC236}">
                <a16:creationId xmlns:a16="http://schemas.microsoft.com/office/drawing/2014/main" id="{3DBAD698-80F6-CC22-D697-C9B60EAF6707}"/>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13368839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4DA718D0-4865-4629-8134-44F68D41D5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65167ED7-6315-43AB-B1B6-C326D5FD8F8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EF4D8839-FB03-487D-ACC8-8BFEDD4FEB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0EF75023-9A3B-42FC-B704-61A8F7BEF4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CBC4F608-B4B8-48C3-9572-C0F061B1CD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D0AE89D6-004C-B061-6283-D6E12CDDB4CB}"/>
              </a:ext>
            </a:extLst>
          </p:cNvPr>
          <p:cNvSpPr txBox="1"/>
          <p:nvPr/>
        </p:nvSpPr>
        <p:spPr>
          <a:xfrm>
            <a:off x="900012" y="206506"/>
            <a:ext cx="9849751" cy="716414"/>
          </a:xfrm>
          <a:prstGeom prst="rect">
            <a:avLst/>
          </a:prstGeom>
        </p:spPr>
        <p:txBody>
          <a:bodyPr vert="horz" lIns="91440" tIns="45720" rIns="91440" bIns="45720" rtlCol="0" anchor="b" anchorCtr="0" compatLnSpc="1">
            <a:normAutofit/>
          </a:bodyPr>
          <a:lstStyle/>
          <a:p>
            <a:pPr marL="0" marR="0" lvl="0" indent="0" fontAlgn="auto">
              <a:lnSpc>
                <a:spcPct val="90000"/>
              </a:lnSpc>
              <a:spcBef>
                <a:spcPct val="0"/>
              </a:spcBef>
              <a:spcAft>
                <a:spcPts val="600"/>
              </a:spcAft>
              <a:tabLst/>
              <a:defRPr sz="1800" b="0" i="0" u="none" strike="noStrike" kern="0" cap="none" spc="0" baseline="0">
                <a:solidFill>
                  <a:srgbClr val="000000"/>
                </a:solidFill>
                <a:uFillTx/>
              </a:defRPr>
            </a:pPr>
            <a:r>
              <a:rPr lang="en-US" sz="3600" b="1" i="0" u="none" strike="noStrike" kern="1200" cap="none" spc="0" baseline="0" dirty="0" err="1">
                <a:solidFill>
                  <a:schemeClr val="tx1"/>
                </a:solidFill>
                <a:uFillTx/>
                <a:latin typeface="+mj-lt"/>
                <a:ea typeface="+mj-ea"/>
                <a:cs typeface="+mj-cs"/>
              </a:rPr>
              <a:t>Struttura</a:t>
            </a:r>
            <a:r>
              <a:rPr lang="en-US" sz="3600" b="1" i="0" u="none" strike="noStrike" kern="1200" cap="none" spc="0" baseline="0" dirty="0">
                <a:solidFill>
                  <a:schemeClr val="tx1"/>
                </a:solidFill>
                <a:uFillTx/>
                <a:latin typeface="+mj-lt"/>
                <a:ea typeface="+mj-ea"/>
                <a:cs typeface="+mj-cs"/>
              </a:rPr>
              <a:t> </a:t>
            </a:r>
            <a:r>
              <a:rPr lang="en-US" sz="3600" b="1" i="0" u="none" strike="noStrike" kern="1200" cap="none" spc="0" baseline="0" dirty="0" err="1">
                <a:solidFill>
                  <a:schemeClr val="tx1"/>
                </a:solidFill>
                <a:uFillTx/>
                <a:latin typeface="+mj-lt"/>
                <a:ea typeface="+mj-ea"/>
                <a:cs typeface="+mj-cs"/>
              </a:rPr>
              <a:t>dell’intervento</a:t>
            </a:r>
            <a:endParaRPr lang="en-US" sz="3600" b="0" i="0" u="none" strike="noStrike" kern="1200" cap="none" spc="0" baseline="0" dirty="0">
              <a:solidFill>
                <a:schemeClr val="tx1"/>
              </a:solidFill>
              <a:uFillTx/>
              <a:latin typeface="+mj-lt"/>
              <a:ea typeface="+mj-ea"/>
              <a:cs typeface="+mj-cs"/>
            </a:endParaRPr>
          </a:p>
        </p:txBody>
      </p:sp>
      <p:sp>
        <p:nvSpPr>
          <p:cNvPr id="4" name="CasellaDiTesto 5">
            <a:extLst>
              <a:ext uri="{FF2B5EF4-FFF2-40B4-BE49-F238E27FC236}">
                <a16:creationId xmlns:a16="http://schemas.microsoft.com/office/drawing/2014/main" id="{B6D1EC26-9399-417B-3F2A-51A97F16FDE6}"/>
              </a:ext>
            </a:extLst>
          </p:cNvPr>
          <p:cNvSpPr txBox="1"/>
          <p:nvPr/>
        </p:nvSpPr>
        <p:spPr>
          <a:xfrm>
            <a:off x="589424" y="691277"/>
            <a:ext cx="11101833" cy="5692894"/>
          </a:xfrm>
          <a:prstGeom prst="rect">
            <a:avLst/>
          </a:prstGeom>
        </p:spPr>
        <p:txBody>
          <a:bodyPr vert="horz" lIns="91440" tIns="45720" rIns="91440" bIns="45720" rtlCol="0" anchor="ctr" anchorCtr="0" compatLnSpc="1">
            <a:normAutofit/>
          </a:bodyPr>
          <a:lstStyle/>
          <a:p>
            <a:pPr marR="0" lvl="0" indent="-228600" fontAlgn="auto">
              <a:lnSpc>
                <a:spcPct val="90000"/>
              </a:lnSpc>
              <a:spcBef>
                <a:spcPts val="0"/>
              </a:spcBef>
              <a:spcAft>
                <a:spcPts val="600"/>
              </a:spcAft>
              <a:buFont typeface="Arial" panose="020B0604020202020204" pitchFamily="34" charset="0"/>
              <a:buChar char="•"/>
              <a:tabLst/>
              <a:defRPr sz="1800" b="0" i="0" u="none" strike="noStrike" kern="0" cap="none" spc="0" baseline="0">
                <a:solidFill>
                  <a:srgbClr val="000000"/>
                </a:solidFill>
                <a:uFillTx/>
              </a:defRPr>
            </a:pPr>
            <a:endParaRPr lang="en-US" sz="3900" b="1" u="none" strike="noStrike" cap="none" spc="0" baseline="0" dirty="0">
              <a:uFillTx/>
            </a:endParaRPr>
          </a:p>
          <a:p>
            <a:pPr marL="342900" marR="0" lvl="0" indent="-228600" fontAlgn="auto">
              <a:lnSpc>
                <a:spcPct val="20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r>
              <a:rPr lang="en-US" sz="3000" u="none" strike="noStrike" cap="none" spc="0" baseline="0" dirty="0">
                <a:uFillTx/>
              </a:rPr>
              <a:t>La </a:t>
            </a:r>
            <a:r>
              <a:rPr lang="en-US" sz="3000" u="none" strike="noStrike" cap="none" spc="0" baseline="0" dirty="0" err="1">
                <a:uFillTx/>
              </a:rPr>
              <a:t>Direzione</a:t>
            </a:r>
            <a:r>
              <a:rPr lang="en-US" sz="3000" u="none" strike="noStrike" cap="none" spc="0" baseline="0" dirty="0">
                <a:uFillTx/>
              </a:rPr>
              <a:t> </a:t>
            </a:r>
            <a:r>
              <a:rPr lang="en-US" sz="3000" u="none" strike="noStrike" cap="none" spc="0" baseline="0" dirty="0" err="1">
                <a:uFillTx/>
              </a:rPr>
              <a:t>Aziende</a:t>
            </a:r>
            <a:r>
              <a:rPr lang="en-US" sz="3000" u="none" strike="noStrike" cap="none" spc="0" baseline="0" dirty="0">
                <a:uFillTx/>
              </a:rPr>
              <a:t> Confiscate </a:t>
            </a:r>
            <a:r>
              <a:rPr lang="en-US" sz="3000" u="none" strike="noStrike" cap="none" spc="0" baseline="0" dirty="0" err="1">
                <a:uFillTx/>
              </a:rPr>
              <a:t>dell’ANBSC</a:t>
            </a:r>
            <a:endParaRPr lang="en-US" sz="3000" u="none" strike="noStrike" cap="none" spc="0" baseline="0" dirty="0">
              <a:uFillTx/>
            </a:endParaRPr>
          </a:p>
          <a:p>
            <a:pPr marL="342900" marR="0" lvl="0" indent="-228600" fontAlgn="auto">
              <a:lnSpc>
                <a:spcPct val="20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r>
              <a:rPr lang="en-US" sz="3000" u="none" strike="noStrike" cap="none" spc="0" baseline="0" dirty="0">
                <a:uFillTx/>
              </a:rPr>
              <a:t>Il </a:t>
            </a:r>
            <a:r>
              <a:rPr lang="en-US" sz="3000" u="none" strike="noStrike" cap="none" spc="0" baseline="0" dirty="0" err="1">
                <a:uFillTx/>
              </a:rPr>
              <a:t>ruolo</a:t>
            </a:r>
            <a:r>
              <a:rPr lang="en-US" sz="3000" u="none" strike="noStrike" cap="none" spc="0" baseline="0" dirty="0">
                <a:uFillTx/>
              </a:rPr>
              <a:t> </a:t>
            </a:r>
            <a:r>
              <a:rPr lang="en-US" sz="3000" u="none" strike="noStrike" cap="none" spc="0" baseline="0" dirty="0" err="1">
                <a:uFillTx/>
              </a:rPr>
              <a:t>dell’Agenzia</a:t>
            </a:r>
            <a:r>
              <a:rPr lang="en-US" sz="3000" u="none" strike="noStrike" cap="none" spc="0" baseline="0" dirty="0">
                <a:uFillTx/>
              </a:rPr>
              <a:t> </a:t>
            </a:r>
            <a:r>
              <a:rPr lang="en-US" sz="3000" u="none" strike="noStrike" cap="none" spc="0" baseline="0" dirty="0" err="1">
                <a:uFillTx/>
              </a:rPr>
              <a:t>nazionale</a:t>
            </a:r>
            <a:r>
              <a:rPr lang="en-US" sz="3000" u="none" strike="noStrike" cap="none" spc="0" baseline="0" dirty="0">
                <a:uFillTx/>
              </a:rPr>
              <a:t> in </a:t>
            </a:r>
            <a:r>
              <a:rPr lang="en-US" sz="3000" u="none" strike="noStrike" cap="none" spc="0" baseline="0" dirty="0" err="1">
                <a:uFillTx/>
              </a:rPr>
              <a:t>fase</a:t>
            </a:r>
            <a:r>
              <a:rPr lang="en-US" sz="3000" u="none" strike="noStrike" cap="none" spc="0" baseline="0" dirty="0">
                <a:uFillTx/>
              </a:rPr>
              <a:t> di </a:t>
            </a:r>
            <a:r>
              <a:rPr lang="en-US" sz="3000" u="none" strike="noStrike" cap="none" spc="0" baseline="0" dirty="0" err="1">
                <a:uFillTx/>
              </a:rPr>
              <a:t>ausilio</a:t>
            </a:r>
            <a:endParaRPr lang="en-US" sz="3000" dirty="0"/>
          </a:p>
          <a:p>
            <a:pPr marL="342900" marR="0" lvl="0" indent="-228600" fontAlgn="auto">
              <a:lnSpc>
                <a:spcPct val="20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r>
              <a:rPr lang="en-US" sz="3000" u="none" strike="noStrike" cap="none" spc="0" baseline="0" dirty="0">
                <a:uFillTx/>
              </a:rPr>
              <a:t>Il </a:t>
            </a:r>
            <a:r>
              <a:rPr lang="en-US" sz="3000" u="none" strike="noStrike" cap="none" spc="0" baseline="0" dirty="0" err="1">
                <a:uFillTx/>
              </a:rPr>
              <a:t>ruolo</a:t>
            </a:r>
            <a:r>
              <a:rPr lang="en-US" sz="3000" u="none" strike="noStrike" cap="none" spc="0" baseline="0" dirty="0">
                <a:uFillTx/>
              </a:rPr>
              <a:t> </a:t>
            </a:r>
            <a:r>
              <a:rPr lang="en-US" sz="3000" u="none" strike="noStrike" cap="none" spc="0" baseline="0" dirty="0" err="1">
                <a:uFillTx/>
              </a:rPr>
              <a:t>dell’Agenzia</a:t>
            </a:r>
            <a:r>
              <a:rPr lang="en-US" sz="3000" u="none" strike="noStrike" cap="none" spc="0" baseline="0" dirty="0">
                <a:uFillTx/>
              </a:rPr>
              <a:t> in </a:t>
            </a:r>
            <a:r>
              <a:rPr lang="en-US" sz="3000" u="none" strike="noStrike" cap="none" spc="0" baseline="0" dirty="0" err="1">
                <a:uFillTx/>
              </a:rPr>
              <a:t>fase</a:t>
            </a:r>
            <a:r>
              <a:rPr lang="en-US" sz="3000" u="none" strike="noStrike" cap="none" spc="0" baseline="0" dirty="0">
                <a:uFillTx/>
              </a:rPr>
              <a:t> di </a:t>
            </a:r>
            <a:r>
              <a:rPr lang="en-US" sz="3000" u="none" strike="noStrike" cap="none" spc="0" baseline="0" dirty="0" err="1">
                <a:uFillTx/>
              </a:rPr>
              <a:t>amministrazione</a:t>
            </a:r>
            <a:endParaRPr lang="en-US" sz="3000" dirty="0"/>
          </a:p>
          <a:p>
            <a:pPr marL="342900" marR="0" lvl="0" indent="-228600" fontAlgn="auto">
              <a:lnSpc>
                <a:spcPct val="20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r>
              <a:rPr lang="en-US" sz="3000" u="none" strike="noStrike" cap="none" spc="0" baseline="0" dirty="0">
                <a:uFillTx/>
              </a:rPr>
              <a:t>La </a:t>
            </a:r>
            <a:r>
              <a:rPr lang="en-US" sz="3000" u="none" strike="noStrike" cap="none" spc="0" baseline="0" dirty="0" err="1">
                <a:uFillTx/>
              </a:rPr>
              <a:t>destinazione</a:t>
            </a:r>
            <a:r>
              <a:rPr lang="en-US" sz="3000" u="none" strike="noStrike" cap="none" spc="0" baseline="0" dirty="0">
                <a:uFillTx/>
              </a:rPr>
              <a:t> </a:t>
            </a:r>
            <a:r>
              <a:rPr lang="en-US" sz="3000" u="none" strike="noStrike" cap="none" spc="0" baseline="0" dirty="0" err="1">
                <a:uFillTx/>
              </a:rPr>
              <a:t>dei</a:t>
            </a:r>
            <a:r>
              <a:rPr lang="en-US" sz="3000" u="none" strike="noStrike" cap="none" spc="0" baseline="0" dirty="0">
                <a:uFillTx/>
              </a:rPr>
              <a:t> </a:t>
            </a:r>
            <a:r>
              <a:rPr lang="en-US" sz="3000" u="none" strike="noStrike" cap="none" spc="0" baseline="0" dirty="0" err="1">
                <a:uFillTx/>
              </a:rPr>
              <a:t>beni</a:t>
            </a:r>
            <a:r>
              <a:rPr lang="en-US" sz="3000" u="none" strike="noStrike" cap="none" spc="0" baseline="0" dirty="0">
                <a:uFillTx/>
              </a:rPr>
              <a:t> </a:t>
            </a:r>
            <a:r>
              <a:rPr lang="en-US" sz="3000" u="none" strike="noStrike" cap="none" spc="0" baseline="0" dirty="0" err="1">
                <a:uFillTx/>
              </a:rPr>
              <a:t>aziendali</a:t>
            </a:r>
            <a:endParaRPr lang="en-US" sz="3000" u="none" strike="noStrike" cap="none" spc="0" baseline="0" dirty="0">
              <a:uFillTx/>
            </a:endParaRPr>
          </a:p>
          <a:p>
            <a:pPr marL="342900" marR="0" lvl="0" indent="-228600" fontAlgn="auto">
              <a:lnSpc>
                <a:spcPct val="9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endParaRPr lang="en-US" sz="2000" b="1" i="1" u="none" strike="noStrike" cap="none" spc="0" baseline="0" dirty="0">
              <a:uFillTx/>
            </a:endParaRPr>
          </a:p>
          <a:p>
            <a:pPr marL="342900" marR="0" lvl="0" indent="-228600" fontAlgn="auto">
              <a:lnSpc>
                <a:spcPct val="90000"/>
              </a:lnSpc>
              <a:spcBef>
                <a:spcPts val="0"/>
              </a:spcBef>
              <a:spcAft>
                <a:spcPts val="600"/>
              </a:spcAft>
              <a:buSzPct val="100000"/>
              <a:buFont typeface="Arial" panose="020B0604020202020204" pitchFamily="34" charset="0"/>
              <a:buChar char="•"/>
              <a:tabLst/>
              <a:defRPr sz="1800" b="0" i="0" u="none" strike="noStrike" kern="0" cap="none" spc="0" baseline="0">
                <a:solidFill>
                  <a:srgbClr val="000000"/>
                </a:solidFill>
                <a:uFillTx/>
              </a:defRPr>
            </a:pPr>
            <a:endParaRPr lang="en-US" sz="2000" b="1" i="1" u="none" strike="noStrike" cap="none" spc="0" baseline="0" dirty="0">
              <a:uFillTx/>
            </a:endParaRPr>
          </a:p>
        </p:txBody>
      </p:sp>
      <p:pic>
        <p:nvPicPr>
          <p:cNvPr id="2" name="Immagine 1">
            <a:extLst>
              <a:ext uri="{FF2B5EF4-FFF2-40B4-BE49-F238E27FC236}">
                <a16:creationId xmlns:a16="http://schemas.microsoft.com/office/drawing/2014/main" id="{577017F6-3543-2E9C-D79A-69161308A1BA}"/>
              </a:ext>
            </a:extLst>
          </p:cNvPr>
          <p:cNvPicPr>
            <a:picLocks noChangeAspect="1"/>
          </p:cNvPicPr>
          <p:nvPr/>
        </p:nvPicPr>
        <p:blipFill>
          <a:blip r:embed="rId3"/>
          <a:srcRect l="7887" t="3512" r="6421" b="7321"/>
          <a:stretch>
            <a:fillRect/>
          </a:stretch>
        </p:blipFill>
        <p:spPr>
          <a:xfrm>
            <a:off x="11701196" y="0"/>
            <a:ext cx="500742" cy="51488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C6FEBF5-4777-BC8B-C869-20587998BE15}"/>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CCF779A2-0F63-1304-6BEC-B0FDADAC87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26287A5C-9CA3-D6D2-A906-F0B14392122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1F83D906-F9E1-A691-1ADD-8F47C09A23B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109CCE5F-5BBB-6F42-353C-C8612AA51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4ACEBB5F-6A2F-8503-F956-8DF45326DC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50268103-51BA-C9F4-62FC-5D1D62DFC62E}"/>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Circolare 1 DAC – Redazione bilanci</a:t>
            </a:r>
          </a:p>
        </p:txBody>
      </p:sp>
      <p:sp>
        <p:nvSpPr>
          <p:cNvPr id="6" name="CasellaDiTesto 9">
            <a:extLst>
              <a:ext uri="{FF2B5EF4-FFF2-40B4-BE49-F238E27FC236}">
                <a16:creationId xmlns:a16="http://schemas.microsoft.com/office/drawing/2014/main" id="{79C456D9-9814-EEDE-B784-B3F65625441C}"/>
              </a:ext>
            </a:extLst>
          </p:cNvPr>
          <p:cNvSpPr txBox="1"/>
          <p:nvPr/>
        </p:nvSpPr>
        <p:spPr>
          <a:xfrm>
            <a:off x="579528" y="1410767"/>
            <a:ext cx="10058400" cy="4308872"/>
          </a:xfrm>
          <a:prstGeom prst="rect">
            <a:avLst/>
          </a:prstGeom>
          <a:noFill/>
          <a:ln cap="flat">
            <a:noFill/>
          </a:ln>
        </p:spPr>
        <p:txBody>
          <a:bodyPr vert="horz" wrap="square" lIns="91440" tIns="45720" rIns="91440" bIns="45720" anchor="t" anchorCtr="0" compatLnSpc="1">
            <a:spAutoFit/>
          </a:bodyPr>
          <a:lstStyle/>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it-IT" sz="3000" i="0" u="none" strike="noStrike" kern="1200" cap="none" spc="0" baseline="0" dirty="0">
                <a:solidFill>
                  <a:srgbClr val="000000"/>
                </a:solidFill>
                <a:uFillTx/>
                <a:latin typeface="Aptos"/>
              </a:rPr>
              <a:t>Obbligo predisposizione per tutte le società/ imprese</a:t>
            </a:r>
          </a:p>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it-IT" sz="3000" i="0" u="none" strike="noStrike" kern="1200" cap="none" spc="0" baseline="0" dirty="0">
              <a:solidFill>
                <a:srgbClr val="000000"/>
              </a:solidFill>
              <a:uFillTx/>
              <a:latin typeface="Aptos"/>
            </a:endParaRPr>
          </a:p>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it-IT" sz="3000" i="0" u="none" strike="noStrike" kern="1200" cap="none" spc="0" baseline="0" dirty="0">
                <a:solidFill>
                  <a:srgbClr val="000000"/>
                </a:solidFill>
                <a:uFillTx/>
                <a:latin typeface="Aptos"/>
              </a:rPr>
              <a:t>Soggetto responsabile per la redazione del bilancio: l</a:t>
            </a:r>
            <a:r>
              <a:rPr lang="it-IT" sz="3000" i="0" u="none" strike="noStrike" kern="0" cap="none" spc="0" baseline="0" dirty="0">
                <a:solidFill>
                  <a:srgbClr val="000000"/>
                </a:solidFill>
                <a:uFillTx/>
                <a:latin typeface="Aptos"/>
              </a:rPr>
              <a:t>egale rappresentante o coadiutore</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3000" i="0" u="none" strike="noStrike" kern="0" cap="none" spc="0" baseline="0" dirty="0">
              <a:solidFill>
                <a:srgbClr val="000000"/>
              </a:solidFill>
              <a:uFillTx/>
              <a:latin typeface="Aptos"/>
            </a:endParaRPr>
          </a:p>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it-IT" sz="3000" i="0" u="none" strike="noStrike" kern="0" cap="none" spc="0" baseline="0" dirty="0">
                <a:solidFill>
                  <a:srgbClr val="000000"/>
                </a:solidFill>
                <a:uFillTx/>
                <a:latin typeface="Aptos"/>
              </a:rPr>
              <a:t>Trattamento contabile immobili autonomamente confiscati: Linee Guida ANBSC</a:t>
            </a:r>
          </a:p>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it-IT" sz="3200" b="0" i="0" u="none" strike="noStrike" kern="1200" cap="none" spc="0" baseline="0" dirty="0">
              <a:solidFill>
                <a:srgbClr val="000000"/>
              </a:solidFill>
              <a:uFillTx/>
              <a:latin typeface="Aptos"/>
            </a:endParaRPr>
          </a:p>
          <a:p>
            <a:pPr marL="457200" marR="0" lvl="0" indent="-4572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endParaRPr lang="it-IT" sz="3200" b="0" i="0" u="none" strike="noStrike" kern="1200" cap="none" spc="0" baseline="0" dirty="0">
              <a:solidFill>
                <a:srgbClr val="000000"/>
              </a:solidFill>
              <a:uFillTx/>
              <a:latin typeface="Aptos"/>
            </a:endParaRPr>
          </a:p>
        </p:txBody>
      </p:sp>
      <p:pic>
        <p:nvPicPr>
          <p:cNvPr id="7" name="Immagine 6">
            <a:extLst>
              <a:ext uri="{FF2B5EF4-FFF2-40B4-BE49-F238E27FC236}">
                <a16:creationId xmlns:a16="http://schemas.microsoft.com/office/drawing/2014/main" id="{2CCE187D-92DC-1785-AF3D-1F1A3EDE9AB6}"/>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13366675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76A2F1-9E77-FB98-296C-AA19C134B6F8}"/>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F2ADBC19-8BD8-16E5-1EB3-F756635F88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C82C3383-25B8-10E2-6619-0754B972CBE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91B35F27-670F-BE6D-0839-42594E9A3E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5BCB4B56-C5BA-7F96-6AAD-1CFE7F2784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A7CD0CA8-7DE9-7F13-5C48-F060133D6D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36EB9C7E-D283-4A9B-E5A7-B19705E319F5}"/>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Circolare 2 DAC – Sinergie aziende</a:t>
            </a:r>
          </a:p>
        </p:txBody>
      </p:sp>
      <p:sp>
        <p:nvSpPr>
          <p:cNvPr id="2" name="Segnaposto contenuto 2">
            <a:extLst>
              <a:ext uri="{FF2B5EF4-FFF2-40B4-BE49-F238E27FC236}">
                <a16:creationId xmlns:a16="http://schemas.microsoft.com/office/drawing/2014/main" id="{57D70D64-0CC0-2477-5681-5E80344AC882}"/>
              </a:ext>
            </a:extLst>
          </p:cNvPr>
          <p:cNvSpPr txBox="1">
            <a:spLocks noGrp="1"/>
          </p:cNvSpPr>
          <p:nvPr>
            <p:ph idx="1"/>
          </p:nvPr>
        </p:nvSpPr>
        <p:spPr>
          <a:xfrm>
            <a:off x="589424" y="922918"/>
            <a:ext cx="11111728" cy="5518577"/>
          </a:xfrm>
        </p:spPr>
        <p:txBody>
          <a:bodyPr/>
          <a:lstStyle/>
          <a:p>
            <a:pPr lvl="0">
              <a:lnSpc>
                <a:spcPct val="150000"/>
              </a:lnSpc>
            </a:pPr>
            <a:r>
              <a:rPr lang="it-IT" b="1" dirty="0">
                <a:latin typeface="Calibri" panose="020F0502020204030204" pitchFamily="34" charset="0"/>
                <a:ea typeface="Calibri" panose="020F0502020204030204" pitchFamily="34" charset="0"/>
                <a:cs typeface="Calibri" panose="020F0502020204030204" pitchFamily="34" charset="0"/>
              </a:rPr>
              <a:t>Art. 41, comma 1-quater: </a:t>
            </a:r>
            <a:r>
              <a:rPr lang="it-IT" dirty="0">
                <a:latin typeface="Calibri" panose="020F0502020204030204" pitchFamily="34" charset="0"/>
                <a:ea typeface="Calibri" panose="020F0502020204030204" pitchFamily="34" charset="0"/>
                <a:cs typeface="Calibri" panose="020F0502020204030204" pitchFamily="34" charset="0"/>
              </a:rPr>
              <a:t>L'amministratore giudiziario, previa autorizzazione del giudice delegato, nell'attività di gestione degli immobili e dei beni aziendali, conferisce la </a:t>
            </a:r>
            <a:r>
              <a:rPr lang="it-IT" u="sng" dirty="0">
                <a:latin typeface="Calibri" panose="020F0502020204030204" pitchFamily="34" charset="0"/>
                <a:ea typeface="Calibri" panose="020F0502020204030204" pitchFamily="34" charset="0"/>
                <a:cs typeface="Calibri" panose="020F0502020204030204" pitchFamily="34" charset="0"/>
              </a:rPr>
              <a:t>manutenzione ordinaria o straordinaria di preferenza alle imprese fornitrici di lavoro, beni e servizi già sequestrate ovvero confiscate</a:t>
            </a:r>
            <a:r>
              <a:rPr lang="it-IT" dirty="0">
                <a:latin typeface="Calibri" panose="020F0502020204030204" pitchFamily="34" charset="0"/>
                <a:ea typeface="Calibri" panose="020F0502020204030204" pitchFamily="34" charset="0"/>
                <a:cs typeface="Calibri" panose="020F0502020204030204" pitchFamily="34" charset="0"/>
              </a:rPr>
              <a:t>.</a:t>
            </a:r>
          </a:p>
          <a:p>
            <a:pPr lvl="0">
              <a:lnSpc>
                <a:spcPct val="150000"/>
              </a:lnSpc>
            </a:pPr>
            <a:r>
              <a:rPr lang="it-IT" b="1" dirty="0">
                <a:latin typeface="Calibri" panose="020F0502020204030204" pitchFamily="34" charset="0"/>
                <a:ea typeface="Calibri" panose="020F0502020204030204" pitchFamily="34" charset="0"/>
                <a:cs typeface="Calibri" panose="020F0502020204030204" pitchFamily="34" charset="0"/>
              </a:rPr>
              <a:t>Art. 41-quater, comma 3</a:t>
            </a:r>
            <a:r>
              <a:rPr lang="it-IT" dirty="0">
                <a:latin typeface="Calibri" panose="020F0502020204030204" pitchFamily="34" charset="0"/>
                <a:ea typeface="Calibri" panose="020F0502020204030204" pitchFamily="34" charset="0"/>
                <a:cs typeface="Calibri" panose="020F0502020204030204" pitchFamily="34" charset="0"/>
              </a:rPr>
              <a:t>: Nella gestione dell'azienda l'amministratore giudiziario, previa autorizzazione scritta del giudice delegato, e l'Agenzia possono altresì avvalersi del </a:t>
            </a:r>
            <a:r>
              <a:rPr lang="it-IT" u="sng" dirty="0">
                <a:latin typeface="Calibri" panose="020F0502020204030204" pitchFamily="34" charset="0"/>
                <a:ea typeface="Calibri" panose="020F0502020204030204" pitchFamily="34" charset="0"/>
                <a:cs typeface="Calibri" panose="020F0502020204030204" pitchFamily="34" charset="0"/>
              </a:rPr>
              <a:t>supporto tecnico delle camere di commercio, industria, artigianato e agricoltura per favorire il collegamento dell'azienda sequestrata o confiscata in raggruppamenti e in reti d'impresa</a:t>
            </a:r>
            <a:endParaRPr lang="it-IT" dirty="0">
              <a:latin typeface="Calibri" panose="020F0502020204030204" pitchFamily="34" charset="0"/>
              <a:ea typeface="Calibri" panose="020F0502020204030204" pitchFamily="34" charset="0"/>
              <a:cs typeface="Calibri" panose="020F0502020204030204" pitchFamily="34" charset="0"/>
            </a:endParaRPr>
          </a:p>
          <a:p>
            <a:pPr lvl="0">
              <a:lnSpc>
                <a:spcPct val="150000"/>
              </a:lnSpc>
            </a:pPr>
            <a:r>
              <a:rPr lang="it-IT" b="1" dirty="0">
                <a:latin typeface="Calibri" panose="020F0502020204030204" pitchFamily="34" charset="0"/>
                <a:ea typeface="Calibri" panose="020F0502020204030204" pitchFamily="34" charset="0"/>
                <a:cs typeface="Calibri" panose="020F0502020204030204" pitchFamily="34" charset="0"/>
              </a:rPr>
              <a:t>Pubblicazione sul sito internet ANBSC dell’elenco delle aziende attive (EPASC) </a:t>
            </a:r>
            <a:r>
              <a:rPr lang="it-IT" dirty="0">
                <a:latin typeface="Calibri" panose="020F0502020204030204" pitchFamily="34" charset="0"/>
                <a:ea typeface="Calibri" panose="020F0502020204030204" pitchFamily="34" charset="0"/>
                <a:cs typeface="Calibri" panose="020F0502020204030204" pitchFamily="34" charset="0"/>
              </a:rPr>
              <a:t>(aggiornato ogni anno)</a:t>
            </a:r>
          </a:p>
          <a:p>
            <a:pPr lvl="0">
              <a:lnSpc>
                <a:spcPct val="110000"/>
              </a:lnSpc>
            </a:pPr>
            <a:endParaRPr lang="it-IT" dirty="0"/>
          </a:p>
        </p:txBody>
      </p:sp>
      <p:pic>
        <p:nvPicPr>
          <p:cNvPr id="8" name="Immagine 7">
            <a:extLst>
              <a:ext uri="{FF2B5EF4-FFF2-40B4-BE49-F238E27FC236}">
                <a16:creationId xmlns:a16="http://schemas.microsoft.com/office/drawing/2014/main" id="{58079560-90A2-1DE0-9132-514A2756322E}"/>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Tree>
    <p:extLst>
      <p:ext uri="{BB962C8B-B14F-4D97-AF65-F5344CB8AC3E}">
        <p14:creationId xmlns:p14="http://schemas.microsoft.com/office/powerpoint/2010/main" val="33719846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3E7A246-3EC8-6D20-C99C-E6D1E74F4F5B}"/>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E99F0A18-4126-9928-62A2-A31B11762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5A10C8D2-F8CF-109E-895B-50051915F1E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82BAB9D4-61FB-2FCA-C33C-DB717F7DE9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C1F70C22-706F-FC66-B312-DC656D7DDC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6C3BF8B9-8414-96A5-E8F1-67725FF2E8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7F774FBD-A190-36CD-B7F4-78FDEE4354BA}"/>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Circolare 3 DAC – Rappresentati legali</a:t>
            </a:r>
          </a:p>
        </p:txBody>
      </p:sp>
      <p:sp>
        <p:nvSpPr>
          <p:cNvPr id="6" name="CasellaDiTesto 9">
            <a:extLst>
              <a:ext uri="{FF2B5EF4-FFF2-40B4-BE49-F238E27FC236}">
                <a16:creationId xmlns:a16="http://schemas.microsoft.com/office/drawing/2014/main" id="{95DA62D9-10B0-3A2E-8176-140D4C61C6DF}"/>
              </a:ext>
            </a:extLst>
          </p:cNvPr>
          <p:cNvSpPr txBox="1"/>
          <p:nvPr/>
        </p:nvSpPr>
        <p:spPr>
          <a:xfrm>
            <a:off x="716323" y="1175132"/>
            <a:ext cx="11111729" cy="4524315"/>
          </a:xfrm>
          <a:prstGeom prst="rect">
            <a:avLst/>
          </a:prstGeom>
          <a:noFill/>
          <a:ln cap="flat">
            <a:noFill/>
          </a:ln>
        </p:spPr>
        <p:txBody>
          <a:bodyPr vert="horz" wrap="square" lIns="91440" tIns="45720" rIns="91440" bIns="45720" anchor="t" anchorCtr="0" compatLnSpc="1">
            <a:spAutoFit/>
          </a:bodyPr>
          <a:lstStyle/>
          <a:p>
            <a:pPr marL="457200" marR="0" lvl="0" indent="-457200" algn="l" defTabSz="914400" rtl="0" fontAlgn="auto" hangingPunct="1">
              <a:lnSpc>
                <a:spcPct val="200000"/>
              </a:lnSpc>
              <a:spcBef>
                <a:spcPts val="0"/>
              </a:spcBef>
              <a:spcAft>
                <a:spcPts val="0"/>
              </a:spcAft>
              <a:buSzPct val="100000"/>
              <a:buFont typeface="Arial" panose="020B0604020202020204" pitchFamily="34" charset="0"/>
              <a:buChar char="•"/>
              <a:tabLst/>
              <a:defRPr sz="1800" b="0" i="0" u="none" strike="noStrike" kern="0" cap="none" spc="0" baseline="0">
                <a:solidFill>
                  <a:srgbClr val="000000"/>
                </a:solidFill>
                <a:uFillTx/>
              </a:defRPr>
            </a:pPr>
            <a:r>
              <a:rPr lang="it-IT" sz="32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Il ruolo del coadiutore sulle aziende sequestrate e confiscate</a:t>
            </a:r>
            <a:endParaRPr lang="it-IT" sz="3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457200" marR="0" lvl="0" indent="-457200" algn="l" defTabSz="914400" rtl="0" fontAlgn="auto" hangingPunct="1">
              <a:lnSpc>
                <a:spcPct val="200000"/>
              </a:lnSpc>
              <a:spcBef>
                <a:spcPts val="0"/>
              </a:spcBef>
              <a:spcAft>
                <a:spcPts val="0"/>
              </a:spcAft>
              <a:buSzPct val="100000"/>
              <a:buFont typeface="Arial" panose="020B0604020202020204" pitchFamily="34" charset="0"/>
              <a:buChar char="•"/>
              <a:tabLst/>
              <a:defRPr sz="1800" b="0" i="0" u="none" strike="noStrike" kern="0" cap="none" spc="0" baseline="0">
                <a:solidFill>
                  <a:srgbClr val="000000"/>
                </a:solidFill>
                <a:uFillTx/>
              </a:defRPr>
            </a:pPr>
            <a:r>
              <a:rPr lang="it-IT" sz="32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Poteri legali rappresentanti: gestione diretta</a:t>
            </a:r>
          </a:p>
          <a:p>
            <a:pPr marL="457200" marR="0" lvl="0" indent="-457200" algn="l" defTabSz="914400" rtl="0" fontAlgn="auto" hangingPunct="1">
              <a:lnSpc>
                <a:spcPct val="2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it-IT" sz="32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Acquisizione di beni e servizi e assunzione del personale</a:t>
            </a:r>
          </a:p>
          <a:p>
            <a:pPr marL="457200" marR="0" lvl="0" indent="-457200" algn="l" defTabSz="914400" rtl="0" fontAlgn="auto" hangingPunct="1">
              <a:lnSpc>
                <a:spcPct val="2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it-IT" sz="32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Rotazione degli incarichi</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3200" b="0" i="0" u="none" strike="noStrike" kern="1200" cap="none" spc="0" baseline="0" dirty="0">
              <a:solidFill>
                <a:srgbClr val="000000"/>
              </a:solidFill>
              <a:uFillTx/>
              <a:latin typeface="Aptos"/>
            </a:endParaRPr>
          </a:p>
        </p:txBody>
      </p:sp>
      <p:pic>
        <p:nvPicPr>
          <p:cNvPr id="7" name="Immagine 6">
            <a:extLst>
              <a:ext uri="{FF2B5EF4-FFF2-40B4-BE49-F238E27FC236}">
                <a16:creationId xmlns:a16="http://schemas.microsoft.com/office/drawing/2014/main" id="{EAE9BDFE-9CC0-DA97-2D81-E5FB26B285A6}"/>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Tree>
    <p:extLst>
      <p:ext uri="{BB962C8B-B14F-4D97-AF65-F5344CB8AC3E}">
        <p14:creationId xmlns:p14="http://schemas.microsoft.com/office/powerpoint/2010/main" val="17439659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8EC25C3-01D7-C721-0246-89D656166B41}"/>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117290D5-A875-223B-2116-9C149532D2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08882298-9C3F-E24C-26F5-0F924402FF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9C47AEB2-2761-45B0-B0FC-AC86BC36DEB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38EF3F6-48BD-620D-D1A2-51646C0631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3B6E31F0-F804-F5CD-3EDF-3F928AE333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2C1DF945-ED3D-89DB-89BF-B2F055716821}"/>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Progetti di pagamento</a:t>
            </a:r>
          </a:p>
        </p:txBody>
      </p:sp>
      <p:pic>
        <p:nvPicPr>
          <p:cNvPr id="7" name="Immagine 6">
            <a:extLst>
              <a:ext uri="{FF2B5EF4-FFF2-40B4-BE49-F238E27FC236}">
                <a16:creationId xmlns:a16="http://schemas.microsoft.com/office/drawing/2014/main" id="{83430350-71F5-A6E3-21F7-298559A8F052}"/>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grpSp>
        <p:nvGrpSpPr>
          <p:cNvPr id="4" name="Diagramma 13">
            <a:extLst>
              <a:ext uri="{FF2B5EF4-FFF2-40B4-BE49-F238E27FC236}">
                <a16:creationId xmlns:a16="http://schemas.microsoft.com/office/drawing/2014/main" id="{6B9682B4-318F-C543-ECB5-FFA9E70261E7}"/>
              </a:ext>
            </a:extLst>
          </p:cNvPr>
          <p:cNvGrpSpPr/>
          <p:nvPr/>
        </p:nvGrpSpPr>
        <p:grpSpPr>
          <a:xfrm>
            <a:off x="1039201" y="1474309"/>
            <a:ext cx="10253333" cy="4460772"/>
            <a:chOff x="3353927" y="1972900"/>
            <a:chExt cx="5420359" cy="4460772"/>
          </a:xfrm>
        </p:grpSpPr>
        <p:sp>
          <p:nvSpPr>
            <p:cNvPr id="5" name="Figura a mano libera: forma 4">
              <a:extLst>
                <a:ext uri="{FF2B5EF4-FFF2-40B4-BE49-F238E27FC236}">
                  <a16:creationId xmlns:a16="http://schemas.microsoft.com/office/drawing/2014/main" id="{D647F5BE-8411-88C7-5B6B-A03468E9B453}"/>
                </a:ext>
              </a:extLst>
            </p:cNvPr>
            <p:cNvSpPr/>
            <p:nvPr/>
          </p:nvSpPr>
          <p:spPr>
            <a:xfrm rot="5400013">
              <a:off x="3583442" y="2933194"/>
              <a:ext cx="866284" cy="986235"/>
            </a:xfrm>
            <a:custGeom>
              <a:avLst/>
              <a:gdLst>
                <a:gd name="f0" fmla="val 10800000"/>
                <a:gd name="f1" fmla="val 5400000"/>
                <a:gd name="f2" fmla="val 180"/>
                <a:gd name="f3" fmla="val w"/>
                <a:gd name="f4" fmla="val h"/>
                <a:gd name="f5" fmla="val ss"/>
                <a:gd name="f6" fmla="val 0"/>
                <a:gd name="f7" fmla="val 32840"/>
                <a:gd name="f8" fmla="val 25000"/>
                <a:gd name="f9" fmla="val 35780"/>
                <a:gd name="f10" fmla="+- 0 0 -360"/>
                <a:gd name="f11" fmla="+- 0 0 -270"/>
                <a:gd name="f12" fmla="+- 0 0 -180"/>
                <a:gd name="f13" fmla="+- 0 0 -90"/>
                <a:gd name="f14" fmla="abs f3"/>
                <a:gd name="f15" fmla="abs f4"/>
                <a:gd name="f16" fmla="abs f5"/>
                <a:gd name="f17" fmla="*/ f10 f0 1"/>
                <a:gd name="f18" fmla="*/ f11 f0 1"/>
                <a:gd name="f19" fmla="*/ f12 f0 1"/>
                <a:gd name="f20" fmla="*/ f13 f0 1"/>
                <a:gd name="f21" fmla="?: f14 f3 1"/>
                <a:gd name="f22" fmla="?: f15 f4 1"/>
                <a:gd name="f23" fmla="?: f16 f5 1"/>
                <a:gd name="f24" fmla="*/ f17 1 f2"/>
                <a:gd name="f25" fmla="*/ f18 1 f2"/>
                <a:gd name="f26" fmla="*/ f19 1 f2"/>
                <a:gd name="f27" fmla="*/ f20 1 f2"/>
                <a:gd name="f28" fmla="*/ f21 1 21600"/>
                <a:gd name="f29" fmla="*/ f22 1 21600"/>
                <a:gd name="f30" fmla="*/ 21600 f21 1"/>
                <a:gd name="f31" fmla="*/ 21600 f22 1"/>
                <a:gd name="f32" fmla="+- f24 0 f1"/>
                <a:gd name="f33" fmla="+- f25 0 f1"/>
                <a:gd name="f34" fmla="+- f26 0 f1"/>
                <a:gd name="f35" fmla="+- f27 0 f1"/>
                <a:gd name="f36" fmla="min f29 f28"/>
                <a:gd name="f37" fmla="*/ f30 1 f23"/>
                <a:gd name="f38" fmla="*/ f31 1 f23"/>
                <a:gd name="f39" fmla="val f37"/>
                <a:gd name="f40" fmla="val f38"/>
                <a:gd name="f41" fmla="*/ f6 f36 1"/>
                <a:gd name="f42" fmla="+- f40 0 f6"/>
                <a:gd name="f43" fmla="+- f39 0 f6"/>
                <a:gd name="f44" fmla="*/ f40 f36 1"/>
                <a:gd name="f45" fmla="*/ f39 f36 1"/>
                <a:gd name="f46" fmla="min f43 f42"/>
                <a:gd name="f47" fmla="*/ f46 f9 1"/>
                <a:gd name="f48" fmla="*/ f46 f8 1"/>
                <a:gd name="f49" fmla="*/ f46 f7 1"/>
                <a:gd name="f50" fmla="*/ f47 1 100000"/>
                <a:gd name="f51" fmla="*/ f48 1 50000"/>
                <a:gd name="f52" fmla="*/ f48 1 100000"/>
                <a:gd name="f53" fmla="*/ f49 1 200000"/>
                <a:gd name="f54" fmla="*/ f49 1 100000"/>
                <a:gd name="f55" fmla="+- f39 0 f51"/>
                <a:gd name="f56" fmla="+- f39 0 f52"/>
                <a:gd name="f57" fmla="+- f40 0 f54"/>
                <a:gd name="f58" fmla="+- f50 f40 0"/>
                <a:gd name="f59" fmla="*/ f50 f36 1"/>
                <a:gd name="f60" fmla="+- f56 0 f53"/>
                <a:gd name="f61" fmla="+- f56 f53 0"/>
                <a:gd name="f62" fmla="+- f57 f40 0"/>
                <a:gd name="f63" fmla="*/ f58 1 2"/>
                <a:gd name="f64" fmla="*/ f57 f36 1"/>
                <a:gd name="f65" fmla="*/ f55 f36 1"/>
                <a:gd name="f66" fmla="*/ f56 f36 1"/>
                <a:gd name="f67" fmla="*/ f61 1 2"/>
                <a:gd name="f68" fmla="*/ f62 1 2"/>
                <a:gd name="f69" fmla="*/ f61 f36 1"/>
                <a:gd name="f70" fmla="*/ f60 f36 1"/>
                <a:gd name="f71" fmla="*/ f63 f36 1"/>
                <a:gd name="f72" fmla="*/ f68 f36 1"/>
                <a:gd name="f73" fmla="*/ f67 f36 1"/>
              </a:gdLst>
              <a:ahLst/>
              <a:cxnLst>
                <a:cxn ang="3cd4">
                  <a:pos x="hc" y="t"/>
                </a:cxn>
                <a:cxn ang="0">
                  <a:pos x="r" y="vc"/>
                </a:cxn>
                <a:cxn ang="cd4">
                  <a:pos x="hc" y="b"/>
                </a:cxn>
                <a:cxn ang="cd2">
                  <a:pos x="l" y="vc"/>
                </a:cxn>
                <a:cxn ang="f32">
                  <a:pos x="f66" y="f41"/>
                </a:cxn>
                <a:cxn ang="f33">
                  <a:pos x="f65" y="f59"/>
                </a:cxn>
                <a:cxn ang="f33">
                  <a:pos x="f41" y="f72"/>
                </a:cxn>
                <a:cxn ang="f34">
                  <a:pos x="f73" y="f44"/>
                </a:cxn>
                <a:cxn ang="f35">
                  <a:pos x="f69" y="f71"/>
                </a:cxn>
                <a:cxn ang="f35">
                  <a:pos x="f45" y="f59"/>
                </a:cxn>
              </a:cxnLst>
              <a:rect l="f41" t="f64" r="f69" b="f44"/>
              <a:pathLst>
                <a:path>
                  <a:moveTo>
                    <a:pt x="f41" y="f64"/>
                  </a:moveTo>
                  <a:lnTo>
                    <a:pt x="f70" y="f64"/>
                  </a:lnTo>
                  <a:lnTo>
                    <a:pt x="f70" y="f59"/>
                  </a:lnTo>
                  <a:lnTo>
                    <a:pt x="f65" y="f59"/>
                  </a:lnTo>
                  <a:lnTo>
                    <a:pt x="f66" y="f41"/>
                  </a:lnTo>
                  <a:lnTo>
                    <a:pt x="f45" y="f59"/>
                  </a:lnTo>
                  <a:lnTo>
                    <a:pt x="f69" y="f59"/>
                  </a:lnTo>
                  <a:lnTo>
                    <a:pt x="f69" y="f44"/>
                  </a:lnTo>
                  <a:lnTo>
                    <a:pt x="f41" y="f44"/>
                  </a:lnTo>
                  <a:close/>
                </a:path>
              </a:pathLst>
            </a:custGeom>
            <a:solidFill>
              <a:srgbClr val="BCD6EB"/>
            </a:solidFill>
            <a:ln w="19046"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400" b="0" i="0" u="none" strike="noStrike" kern="1200" cap="none" spc="0" baseline="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p:txBody>
        </p:sp>
        <p:sp>
          <p:nvSpPr>
            <p:cNvPr id="2" name="Figura a mano libera: forma 1">
              <a:extLst>
                <a:ext uri="{FF2B5EF4-FFF2-40B4-BE49-F238E27FC236}">
                  <a16:creationId xmlns:a16="http://schemas.microsoft.com/office/drawing/2014/main" id="{46A125DD-5509-D18C-61BE-AFED06A31579}"/>
                </a:ext>
              </a:extLst>
            </p:cNvPr>
            <p:cNvSpPr/>
            <p:nvPr/>
          </p:nvSpPr>
          <p:spPr>
            <a:xfrm>
              <a:off x="3353927" y="1972900"/>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0F9ED5"/>
            </a:solidFill>
            <a:ln w="19046" cap="flat">
              <a:solidFill>
                <a:srgbClr val="FFFFFF"/>
              </a:solidFill>
              <a:prstDash val="solid"/>
              <a:miter/>
            </a:ln>
          </p:spPr>
          <p:txBody>
            <a:bodyPr vert="horz" wrap="square" lIns="118414" tIns="118414" rIns="118414" bIns="118414" anchor="ctr" anchorCtr="1" compatLnSpc="1">
              <a:noAutofit/>
            </a:bodyPr>
            <a:lstStyle/>
            <a:p>
              <a:pPr marL="0" marR="0" lvl="0" indent="0" algn="ctr" defTabSz="800100" rtl="0" fontAlgn="auto" hangingPunct="1">
                <a:lnSpc>
                  <a:spcPct val="90000"/>
                </a:lnSpc>
                <a:spcBef>
                  <a:spcPts val="0"/>
                </a:spcBef>
                <a:spcAft>
                  <a:spcPts val="800"/>
                </a:spcAft>
                <a:buNone/>
                <a:tabLst/>
                <a:defRPr sz="1800" b="0" i="0" u="none" strike="noStrike" kern="0" cap="none" spc="0" baseline="0">
                  <a:solidFill>
                    <a:srgbClr val="000000"/>
                  </a:solidFill>
                  <a:uFillTx/>
                </a:defRPr>
              </a:pPr>
              <a:r>
                <a:rPr lang="it-IT" sz="2000" b="0" i="0" u="none" strike="noStrike" kern="1200" cap="none" spc="0" baseline="0" dirty="0">
                  <a:solidFill>
                    <a:srgbClr val="FFFFFF"/>
                  </a:solidFill>
                  <a:uFillTx/>
                  <a:latin typeface="Calibri" panose="020F0502020204030204" pitchFamily="34" charset="0"/>
                  <a:ea typeface="Calibri" panose="020F0502020204030204" pitchFamily="34" charset="0"/>
                  <a:cs typeface="Calibri" panose="020F0502020204030204" pitchFamily="34" charset="0"/>
                </a:rPr>
                <a:t>Stato passivo</a:t>
              </a:r>
            </a:p>
          </p:txBody>
        </p:sp>
        <p:sp>
          <p:nvSpPr>
            <p:cNvPr id="8" name="Figura a mano libera: forma 7">
              <a:extLst>
                <a:ext uri="{FF2B5EF4-FFF2-40B4-BE49-F238E27FC236}">
                  <a16:creationId xmlns:a16="http://schemas.microsoft.com/office/drawing/2014/main" id="{71549F87-0E47-0963-266F-0B9F52535C26}"/>
                </a:ext>
              </a:extLst>
            </p:cNvPr>
            <p:cNvSpPr/>
            <p:nvPr/>
          </p:nvSpPr>
          <p:spPr>
            <a:xfrm>
              <a:off x="4781069" y="2074693"/>
              <a:ext cx="2349313" cy="825035"/>
            </a:xfrm>
            <a:custGeom>
              <a:avLst/>
              <a:gdLst>
                <a:gd name="f0" fmla="val 10800000"/>
                <a:gd name="f1" fmla="val 5400000"/>
                <a:gd name="f2" fmla="val 180"/>
                <a:gd name="f3" fmla="val w"/>
                <a:gd name="f4" fmla="val h"/>
                <a:gd name="f5" fmla="val 0"/>
                <a:gd name="f6" fmla="val 1422975"/>
                <a:gd name="f7" fmla="val 825034"/>
                <a:gd name="f8" fmla="+- 0 0 -90"/>
                <a:gd name="f9" fmla="*/ f3 1 1422975"/>
                <a:gd name="f10" fmla="*/ f4 1 825034"/>
                <a:gd name="f11" fmla="+- f7 0 f5"/>
                <a:gd name="f12" fmla="+- f6 0 f5"/>
                <a:gd name="f13" fmla="*/ f8 f0 1"/>
                <a:gd name="f14" fmla="*/ f12 1 1422975"/>
                <a:gd name="f15" fmla="*/ f11 1 825034"/>
                <a:gd name="f16" fmla="*/ 0 f12 1"/>
                <a:gd name="f17" fmla="*/ 0 f11 1"/>
                <a:gd name="f18" fmla="*/ 1422975 f12 1"/>
                <a:gd name="f19" fmla="*/ 825034 f11 1"/>
                <a:gd name="f20" fmla="*/ f13 1 f2"/>
                <a:gd name="f21" fmla="*/ f16 1 1422975"/>
                <a:gd name="f22" fmla="*/ f17 1 825034"/>
                <a:gd name="f23" fmla="*/ f18 1 1422975"/>
                <a:gd name="f24" fmla="*/ f19 1 825034"/>
                <a:gd name="f25" fmla="*/ f5 1 f14"/>
                <a:gd name="f26" fmla="*/ f6 1 f14"/>
                <a:gd name="f27" fmla="*/ f5 1 f15"/>
                <a:gd name="f28" fmla="*/ f7 1 f15"/>
                <a:gd name="f29" fmla="+- f20 0 f1"/>
                <a:gd name="f30" fmla="*/ f21 1 f14"/>
                <a:gd name="f31" fmla="*/ f22 1 f15"/>
                <a:gd name="f32" fmla="*/ f23 1 f14"/>
                <a:gd name="f33" fmla="*/ f24 1 f15"/>
                <a:gd name="f34" fmla="*/ f25 f9 1"/>
                <a:gd name="f35" fmla="*/ f26 f9 1"/>
                <a:gd name="f36" fmla="*/ f28 f10 1"/>
                <a:gd name="f37" fmla="*/ f27 f10 1"/>
                <a:gd name="f38" fmla="*/ f30 f9 1"/>
                <a:gd name="f39" fmla="*/ f31 f10 1"/>
                <a:gd name="f40" fmla="*/ f32 f9 1"/>
                <a:gd name="f41" fmla="*/ f33 f10 1"/>
              </a:gdLst>
              <a:ahLst/>
              <a:cxnLst>
                <a:cxn ang="3cd4">
                  <a:pos x="hc" y="t"/>
                </a:cxn>
                <a:cxn ang="0">
                  <a:pos x="r" y="vc"/>
                </a:cxn>
                <a:cxn ang="cd4">
                  <a:pos x="hc" y="b"/>
                </a:cxn>
                <a:cxn ang="cd2">
                  <a:pos x="l" y="vc"/>
                </a:cxn>
                <a:cxn ang="f29">
                  <a:pos x="f38" y="f39"/>
                </a:cxn>
                <a:cxn ang="f29">
                  <a:pos x="f40" y="f39"/>
                </a:cxn>
                <a:cxn ang="f29">
                  <a:pos x="f40" y="f41"/>
                </a:cxn>
                <a:cxn ang="f29">
                  <a:pos x="f38" y="f41"/>
                </a:cxn>
                <a:cxn ang="f29">
                  <a:pos x="f38" y="f39"/>
                </a:cxn>
              </a:cxnLst>
              <a:rect l="f34" t="f37" r="f35" b="f36"/>
              <a:pathLst>
                <a:path w="1422975" h="825034">
                  <a:moveTo>
                    <a:pt x="f5" y="f5"/>
                  </a:moveTo>
                  <a:lnTo>
                    <a:pt x="f6" y="f5"/>
                  </a:lnTo>
                  <a:lnTo>
                    <a:pt x="f6" y="f7"/>
                  </a:lnTo>
                  <a:lnTo>
                    <a:pt x="f5" y="f7"/>
                  </a:lnTo>
                  <a:lnTo>
                    <a:pt x="f5" y="f5"/>
                  </a:lnTo>
                  <a:close/>
                </a:path>
              </a:pathLst>
            </a:custGeom>
            <a:noFill/>
            <a:ln cap="flat">
              <a:noFill/>
              <a:prstDash val="solid"/>
            </a:ln>
          </p:spPr>
          <p:txBody>
            <a:bodyPr vert="horz" wrap="square" lIns="45720" tIns="45720" rIns="45720" bIns="45720" anchor="ctr" anchorCtr="1" compatLnSpc="1">
              <a:noAutofit/>
            </a:bodyPr>
            <a:lstStyle/>
            <a:p>
              <a:pPr marL="114300" marR="0" lvl="1" indent="-114300" algn="ctr" defTabSz="533396" rtl="0" fontAlgn="auto" hangingPunct="1">
                <a:lnSpc>
                  <a:spcPct val="90000"/>
                </a:lnSpc>
                <a:spcBef>
                  <a:spcPts val="0"/>
                </a:spcBef>
                <a:spcAft>
                  <a:spcPts val="20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A.G. + Amministratore Giudiziario </a:t>
              </a:r>
            </a:p>
          </p:txBody>
        </p:sp>
        <p:sp>
          <p:nvSpPr>
            <p:cNvPr id="9" name="Figura a mano libera: forma 8">
              <a:extLst>
                <a:ext uri="{FF2B5EF4-FFF2-40B4-BE49-F238E27FC236}">
                  <a16:creationId xmlns:a16="http://schemas.microsoft.com/office/drawing/2014/main" id="{A0D5DBF7-8644-AEE3-3FAD-0B11FD70056A}"/>
                </a:ext>
              </a:extLst>
            </p:cNvPr>
            <p:cNvSpPr/>
            <p:nvPr/>
          </p:nvSpPr>
          <p:spPr>
            <a:xfrm rot="5400013">
              <a:off x="4879494" y="4079861"/>
              <a:ext cx="866284" cy="986235"/>
            </a:xfrm>
            <a:custGeom>
              <a:avLst/>
              <a:gdLst>
                <a:gd name="f0" fmla="val 10800000"/>
                <a:gd name="f1" fmla="val 5400000"/>
                <a:gd name="f2" fmla="val 180"/>
                <a:gd name="f3" fmla="val w"/>
                <a:gd name="f4" fmla="val h"/>
                <a:gd name="f5" fmla="val ss"/>
                <a:gd name="f6" fmla="val 0"/>
                <a:gd name="f7" fmla="val 32840"/>
                <a:gd name="f8" fmla="val 25000"/>
                <a:gd name="f9" fmla="val 35780"/>
                <a:gd name="f10" fmla="+- 0 0 -360"/>
                <a:gd name="f11" fmla="+- 0 0 -270"/>
                <a:gd name="f12" fmla="+- 0 0 -180"/>
                <a:gd name="f13" fmla="+- 0 0 -90"/>
                <a:gd name="f14" fmla="abs f3"/>
                <a:gd name="f15" fmla="abs f4"/>
                <a:gd name="f16" fmla="abs f5"/>
                <a:gd name="f17" fmla="*/ f10 f0 1"/>
                <a:gd name="f18" fmla="*/ f11 f0 1"/>
                <a:gd name="f19" fmla="*/ f12 f0 1"/>
                <a:gd name="f20" fmla="*/ f13 f0 1"/>
                <a:gd name="f21" fmla="?: f14 f3 1"/>
                <a:gd name="f22" fmla="?: f15 f4 1"/>
                <a:gd name="f23" fmla="?: f16 f5 1"/>
                <a:gd name="f24" fmla="*/ f17 1 f2"/>
                <a:gd name="f25" fmla="*/ f18 1 f2"/>
                <a:gd name="f26" fmla="*/ f19 1 f2"/>
                <a:gd name="f27" fmla="*/ f20 1 f2"/>
                <a:gd name="f28" fmla="*/ f21 1 21600"/>
                <a:gd name="f29" fmla="*/ f22 1 21600"/>
                <a:gd name="f30" fmla="*/ 21600 f21 1"/>
                <a:gd name="f31" fmla="*/ 21600 f22 1"/>
                <a:gd name="f32" fmla="+- f24 0 f1"/>
                <a:gd name="f33" fmla="+- f25 0 f1"/>
                <a:gd name="f34" fmla="+- f26 0 f1"/>
                <a:gd name="f35" fmla="+- f27 0 f1"/>
                <a:gd name="f36" fmla="min f29 f28"/>
                <a:gd name="f37" fmla="*/ f30 1 f23"/>
                <a:gd name="f38" fmla="*/ f31 1 f23"/>
                <a:gd name="f39" fmla="val f37"/>
                <a:gd name="f40" fmla="val f38"/>
                <a:gd name="f41" fmla="*/ f6 f36 1"/>
                <a:gd name="f42" fmla="+- f40 0 f6"/>
                <a:gd name="f43" fmla="+- f39 0 f6"/>
                <a:gd name="f44" fmla="*/ f40 f36 1"/>
                <a:gd name="f45" fmla="*/ f39 f36 1"/>
                <a:gd name="f46" fmla="min f43 f42"/>
                <a:gd name="f47" fmla="*/ f46 f9 1"/>
                <a:gd name="f48" fmla="*/ f46 f8 1"/>
                <a:gd name="f49" fmla="*/ f46 f7 1"/>
                <a:gd name="f50" fmla="*/ f47 1 100000"/>
                <a:gd name="f51" fmla="*/ f48 1 50000"/>
                <a:gd name="f52" fmla="*/ f48 1 100000"/>
                <a:gd name="f53" fmla="*/ f49 1 200000"/>
                <a:gd name="f54" fmla="*/ f49 1 100000"/>
                <a:gd name="f55" fmla="+- f39 0 f51"/>
                <a:gd name="f56" fmla="+- f39 0 f52"/>
                <a:gd name="f57" fmla="+- f40 0 f54"/>
                <a:gd name="f58" fmla="+- f50 f40 0"/>
                <a:gd name="f59" fmla="*/ f50 f36 1"/>
                <a:gd name="f60" fmla="+- f56 0 f53"/>
                <a:gd name="f61" fmla="+- f56 f53 0"/>
                <a:gd name="f62" fmla="+- f57 f40 0"/>
                <a:gd name="f63" fmla="*/ f58 1 2"/>
                <a:gd name="f64" fmla="*/ f57 f36 1"/>
                <a:gd name="f65" fmla="*/ f55 f36 1"/>
                <a:gd name="f66" fmla="*/ f56 f36 1"/>
                <a:gd name="f67" fmla="*/ f61 1 2"/>
                <a:gd name="f68" fmla="*/ f62 1 2"/>
                <a:gd name="f69" fmla="*/ f61 f36 1"/>
                <a:gd name="f70" fmla="*/ f60 f36 1"/>
                <a:gd name="f71" fmla="*/ f63 f36 1"/>
                <a:gd name="f72" fmla="*/ f68 f36 1"/>
                <a:gd name="f73" fmla="*/ f67 f36 1"/>
              </a:gdLst>
              <a:ahLst/>
              <a:cxnLst>
                <a:cxn ang="3cd4">
                  <a:pos x="hc" y="t"/>
                </a:cxn>
                <a:cxn ang="0">
                  <a:pos x="r" y="vc"/>
                </a:cxn>
                <a:cxn ang="cd4">
                  <a:pos x="hc" y="b"/>
                </a:cxn>
                <a:cxn ang="cd2">
                  <a:pos x="l" y="vc"/>
                </a:cxn>
                <a:cxn ang="f32">
                  <a:pos x="f66" y="f41"/>
                </a:cxn>
                <a:cxn ang="f33">
                  <a:pos x="f65" y="f59"/>
                </a:cxn>
                <a:cxn ang="f33">
                  <a:pos x="f41" y="f72"/>
                </a:cxn>
                <a:cxn ang="f34">
                  <a:pos x="f73" y="f44"/>
                </a:cxn>
                <a:cxn ang="f35">
                  <a:pos x="f69" y="f71"/>
                </a:cxn>
                <a:cxn ang="f35">
                  <a:pos x="f45" y="f59"/>
                </a:cxn>
              </a:cxnLst>
              <a:rect l="f41" t="f64" r="f69" b="f44"/>
              <a:pathLst>
                <a:path>
                  <a:moveTo>
                    <a:pt x="f41" y="f64"/>
                  </a:moveTo>
                  <a:lnTo>
                    <a:pt x="f70" y="f64"/>
                  </a:lnTo>
                  <a:lnTo>
                    <a:pt x="f70" y="f59"/>
                  </a:lnTo>
                  <a:lnTo>
                    <a:pt x="f65" y="f59"/>
                  </a:lnTo>
                  <a:lnTo>
                    <a:pt x="f66" y="f41"/>
                  </a:lnTo>
                  <a:lnTo>
                    <a:pt x="f45" y="f59"/>
                  </a:lnTo>
                  <a:lnTo>
                    <a:pt x="f69" y="f59"/>
                  </a:lnTo>
                  <a:lnTo>
                    <a:pt x="f69" y="f44"/>
                  </a:lnTo>
                  <a:lnTo>
                    <a:pt x="f41" y="f44"/>
                  </a:lnTo>
                  <a:close/>
                </a:path>
              </a:pathLst>
            </a:custGeom>
            <a:solidFill>
              <a:srgbClr val="DBD4EC"/>
            </a:solidFill>
            <a:ln w="19046"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400" b="0" i="0" u="none" strike="noStrike" kern="1200" cap="none" spc="0" baseline="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p:txBody>
        </p:sp>
        <p:sp>
          <p:nvSpPr>
            <p:cNvPr id="10" name="Figura a mano libera: forma 9">
              <a:extLst>
                <a:ext uri="{FF2B5EF4-FFF2-40B4-BE49-F238E27FC236}">
                  <a16:creationId xmlns:a16="http://schemas.microsoft.com/office/drawing/2014/main" id="{E9B3E75F-C809-ECBC-9B75-EA27A381B414}"/>
                </a:ext>
              </a:extLst>
            </p:cNvPr>
            <p:cNvSpPr/>
            <p:nvPr/>
          </p:nvSpPr>
          <p:spPr>
            <a:xfrm>
              <a:off x="4649989" y="3119567"/>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192CC3"/>
            </a:solidFill>
            <a:ln w="19046" cap="flat">
              <a:solidFill>
                <a:srgbClr val="FFFFFF"/>
              </a:solidFill>
              <a:prstDash val="solid"/>
              <a:miter/>
            </a:ln>
          </p:spPr>
          <p:txBody>
            <a:bodyPr vert="horz" wrap="square" lIns="103180" tIns="103180" rIns="103180" bIns="103180" anchor="ctr" anchorCtr="1" compatLnSpc="1">
              <a:noAutofit/>
            </a:bodyPr>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it-IT" sz="2000" b="0" i="0" u="none" strike="noStrike" kern="1200" cap="none" spc="0" baseline="0">
                  <a:solidFill>
                    <a:srgbClr val="FFFFFF"/>
                  </a:solidFill>
                  <a:uFillTx/>
                  <a:latin typeface="Calibri" panose="020F0502020204030204" pitchFamily="34" charset="0"/>
                  <a:ea typeface="Calibri" panose="020F0502020204030204" pitchFamily="34" charset="0"/>
                  <a:cs typeface="Calibri" panose="020F0502020204030204" pitchFamily="34" charset="0"/>
                </a:rPr>
                <a:t>Provvedimento  individuazione beni da vendere</a:t>
              </a:r>
            </a:p>
          </p:txBody>
        </p:sp>
        <p:sp>
          <p:nvSpPr>
            <p:cNvPr id="11" name="Figura a mano libera: forma 10">
              <a:extLst>
                <a:ext uri="{FF2B5EF4-FFF2-40B4-BE49-F238E27FC236}">
                  <a16:creationId xmlns:a16="http://schemas.microsoft.com/office/drawing/2014/main" id="{1E4FC628-DEF7-F18C-6D0A-A6FBD95164F0}"/>
                </a:ext>
              </a:extLst>
            </p:cNvPr>
            <p:cNvSpPr/>
            <p:nvPr/>
          </p:nvSpPr>
          <p:spPr>
            <a:xfrm>
              <a:off x="5955726" y="3217181"/>
              <a:ext cx="1060639" cy="825035"/>
            </a:xfrm>
            <a:custGeom>
              <a:avLst/>
              <a:gdLst>
                <a:gd name="f0" fmla="val 10800000"/>
                <a:gd name="f1" fmla="val 5400000"/>
                <a:gd name="f2" fmla="val 180"/>
                <a:gd name="f3" fmla="val w"/>
                <a:gd name="f4" fmla="val h"/>
                <a:gd name="f5" fmla="val 0"/>
                <a:gd name="f6" fmla="val 1060639"/>
                <a:gd name="f7" fmla="val 825034"/>
                <a:gd name="f8" fmla="+- 0 0 -90"/>
                <a:gd name="f9" fmla="*/ f3 1 1060639"/>
                <a:gd name="f10" fmla="*/ f4 1 825034"/>
                <a:gd name="f11" fmla="+- f7 0 f5"/>
                <a:gd name="f12" fmla="+- f6 0 f5"/>
                <a:gd name="f13" fmla="*/ f8 f0 1"/>
                <a:gd name="f14" fmla="*/ f12 1 1060639"/>
                <a:gd name="f15" fmla="*/ f11 1 825034"/>
                <a:gd name="f16" fmla="*/ 0 f12 1"/>
                <a:gd name="f17" fmla="*/ 0 f11 1"/>
                <a:gd name="f18" fmla="*/ 1060639 f12 1"/>
                <a:gd name="f19" fmla="*/ 825034 f11 1"/>
                <a:gd name="f20" fmla="*/ f13 1 f2"/>
                <a:gd name="f21" fmla="*/ f16 1 1060639"/>
                <a:gd name="f22" fmla="*/ f17 1 825034"/>
                <a:gd name="f23" fmla="*/ f18 1 1060639"/>
                <a:gd name="f24" fmla="*/ f19 1 825034"/>
                <a:gd name="f25" fmla="*/ f5 1 f14"/>
                <a:gd name="f26" fmla="*/ f6 1 f14"/>
                <a:gd name="f27" fmla="*/ f5 1 f15"/>
                <a:gd name="f28" fmla="*/ f7 1 f15"/>
                <a:gd name="f29" fmla="+- f20 0 f1"/>
                <a:gd name="f30" fmla="*/ f21 1 f14"/>
                <a:gd name="f31" fmla="*/ f22 1 f15"/>
                <a:gd name="f32" fmla="*/ f23 1 f14"/>
                <a:gd name="f33" fmla="*/ f24 1 f15"/>
                <a:gd name="f34" fmla="*/ f25 f9 1"/>
                <a:gd name="f35" fmla="*/ f26 f9 1"/>
                <a:gd name="f36" fmla="*/ f28 f10 1"/>
                <a:gd name="f37" fmla="*/ f27 f10 1"/>
                <a:gd name="f38" fmla="*/ f30 f9 1"/>
                <a:gd name="f39" fmla="*/ f31 f10 1"/>
                <a:gd name="f40" fmla="*/ f32 f9 1"/>
                <a:gd name="f41" fmla="*/ f33 f10 1"/>
              </a:gdLst>
              <a:ahLst/>
              <a:cxnLst>
                <a:cxn ang="3cd4">
                  <a:pos x="hc" y="t"/>
                </a:cxn>
                <a:cxn ang="0">
                  <a:pos x="r" y="vc"/>
                </a:cxn>
                <a:cxn ang="cd4">
                  <a:pos x="hc" y="b"/>
                </a:cxn>
                <a:cxn ang="cd2">
                  <a:pos x="l" y="vc"/>
                </a:cxn>
                <a:cxn ang="f29">
                  <a:pos x="f38" y="f39"/>
                </a:cxn>
                <a:cxn ang="f29">
                  <a:pos x="f40" y="f39"/>
                </a:cxn>
                <a:cxn ang="f29">
                  <a:pos x="f40" y="f41"/>
                </a:cxn>
                <a:cxn ang="f29">
                  <a:pos x="f38" y="f41"/>
                </a:cxn>
                <a:cxn ang="f29">
                  <a:pos x="f38" y="f39"/>
                </a:cxn>
              </a:cxnLst>
              <a:rect l="f34" t="f37" r="f35" b="f36"/>
              <a:pathLst>
                <a:path w="1060639" h="825034">
                  <a:moveTo>
                    <a:pt x="f5" y="f5"/>
                  </a:moveTo>
                  <a:lnTo>
                    <a:pt x="f6" y="f5"/>
                  </a:lnTo>
                  <a:lnTo>
                    <a:pt x="f6" y="f7"/>
                  </a:lnTo>
                  <a:lnTo>
                    <a:pt x="f5" y="f7"/>
                  </a:lnTo>
                  <a:lnTo>
                    <a:pt x="f5" y="f5"/>
                  </a:lnTo>
                  <a:close/>
                </a:path>
              </a:pathLst>
            </a:custGeom>
            <a:noFill/>
            <a:ln cap="flat">
              <a:noFill/>
              <a:prstDash val="solid"/>
            </a:ln>
          </p:spPr>
          <p:txBody>
            <a:bodyPr vert="horz" wrap="square" lIns="68580" tIns="68580" rIns="68580" bIns="68580" anchor="ctr" anchorCtr="1" compatLnSpc="1">
              <a:noAutofit/>
            </a:bodyPr>
            <a:lstStyle/>
            <a:p>
              <a:pPr marL="114300" marR="0" lvl="1" indent="-114300" algn="ctr" defTabSz="622304" rtl="0" fontAlgn="auto" hangingPunct="1">
                <a:lnSpc>
                  <a:spcPct val="90000"/>
                </a:lnSpc>
                <a:spcBef>
                  <a:spcPts val="0"/>
                </a:spcBef>
                <a:spcAft>
                  <a:spcPts val="30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ANBSC</a:t>
              </a:r>
            </a:p>
          </p:txBody>
        </p:sp>
        <p:sp>
          <p:nvSpPr>
            <p:cNvPr id="12" name="Figura a mano libera: forma 11">
              <a:extLst>
                <a:ext uri="{FF2B5EF4-FFF2-40B4-BE49-F238E27FC236}">
                  <a16:creationId xmlns:a16="http://schemas.microsoft.com/office/drawing/2014/main" id="{9737AE3E-0815-7148-506C-531D3C708233}"/>
                </a:ext>
              </a:extLst>
            </p:cNvPr>
            <p:cNvSpPr/>
            <p:nvPr/>
          </p:nvSpPr>
          <p:spPr>
            <a:xfrm rot="5400013">
              <a:off x="6175555" y="5226528"/>
              <a:ext cx="866284" cy="986235"/>
            </a:xfrm>
            <a:custGeom>
              <a:avLst/>
              <a:gdLst>
                <a:gd name="f0" fmla="val 10800000"/>
                <a:gd name="f1" fmla="val 5400000"/>
                <a:gd name="f2" fmla="val 180"/>
                <a:gd name="f3" fmla="val w"/>
                <a:gd name="f4" fmla="val h"/>
                <a:gd name="f5" fmla="val ss"/>
                <a:gd name="f6" fmla="val 0"/>
                <a:gd name="f7" fmla="val 32840"/>
                <a:gd name="f8" fmla="val 25000"/>
                <a:gd name="f9" fmla="val 35780"/>
                <a:gd name="f10" fmla="+- 0 0 -360"/>
                <a:gd name="f11" fmla="+- 0 0 -270"/>
                <a:gd name="f12" fmla="+- 0 0 -180"/>
                <a:gd name="f13" fmla="+- 0 0 -90"/>
                <a:gd name="f14" fmla="abs f3"/>
                <a:gd name="f15" fmla="abs f4"/>
                <a:gd name="f16" fmla="abs f5"/>
                <a:gd name="f17" fmla="*/ f10 f0 1"/>
                <a:gd name="f18" fmla="*/ f11 f0 1"/>
                <a:gd name="f19" fmla="*/ f12 f0 1"/>
                <a:gd name="f20" fmla="*/ f13 f0 1"/>
                <a:gd name="f21" fmla="?: f14 f3 1"/>
                <a:gd name="f22" fmla="?: f15 f4 1"/>
                <a:gd name="f23" fmla="?: f16 f5 1"/>
                <a:gd name="f24" fmla="*/ f17 1 f2"/>
                <a:gd name="f25" fmla="*/ f18 1 f2"/>
                <a:gd name="f26" fmla="*/ f19 1 f2"/>
                <a:gd name="f27" fmla="*/ f20 1 f2"/>
                <a:gd name="f28" fmla="*/ f21 1 21600"/>
                <a:gd name="f29" fmla="*/ f22 1 21600"/>
                <a:gd name="f30" fmla="*/ 21600 f21 1"/>
                <a:gd name="f31" fmla="*/ 21600 f22 1"/>
                <a:gd name="f32" fmla="+- f24 0 f1"/>
                <a:gd name="f33" fmla="+- f25 0 f1"/>
                <a:gd name="f34" fmla="+- f26 0 f1"/>
                <a:gd name="f35" fmla="+- f27 0 f1"/>
                <a:gd name="f36" fmla="min f29 f28"/>
                <a:gd name="f37" fmla="*/ f30 1 f23"/>
                <a:gd name="f38" fmla="*/ f31 1 f23"/>
                <a:gd name="f39" fmla="val f37"/>
                <a:gd name="f40" fmla="val f38"/>
                <a:gd name="f41" fmla="*/ f6 f36 1"/>
                <a:gd name="f42" fmla="+- f40 0 f6"/>
                <a:gd name="f43" fmla="+- f39 0 f6"/>
                <a:gd name="f44" fmla="*/ f40 f36 1"/>
                <a:gd name="f45" fmla="*/ f39 f36 1"/>
                <a:gd name="f46" fmla="min f43 f42"/>
                <a:gd name="f47" fmla="*/ f46 f9 1"/>
                <a:gd name="f48" fmla="*/ f46 f8 1"/>
                <a:gd name="f49" fmla="*/ f46 f7 1"/>
                <a:gd name="f50" fmla="*/ f47 1 100000"/>
                <a:gd name="f51" fmla="*/ f48 1 50000"/>
                <a:gd name="f52" fmla="*/ f48 1 100000"/>
                <a:gd name="f53" fmla="*/ f49 1 200000"/>
                <a:gd name="f54" fmla="*/ f49 1 100000"/>
                <a:gd name="f55" fmla="+- f39 0 f51"/>
                <a:gd name="f56" fmla="+- f39 0 f52"/>
                <a:gd name="f57" fmla="+- f40 0 f54"/>
                <a:gd name="f58" fmla="+- f50 f40 0"/>
                <a:gd name="f59" fmla="*/ f50 f36 1"/>
                <a:gd name="f60" fmla="+- f56 0 f53"/>
                <a:gd name="f61" fmla="+- f56 f53 0"/>
                <a:gd name="f62" fmla="+- f57 f40 0"/>
                <a:gd name="f63" fmla="*/ f58 1 2"/>
                <a:gd name="f64" fmla="*/ f57 f36 1"/>
                <a:gd name="f65" fmla="*/ f55 f36 1"/>
                <a:gd name="f66" fmla="*/ f56 f36 1"/>
                <a:gd name="f67" fmla="*/ f61 1 2"/>
                <a:gd name="f68" fmla="*/ f62 1 2"/>
                <a:gd name="f69" fmla="*/ f61 f36 1"/>
                <a:gd name="f70" fmla="*/ f60 f36 1"/>
                <a:gd name="f71" fmla="*/ f63 f36 1"/>
                <a:gd name="f72" fmla="*/ f68 f36 1"/>
                <a:gd name="f73" fmla="*/ f67 f36 1"/>
              </a:gdLst>
              <a:ahLst/>
              <a:cxnLst>
                <a:cxn ang="3cd4">
                  <a:pos x="hc" y="t"/>
                </a:cxn>
                <a:cxn ang="0">
                  <a:pos x="r" y="vc"/>
                </a:cxn>
                <a:cxn ang="cd4">
                  <a:pos x="hc" y="b"/>
                </a:cxn>
                <a:cxn ang="cd2">
                  <a:pos x="l" y="vc"/>
                </a:cxn>
                <a:cxn ang="f32">
                  <a:pos x="f66" y="f41"/>
                </a:cxn>
                <a:cxn ang="f33">
                  <a:pos x="f65" y="f59"/>
                </a:cxn>
                <a:cxn ang="f33">
                  <a:pos x="f41" y="f72"/>
                </a:cxn>
                <a:cxn ang="f34">
                  <a:pos x="f73" y="f44"/>
                </a:cxn>
                <a:cxn ang="f35">
                  <a:pos x="f69" y="f71"/>
                </a:cxn>
                <a:cxn ang="f35">
                  <a:pos x="f45" y="f59"/>
                </a:cxn>
              </a:cxnLst>
              <a:rect l="f41" t="f64" r="f69" b="f44"/>
              <a:pathLst>
                <a:path>
                  <a:moveTo>
                    <a:pt x="f41" y="f64"/>
                  </a:moveTo>
                  <a:lnTo>
                    <a:pt x="f70" y="f64"/>
                  </a:lnTo>
                  <a:lnTo>
                    <a:pt x="f70" y="f59"/>
                  </a:lnTo>
                  <a:lnTo>
                    <a:pt x="f65" y="f59"/>
                  </a:lnTo>
                  <a:lnTo>
                    <a:pt x="f66" y="f41"/>
                  </a:lnTo>
                  <a:lnTo>
                    <a:pt x="f45" y="f59"/>
                  </a:lnTo>
                  <a:lnTo>
                    <a:pt x="f69" y="f59"/>
                  </a:lnTo>
                  <a:lnTo>
                    <a:pt x="f69" y="f44"/>
                  </a:lnTo>
                  <a:lnTo>
                    <a:pt x="f41" y="f44"/>
                  </a:lnTo>
                  <a:close/>
                </a:path>
              </a:pathLst>
            </a:custGeom>
            <a:solidFill>
              <a:srgbClr val="F0E8EE"/>
            </a:solidFill>
            <a:ln w="19046"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400" b="0" i="0" u="none" strike="noStrike" kern="1200" cap="none" spc="0" baseline="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p:txBody>
        </p:sp>
        <p:sp>
          <p:nvSpPr>
            <p:cNvPr id="13" name="Figura a mano libera: forma 12">
              <a:extLst>
                <a:ext uri="{FF2B5EF4-FFF2-40B4-BE49-F238E27FC236}">
                  <a16:creationId xmlns:a16="http://schemas.microsoft.com/office/drawing/2014/main" id="{1AEDEEA7-EC43-7020-3495-BA3A4350852F}"/>
                </a:ext>
              </a:extLst>
            </p:cNvPr>
            <p:cNvSpPr/>
            <p:nvPr/>
          </p:nvSpPr>
          <p:spPr>
            <a:xfrm>
              <a:off x="5946041" y="4266233"/>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6A22B1"/>
            </a:solidFill>
            <a:ln w="19046" cap="flat">
              <a:solidFill>
                <a:srgbClr val="FFFFFF"/>
              </a:solidFill>
              <a:prstDash val="solid"/>
              <a:miter/>
            </a:ln>
          </p:spPr>
          <p:txBody>
            <a:bodyPr vert="horz" wrap="square" lIns="103180" tIns="103180" rIns="103180" bIns="103180" anchor="ctr" anchorCtr="1" compatLnSpc="1">
              <a:noAutofit/>
            </a:bodyPr>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it-IT" sz="2000" b="0" i="0" u="none" strike="noStrike" kern="1200" cap="none" spc="0" baseline="0" dirty="0">
                  <a:solidFill>
                    <a:srgbClr val="FFFFFF"/>
                  </a:solidFill>
                  <a:uFillTx/>
                  <a:latin typeface="Calibri" panose="020F0502020204030204" pitchFamily="34" charset="0"/>
                  <a:ea typeface="Calibri" panose="020F0502020204030204" pitchFamily="34" charset="0"/>
                  <a:cs typeface="Calibri" panose="020F0502020204030204" pitchFamily="34" charset="0"/>
                </a:rPr>
                <a:t>Progetto di pagamento</a:t>
              </a:r>
            </a:p>
          </p:txBody>
        </p:sp>
        <p:sp>
          <p:nvSpPr>
            <p:cNvPr id="14" name="Figura a mano libera: forma 13">
              <a:extLst>
                <a:ext uri="{FF2B5EF4-FFF2-40B4-BE49-F238E27FC236}">
                  <a16:creationId xmlns:a16="http://schemas.microsoft.com/office/drawing/2014/main" id="{47224284-17AD-289D-B685-57D41AD92FF6}"/>
                </a:ext>
              </a:extLst>
            </p:cNvPr>
            <p:cNvSpPr/>
            <p:nvPr/>
          </p:nvSpPr>
          <p:spPr>
            <a:xfrm>
              <a:off x="7428130" y="4364100"/>
              <a:ext cx="1346156" cy="825035"/>
            </a:xfrm>
            <a:custGeom>
              <a:avLst/>
              <a:gdLst>
                <a:gd name="f0" fmla="val 10800000"/>
                <a:gd name="f1" fmla="val 5400000"/>
                <a:gd name="f2" fmla="val 180"/>
                <a:gd name="f3" fmla="val w"/>
                <a:gd name="f4" fmla="val h"/>
                <a:gd name="f5" fmla="val 0"/>
                <a:gd name="f6" fmla="val 1060639"/>
                <a:gd name="f7" fmla="val 825034"/>
                <a:gd name="f8" fmla="+- 0 0 -90"/>
                <a:gd name="f9" fmla="*/ f3 1 1060639"/>
                <a:gd name="f10" fmla="*/ f4 1 825034"/>
                <a:gd name="f11" fmla="+- f7 0 f5"/>
                <a:gd name="f12" fmla="+- f6 0 f5"/>
                <a:gd name="f13" fmla="*/ f8 f0 1"/>
                <a:gd name="f14" fmla="*/ f12 1 1060639"/>
                <a:gd name="f15" fmla="*/ f11 1 825034"/>
                <a:gd name="f16" fmla="*/ 0 f12 1"/>
                <a:gd name="f17" fmla="*/ 0 f11 1"/>
                <a:gd name="f18" fmla="*/ 1060639 f12 1"/>
                <a:gd name="f19" fmla="*/ 825034 f11 1"/>
                <a:gd name="f20" fmla="*/ f13 1 f2"/>
                <a:gd name="f21" fmla="*/ f16 1 1060639"/>
                <a:gd name="f22" fmla="*/ f17 1 825034"/>
                <a:gd name="f23" fmla="*/ f18 1 1060639"/>
                <a:gd name="f24" fmla="*/ f19 1 825034"/>
                <a:gd name="f25" fmla="*/ f5 1 f14"/>
                <a:gd name="f26" fmla="*/ f6 1 f14"/>
                <a:gd name="f27" fmla="*/ f5 1 f15"/>
                <a:gd name="f28" fmla="*/ f7 1 f15"/>
                <a:gd name="f29" fmla="+- f20 0 f1"/>
                <a:gd name="f30" fmla="*/ f21 1 f14"/>
                <a:gd name="f31" fmla="*/ f22 1 f15"/>
                <a:gd name="f32" fmla="*/ f23 1 f14"/>
                <a:gd name="f33" fmla="*/ f24 1 f15"/>
                <a:gd name="f34" fmla="*/ f25 f9 1"/>
                <a:gd name="f35" fmla="*/ f26 f9 1"/>
                <a:gd name="f36" fmla="*/ f28 f10 1"/>
                <a:gd name="f37" fmla="*/ f27 f10 1"/>
                <a:gd name="f38" fmla="*/ f30 f9 1"/>
                <a:gd name="f39" fmla="*/ f31 f10 1"/>
                <a:gd name="f40" fmla="*/ f32 f9 1"/>
                <a:gd name="f41" fmla="*/ f33 f10 1"/>
              </a:gdLst>
              <a:ahLst/>
              <a:cxnLst>
                <a:cxn ang="3cd4">
                  <a:pos x="hc" y="t"/>
                </a:cxn>
                <a:cxn ang="0">
                  <a:pos x="r" y="vc"/>
                </a:cxn>
                <a:cxn ang="cd4">
                  <a:pos x="hc" y="b"/>
                </a:cxn>
                <a:cxn ang="cd2">
                  <a:pos x="l" y="vc"/>
                </a:cxn>
                <a:cxn ang="f29">
                  <a:pos x="f38" y="f39"/>
                </a:cxn>
                <a:cxn ang="f29">
                  <a:pos x="f40" y="f39"/>
                </a:cxn>
                <a:cxn ang="f29">
                  <a:pos x="f40" y="f41"/>
                </a:cxn>
                <a:cxn ang="f29">
                  <a:pos x="f38" y="f41"/>
                </a:cxn>
                <a:cxn ang="f29">
                  <a:pos x="f38" y="f39"/>
                </a:cxn>
              </a:cxnLst>
              <a:rect l="f34" t="f37" r="f35" b="f36"/>
              <a:pathLst>
                <a:path w="1060639" h="825034">
                  <a:moveTo>
                    <a:pt x="f5" y="f5"/>
                  </a:moveTo>
                  <a:lnTo>
                    <a:pt x="f6" y="f5"/>
                  </a:lnTo>
                  <a:lnTo>
                    <a:pt x="f6" y="f7"/>
                  </a:lnTo>
                  <a:lnTo>
                    <a:pt x="f5" y="f7"/>
                  </a:lnTo>
                  <a:lnTo>
                    <a:pt x="f5" y="f5"/>
                  </a:lnTo>
                  <a:close/>
                </a:path>
              </a:pathLst>
            </a:custGeom>
            <a:noFill/>
            <a:ln cap="flat">
              <a:noFill/>
              <a:prstDash val="solid"/>
            </a:ln>
          </p:spPr>
          <p:txBody>
            <a:bodyPr vert="horz" wrap="square" lIns="68580" tIns="68580" rIns="68580" bIns="68580" anchor="ctr" anchorCtr="1" compatLnSpc="1">
              <a:noAutofit/>
            </a:bodyPr>
            <a:lstStyle/>
            <a:p>
              <a:pPr marL="114300" marR="0" lvl="1" indent="-114300" algn="ctr" defTabSz="622304" rtl="0" fontAlgn="auto" hangingPunct="1">
                <a:lnSpc>
                  <a:spcPct val="90000"/>
                </a:lnSpc>
                <a:spcBef>
                  <a:spcPts val="0"/>
                </a:spcBef>
                <a:spcAft>
                  <a:spcPts val="300"/>
                </a:spcAft>
                <a:buNone/>
                <a:tabLst/>
                <a:defRPr sz="1800" b="0" i="0" u="none" strike="noStrike" kern="0" cap="none" spc="0" baseline="0">
                  <a:solidFill>
                    <a:srgbClr val="000000"/>
                  </a:solidFill>
                  <a:uFillTx/>
                </a:defRPr>
              </a:pPr>
              <a:r>
                <a:rPr lang="it-IT" sz="20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ANBSC + Coadiutore</a:t>
              </a:r>
            </a:p>
          </p:txBody>
        </p:sp>
        <p:sp>
          <p:nvSpPr>
            <p:cNvPr id="15" name="Figura a mano libera: forma 14">
              <a:extLst>
                <a:ext uri="{FF2B5EF4-FFF2-40B4-BE49-F238E27FC236}">
                  <a16:creationId xmlns:a16="http://schemas.microsoft.com/office/drawing/2014/main" id="{BB54D6DF-5EAD-2E5E-E220-8669F06FCFCA}"/>
                </a:ext>
              </a:extLst>
            </p:cNvPr>
            <p:cNvSpPr/>
            <p:nvPr/>
          </p:nvSpPr>
          <p:spPr>
            <a:xfrm>
              <a:off x="7242102" y="5412900"/>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A02B93"/>
            </a:solidFill>
            <a:ln w="19046" cap="flat">
              <a:solidFill>
                <a:srgbClr val="FFFFFF"/>
              </a:solidFill>
              <a:prstDash val="solid"/>
              <a:miter/>
            </a:ln>
          </p:spPr>
          <p:txBody>
            <a:bodyPr vert="horz" wrap="square" lIns="103180" tIns="103180" rIns="103180" bIns="103180" anchor="ctr" anchorCtr="1" compatLnSpc="1">
              <a:noAutofit/>
            </a:bodyPr>
            <a:lstStyle/>
            <a:p>
              <a:pPr marL="0" marR="0" lvl="0" indent="0" algn="ctr" defTabSz="622304" rtl="0" fontAlgn="auto" hangingPunct="1">
                <a:lnSpc>
                  <a:spcPct val="90000"/>
                </a:lnSpc>
                <a:spcBef>
                  <a:spcPts val="0"/>
                </a:spcBef>
                <a:spcAft>
                  <a:spcPts val="600"/>
                </a:spcAft>
                <a:buNone/>
                <a:tabLst/>
                <a:defRPr sz="1800" b="0" i="0" u="none" strike="noStrike" kern="0" cap="none" spc="0" baseline="0">
                  <a:solidFill>
                    <a:srgbClr val="000000"/>
                  </a:solidFill>
                  <a:uFillTx/>
                </a:defRPr>
              </a:pPr>
              <a:r>
                <a:rPr lang="it-IT" sz="2000" b="0" i="0" u="none" strike="noStrike" kern="1200" cap="none" spc="0" baseline="0">
                  <a:solidFill>
                    <a:srgbClr val="FFFFFF"/>
                  </a:solidFill>
                  <a:uFillTx/>
                  <a:latin typeface="Calibri" panose="020F0502020204030204" pitchFamily="34" charset="0"/>
                  <a:ea typeface="Calibri" panose="020F0502020204030204" pitchFamily="34" charset="0"/>
                  <a:cs typeface="Calibri" panose="020F0502020204030204" pitchFamily="34" charset="0"/>
                </a:rPr>
                <a:t>Vendita</a:t>
              </a:r>
            </a:p>
          </p:txBody>
        </p:sp>
      </p:grpSp>
      <p:sp>
        <p:nvSpPr>
          <p:cNvPr id="16" name="Parentesi graffa chiusa 15">
            <a:extLst>
              <a:ext uri="{FF2B5EF4-FFF2-40B4-BE49-F238E27FC236}">
                <a16:creationId xmlns:a16="http://schemas.microsoft.com/office/drawing/2014/main" id="{4B23ED89-6628-7FDF-932C-F38B1DE0305D}"/>
              </a:ext>
            </a:extLst>
          </p:cNvPr>
          <p:cNvSpPr/>
          <p:nvPr/>
        </p:nvSpPr>
        <p:spPr>
          <a:xfrm>
            <a:off x="3867867" y="1494126"/>
            <a:ext cx="172313" cy="1000448"/>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17" name="Parentesi graffa chiusa 16">
            <a:extLst>
              <a:ext uri="{FF2B5EF4-FFF2-40B4-BE49-F238E27FC236}">
                <a16:creationId xmlns:a16="http://schemas.microsoft.com/office/drawing/2014/main" id="{8E645612-00D7-FF6A-5595-9D80E356A05B}"/>
              </a:ext>
            </a:extLst>
          </p:cNvPr>
          <p:cNvSpPr/>
          <p:nvPr/>
        </p:nvSpPr>
        <p:spPr>
          <a:xfrm>
            <a:off x="6328441" y="2620976"/>
            <a:ext cx="107422" cy="102026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18" name="Parentesi graffa chiusa 17">
            <a:extLst>
              <a:ext uri="{FF2B5EF4-FFF2-40B4-BE49-F238E27FC236}">
                <a16:creationId xmlns:a16="http://schemas.microsoft.com/office/drawing/2014/main" id="{C9C3A01B-8D48-F9E3-2F1F-AD9905DAD65E}"/>
              </a:ext>
            </a:extLst>
          </p:cNvPr>
          <p:cNvSpPr/>
          <p:nvPr/>
        </p:nvSpPr>
        <p:spPr>
          <a:xfrm>
            <a:off x="8746101" y="3767895"/>
            <a:ext cx="107422" cy="1020265"/>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Tree>
    <p:extLst>
      <p:ext uri="{BB962C8B-B14F-4D97-AF65-F5344CB8AC3E}">
        <p14:creationId xmlns:p14="http://schemas.microsoft.com/office/powerpoint/2010/main" val="50332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C456BA2-1F2F-E396-0734-89D7AB06CCB9}"/>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D2377A72-ACFC-9945-BEA1-5B9BED8595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E62BA3AD-96EC-3A10-EF1D-2DECFA33AC5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B3AF12A6-CF0C-697C-16A1-D9D0E5606A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ECE82FCA-558B-7EF2-C078-3CCE9ABB86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7BCBEEF8-3AB2-17BC-C0DC-7263B20820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19F7D78B-FF3D-3181-CEC1-E79E3BF2BB82}"/>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Progetti di pagamento</a:t>
            </a:r>
          </a:p>
        </p:txBody>
      </p:sp>
      <p:pic>
        <p:nvPicPr>
          <p:cNvPr id="7" name="Immagine 6">
            <a:extLst>
              <a:ext uri="{FF2B5EF4-FFF2-40B4-BE49-F238E27FC236}">
                <a16:creationId xmlns:a16="http://schemas.microsoft.com/office/drawing/2014/main" id="{496A9A06-15DD-1DA7-7282-18F8D1105CB4}"/>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grpSp>
        <p:nvGrpSpPr>
          <p:cNvPr id="4" name="Diagramma 13">
            <a:extLst>
              <a:ext uri="{FF2B5EF4-FFF2-40B4-BE49-F238E27FC236}">
                <a16:creationId xmlns:a16="http://schemas.microsoft.com/office/drawing/2014/main" id="{F613602E-4CD8-1ECF-8AA7-616EE684769C}"/>
              </a:ext>
            </a:extLst>
          </p:cNvPr>
          <p:cNvGrpSpPr/>
          <p:nvPr/>
        </p:nvGrpSpPr>
        <p:grpSpPr>
          <a:xfrm>
            <a:off x="1042988" y="1275217"/>
            <a:ext cx="10184808" cy="4584847"/>
            <a:chOff x="3353927" y="1972900"/>
            <a:chExt cx="4050426" cy="3314105"/>
          </a:xfrm>
        </p:grpSpPr>
        <p:sp>
          <p:nvSpPr>
            <p:cNvPr id="5" name="Figura a mano libera: forma 4">
              <a:extLst>
                <a:ext uri="{FF2B5EF4-FFF2-40B4-BE49-F238E27FC236}">
                  <a16:creationId xmlns:a16="http://schemas.microsoft.com/office/drawing/2014/main" id="{D6CDB6B3-CDF6-0C50-00EE-0FB0FE639CF3}"/>
                </a:ext>
              </a:extLst>
            </p:cNvPr>
            <p:cNvSpPr/>
            <p:nvPr/>
          </p:nvSpPr>
          <p:spPr>
            <a:xfrm rot="5400013">
              <a:off x="3583442" y="2933194"/>
              <a:ext cx="866284" cy="986235"/>
            </a:xfrm>
            <a:custGeom>
              <a:avLst/>
              <a:gdLst>
                <a:gd name="f0" fmla="val 10800000"/>
                <a:gd name="f1" fmla="val 5400000"/>
                <a:gd name="f2" fmla="val 180"/>
                <a:gd name="f3" fmla="val w"/>
                <a:gd name="f4" fmla="val h"/>
                <a:gd name="f5" fmla="val ss"/>
                <a:gd name="f6" fmla="val 0"/>
                <a:gd name="f7" fmla="val 32840"/>
                <a:gd name="f8" fmla="val 25000"/>
                <a:gd name="f9" fmla="val 35780"/>
                <a:gd name="f10" fmla="+- 0 0 -360"/>
                <a:gd name="f11" fmla="+- 0 0 -270"/>
                <a:gd name="f12" fmla="+- 0 0 -180"/>
                <a:gd name="f13" fmla="+- 0 0 -90"/>
                <a:gd name="f14" fmla="abs f3"/>
                <a:gd name="f15" fmla="abs f4"/>
                <a:gd name="f16" fmla="abs f5"/>
                <a:gd name="f17" fmla="*/ f10 f0 1"/>
                <a:gd name="f18" fmla="*/ f11 f0 1"/>
                <a:gd name="f19" fmla="*/ f12 f0 1"/>
                <a:gd name="f20" fmla="*/ f13 f0 1"/>
                <a:gd name="f21" fmla="?: f14 f3 1"/>
                <a:gd name="f22" fmla="?: f15 f4 1"/>
                <a:gd name="f23" fmla="?: f16 f5 1"/>
                <a:gd name="f24" fmla="*/ f17 1 f2"/>
                <a:gd name="f25" fmla="*/ f18 1 f2"/>
                <a:gd name="f26" fmla="*/ f19 1 f2"/>
                <a:gd name="f27" fmla="*/ f20 1 f2"/>
                <a:gd name="f28" fmla="*/ f21 1 21600"/>
                <a:gd name="f29" fmla="*/ f22 1 21600"/>
                <a:gd name="f30" fmla="*/ 21600 f21 1"/>
                <a:gd name="f31" fmla="*/ 21600 f22 1"/>
                <a:gd name="f32" fmla="+- f24 0 f1"/>
                <a:gd name="f33" fmla="+- f25 0 f1"/>
                <a:gd name="f34" fmla="+- f26 0 f1"/>
                <a:gd name="f35" fmla="+- f27 0 f1"/>
                <a:gd name="f36" fmla="min f29 f28"/>
                <a:gd name="f37" fmla="*/ f30 1 f23"/>
                <a:gd name="f38" fmla="*/ f31 1 f23"/>
                <a:gd name="f39" fmla="val f37"/>
                <a:gd name="f40" fmla="val f38"/>
                <a:gd name="f41" fmla="*/ f6 f36 1"/>
                <a:gd name="f42" fmla="+- f40 0 f6"/>
                <a:gd name="f43" fmla="+- f39 0 f6"/>
                <a:gd name="f44" fmla="*/ f40 f36 1"/>
                <a:gd name="f45" fmla="*/ f39 f36 1"/>
                <a:gd name="f46" fmla="min f43 f42"/>
                <a:gd name="f47" fmla="*/ f46 f9 1"/>
                <a:gd name="f48" fmla="*/ f46 f8 1"/>
                <a:gd name="f49" fmla="*/ f46 f7 1"/>
                <a:gd name="f50" fmla="*/ f47 1 100000"/>
                <a:gd name="f51" fmla="*/ f48 1 50000"/>
                <a:gd name="f52" fmla="*/ f48 1 100000"/>
                <a:gd name="f53" fmla="*/ f49 1 200000"/>
                <a:gd name="f54" fmla="*/ f49 1 100000"/>
                <a:gd name="f55" fmla="+- f39 0 f51"/>
                <a:gd name="f56" fmla="+- f39 0 f52"/>
                <a:gd name="f57" fmla="+- f40 0 f54"/>
                <a:gd name="f58" fmla="+- f50 f40 0"/>
                <a:gd name="f59" fmla="*/ f50 f36 1"/>
                <a:gd name="f60" fmla="+- f56 0 f53"/>
                <a:gd name="f61" fmla="+- f56 f53 0"/>
                <a:gd name="f62" fmla="+- f57 f40 0"/>
                <a:gd name="f63" fmla="*/ f58 1 2"/>
                <a:gd name="f64" fmla="*/ f57 f36 1"/>
                <a:gd name="f65" fmla="*/ f55 f36 1"/>
                <a:gd name="f66" fmla="*/ f56 f36 1"/>
                <a:gd name="f67" fmla="*/ f61 1 2"/>
                <a:gd name="f68" fmla="*/ f62 1 2"/>
                <a:gd name="f69" fmla="*/ f61 f36 1"/>
                <a:gd name="f70" fmla="*/ f60 f36 1"/>
                <a:gd name="f71" fmla="*/ f63 f36 1"/>
                <a:gd name="f72" fmla="*/ f68 f36 1"/>
                <a:gd name="f73" fmla="*/ f67 f36 1"/>
              </a:gdLst>
              <a:ahLst/>
              <a:cxnLst>
                <a:cxn ang="3cd4">
                  <a:pos x="hc" y="t"/>
                </a:cxn>
                <a:cxn ang="0">
                  <a:pos x="r" y="vc"/>
                </a:cxn>
                <a:cxn ang="cd4">
                  <a:pos x="hc" y="b"/>
                </a:cxn>
                <a:cxn ang="cd2">
                  <a:pos x="l" y="vc"/>
                </a:cxn>
                <a:cxn ang="f32">
                  <a:pos x="f66" y="f41"/>
                </a:cxn>
                <a:cxn ang="f33">
                  <a:pos x="f65" y="f59"/>
                </a:cxn>
                <a:cxn ang="f33">
                  <a:pos x="f41" y="f72"/>
                </a:cxn>
                <a:cxn ang="f34">
                  <a:pos x="f73" y="f44"/>
                </a:cxn>
                <a:cxn ang="f35">
                  <a:pos x="f69" y="f71"/>
                </a:cxn>
                <a:cxn ang="f35">
                  <a:pos x="f45" y="f59"/>
                </a:cxn>
              </a:cxnLst>
              <a:rect l="f41" t="f64" r="f69" b="f44"/>
              <a:pathLst>
                <a:path>
                  <a:moveTo>
                    <a:pt x="f41" y="f64"/>
                  </a:moveTo>
                  <a:lnTo>
                    <a:pt x="f70" y="f64"/>
                  </a:lnTo>
                  <a:lnTo>
                    <a:pt x="f70" y="f59"/>
                  </a:lnTo>
                  <a:lnTo>
                    <a:pt x="f65" y="f59"/>
                  </a:lnTo>
                  <a:lnTo>
                    <a:pt x="f66" y="f41"/>
                  </a:lnTo>
                  <a:lnTo>
                    <a:pt x="f45" y="f59"/>
                  </a:lnTo>
                  <a:lnTo>
                    <a:pt x="f69" y="f59"/>
                  </a:lnTo>
                  <a:lnTo>
                    <a:pt x="f69" y="f44"/>
                  </a:lnTo>
                  <a:lnTo>
                    <a:pt x="f41" y="f44"/>
                  </a:lnTo>
                  <a:close/>
                </a:path>
              </a:pathLst>
            </a:custGeom>
            <a:solidFill>
              <a:srgbClr val="BCD6EB"/>
            </a:solidFill>
            <a:ln w="19046"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000000"/>
                </a:solidFill>
                <a:uFillTx/>
                <a:latin typeface="Aptos"/>
              </a:endParaRPr>
            </a:p>
          </p:txBody>
        </p:sp>
        <p:sp>
          <p:nvSpPr>
            <p:cNvPr id="2" name="Figura a mano libera: forma 1">
              <a:extLst>
                <a:ext uri="{FF2B5EF4-FFF2-40B4-BE49-F238E27FC236}">
                  <a16:creationId xmlns:a16="http://schemas.microsoft.com/office/drawing/2014/main" id="{75024616-002F-1016-0C14-37B6E2F98820}"/>
                </a:ext>
              </a:extLst>
            </p:cNvPr>
            <p:cNvSpPr/>
            <p:nvPr/>
          </p:nvSpPr>
          <p:spPr>
            <a:xfrm>
              <a:off x="3353927" y="1972900"/>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0F9ED5"/>
            </a:solidFill>
            <a:ln w="19046" cap="flat">
              <a:solidFill>
                <a:srgbClr val="FFFFFF"/>
              </a:solidFill>
              <a:prstDash val="solid"/>
              <a:miter/>
            </a:ln>
          </p:spPr>
          <p:txBody>
            <a:bodyPr vert="horz" wrap="square" lIns="118414" tIns="118414" rIns="118414" bIns="118414" anchor="ctr" anchorCtr="1" compatLnSpc="1">
              <a:noAutofit/>
            </a:bodyPr>
            <a:lstStyle/>
            <a:p>
              <a:pPr lvl="0" algn="ctr" defTabSz="1066803">
                <a:lnSpc>
                  <a:spcPct val="90000"/>
                </a:lnSpc>
                <a:spcAft>
                  <a:spcPts val="1000"/>
                </a:spcAft>
                <a:defRPr sz="1800" b="0" i="0" u="none" strike="noStrike" kern="0" cap="none" spc="0" baseline="0">
                  <a:solidFill>
                    <a:srgbClr val="000000"/>
                  </a:solidFill>
                  <a:uFillTx/>
                </a:defRPr>
              </a:pPr>
              <a:r>
                <a:rPr lang="it-IT" sz="2800" dirty="0">
                  <a:solidFill>
                    <a:srgbClr val="FFFFFF"/>
                  </a:solidFill>
                  <a:latin typeface="Calibri" panose="020F0502020204030204" pitchFamily="34" charset="0"/>
                  <a:ea typeface="Calibri" panose="020F0502020204030204" pitchFamily="34" charset="0"/>
                  <a:cs typeface="Calibri" panose="020F0502020204030204" pitchFamily="34" charset="0"/>
                </a:rPr>
                <a:t>Calcolo del limite della garanzia patrimoniale</a:t>
              </a:r>
            </a:p>
          </p:txBody>
        </p:sp>
        <p:sp>
          <p:nvSpPr>
            <p:cNvPr id="9" name="Figura a mano libera: forma 8">
              <a:extLst>
                <a:ext uri="{FF2B5EF4-FFF2-40B4-BE49-F238E27FC236}">
                  <a16:creationId xmlns:a16="http://schemas.microsoft.com/office/drawing/2014/main" id="{FF0F00CA-8787-692B-BFE2-7D0B27FF5E57}"/>
                </a:ext>
              </a:extLst>
            </p:cNvPr>
            <p:cNvSpPr/>
            <p:nvPr/>
          </p:nvSpPr>
          <p:spPr>
            <a:xfrm rot="5400013">
              <a:off x="4945998" y="4080367"/>
              <a:ext cx="866284" cy="986235"/>
            </a:xfrm>
            <a:custGeom>
              <a:avLst/>
              <a:gdLst>
                <a:gd name="f0" fmla="val 10800000"/>
                <a:gd name="f1" fmla="val 5400000"/>
                <a:gd name="f2" fmla="val 180"/>
                <a:gd name="f3" fmla="val w"/>
                <a:gd name="f4" fmla="val h"/>
                <a:gd name="f5" fmla="val ss"/>
                <a:gd name="f6" fmla="val 0"/>
                <a:gd name="f7" fmla="val 32840"/>
                <a:gd name="f8" fmla="val 25000"/>
                <a:gd name="f9" fmla="val 35780"/>
                <a:gd name="f10" fmla="+- 0 0 -360"/>
                <a:gd name="f11" fmla="+- 0 0 -270"/>
                <a:gd name="f12" fmla="+- 0 0 -180"/>
                <a:gd name="f13" fmla="+- 0 0 -90"/>
                <a:gd name="f14" fmla="abs f3"/>
                <a:gd name="f15" fmla="abs f4"/>
                <a:gd name="f16" fmla="abs f5"/>
                <a:gd name="f17" fmla="*/ f10 f0 1"/>
                <a:gd name="f18" fmla="*/ f11 f0 1"/>
                <a:gd name="f19" fmla="*/ f12 f0 1"/>
                <a:gd name="f20" fmla="*/ f13 f0 1"/>
                <a:gd name="f21" fmla="?: f14 f3 1"/>
                <a:gd name="f22" fmla="?: f15 f4 1"/>
                <a:gd name="f23" fmla="?: f16 f5 1"/>
                <a:gd name="f24" fmla="*/ f17 1 f2"/>
                <a:gd name="f25" fmla="*/ f18 1 f2"/>
                <a:gd name="f26" fmla="*/ f19 1 f2"/>
                <a:gd name="f27" fmla="*/ f20 1 f2"/>
                <a:gd name="f28" fmla="*/ f21 1 21600"/>
                <a:gd name="f29" fmla="*/ f22 1 21600"/>
                <a:gd name="f30" fmla="*/ 21600 f21 1"/>
                <a:gd name="f31" fmla="*/ 21600 f22 1"/>
                <a:gd name="f32" fmla="+- f24 0 f1"/>
                <a:gd name="f33" fmla="+- f25 0 f1"/>
                <a:gd name="f34" fmla="+- f26 0 f1"/>
                <a:gd name="f35" fmla="+- f27 0 f1"/>
                <a:gd name="f36" fmla="min f29 f28"/>
                <a:gd name="f37" fmla="*/ f30 1 f23"/>
                <a:gd name="f38" fmla="*/ f31 1 f23"/>
                <a:gd name="f39" fmla="val f37"/>
                <a:gd name="f40" fmla="val f38"/>
                <a:gd name="f41" fmla="*/ f6 f36 1"/>
                <a:gd name="f42" fmla="+- f40 0 f6"/>
                <a:gd name="f43" fmla="+- f39 0 f6"/>
                <a:gd name="f44" fmla="*/ f40 f36 1"/>
                <a:gd name="f45" fmla="*/ f39 f36 1"/>
                <a:gd name="f46" fmla="min f43 f42"/>
                <a:gd name="f47" fmla="*/ f46 f9 1"/>
                <a:gd name="f48" fmla="*/ f46 f8 1"/>
                <a:gd name="f49" fmla="*/ f46 f7 1"/>
                <a:gd name="f50" fmla="*/ f47 1 100000"/>
                <a:gd name="f51" fmla="*/ f48 1 50000"/>
                <a:gd name="f52" fmla="*/ f48 1 100000"/>
                <a:gd name="f53" fmla="*/ f49 1 200000"/>
                <a:gd name="f54" fmla="*/ f49 1 100000"/>
                <a:gd name="f55" fmla="+- f39 0 f51"/>
                <a:gd name="f56" fmla="+- f39 0 f52"/>
                <a:gd name="f57" fmla="+- f40 0 f54"/>
                <a:gd name="f58" fmla="+- f50 f40 0"/>
                <a:gd name="f59" fmla="*/ f50 f36 1"/>
                <a:gd name="f60" fmla="+- f56 0 f53"/>
                <a:gd name="f61" fmla="+- f56 f53 0"/>
                <a:gd name="f62" fmla="+- f57 f40 0"/>
                <a:gd name="f63" fmla="*/ f58 1 2"/>
                <a:gd name="f64" fmla="*/ f57 f36 1"/>
                <a:gd name="f65" fmla="*/ f55 f36 1"/>
                <a:gd name="f66" fmla="*/ f56 f36 1"/>
                <a:gd name="f67" fmla="*/ f61 1 2"/>
                <a:gd name="f68" fmla="*/ f62 1 2"/>
                <a:gd name="f69" fmla="*/ f61 f36 1"/>
                <a:gd name="f70" fmla="*/ f60 f36 1"/>
                <a:gd name="f71" fmla="*/ f63 f36 1"/>
                <a:gd name="f72" fmla="*/ f68 f36 1"/>
                <a:gd name="f73" fmla="*/ f67 f36 1"/>
              </a:gdLst>
              <a:ahLst/>
              <a:cxnLst>
                <a:cxn ang="3cd4">
                  <a:pos x="hc" y="t"/>
                </a:cxn>
                <a:cxn ang="0">
                  <a:pos x="r" y="vc"/>
                </a:cxn>
                <a:cxn ang="cd4">
                  <a:pos x="hc" y="b"/>
                </a:cxn>
                <a:cxn ang="cd2">
                  <a:pos x="l" y="vc"/>
                </a:cxn>
                <a:cxn ang="f32">
                  <a:pos x="f66" y="f41"/>
                </a:cxn>
                <a:cxn ang="f33">
                  <a:pos x="f65" y="f59"/>
                </a:cxn>
                <a:cxn ang="f33">
                  <a:pos x="f41" y="f72"/>
                </a:cxn>
                <a:cxn ang="f34">
                  <a:pos x="f73" y="f44"/>
                </a:cxn>
                <a:cxn ang="f35">
                  <a:pos x="f69" y="f71"/>
                </a:cxn>
                <a:cxn ang="f35">
                  <a:pos x="f45" y="f59"/>
                </a:cxn>
              </a:cxnLst>
              <a:rect l="f41" t="f64" r="f69" b="f44"/>
              <a:pathLst>
                <a:path>
                  <a:moveTo>
                    <a:pt x="f41" y="f64"/>
                  </a:moveTo>
                  <a:lnTo>
                    <a:pt x="f70" y="f64"/>
                  </a:lnTo>
                  <a:lnTo>
                    <a:pt x="f70" y="f59"/>
                  </a:lnTo>
                  <a:lnTo>
                    <a:pt x="f65" y="f59"/>
                  </a:lnTo>
                  <a:lnTo>
                    <a:pt x="f66" y="f41"/>
                  </a:lnTo>
                  <a:lnTo>
                    <a:pt x="f45" y="f59"/>
                  </a:lnTo>
                  <a:lnTo>
                    <a:pt x="f69" y="f59"/>
                  </a:lnTo>
                  <a:lnTo>
                    <a:pt x="f69" y="f44"/>
                  </a:lnTo>
                  <a:lnTo>
                    <a:pt x="f41" y="f44"/>
                  </a:lnTo>
                  <a:close/>
                </a:path>
              </a:pathLst>
            </a:custGeom>
            <a:solidFill>
              <a:srgbClr val="DBD4EC"/>
            </a:solidFill>
            <a:ln w="19046" cap="flat">
              <a:solidFill>
                <a:srgbClr val="FFFFFF"/>
              </a:solidFill>
              <a:prstDash val="solid"/>
              <a:miter/>
            </a:ln>
          </p:spPr>
          <p:txBody>
            <a:bodyPr vert="horz" wrap="square" lIns="0" tIns="0" rIns="0" bIns="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000000"/>
                </a:solidFill>
                <a:uFillTx/>
                <a:latin typeface="Aptos"/>
              </a:endParaRPr>
            </a:p>
          </p:txBody>
        </p:sp>
        <p:sp>
          <p:nvSpPr>
            <p:cNvPr id="10" name="Figura a mano libera: forma 9">
              <a:extLst>
                <a:ext uri="{FF2B5EF4-FFF2-40B4-BE49-F238E27FC236}">
                  <a16:creationId xmlns:a16="http://schemas.microsoft.com/office/drawing/2014/main" id="{AAF0E296-71BD-B7E8-0265-418ED16B6CE7}"/>
                </a:ext>
              </a:extLst>
            </p:cNvPr>
            <p:cNvSpPr/>
            <p:nvPr/>
          </p:nvSpPr>
          <p:spPr>
            <a:xfrm>
              <a:off x="4649989" y="3119567"/>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192CC3"/>
            </a:solidFill>
            <a:ln w="19046" cap="flat">
              <a:solidFill>
                <a:srgbClr val="FFFFFF"/>
              </a:solidFill>
              <a:prstDash val="solid"/>
              <a:miter/>
            </a:ln>
          </p:spPr>
          <p:txBody>
            <a:bodyPr vert="horz" wrap="square" lIns="103180" tIns="103180" rIns="103180" bIns="103180" anchor="ctr" anchorCtr="1" compatLnSpc="1">
              <a:noAutofit/>
            </a:bodyPr>
            <a:lstStyle/>
            <a:p>
              <a:pPr lvl="0" algn="ctr" defTabSz="1066803">
                <a:lnSpc>
                  <a:spcPct val="90000"/>
                </a:lnSpc>
                <a:spcAft>
                  <a:spcPts val="1000"/>
                </a:spcAft>
                <a:defRPr sz="1800" b="0" i="0" u="none" strike="noStrike" kern="0" cap="none" spc="0" baseline="0">
                  <a:solidFill>
                    <a:srgbClr val="000000"/>
                  </a:solidFill>
                  <a:uFillTx/>
                </a:defRPr>
              </a:pPr>
              <a:r>
                <a:rPr lang="it-IT" sz="2800" dirty="0">
                  <a:solidFill>
                    <a:srgbClr val="FFFFFF"/>
                  </a:solidFill>
                  <a:latin typeface="Calibri" panose="020F0502020204030204" pitchFamily="34" charset="0"/>
                  <a:ea typeface="Calibri" panose="020F0502020204030204" pitchFamily="34" charset="0"/>
                  <a:cs typeface="Calibri" panose="020F0502020204030204" pitchFamily="34" charset="0"/>
                </a:rPr>
                <a:t>Individuazione dei beni da vendere / estromettere</a:t>
              </a:r>
            </a:p>
          </p:txBody>
        </p:sp>
        <p:sp>
          <p:nvSpPr>
            <p:cNvPr id="13" name="Figura a mano libera: forma 12">
              <a:extLst>
                <a:ext uri="{FF2B5EF4-FFF2-40B4-BE49-F238E27FC236}">
                  <a16:creationId xmlns:a16="http://schemas.microsoft.com/office/drawing/2014/main" id="{66D2CA79-A322-C215-F053-BD750068B7AB}"/>
                </a:ext>
              </a:extLst>
            </p:cNvPr>
            <p:cNvSpPr/>
            <p:nvPr/>
          </p:nvSpPr>
          <p:spPr>
            <a:xfrm>
              <a:off x="5946041" y="4266233"/>
              <a:ext cx="1458312" cy="1020772"/>
            </a:xfrm>
            <a:custGeom>
              <a:avLst/>
              <a:gdLst>
                <a:gd name="f0" fmla="val 10800000"/>
                <a:gd name="f1" fmla="val 5400000"/>
                <a:gd name="f2" fmla="val 180"/>
                <a:gd name="f3" fmla="val w"/>
                <a:gd name="f4" fmla="val h"/>
                <a:gd name="f5" fmla="val 0"/>
                <a:gd name="f6" fmla="val 1458315"/>
                <a:gd name="f7" fmla="val 1020773"/>
                <a:gd name="f8" fmla="val 170163"/>
                <a:gd name="f9" fmla="val 76185"/>
                <a:gd name="f10" fmla="val 1288152"/>
                <a:gd name="f11" fmla="val 1382130"/>
                <a:gd name="f12" fmla="val 850610"/>
                <a:gd name="f13" fmla="val 944588"/>
                <a:gd name="f14" fmla="+- 0 0 -90"/>
                <a:gd name="f15" fmla="*/ f3 1 1458315"/>
                <a:gd name="f16" fmla="*/ f4 1 1020773"/>
                <a:gd name="f17" fmla="+- f7 0 f5"/>
                <a:gd name="f18" fmla="+- f6 0 f5"/>
                <a:gd name="f19" fmla="*/ f14 f0 1"/>
                <a:gd name="f20" fmla="*/ f18 1 1458315"/>
                <a:gd name="f21" fmla="*/ f17 1 1020773"/>
                <a:gd name="f22" fmla="*/ 0 f18 1"/>
                <a:gd name="f23" fmla="*/ 170163 f17 1"/>
                <a:gd name="f24" fmla="*/ 170163 f18 1"/>
                <a:gd name="f25" fmla="*/ 0 f17 1"/>
                <a:gd name="f26" fmla="*/ 1288152 f18 1"/>
                <a:gd name="f27" fmla="*/ 1458315 f18 1"/>
                <a:gd name="f28" fmla="*/ 850610 f17 1"/>
                <a:gd name="f29" fmla="*/ 1020773 f17 1"/>
                <a:gd name="f30" fmla="*/ f19 1 f2"/>
                <a:gd name="f31" fmla="*/ f22 1 1458315"/>
                <a:gd name="f32" fmla="*/ f23 1 1020773"/>
                <a:gd name="f33" fmla="*/ f24 1 1458315"/>
                <a:gd name="f34" fmla="*/ f25 1 1020773"/>
                <a:gd name="f35" fmla="*/ f26 1 1458315"/>
                <a:gd name="f36" fmla="*/ f27 1 1458315"/>
                <a:gd name="f37" fmla="*/ f28 1 1020773"/>
                <a:gd name="f38" fmla="*/ f29 1 1020773"/>
                <a:gd name="f39" fmla="*/ f5 1 f20"/>
                <a:gd name="f40" fmla="*/ f6 1 f20"/>
                <a:gd name="f41" fmla="*/ f5 1 f21"/>
                <a:gd name="f42" fmla="*/ f7 1 f21"/>
                <a:gd name="f43" fmla="+- f30 0 f1"/>
                <a:gd name="f44" fmla="*/ f31 1 f20"/>
                <a:gd name="f45" fmla="*/ f32 1 f21"/>
                <a:gd name="f46" fmla="*/ f33 1 f20"/>
                <a:gd name="f47" fmla="*/ f34 1 f21"/>
                <a:gd name="f48" fmla="*/ f35 1 f20"/>
                <a:gd name="f49" fmla="*/ f36 1 f20"/>
                <a:gd name="f50" fmla="*/ f37 1 f21"/>
                <a:gd name="f51" fmla="*/ f38 1 f21"/>
                <a:gd name="f52" fmla="*/ f39 f15 1"/>
                <a:gd name="f53" fmla="*/ f40 f15 1"/>
                <a:gd name="f54" fmla="*/ f42 f16 1"/>
                <a:gd name="f55" fmla="*/ f41 f16 1"/>
                <a:gd name="f56" fmla="*/ f44 f15 1"/>
                <a:gd name="f57" fmla="*/ f45 f16 1"/>
                <a:gd name="f58" fmla="*/ f46 f15 1"/>
                <a:gd name="f59" fmla="*/ f47 f16 1"/>
                <a:gd name="f60" fmla="*/ f48 f15 1"/>
                <a:gd name="f61" fmla="*/ f49 f15 1"/>
                <a:gd name="f62" fmla="*/ f50 f16 1"/>
                <a:gd name="f63" fmla="*/ f51 f16 1"/>
              </a:gdLst>
              <a:ahLst/>
              <a:cxnLst>
                <a:cxn ang="3cd4">
                  <a:pos x="hc" y="t"/>
                </a:cxn>
                <a:cxn ang="0">
                  <a:pos x="r" y="vc"/>
                </a:cxn>
                <a:cxn ang="cd4">
                  <a:pos x="hc" y="b"/>
                </a:cxn>
                <a:cxn ang="cd2">
                  <a:pos x="l" y="vc"/>
                </a:cxn>
                <a:cxn ang="f43">
                  <a:pos x="f56" y="f57"/>
                </a:cxn>
                <a:cxn ang="f43">
                  <a:pos x="f58" y="f59"/>
                </a:cxn>
                <a:cxn ang="f43">
                  <a:pos x="f60" y="f59"/>
                </a:cxn>
                <a:cxn ang="f43">
                  <a:pos x="f61" y="f57"/>
                </a:cxn>
                <a:cxn ang="f43">
                  <a:pos x="f61" y="f62"/>
                </a:cxn>
                <a:cxn ang="f43">
                  <a:pos x="f60" y="f63"/>
                </a:cxn>
                <a:cxn ang="f43">
                  <a:pos x="f58" y="f63"/>
                </a:cxn>
                <a:cxn ang="f43">
                  <a:pos x="f56" y="f62"/>
                </a:cxn>
                <a:cxn ang="f43">
                  <a:pos x="f56" y="f57"/>
                </a:cxn>
              </a:cxnLst>
              <a:rect l="f52" t="f55" r="f53" b="f54"/>
              <a:pathLst>
                <a:path w="1458315" h="1020773">
                  <a:moveTo>
                    <a:pt x="f5" y="f8"/>
                  </a:moveTo>
                  <a:cubicBezTo>
                    <a:pt x="f5" y="f9"/>
                    <a:pt x="f9" y="f5"/>
                    <a:pt x="f8" y="f5"/>
                  </a:cubicBezTo>
                  <a:lnTo>
                    <a:pt x="f10" y="f5"/>
                  </a:lnTo>
                  <a:cubicBezTo>
                    <a:pt x="f11" y="f5"/>
                    <a:pt x="f6" y="f9"/>
                    <a:pt x="f6" y="f8"/>
                  </a:cubicBezTo>
                  <a:lnTo>
                    <a:pt x="f6" y="f12"/>
                  </a:lnTo>
                  <a:cubicBezTo>
                    <a:pt x="f6" y="f13"/>
                    <a:pt x="f11" y="f7"/>
                    <a:pt x="f10" y="f7"/>
                  </a:cubicBezTo>
                  <a:lnTo>
                    <a:pt x="f8" y="f7"/>
                  </a:lnTo>
                  <a:cubicBezTo>
                    <a:pt x="f9" y="f7"/>
                    <a:pt x="f5" y="f13"/>
                    <a:pt x="f5" y="f12"/>
                  </a:cubicBezTo>
                  <a:lnTo>
                    <a:pt x="f5" y="f8"/>
                  </a:lnTo>
                  <a:close/>
                </a:path>
              </a:pathLst>
            </a:custGeom>
            <a:solidFill>
              <a:srgbClr val="6A22B1"/>
            </a:solidFill>
            <a:ln w="19046" cap="flat">
              <a:solidFill>
                <a:srgbClr val="FFFFFF"/>
              </a:solidFill>
              <a:prstDash val="solid"/>
              <a:miter/>
            </a:ln>
          </p:spPr>
          <p:txBody>
            <a:bodyPr vert="horz" wrap="square" lIns="103180" tIns="103180" rIns="103180" bIns="103180" anchor="ctr" anchorCtr="1" compatLnSpc="1">
              <a:noAutofit/>
            </a:bodyPr>
            <a:lstStyle/>
            <a:p>
              <a:pPr lvl="0" algn="ctr" defTabSz="622304">
                <a:lnSpc>
                  <a:spcPct val="90000"/>
                </a:lnSpc>
                <a:spcAft>
                  <a:spcPts val="600"/>
                </a:spcAft>
                <a:defRPr sz="1800" b="0" i="0" u="none" strike="noStrike" kern="0" cap="none" spc="0" baseline="0">
                  <a:solidFill>
                    <a:srgbClr val="000000"/>
                  </a:solidFill>
                  <a:uFillTx/>
                </a:defRPr>
              </a:pPr>
              <a:r>
                <a:rPr lang="it-IT" sz="2800" dirty="0">
                  <a:solidFill>
                    <a:srgbClr val="FFFFFF"/>
                  </a:solidFill>
                  <a:latin typeface="Calibri" panose="020F0502020204030204" pitchFamily="34" charset="0"/>
                  <a:ea typeface="Calibri" panose="020F0502020204030204" pitchFamily="34" charset="0"/>
                  <a:cs typeface="Calibri" panose="020F0502020204030204" pitchFamily="34" charset="0"/>
                </a:rPr>
                <a:t>Liquidazione</a:t>
              </a:r>
              <a:endParaRPr lang="it-IT" sz="2800" b="0" i="0" u="none" strike="noStrike" kern="1200" cap="none" spc="0" baseline="0" dirty="0">
                <a:solidFill>
                  <a:srgbClr val="FFFFFF"/>
                </a:solidFill>
                <a:uFillTx/>
                <a:latin typeface="Calibri" panose="020F0502020204030204" pitchFamily="34" charset="0"/>
                <a:ea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223978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64464AE-A7C7-044D-F02D-F7329600DC2B}"/>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B41622D8-AA30-BABC-5393-ABC8DBFF63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7EA2C5D7-FB5A-00E8-C89B-3377782BBE0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C02479BA-69AE-A3AC-77DD-EC3A52F25A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2574C054-76AD-11E9-4217-99A0363550A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74242E42-EB31-C5DA-9677-0F777037CD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10859BCD-CA65-FD3A-C99A-5A3F26F6C9A3}"/>
              </a:ext>
            </a:extLst>
          </p:cNvPr>
          <p:cNvSpPr txBox="1"/>
          <p:nvPr/>
        </p:nvSpPr>
        <p:spPr>
          <a:xfrm>
            <a:off x="579528" y="922919"/>
            <a:ext cx="11111729" cy="5461252"/>
          </a:xfrm>
          <a:prstGeom prst="rect">
            <a:avLst/>
          </a:prstGeom>
          <a:solidFill>
            <a:schemeClr val="tx2"/>
          </a:solidFill>
        </p:spPr>
        <p:txBody>
          <a:bodyPr vert="horz" lIns="91440" tIns="45720" rIns="91440" bIns="45720" rtlCol="0" anchor="ctr"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lvl="0" algn="ctr">
              <a:lnSpc>
                <a:spcPct val="90000"/>
              </a:lnSpc>
              <a:spcBef>
                <a:spcPct val="0"/>
              </a:spcBef>
              <a:spcAft>
                <a:spcPts val="600"/>
              </a:spcAft>
              <a:defRPr sz="1800" b="0" i="0" u="none" strike="noStrike" kern="0" cap="none" spc="0" baseline="0">
                <a:solidFill>
                  <a:srgbClr val="000000"/>
                </a:solidFill>
                <a:uFillTx/>
              </a:defRPr>
            </a:pPr>
            <a:r>
              <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rPr>
              <a:t>LA DESTINAZIONE DEI BENI AZIENDALI</a:t>
            </a:r>
          </a:p>
        </p:txBody>
      </p:sp>
      <p:pic>
        <p:nvPicPr>
          <p:cNvPr id="2" name="Immagine 1">
            <a:extLst>
              <a:ext uri="{FF2B5EF4-FFF2-40B4-BE49-F238E27FC236}">
                <a16:creationId xmlns:a16="http://schemas.microsoft.com/office/drawing/2014/main" id="{068D08E0-08FC-A614-AD13-3D20217A3F45}"/>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18125579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DAFD98E-D7E9-1388-77C0-A7AEEAC7D5BD}"/>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623715AA-FFF5-89F8-4988-D49630A994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799B2EAF-8B47-62A8-C357-4A1CC286F6D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2F92BE02-0192-FB09-7BC2-FCC3E1F5D35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CF232BD-FA34-F34A-27EE-8ED995CA34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B8269B68-B66F-7591-7E08-92797E6DA0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0942C7D7-0A93-0EF6-338C-CDFA1577E808}"/>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destinazione dei beni aziendali</a:t>
            </a:r>
          </a:p>
        </p:txBody>
      </p:sp>
      <p:pic>
        <p:nvPicPr>
          <p:cNvPr id="7" name="Immagine 6">
            <a:extLst>
              <a:ext uri="{FF2B5EF4-FFF2-40B4-BE49-F238E27FC236}">
                <a16:creationId xmlns:a16="http://schemas.microsoft.com/office/drawing/2014/main" id="{3D61C31C-4189-D66F-94E7-2AFC869CA226}"/>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graphicFrame>
        <p:nvGraphicFramePr>
          <p:cNvPr id="4" name="Diagramma 3">
            <a:extLst>
              <a:ext uri="{FF2B5EF4-FFF2-40B4-BE49-F238E27FC236}">
                <a16:creationId xmlns:a16="http://schemas.microsoft.com/office/drawing/2014/main" id="{9AF4AADF-8602-6FB7-5223-5DAA4B636385}"/>
              </a:ext>
            </a:extLst>
          </p:cNvPr>
          <p:cNvGraphicFramePr/>
          <p:nvPr>
            <p:extLst>
              <p:ext uri="{D42A27DB-BD31-4B8C-83A1-F6EECF244321}">
                <p14:modId xmlns:p14="http://schemas.microsoft.com/office/powerpoint/2010/main" val="833562252"/>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11" name="Diagramma 10">
            <a:extLst>
              <a:ext uri="{FF2B5EF4-FFF2-40B4-BE49-F238E27FC236}">
                <a16:creationId xmlns:a16="http://schemas.microsoft.com/office/drawing/2014/main" id="{7FB491BE-6A40-097B-214D-609B1435FA48}"/>
              </a:ext>
            </a:extLst>
          </p:cNvPr>
          <p:cNvGraphicFramePr/>
          <p:nvPr>
            <p:extLst>
              <p:ext uri="{D42A27DB-BD31-4B8C-83A1-F6EECF244321}">
                <p14:modId xmlns:p14="http://schemas.microsoft.com/office/powerpoint/2010/main" val="1939036707"/>
              </p:ext>
            </p:extLst>
          </p:nvPr>
        </p:nvGraphicFramePr>
        <p:xfrm>
          <a:off x="1924574" y="1245996"/>
          <a:ext cx="8421635" cy="461406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7491078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2498A85-85BC-D328-E8CB-5FF6A8A210A1}"/>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39704B5-1FBF-C2C2-A7D6-0C1BD6388F4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08EFC11B-77C1-0E59-4AA7-51354777291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720DD41E-A424-3D22-A0BE-DB33FAB0C9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42EBA0E6-8EA9-837C-61F2-173DD21F62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3346E756-0F82-EFE9-A4EB-D28CE72725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79925507-602C-DBF3-0953-A438EB7F35B0}"/>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destinazione dei beni aziendali: Art. 48, c. 8 CAM</a:t>
            </a:r>
          </a:p>
        </p:txBody>
      </p:sp>
      <p:pic>
        <p:nvPicPr>
          <p:cNvPr id="7" name="Immagine 6">
            <a:extLst>
              <a:ext uri="{FF2B5EF4-FFF2-40B4-BE49-F238E27FC236}">
                <a16:creationId xmlns:a16="http://schemas.microsoft.com/office/drawing/2014/main" id="{E5302710-1435-F6C4-72A1-6ED8890040D0}"/>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
        <p:nvSpPr>
          <p:cNvPr id="4" name="Segnaposto contenuto 2">
            <a:extLst>
              <a:ext uri="{FF2B5EF4-FFF2-40B4-BE49-F238E27FC236}">
                <a16:creationId xmlns:a16="http://schemas.microsoft.com/office/drawing/2014/main" id="{72AF52BC-C91D-64A5-9CAF-4F595C8035B5}"/>
              </a:ext>
            </a:extLst>
          </p:cNvPr>
          <p:cNvSpPr txBox="1">
            <a:spLocks noGrp="1"/>
          </p:cNvSpPr>
          <p:nvPr>
            <p:ph idx="1"/>
          </p:nvPr>
        </p:nvSpPr>
        <p:spPr>
          <a:xfrm>
            <a:off x="599319" y="960427"/>
            <a:ext cx="11101833" cy="5386235"/>
          </a:xfrm>
        </p:spPr>
        <p:txBody>
          <a:bodyPr>
            <a:noAutofit/>
          </a:bodyPr>
          <a:lstStyle/>
          <a:p>
            <a:pPr marL="0" lvl="0" indent="0">
              <a:lnSpc>
                <a:spcPct val="150000"/>
              </a:lnSpc>
              <a:buNone/>
            </a:pPr>
            <a:r>
              <a:rPr lang="it-IT" dirty="0">
                <a:latin typeface="Calibri" panose="020F0502020204030204" pitchFamily="34" charset="0"/>
                <a:ea typeface="Calibri" panose="020F0502020204030204" pitchFamily="34" charset="0"/>
                <a:cs typeface="Calibri" panose="020F0502020204030204" pitchFamily="34" charset="0"/>
              </a:rPr>
              <a:t>a) </a:t>
            </a:r>
            <a:r>
              <a:rPr lang="it-IT" b="1" dirty="0">
                <a:latin typeface="Calibri" panose="020F0502020204030204" pitchFamily="34" charset="0"/>
                <a:ea typeface="Calibri" panose="020F0502020204030204" pitchFamily="34" charset="0"/>
                <a:cs typeface="Calibri" panose="020F0502020204030204" pitchFamily="34" charset="0"/>
              </a:rPr>
              <a:t>all'affitto</a:t>
            </a:r>
            <a:r>
              <a:rPr lang="it-IT" dirty="0">
                <a:latin typeface="Calibri" panose="020F0502020204030204" pitchFamily="34" charset="0"/>
                <a:ea typeface="Calibri" panose="020F0502020204030204" pitchFamily="34" charset="0"/>
                <a:cs typeface="Calibri" panose="020F0502020204030204" pitchFamily="34" charset="0"/>
              </a:rPr>
              <a:t>, quando vi siano fondate prospettive di continuazione o di ripresa dell'attività produttiva, </a:t>
            </a:r>
            <a:r>
              <a:rPr lang="it-IT" b="1" dirty="0">
                <a:latin typeface="Calibri" panose="020F0502020204030204" pitchFamily="34" charset="0"/>
                <a:ea typeface="Calibri" panose="020F0502020204030204" pitchFamily="34" charset="0"/>
                <a:cs typeface="Calibri" panose="020F0502020204030204" pitchFamily="34" charset="0"/>
              </a:rPr>
              <a:t>a titolo oneroso</a:t>
            </a:r>
            <a:r>
              <a:rPr lang="it-IT" dirty="0">
                <a:latin typeface="Calibri" panose="020F0502020204030204" pitchFamily="34" charset="0"/>
                <a:ea typeface="Calibri" panose="020F0502020204030204" pitchFamily="34" charset="0"/>
                <a:cs typeface="Calibri" panose="020F0502020204030204" pitchFamily="34" charset="0"/>
              </a:rPr>
              <a:t>, a società e ad imprese pubbliche o private, </a:t>
            </a:r>
            <a:r>
              <a:rPr lang="it-IT" b="1" dirty="0">
                <a:latin typeface="Calibri" panose="020F0502020204030204" pitchFamily="34" charset="0"/>
                <a:ea typeface="Calibri" panose="020F0502020204030204" pitchFamily="34" charset="0"/>
                <a:cs typeface="Calibri" panose="020F0502020204030204" pitchFamily="34" charset="0"/>
              </a:rPr>
              <a:t>ovvero in comodato</a:t>
            </a:r>
            <a:r>
              <a:rPr lang="it-IT" dirty="0">
                <a:latin typeface="Calibri" panose="020F0502020204030204" pitchFamily="34" charset="0"/>
                <a:ea typeface="Calibri" panose="020F0502020204030204" pitchFamily="34" charset="0"/>
                <a:cs typeface="Calibri" panose="020F0502020204030204" pitchFamily="34" charset="0"/>
              </a:rPr>
              <a:t>, senza oneri a carico dello Stato, a cooperative di lavoratori dipendenti dell'impresa confiscata. Nella scelta dell'affittuario o del comodatario sono privilegiate le soluzioni che garantiscono il mantenimento dei livelli occupazionali. </a:t>
            </a:r>
          </a:p>
          <a:p>
            <a:pPr marL="0" lvl="0" indent="0">
              <a:lnSpc>
                <a:spcPct val="150000"/>
              </a:lnSpc>
              <a:buNone/>
            </a:pPr>
            <a:r>
              <a:rPr lang="it-IT" dirty="0">
                <a:latin typeface="Calibri" panose="020F0502020204030204" pitchFamily="34" charset="0"/>
                <a:ea typeface="Calibri" panose="020F0502020204030204" pitchFamily="34" charset="0"/>
                <a:cs typeface="Calibri" panose="020F0502020204030204" pitchFamily="34" charset="0"/>
              </a:rPr>
              <a:t>b) </a:t>
            </a:r>
            <a:r>
              <a:rPr lang="it-IT" b="1" dirty="0">
                <a:latin typeface="Calibri" panose="020F0502020204030204" pitchFamily="34" charset="0"/>
                <a:ea typeface="Calibri" panose="020F0502020204030204" pitchFamily="34" charset="0"/>
                <a:cs typeface="Calibri" panose="020F0502020204030204" pitchFamily="34" charset="0"/>
              </a:rPr>
              <a:t>alla vendita</a:t>
            </a:r>
            <a:r>
              <a:rPr lang="it-IT" dirty="0">
                <a:latin typeface="Calibri" panose="020F0502020204030204" pitchFamily="34" charset="0"/>
                <a:ea typeface="Calibri" panose="020F0502020204030204" pitchFamily="34" charset="0"/>
                <a:cs typeface="Calibri" panose="020F0502020204030204" pitchFamily="34" charset="0"/>
              </a:rPr>
              <a:t>, per un corrispettivo non inferiore a quello determinato dalla stima eseguita dall'Agenzia, a soggetti che ne abbiano fatto richiesta, qualora vi sia una maggiore utilità per l'interesse pubblico o qualora la vendita medesima sia finalizzata al risarcimento delle vittime dei reati di tipo mafioso. </a:t>
            </a:r>
          </a:p>
          <a:p>
            <a:pPr marL="0" lvl="0" indent="0">
              <a:lnSpc>
                <a:spcPct val="150000"/>
              </a:lnSpc>
              <a:buNone/>
            </a:pPr>
            <a:r>
              <a:rPr lang="it-IT" dirty="0">
                <a:latin typeface="Calibri" panose="020F0502020204030204" pitchFamily="34" charset="0"/>
                <a:ea typeface="Calibri" panose="020F0502020204030204" pitchFamily="34" charset="0"/>
                <a:cs typeface="Calibri" panose="020F0502020204030204" pitchFamily="34" charset="0"/>
              </a:rPr>
              <a:t>c) </a:t>
            </a:r>
            <a:r>
              <a:rPr lang="it-IT" b="1" dirty="0">
                <a:latin typeface="Calibri" panose="020F0502020204030204" pitchFamily="34" charset="0"/>
                <a:ea typeface="Calibri" panose="020F0502020204030204" pitchFamily="34" charset="0"/>
                <a:cs typeface="Calibri" panose="020F0502020204030204" pitchFamily="34" charset="0"/>
              </a:rPr>
              <a:t>alla liquidazione</a:t>
            </a:r>
            <a:r>
              <a:rPr lang="it-IT" dirty="0">
                <a:latin typeface="Calibri" panose="020F0502020204030204" pitchFamily="34" charset="0"/>
                <a:ea typeface="Calibri" panose="020F0502020204030204" pitchFamily="34" charset="0"/>
                <a:cs typeface="Calibri" panose="020F0502020204030204" pitchFamily="34" charset="0"/>
              </a:rPr>
              <a:t>, qualora vi sia una maggiore utilità per l'interesse pubblico o qualora la liquidazione medesima sia finalizzata al risarcimento delle vittime dei reati di tipo mafioso, con le medesime modalità di cui alla lettera b).</a:t>
            </a:r>
          </a:p>
        </p:txBody>
      </p:sp>
    </p:spTree>
    <p:extLst>
      <p:ext uri="{BB962C8B-B14F-4D97-AF65-F5344CB8AC3E}">
        <p14:creationId xmlns:p14="http://schemas.microsoft.com/office/powerpoint/2010/main" val="19734994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5F886EF-C751-E68A-EB17-7F1F2752D0FF}"/>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131EDBB-8BB6-A5BB-0630-B174C2197C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D0AD8964-F932-A4A4-FCD4-43BBDFC6A76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B3428263-0D54-EAE0-708C-B408FC257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8039F828-8B11-B282-8EA7-E37E6D9428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A2C19DAD-DC43-344B-9AD8-A428F52BBC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BAB7225C-D8EB-561E-34B9-6E0C93BD1324}"/>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destinazione dei beni aziendali</a:t>
            </a:r>
          </a:p>
        </p:txBody>
      </p:sp>
      <p:pic>
        <p:nvPicPr>
          <p:cNvPr id="7" name="Immagine 6">
            <a:extLst>
              <a:ext uri="{FF2B5EF4-FFF2-40B4-BE49-F238E27FC236}">
                <a16:creationId xmlns:a16="http://schemas.microsoft.com/office/drawing/2014/main" id="{022B7FB9-A715-A5D2-85AA-F3665923D2CB}"/>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
        <p:nvSpPr>
          <p:cNvPr id="38" name="CasellaDiTesto 5">
            <a:extLst>
              <a:ext uri="{FF2B5EF4-FFF2-40B4-BE49-F238E27FC236}">
                <a16:creationId xmlns:a16="http://schemas.microsoft.com/office/drawing/2014/main" id="{1A50557D-DC78-7B2A-9C7C-C54B3CB5A250}"/>
              </a:ext>
            </a:extLst>
          </p:cNvPr>
          <p:cNvSpPr txBox="1"/>
          <p:nvPr/>
        </p:nvSpPr>
        <p:spPr>
          <a:xfrm>
            <a:off x="579528" y="1048933"/>
            <a:ext cx="11062600" cy="400110"/>
          </a:xfrm>
          <a:prstGeom prst="rect">
            <a:avLst/>
          </a:prstGeom>
          <a:noFill/>
          <a:ln cap="flat">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Beni destinabili: procedura destinazione BENI AZIENDALI ALLA VENDITA O ALL'AFFITTO</a:t>
            </a:r>
          </a:p>
        </p:txBody>
      </p:sp>
      <p:sp>
        <p:nvSpPr>
          <p:cNvPr id="9" name="Rectangle 8">
            <a:extLst>
              <a:ext uri="{FF2B5EF4-FFF2-40B4-BE49-F238E27FC236}">
                <a16:creationId xmlns:a16="http://schemas.microsoft.com/office/drawing/2014/main" id="{A5D1FD2A-AD7C-B4E0-099D-02F859F30131}"/>
              </a:ext>
            </a:extLst>
          </p:cNvPr>
          <p:cNvSpPr/>
          <p:nvPr/>
        </p:nvSpPr>
        <p:spPr>
          <a:xfrm>
            <a:off x="1581490" y="2739212"/>
            <a:ext cx="1152125" cy="648071"/>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dirty="0">
                <a:solidFill>
                  <a:schemeClr val="accent1"/>
                </a:solidFill>
                <a:uFillTx/>
                <a:latin typeface="Bookman Old Style" pitchFamily="18"/>
              </a:rPr>
              <a:t>BENI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dirty="0">
                <a:solidFill>
                  <a:schemeClr val="accent1"/>
                </a:solidFill>
                <a:uFillTx/>
                <a:latin typeface="Bookman Old Style" pitchFamily="18"/>
              </a:rPr>
              <a:t>AZIENDALI</a:t>
            </a:r>
          </a:p>
        </p:txBody>
      </p:sp>
      <p:cxnSp>
        <p:nvCxnSpPr>
          <p:cNvPr id="10" name="Connettore 1 15">
            <a:extLst>
              <a:ext uri="{FF2B5EF4-FFF2-40B4-BE49-F238E27FC236}">
                <a16:creationId xmlns:a16="http://schemas.microsoft.com/office/drawing/2014/main" id="{1B460CC5-1B48-81EC-0FC0-1FE11287F6D3}"/>
              </a:ext>
            </a:extLst>
          </p:cNvPr>
          <p:cNvCxnSpPr/>
          <p:nvPr/>
        </p:nvCxnSpPr>
        <p:spPr>
          <a:xfrm>
            <a:off x="2306143" y="2500352"/>
            <a:ext cx="0" cy="204624"/>
          </a:xfrm>
          <a:prstGeom prst="straightConnector1">
            <a:avLst/>
          </a:prstGeom>
          <a:noFill/>
          <a:ln w="19046" cap="flat">
            <a:solidFill>
              <a:srgbClr val="FA9A42"/>
            </a:solidFill>
            <a:prstDash val="solid"/>
            <a:miter/>
          </a:ln>
        </p:spPr>
      </p:cxnSp>
      <p:cxnSp>
        <p:nvCxnSpPr>
          <p:cNvPr id="11" name="Connettore 1 16">
            <a:extLst>
              <a:ext uri="{FF2B5EF4-FFF2-40B4-BE49-F238E27FC236}">
                <a16:creationId xmlns:a16="http://schemas.microsoft.com/office/drawing/2014/main" id="{26B7051F-1CF7-FE52-33F5-8874C47112DD}"/>
              </a:ext>
            </a:extLst>
          </p:cNvPr>
          <p:cNvCxnSpPr/>
          <p:nvPr/>
        </p:nvCxnSpPr>
        <p:spPr>
          <a:xfrm flipH="1">
            <a:off x="2256939" y="3425048"/>
            <a:ext cx="9" cy="682316"/>
          </a:xfrm>
          <a:prstGeom prst="straightConnector1">
            <a:avLst/>
          </a:prstGeom>
          <a:noFill/>
          <a:ln w="19046" cap="flat">
            <a:solidFill>
              <a:srgbClr val="FA9A42"/>
            </a:solidFill>
            <a:prstDash val="solid"/>
            <a:miter/>
          </a:ln>
        </p:spPr>
      </p:cxnSp>
      <p:cxnSp>
        <p:nvCxnSpPr>
          <p:cNvPr id="12" name="Connettore 2 17">
            <a:extLst>
              <a:ext uri="{FF2B5EF4-FFF2-40B4-BE49-F238E27FC236}">
                <a16:creationId xmlns:a16="http://schemas.microsoft.com/office/drawing/2014/main" id="{DF61E635-E32A-5CC4-37CF-0ADF2FB8DAA1}"/>
              </a:ext>
            </a:extLst>
          </p:cNvPr>
          <p:cNvCxnSpPr/>
          <p:nvPr/>
        </p:nvCxnSpPr>
        <p:spPr>
          <a:xfrm>
            <a:off x="2256939" y="4107364"/>
            <a:ext cx="854946" cy="0"/>
          </a:xfrm>
          <a:prstGeom prst="straightConnector1">
            <a:avLst/>
          </a:prstGeom>
          <a:noFill/>
          <a:ln w="19046" cap="flat">
            <a:solidFill>
              <a:srgbClr val="FA9A42"/>
            </a:solidFill>
            <a:prstDash val="solid"/>
            <a:miter/>
            <a:tailEnd type="arrow"/>
          </a:ln>
        </p:spPr>
      </p:cxnSp>
      <p:cxnSp>
        <p:nvCxnSpPr>
          <p:cNvPr id="13" name="Connettore 2 18">
            <a:extLst>
              <a:ext uri="{FF2B5EF4-FFF2-40B4-BE49-F238E27FC236}">
                <a16:creationId xmlns:a16="http://schemas.microsoft.com/office/drawing/2014/main" id="{59848102-4DF1-6069-2718-00E6AFAC18EA}"/>
              </a:ext>
            </a:extLst>
          </p:cNvPr>
          <p:cNvCxnSpPr/>
          <p:nvPr/>
        </p:nvCxnSpPr>
        <p:spPr>
          <a:xfrm>
            <a:off x="2306143" y="2488949"/>
            <a:ext cx="854946" cy="0"/>
          </a:xfrm>
          <a:prstGeom prst="straightConnector1">
            <a:avLst/>
          </a:prstGeom>
          <a:noFill/>
          <a:ln w="19046" cap="flat">
            <a:solidFill>
              <a:srgbClr val="FA9A42"/>
            </a:solidFill>
            <a:prstDash val="solid"/>
            <a:miter/>
            <a:tailEnd type="arrow"/>
          </a:ln>
        </p:spPr>
      </p:cxnSp>
      <p:cxnSp>
        <p:nvCxnSpPr>
          <p:cNvPr id="14" name="Connettore 2 19">
            <a:extLst>
              <a:ext uri="{FF2B5EF4-FFF2-40B4-BE49-F238E27FC236}">
                <a16:creationId xmlns:a16="http://schemas.microsoft.com/office/drawing/2014/main" id="{4FB6DD8C-684F-4A29-39BE-26C71A2BE732}"/>
              </a:ext>
            </a:extLst>
          </p:cNvPr>
          <p:cNvCxnSpPr/>
          <p:nvPr/>
        </p:nvCxnSpPr>
        <p:spPr>
          <a:xfrm>
            <a:off x="4028388" y="2488949"/>
            <a:ext cx="427473" cy="0"/>
          </a:xfrm>
          <a:prstGeom prst="straightConnector1">
            <a:avLst/>
          </a:prstGeom>
          <a:noFill/>
          <a:ln w="19046" cap="flat">
            <a:solidFill>
              <a:srgbClr val="FA9A42"/>
            </a:solidFill>
            <a:prstDash val="solid"/>
            <a:miter/>
            <a:tailEnd type="arrow"/>
          </a:ln>
        </p:spPr>
      </p:cxnSp>
      <p:sp>
        <p:nvSpPr>
          <p:cNvPr id="15" name="Rectangle 8">
            <a:extLst>
              <a:ext uri="{FF2B5EF4-FFF2-40B4-BE49-F238E27FC236}">
                <a16:creationId xmlns:a16="http://schemas.microsoft.com/office/drawing/2014/main" id="{0B368F57-5F69-3946-5975-0F955754274D}"/>
              </a:ext>
            </a:extLst>
          </p:cNvPr>
          <p:cNvSpPr/>
          <p:nvPr/>
        </p:nvSpPr>
        <p:spPr>
          <a:xfrm>
            <a:off x="3072493" y="3821559"/>
            <a:ext cx="890342" cy="50645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AFFITTO</a:t>
            </a:r>
          </a:p>
        </p:txBody>
      </p:sp>
      <p:sp>
        <p:nvSpPr>
          <p:cNvPr id="16" name="Rectangle 8">
            <a:extLst>
              <a:ext uri="{FF2B5EF4-FFF2-40B4-BE49-F238E27FC236}">
                <a16:creationId xmlns:a16="http://schemas.microsoft.com/office/drawing/2014/main" id="{16748BDC-1CB9-E078-DF78-402F7D5DDF23}"/>
              </a:ext>
            </a:extLst>
          </p:cNvPr>
          <p:cNvSpPr/>
          <p:nvPr/>
        </p:nvSpPr>
        <p:spPr>
          <a:xfrm>
            <a:off x="4455861" y="1950203"/>
            <a:ext cx="1542236" cy="756730"/>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 scelta del cessionario</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o affittuario</a:t>
            </a:r>
          </a:p>
        </p:txBody>
      </p:sp>
      <p:sp>
        <p:nvSpPr>
          <p:cNvPr id="17" name="Rectangle 8">
            <a:extLst>
              <a:ext uri="{FF2B5EF4-FFF2-40B4-BE49-F238E27FC236}">
                <a16:creationId xmlns:a16="http://schemas.microsoft.com/office/drawing/2014/main" id="{77D6AA35-4F8A-43A5-9E33-433CB1E01D94}"/>
              </a:ext>
            </a:extLst>
          </p:cNvPr>
          <p:cNvSpPr/>
          <p:nvPr/>
        </p:nvSpPr>
        <p:spPr>
          <a:xfrm>
            <a:off x="6576510" y="5381206"/>
            <a:ext cx="1362346" cy="510015"/>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Accertamenti antimafia</a:t>
            </a:r>
          </a:p>
        </p:txBody>
      </p:sp>
      <p:sp>
        <p:nvSpPr>
          <p:cNvPr id="18" name="Rectangle 8">
            <a:extLst>
              <a:ext uri="{FF2B5EF4-FFF2-40B4-BE49-F238E27FC236}">
                <a16:creationId xmlns:a16="http://schemas.microsoft.com/office/drawing/2014/main" id="{6F97452E-5444-EA83-9340-8BE215DB96D3}"/>
              </a:ext>
            </a:extLst>
          </p:cNvPr>
          <p:cNvSpPr/>
          <p:nvPr/>
        </p:nvSpPr>
        <p:spPr>
          <a:xfrm>
            <a:off x="3072493" y="2198508"/>
            <a:ext cx="972180" cy="50645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VENDITA</a:t>
            </a:r>
          </a:p>
        </p:txBody>
      </p:sp>
      <p:cxnSp>
        <p:nvCxnSpPr>
          <p:cNvPr id="19" name="Connettore 1 40">
            <a:extLst>
              <a:ext uri="{FF2B5EF4-FFF2-40B4-BE49-F238E27FC236}">
                <a16:creationId xmlns:a16="http://schemas.microsoft.com/office/drawing/2014/main" id="{D58E69BB-9628-BA96-6850-59982211DE21}"/>
              </a:ext>
            </a:extLst>
          </p:cNvPr>
          <p:cNvCxnSpPr/>
          <p:nvPr/>
        </p:nvCxnSpPr>
        <p:spPr>
          <a:xfrm>
            <a:off x="3517659" y="3593938"/>
            <a:ext cx="0" cy="204615"/>
          </a:xfrm>
          <a:prstGeom prst="straightConnector1">
            <a:avLst/>
          </a:prstGeom>
          <a:noFill/>
          <a:ln w="19046" cap="flat">
            <a:solidFill>
              <a:srgbClr val="FA9A42"/>
            </a:solidFill>
            <a:prstDash val="solid"/>
            <a:miter/>
          </a:ln>
        </p:spPr>
      </p:cxnSp>
      <p:cxnSp>
        <p:nvCxnSpPr>
          <p:cNvPr id="20" name="Connettore 2 41">
            <a:extLst>
              <a:ext uri="{FF2B5EF4-FFF2-40B4-BE49-F238E27FC236}">
                <a16:creationId xmlns:a16="http://schemas.microsoft.com/office/drawing/2014/main" id="{C2F4D32A-63A5-2306-258D-674FFCB57FA4}"/>
              </a:ext>
            </a:extLst>
          </p:cNvPr>
          <p:cNvCxnSpPr/>
          <p:nvPr/>
        </p:nvCxnSpPr>
        <p:spPr>
          <a:xfrm>
            <a:off x="3517659" y="3582535"/>
            <a:ext cx="854946" cy="0"/>
          </a:xfrm>
          <a:prstGeom prst="straightConnector1">
            <a:avLst/>
          </a:prstGeom>
          <a:noFill/>
          <a:ln w="19046" cap="flat">
            <a:solidFill>
              <a:srgbClr val="FA9A42"/>
            </a:solidFill>
            <a:prstDash val="solid"/>
            <a:miter/>
            <a:tailEnd type="arrow"/>
          </a:ln>
        </p:spPr>
      </p:cxnSp>
      <p:sp>
        <p:nvSpPr>
          <p:cNvPr id="21" name="Rectangle 8">
            <a:extLst>
              <a:ext uri="{FF2B5EF4-FFF2-40B4-BE49-F238E27FC236}">
                <a16:creationId xmlns:a16="http://schemas.microsoft.com/office/drawing/2014/main" id="{86128011-17D6-395B-DC6D-52FEE937B2AC}"/>
              </a:ext>
            </a:extLst>
          </p:cNvPr>
          <p:cNvSpPr/>
          <p:nvPr/>
        </p:nvSpPr>
        <p:spPr>
          <a:xfrm>
            <a:off x="4336020" y="3209789"/>
            <a:ext cx="2015054" cy="949549"/>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 titolo ONEROSO</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200" b="1" i="1" u="none" strike="noStrike" kern="1200" cap="none" spc="0" baseline="0">
              <a:solidFill>
                <a:schemeClr val="accent1"/>
              </a:solidFill>
              <a:uFillTx/>
              <a:latin typeface="Bookman Old Style" pitchFamily="18"/>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 società  e imprese pubbliche o private</a:t>
            </a:r>
          </a:p>
        </p:txBody>
      </p:sp>
      <p:cxnSp>
        <p:nvCxnSpPr>
          <p:cNvPr id="22" name="Connettore 1 46">
            <a:extLst>
              <a:ext uri="{FF2B5EF4-FFF2-40B4-BE49-F238E27FC236}">
                <a16:creationId xmlns:a16="http://schemas.microsoft.com/office/drawing/2014/main" id="{6177DBDF-90E7-AC8D-7A7F-A36263C4ADA5}"/>
              </a:ext>
            </a:extLst>
          </p:cNvPr>
          <p:cNvCxnSpPr/>
          <p:nvPr/>
        </p:nvCxnSpPr>
        <p:spPr>
          <a:xfrm>
            <a:off x="3517659" y="4323391"/>
            <a:ext cx="0" cy="341154"/>
          </a:xfrm>
          <a:prstGeom prst="straightConnector1">
            <a:avLst/>
          </a:prstGeom>
          <a:noFill/>
          <a:ln w="19046" cap="flat">
            <a:solidFill>
              <a:srgbClr val="FA9A42"/>
            </a:solidFill>
            <a:prstDash val="solid"/>
            <a:miter/>
          </a:ln>
        </p:spPr>
      </p:cxnSp>
      <p:cxnSp>
        <p:nvCxnSpPr>
          <p:cNvPr id="23" name="Connettore 2 47">
            <a:extLst>
              <a:ext uri="{FF2B5EF4-FFF2-40B4-BE49-F238E27FC236}">
                <a16:creationId xmlns:a16="http://schemas.microsoft.com/office/drawing/2014/main" id="{D2F87291-A196-7E7B-CE24-ADB8CB588B77}"/>
              </a:ext>
            </a:extLst>
          </p:cNvPr>
          <p:cNvCxnSpPr/>
          <p:nvPr/>
        </p:nvCxnSpPr>
        <p:spPr>
          <a:xfrm>
            <a:off x="3481083" y="4683427"/>
            <a:ext cx="854946" cy="0"/>
          </a:xfrm>
          <a:prstGeom prst="straightConnector1">
            <a:avLst/>
          </a:prstGeom>
          <a:noFill/>
          <a:ln w="19046" cap="flat">
            <a:solidFill>
              <a:srgbClr val="FA9A42"/>
            </a:solidFill>
            <a:prstDash val="solid"/>
            <a:miter/>
            <a:tailEnd type="arrow"/>
          </a:ln>
        </p:spPr>
      </p:cxnSp>
      <p:sp>
        <p:nvSpPr>
          <p:cNvPr id="24" name="Rectangle 8">
            <a:extLst>
              <a:ext uri="{FF2B5EF4-FFF2-40B4-BE49-F238E27FC236}">
                <a16:creationId xmlns:a16="http://schemas.microsoft.com/office/drawing/2014/main" id="{1A4E5738-448B-1F2C-D383-ED6965CCFB16}"/>
              </a:ext>
            </a:extLst>
          </p:cNvPr>
          <p:cNvSpPr/>
          <p:nvPr/>
        </p:nvSpPr>
        <p:spPr>
          <a:xfrm>
            <a:off x="4355890" y="4430202"/>
            <a:ext cx="1217715" cy="50645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 titolo GRATUITO</a:t>
            </a:r>
          </a:p>
        </p:txBody>
      </p:sp>
      <p:cxnSp>
        <p:nvCxnSpPr>
          <p:cNvPr id="25" name="Connettore 2 49">
            <a:extLst>
              <a:ext uri="{FF2B5EF4-FFF2-40B4-BE49-F238E27FC236}">
                <a16:creationId xmlns:a16="http://schemas.microsoft.com/office/drawing/2014/main" id="{0CBC2EF4-25FE-598A-E776-B9515FDDEC5E}"/>
              </a:ext>
            </a:extLst>
          </p:cNvPr>
          <p:cNvCxnSpPr/>
          <p:nvPr/>
        </p:nvCxnSpPr>
        <p:spPr>
          <a:xfrm>
            <a:off x="5008012" y="4923878"/>
            <a:ext cx="0" cy="372929"/>
          </a:xfrm>
          <a:prstGeom prst="straightConnector1">
            <a:avLst/>
          </a:prstGeom>
          <a:noFill/>
          <a:ln w="19046" cap="flat">
            <a:solidFill>
              <a:srgbClr val="FA9A42"/>
            </a:solidFill>
            <a:prstDash val="solid"/>
            <a:miter/>
            <a:tailEnd type="arrow"/>
          </a:ln>
        </p:spPr>
      </p:cxnSp>
      <p:sp>
        <p:nvSpPr>
          <p:cNvPr id="26" name="Rectangle 8">
            <a:extLst>
              <a:ext uri="{FF2B5EF4-FFF2-40B4-BE49-F238E27FC236}">
                <a16:creationId xmlns:a16="http://schemas.microsoft.com/office/drawing/2014/main" id="{C063791C-8083-F681-C6AD-18B32AE469B9}"/>
              </a:ext>
            </a:extLst>
          </p:cNvPr>
          <p:cNvSpPr/>
          <p:nvPr/>
        </p:nvSpPr>
        <p:spPr>
          <a:xfrm>
            <a:off x="3161089" y="5296807"/>
            <a:ext cx="2946836" cy="647102"/>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Alla cooperativa di lavoratori dipendenti dell’impresa confiscata</a:t>
            </a:r>
          </a:p>
        </p:txBody>
      </p:sp>
      <p:cxnSp>
        <p:nvCxnSpPr>
          <p:cNvPr id="27" name="Connettore 2 51">
            <a:extLst>
              <a:ext uri="{FF2B5EF4-FFF2-40B4-BE49-F238E27FC236}">
                <a16:creationId xmlns:a16="http://schemas.microsoft.com/office/drawing/2014/main" id="{5297F2D1-F3B4-9D47-923E-45DEFC90F2DF}"/>
              </a:ext>
            </a:extLst>
          </p:cNvPr>
          <p:cNvCxnSpPr/>
          <p:nvPr/>
        </p:nvCxnSpPr>
        <p:spPr>
          <a:xfrm>
            <a:off x="6107917" y="5620358"/>
            <a:ext cx="486323" cy="0"/>
          </a:xfrm>
          <a:prstGeom prst="straightConnector1">
            <a:avLst/>
          </a:prstGeom>
          <a:noFill/>
          <a:ln w="19046" cap="flat">
            <a:solidFill>
              <a:srgbClr val="FA9A42"/>
            </a:solidFill>
            <a:prstDash val="solid"/>
            <a:miter/>
            <a:tailEnd type="arrow"/>
          </a:ln>
        </p:spPr>
      </p:cxnSp>
      <p:cxnSp>
        <p:nvCxnSpPr>
          <p:cNvPr id="28" name="Connettore 2 52">
            <a:extLst>
              <a:ext uri="{FF2B5EF4-FFF2-40B4-BE49-F238E27FC236}">
                <a16:creationId xmlns:a16="http://schemas.microsoft.com/office/drawing/2014/main" id="{578C5E4C-E472-A321-970A-1CD2A0922583}"/>
              </a:ext>
            </a:extLst>
          </p:cNvPr>
          <p:cNvCxnSpPr/>
          <p:nvPr/>
        </p:nvCxnSpPr>
        <p:spPr>
          <a:xfrm>
            <a:off x="7938847" y="5620358"/>
            <a:ext cx="486324" cy="0"/>
          </a:xfrm>
          <a:prstGeom prst="straightConnector1">
            <a:avLst/>
          </a:prstGeom>
          <a:noFill/>
          <a:ln w="19046" cap="flat">
            <a:solidFill>
              <a:srgbClr val="FA9A42"/>
            </a:solidFill>
            <a:prstDash val="solid"/>
            <a:miter/>
            <a:tailEnd type="arrow"/>
          </a:ln>
        </p:spPr>
      </p:cxnSp>
      <p:sp>
        <p:nvSpPr>
          <p:cNvPr id="29" name="Rectangle 8">
            <a:extLst>
              <a:ext uri="{FF2B5EF4-FFF2-40B4-BE49-F238E27FC236}">
                <a16:creationId xmlns:a16="http://schemas.microsoft.com/office/drawing/2014/main" id="{ED2701BA-00CF-1315-31BC-8560A0173552}"/>
              </a:ext>
            </a:extLst>
          </p:cNvPr>
          <p:cNvSpPr/>
          <p:nvPr/>
        </p:nvSpPr>
        <p:spPr>
          <a:xfrm>
            <a:off x="8425171" y="5381206"/>
            <a:ext cx="1362346" cy="510015"/>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Stipula contratto di comodato</a:t>
            </a:r>
          </a:p>
        </p:txBody>
      </p:sp>
      <p:cxnSp>
        <p:nvCxnSpPr>
          <p:cNvPr id="30" name="Connettore 2 54">
            <a:extLst>
              <a:ext uri="{FF2B5EF4-FFF2-40B4-BE49-F238E27FC236}">
                <a16:creationId xmlns:a16="http://schemas.microsoft.com/office/drawing/2014/main" id="{A67EBD97-2D1D-AF86-8F2C-0D7CF114C731}"/>
              </a:ext>
            </a:extLst>
          </p:cNvPr>
          <p:cNvCxnSpPr>
            <a:endCxn id="16" idx="2"/>
          </p:cNvCxnSpPr>
          <p:nvPr/>
        </p:nvCxnSpPr>
        <p:spPr>
          <a:xfrm flipV="1">
            <a:off x="5226974" y="2706924"/>
            <a:ext cx="0" cy="457877"/>
          </a:xfrm>
          <a:prstGeom prst="straightConnector1">
            <a:avLst/>
          </a:prstGeom>
          <a:noFill/>
          <a:ln w="19046" cap="flat">
            <a:solidFill>
              <a:srgbClr val="FA9A42"/>
            </a:solidFill>
            <a:prstDash val="solid"/>
            <a:miter/>
            <a:tailEnd type="arrow"/>
          </a:ln>
        </p:spPr>
      </p:cxnSp>
      <p:cxnSp>
        <p:nvCxnSpPr>
          <p:cNvPr id="31" name="Connettore 2 55">
            <a:extLst>
              <a:ext uri="{FF2B5EF4-FFF2-40B4-BE49-F238E27FC236}">
                <a16:creationId xmlns:a16="http://schemas.microsoft.com/office/drawing/2014/main" id="{AED136B3-1270-AF4E-B4C7-93292DD270B9}"/>
              </a:ext>
            </a:extLst>
          </p:cNvPr>
          <p:cNvCxnSpPr/>
          <p:nvPr/>
        </p:nvCxnSpPr>
        <p:spPr>
          <a:xfrm>
            <a:off x="5998088" y="2091140"/>
            <a:ext cx="596152" cy="0"/>
          </a:xfrm>
          <a:prstGeom prst="straightConnector1">
            <a:avLst/>
          </a:prstGeom>
          <a:noFill/>
          <a:ln w="19046" cap="flat">
            <a:solidFill>
              <a:srgbClr val="FA9A42"/>
            </a:solidFill>
            <a:prstDash val="solid"/>
            <a:miter/>
            <a:tailEnd type="arrow"/>
          </a:ln>
        </p:spPr>
      </p:cxnSp>
      <p:sp>
        <p:nvSpPr>
          <p:cNvPr id="32" name="Rectangle 8">
            <a:extLst>
              <a:ext uri="{FF2B5EF4-FFF2-40B4-BE49-F238E27FC236}">
                <a16:creationId xmlns:a16="http://schemas.microsoft.com/office/drawing/2014/main" id="{A458448B-7B82-DAC5-10CE-6C8D00B85323}"/>
              </a:ext>
            </a:extLst>
          </p:cNvPr>
          <p:cNvSpPr/>
          <p:nvPr/>
        </p:nvSpPr>
        <p:spPr>
          <a:xfrm>
            <a:off x="6564303" y="1889304"/>
            <a:ext cx="1908663" cy="403680"/>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VENDITA PER ASTA PUBBLICA (CNN)</a:t>
            </a:r>
          </a:p>
        </p:txBody>
      </p:sp>
      <p:cxnSp>
        <p:nvCxnSpPr>
          <p:cNvPr id="33" name="Connettore 2 62">
            <a:extLst>
              <a:ext uri="{FF2B5EF4-FFF2-40B4-BE49-F238E27FC236}">
                <a16:creationId xmlns:a16="http://schemas.microsoft.com/office/drawing/2014/main" id="{D38144A2-52AB-0F3F-19CF-FB4A21BF2571}"/>
              </a:ext>
            </a:extLst>
          </p:cNvPr>
          <p:cNvCxnSpPr/>
          <p:nvPr/>
        </p:nvCxnSpPr>
        <p:spPr>
          <a:xfrm>
            <a:off x="5998088" y="2602170"/>
            <a:ext cx="596152" cy="0"/>
          </a:xfrm>
          <a:prstGeom prst="straightConnector1">
            <a:avLst/>
          </a:prstGeom>
          <a:noFill/>
          <a:ln w="19046" cap="flat">
            <a:solidFill>
              <a:srgbClr val="FA9A42"/>
            </a:solidFill>
            <a:prstDash val="solid"/>
            <a:miter/>
            <a:tailEnd type="arrow"/>
          </a:ln>
        </p:spPr>
      </p:cxnSp>
      <p:sp>
        <p:nvSpPr>
          <p:cNvPr id="34" name="Rectangle 8">
            <a:extLst>
              <a:ext uri="{FF2B5EF4-FFF2-40B4-BE49-F238E27FC236}">
                <a16:creationId xmlns:a16="http://schemas.microsoft.com/office/drawing/2014/main" id="{49EB670A-C039-26D8-FCC1-1A3634D9ED00}"/>
              </a:ext>
            </a:extLst>
          </p:cNvPr>
          <p:cNvSpPr/>
          <p:nvPr/>
        </p:nvSpPr>
        <p:spPr>
          <a:xfrm>
            <a:off x="6586129" y="2400326"/>
            <a:ext cx="1908663" cy="403680"/>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TRATTATIVA PRIVATA</a:t>
            </a:r>
          </a:p>
        </p:txBody>
      </p:sp>
      <p:sp>
        <p:nvSpPr>
          <p:cNvPr id="35" name="Parentesi graffa chiusa 64">
            <a:extLst>
              <a:ext uri="{FF2B5EF4-FFF2-40B4-BE49-F238E27FC236}">
                <a16:creationId xmlns:a16="http://schemas.microsoft.com/office/drawing/2014/main" id="{6E256F59-2397-D63B-D043-43D6F5F03F05}"/>
              </a:ext>
            </a:extLst>
          </p:cNvPr>
          <p:cNvSpPr/>
          <p:nvPr/>
        </p:nvSpPr>
        <p:spPr>
          <a:xfrm>
            <a:off x="8495753" y="1982491"/>
            <a:ext cx="216027" cy="756730"/>
          </a:xfrm>
          <a:custGeom>
            <a:avLst/>
            <a:gdLst>
              <a:gd name="f0" fmla="val 10800000"/>
              <a:gd name="f1" fmla="val 5400000"/>
              <a:gd name="f2" fmla="val 16200000"/>
              <a:gd name="f3" fmla="val 180"/>
              <a:gd name="f4" fmla="val w"/>
              <a:gd name="f5" fmla="val h"/>
              <a:gd name="f6" fmla="val ss"/>
              <a:gd name="f7" fmla="val 0"/>
              <a:gd name="f8" fmla="*/ 5419351 1 1725033"/>
              <a:gd name="f9" fmla="+- 0 0 5400000"/>
              <a:gd name="f10" fmla="val 8333"/>
              <a:gd name="f11" fmla="val 50000"/>
              <a:gd name="f12" fmla="+- 0 0 -180"/>
              <a:gd name="f13" fmla="+- 0 0 -270"/>
              <a:gd name="f14" fmla="+- 0 0 -360"/>
              <a:gd name="f15" fmla="abs f4"/>
              <a:gd name="f16" fmla="abs f5"/>
              <a:gd name="f17" fmla="abs f6"/>
              <a:gd name="f18" fmla="+- 2700000 f1 0"/>
              <a:gd name="f19" fmla="*/ f12 f0 1"/>
              <a:gd name="f20" fmla="*/ f13 f0 1"/>
              <a:gd name="f21" fmla="*/ f14 f0 1"/>
              <a:gd name="f22" fmla="?: f15 f4 1"/>
              <a:gd name="f23" fmla="?: f16 f5 1"/>
              <a:gd name="f24" fmla="?: f17 f6 1"/>
              <a:gd name="f25" fmla="+- f18 0 f1"/>
              <a:gd name="f26" fmla="*/ f19 1 f3"/>
              <a:gd name="f27" fmla="*/ f20 1 f3"/>
              <a:gd name="f28" fmla="*/ f21 1 f3"/>
              <a:gd name="f29" fmla="*/ f22 1 21600"/>
              <a:gd name="f30" fmla="*/ f23 1 21600"/>
              <a:gd name="f31" fmla="*/ 21600 f22 1"/>
              <a:gd name="f32" fmla="*/ 21600 f23 1"/>
              <a:gd name="f33" fmla="+- f25 f1 0"/>
              <a:gd name="f34" fmla="+- f26 0 f1"/>
              <a:gd name="f35" fmla="+- f27 0 f1"/>
              <a:gd name="f36" fmla="+- f28 0 f1"/>
              <a:gd name="f37" fmla="min f30 f29"/>
              <a:gd name="f38" fmla="*/ f31 1 f24"/>
              <a:gd name="f39" fmla="*/ f32 1 f24"/>
              <a:gd name="f40" fmla="*/ f33 f8 1"/>
              <a:gd name="f41" fmla="val f38"/>
              <a:gd name="f42" fmla="val f39"/>
              <a:gd name="f43" fmla="*/ f40 1 f0"/>
              <a:gd name="f44" fmla="*/ f7 f37 1"/>
              <a:gd name="f45" fmla="+- f42 0 f7"/>
              <a:gd name="f46" fmla="+- f41 0 f7"/>
              <a:gd name="f47" fmla="+- 0 0 f43"/>
              <a:gd name="f48" fmla="*/ f41 f37 1"/>
              <a:gd name="f49" fmla="*/ f42 f37 1"/>
              <a:gd name="f50" fmla="*/ f46 1 2"/>
              <a:gd name="f51" fmla="min f46 f45"/>
              <a:gd name="f52" fmla="*/ f45 f11 1"/>
              <a:gd name="f53" fmla="+- 0 0 f47"/>
              <a:gd name="f54" fmla="+- f7 f50 0"/>
              <a:gd name="f55" fmla="*/ f51 f10 1"/>
              <a:gd name="f56" fmla="*/ f52 1 100000"/>
              <a:gd name="f57" fmla="*/ f53 f0 1"/>
              <a:gd name="f58" fmla="*/ f50 f37 1"/>
              <a:gd name="f59" fmla="*/ f55 1 100000"/>
              <a:gd name="f60" fmla="*/ f57 1 f8"/>
              <a:gd name="f61" fmla="*/ f54 f37 1"/>
              <a:gd name="f62" fmla="*/ f56 f37 1"/>
              <a:gd name="f63" fmla="+- f60 0 f1"/>
              <a:gd name="f64" fmla="+- f56 0 f59"/>
              <a:gd name="f65" fmla="+- f42 0 f59"/>
              <a:gd name="f66" fmla="*/ f59 f37 1"/>
              <a:gd name="f67" fmla="cos 1 f63"/>
              <a:gd name="f68" fmla="sin 1 f63"/>
              <a:gd name="f69" fmla="*/ f64 f37 1"/>
              <a:gd name="f70" fmla="*/ f65 f37 1"/>
              <a:gd name="f71" fmla="+- 0 0 f67"/>
              <a:gd name="f72" fmla="+- 0 0 f68"/>
              <a:gd name="f73" fmla="+- 0 0 f71"/>
              <a:gd name="f74" fmla="+- 0 0 f72"/>
              <a:gd name="f75" fmla="val f73"/>
              <a:gd name="f76" fmla="val f74"/>
              <a:gd name="f77" fmla="*/ f75 f50 1"/>
              <a:gd name="f78" fmla="*/ f76 f59 1"/>
              <a:gd name="f79" fmla="+- f7 f77 0"/>
              <a:gd name="f80" fmla="+- f59 0 f78"/>
              <a:gd name="f81" fmla="+- f42 f78 0"/>
              <a:gd name="f82" fmla="+- f81 0 f59"/>
              <a:gd name="f83" fmla="*/ f80 f37 1"/>
              <a:gd name="f84" fmla="*/ f79 f37 1"/>
              <a:gd name="f85" fmla="*/ f82 f37 1"/>
            </a:gdLst>
            <a:ahLst/>
            <a:cxnLst>
              <a:cxn ang="3cd4">
                <a:pos x="hc" y="t"/>
              </a:cxn>
              <a:cxn ang="0">
                <a:pos x="r" y="vc"/>
              </a:cxn>
              <a:cxn ang="cd4">
                <a:pos x="hc" y="b"/>
              </a:cxn>
              <a:cxn ang="cd2">
                <a:pos x="l" y="vc"/>
              </a:cxn>
              <a:cxn ang="f34">
                <a:pos x="f44" y="f44"/>
              </a:cxn>
              <a:cxn ang="f35">
                <a:pos x="f48" y="f62"/>
              </a:cxn>
              <a:cxn ang="f36">
                <a:pos x="f44" y="f49"/>
              </a:cxn>
            </a:cxnLst>
            <a:rect l="f44" t="f83" r="f84" b="f85"/>
            <a:pathLst>
              <a:path stroke="0">
                <a:moveTo>
                  <a:pt x="f44" y="f44"/>
                </a:moveTo>
                <a:arcTo wR="f58" hR="f66" stAng="f2" swAng="f1"/>
                <a:lnTo>
                  <a:pt x="f61" y="f69"/>
                </a:lnTo>
                <a:arcTo wR="f58" hR="f66" stAng="f0" swAng="f9"/>
                <a:arcTo wR="f58" hR="f66" stAng="f2" swAng="f9"/>
                <a:lnTo>
                  <a:pt x="f61" y="f70"/>
                </a:lnTo>
                <a:arcTo wR="f58" hR="f66" stAng="f7" swAng="f1"/>
                <a:close/>
              </a:path>
              <a:path fill="none">
                <a:moveTo>
                  <a:pt x="f44" y="f44"/>
                </a:moveTo>
                <a:arcTo wR="f58" hR="f66" stAng="f2" swAng="f1"/>
                <a:lnTo>
                  <a:pt x="f61" y="f69"/>
                </a:lnTo>
                <a:arcTo wR="f58" hR="f66" stAng="f0" swAng="f9"/>
                <a:arcTo wR="f58" hR="f66" stAng="f2" swAng="f9"/>
                <a:lnTo>
                  <a:pt x="f61" y="f70"/>
                </a:lnTo>
                <a:arcTo wR="f58" hR="f66" stAng="f7" swAng="f1"/>
              </a:path>
            </a:pathLst>
          </a:custGeom>
          <a:noFill/>
          <a:ln w="6345"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chemeClr val="accent1"/>
              </a:solidFill>
              <a:uFillTx/>
              <a:latin typeface="Neue Haas Grotesk Text Pro"/>
            </a:endParaRPr>
          </a:p>
        </p:txBody>
      </p:sp>
      <p:sp>
        <p:nvSpPr>
          <p:cNvPr id="36" name="Rectangle 8">
            <a:extLst>
              <a:ext uri="{FF2B5EF4-FFF2-40B4-BE49-F238E27FC236}">
                <a16:creationId xmlns:a16="http://schemas.microsoft.com/office/drawing/2014/main" id="{F9B6FFFE-77AA-869A-2572-56658A4F7622}"/>
              </a:ext>
            </a:extLst>
          </p:cNvPr>
          <p:cNvSpPr/>
          <p:nvPr/>
        </p:nvSpPr>
        <p:spPr>
          <a:xfrm>
            <a:off x="8711780" y="1889304"/>
            <a:ext cx="1715697" cy="86260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Individuazione provvisoria acquirente o affittuario</a:t>
            </a:r>
          </a:p>
        </p:txBody>
      </p:sp>
      <p:cxnSp>
        <p:nvCxnSpPr>
          <p:cNvPr id="37" name="Connettore 2 66">
            <a:extLst>
              <a:ext uri="{FF2B5EF4-FFF2-40B4-BE49-F238E27FC236}">
                <a16:creationId xmlns:a16="http://schemas.microsoft.com/office/drawing/2014/main" id="{26C02485-B0BE-91DA-4614-393568DAE601}"/>
              </a:ext>
            </a:extLst>
          </p:cNvPr>
          <p:cNvCxnSpPr/>
          <p:nvPr/>
        </p:nvCxnSpPr>
        <p:spPr>
          <a:xfrm>
            <a:off x="9533085" y="2805890"/>
            <a:ext cx="0" cy="403899"/>
          </a:xfrm>
          <a:prstGeom prst="straightConnector1">
            <a:avLst/>
          </a:prstGeom>
          <a:noFill/>
          <a:ln w="19046" cap="flat">
            <a:solidFill>
              <a:srgbClr val="FA9A42"/>
            </a:solidFill>
            <a:prstDash val="solid"/>
            <a:miter/>
            <a:tailEnd type="arrow"/>
          </a:ln>
        </p:spPr>
      </p:cxnSp>
      <p:sp>
        <p:nvSpPr>
          <p:cNvPr id="39" name="Rectangle 8">
            <a:extLst>
              <a:ext uri="{FF2B5EF4-FFF2-40B4-BE49-F238E27FC236}">
                <a16:creationId xmlns:a16="http://schemas.microsoft.com/office/drawing/2014/main" id="{88BDB68A-FE45-3E33-7811-D4A7B84F44F0}"/>
              </a:ext>
            </a:extLst>
          </p:cNvPr>
          <p:cNvSpPr/>
          <p:nvPr/>
        </p:nvSpPr>
        <p:spPr>
          <a:xfrm>
            <a:off x="8888461" y="3186234"/>
            <a:ext cx="1362346" cy="510015"/>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Accertamenti antimafia</a:t>
            </a:r>
          </a:p>
        </p:txBody>
      </p:sp>
      <p:cxnSp>
        <p:nvCxnSpPr>
          <p:cNvPr id="40" name="Connettore 2 69">
            <a:extLst>
              <a:ext uri="{FF2B5EF4-FFF2-40B4-BE49-F238E27FC236}">
                <a16:creationId xmlns:a16="http://schemas.microsoft.com/office/drawing/2014/main" id="{D28487D7-5E3F-84F4-B990-F246B64D0897}"/>
              </a:ext>
            </a:extLst>
          </p:cNvPr>
          <p:cNvCxnSpPr/>
          <p:nvPr/>
        </p:nvCxnSpPr>
        <p:spPr>
          <a:xfrm>
            <a:off x="9569625" y="3703465"/>
            <a:ext cx="0" cy="403899"/>
          </a:xfrm>
          <a:prstGeom prst="straightConnector1">
            <a:avLst/>
          </a:prstGeom>
          <a:noFill/>
          <a:ln w="19046" cap="flat">
            <a:solidFill>
              <a:srgbClr val="FA9A42"/>
            </a:solidFill>
            <a:prstDash val="solid"/>
            <a:miter/>
            <a:tailEnd type="arrow"/>
          </a:ln>
        </p:spPr>
      </p:cxnSp>
      <p:sp>
        <p:nvSpPr>
          <p:cNvPr id="41" name="Rectangle 8">
            <a:extLst>
              <a:ext uri="{FF2B5EF4-FFF2-40B4-BE49-F238E27FC236}">
                <a16:creationId xmlns:a16="http://schemas.microsoft.com/office/drawing/2014/main" id="{1B842015-5B7D-353B-983B-7F92EBF3CF0A}"/>
              </a:ext>
            </a:extLst>
          </p:cNvPr>
          <p:cNvSpPr/>
          <p:nvPr/>
        </p:nvSpPr>
        <p:spPr>
          <a:xfrm>
            <a:off x="8888461" y="4107364"/>
            <a:ext cx="1362346" cy="510015"/>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Stipula atto</a:t>
            </a:r>
          </a:p>
        </p:txBody>
      </p:sp>
    </p:spTree>
    <p:extLst>
      <p:ext uri="{BB962C8B-B14F-4D97-AF65-F5344CB8AC3E}">
        <p14:creationId xmlns:p14="http://schemas.microsoft.com/office/powerpoint/2010/main" val="23358861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15545E8-0DA4-BC73-71BC-2BFBDD4D9F30}"/>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6E17E00F-93CD-C396-203E-56C52BD88E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F64EB818-C0C4-06FD-BA78-58849AC2616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5C58A477-AC9D-D626-0F23-90DE5E5B87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E67D314-F262-F552-D5FD-A15D116D07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049CB0EF-AA18-C77A-EC01-A73C715A70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50F9F2D4-AA5A-1536-5069-8C1939567CE2}"/>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destinazione dei beni aziendali</a:t>
            </a:r>
          </a:p>
        </p:txBody>
      </p:sp>
      <p:pic>
        <p:nvPicPr>
          <p:cNvPr id="7" name="Immagine 6">
            <a:extLst>
              <a:ext uri="{FF2B5EF4-FFF2-40B4-BE49-F238E27FC236}">
                <a16:creationId xmlns:a16="http://schemas.microsoft.com/office/drawing/2014/main" id="{6C5062BD-D02A-73F6-6E10-2FE61888AF86}"/>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
        <p:nvSpPr>
          <p:cNvPr id="38" name="CasellaDiTesto 5">
            <a:extLst>
              <a:ext uri="{FF2B5EF4-FFF2-40B4-BE49-F238E27FC236}">
                <a16:creationId xmlns:a16="http://schemas.microsoft.com/office/drawing/2014/main" id="{A2CBF1D8-793B-EE25-BD7C-8AA78A3ADE5C}"/>
              </a:ext>
            </a:extLst>
          </p:cNvPr>
          <p:cNvSpPr txBox="1"/>
          <p:nvPr/>
        </p:nvSpPr>
        <p:spPr>
          <a:xfrm>
            <a:off x="579528" y="1048933"/>
            <a:ext cx="11062600" cy="400110"/>
          </a:xfrm>
          <a:prstGeom prst="rect">
            <a:avLst/>
          </a:prstGeom>
          <a:noFill/>
          <a:ln cap="flat">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Beni destinabili: procedura destinazione BENI AZIENDALI ALLA LIQUIDAZIONE</a:t>
            </a:r>
          </a:p>
        </p:txBody>
      </p:sp>
      <p:sp>
        <p:nvSpPr>
          <p:cNvPr id="5" name="Rectangle 8">
            <a:extLst>
              <a:ext uri="{FF2B5EF4-FFF2-40B4-BE49-F238E27FC236}">
                <a16:creationId xmlns:a16="http://schemas.microsoft.com/office/drawing/2014/main" id="{34B3FDC2-F8E2-E3CE-288E-053AB9E5BA07}"/>
              </a:ext>
            </a:extLst>
          </p:cNvPr>
          <p:cNvSpPr/>
          <p:nvPr/>
        </p:nvSpPr>
        <p:spPr>
          <a:xfrm>
            <a:off x="1432648" y="3279037"/>
            <a:ext cx="1152125" cy="648071"/>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a:solidFill>
                  <a:schemeClr val="accent1"/>
                </a:solidFill>
                <a:uFillTx/>
                <a:latin typeface="Bookman Old Style" pitchFamily="18"/>
              </a:rPr>
              <a:t>BENI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a:solidFill>
                  <a:schemeClr val="accent1"/>
                </a:solidFill>
                <a:uFillTx/>
                <a:latin typeface="Bookman Old Style" pitchFamily="18"/>
              </a:rPr>
              <a:t>AZIENDALI</a:t>
            </a:r>
          </a:p>
        </p:txBody>
      </p:sp>
      <p:cxnSp>
        <p:nvCxnSpPr>
          <p:cNvPr id="6" name="Connettore 2 18">
            <a:extLst>
              <a:ext uri="{FF2B5EF4-FFF2-40B4-BE49-F238E27FC236}">
                <a16:creationId xmlns:a16="http://schemas.microsoft.com/office/drawing/2014/main" id="{EE497422-E6C1-30C2-CDB5-0E73F751E47E}"/>
              </a:ext>
            </a:extLst>
          </p:cNvPr>
          <p:cNvCxnSpPr/>
          <p:nvPr/>
        </p:nvCxnSpPr>
        <p:spPr>
          <a:xfrm>
            <a:off x="2537472" y="3596938"/>
            <a:ext cx="400087" cy="0"/>
          </a:xfrm>
          <a:prstGeom prst="straightConnector1">
            <a:avLst/>
          </a:prstGeom>
          <a:noFill/>
          <a:ln w="19046" cap="flat">
            <a:solidFill>
              <a:srgbClr val="FA9A42"/>
            </a:solidFill>
            <a:prstDash val="solid"/>
            <a:miter/>
            <a:tailEnd type="arrow"/>
          </a:ln>
        </p:spPr>
      </p:cxnSp>
      <p:cxnSp>
        <p:nvCxnSpPr>
          <p:cNvPr id="2" name="Connettore 2 19">
            <a:extLst>
              <a:ext uri="{FF2B5EF4-FFF2-40B4-BE49-F238E27FC236}">
                <a16:creationId xmlns:a16="http://schemas.microsoft.com/office/drawing/2014/main" id="{4212EFF8-B2D4-99B2-6080-37A5E0E3F4F5}"/>
              </a:ext>
            </a:extLst>
          </p:cNvPr>
          <p:cNvCxnSpPr/>
          <p:nvPr/>
        </p:nvCxnSpPr>
        <p:spPr>
          <a:xfrm>
            <a:off x="4051901" y="2293442"/>
            <a:ext cx="827615" cy="0"/>
          </a:xfrm>
          <a:prstGeom prst="straightConnector1">
            <a:avLst/>
          </a:prstGeom>
          <a:noFill/>
          <a:ln w="19046" cap="flat">
            <a:solidFill>
              <a:srgbClr val="FA9A42"/>
            </a:solidFill>
            <a:prstDash val="solid"/>
            <a:miter/>
            <a:tailEnd type="arrow"/>
          </a:ln>
        </p:spPr>
      </p:cxnSp>
      <p:sp>
        <p:nvSpPr>
          <p:cNvPr id="8" name="Rectangle 8">
            <a:extLst>
              <a:ext uri="{FF2B5EF4-FFF2-40B4-BE49-F238E27FC236}">
                <a16:creationId xmlns:a16="http://schemas.microsoft.com/office/drawing/2014/main" id="{01CC9755-6356-B634-4A80-7B170B0C22CF}"/>
              </a:ext>
            </a:extLst>
          </p:cNvPr>
          <p:cNvSpPr/>
          <p:nvPr/>
        </p:nvSpPr>
        <p:spPr>
          <a:xfrm>
            <a:off x="2856836" y="3392414"/>
            <a:ext cx="1476106" cy="50645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LIQUIDAZIONE</a:t>
            </a:r>
          </a:p>
        </p:txBody>
      </p:sp>
      <p:cxnSp>
        <p:nvCxnSpPr>
          <p:cNvPr id="4" name="Connettore 1 40">
            <a:extLst>
              <a:ext uri="{FF2B5EF4-FFF2-40B4-BE49-F238E27FC236}">
                <a16:creationId xmlns:a16="http://schemas.microsoft.com/office/drawing/2014/main" id="{5A2CAFEF-0664-6D14-D110-0C8DF63C2C54}"/>
              </a:ext>
            </a:extLst>
          </p:cNvPr>
          <p:cNvCxnSpPr/>
          <p:nvPr/>
        </p:nvCxnSpPr>
        <p:spPr>
          <a:xfrm>
            <a:off x="4051901" y="2297063"/>
            <a:ext cx="0" cy="1098972"/>
          </a:xfrm>
          <a:prstGeom prst="straightConnector1">
            <a:avLst/>
          </a:prstGeom>
          <a:noFill/>
          <a:ln w="19046" cap="flat">
            <a:solidFill>
              <a:srgbClr val="FA9A42"/>
            </a:solidFill>
            <a:prstDash val="solid"/>
            <a:miter/>
          </a:ln>
        </p:spPr>
      </p:cxnSp>
      <p:sp>
        <p:nvSpPr>
          <p:cNvPr id="42" name="Rectangle 8">
            <a:extLst>
              <a:ext uri="{FF2B5EF4-FFF2-40B4-BE49-F238E27FC236}">
                <a16:creationId xmlns:a16="http://schemas.microsoft.com/office/drawing/2014/main" id="{859C9F8B-26E5-09F5-ADE9-8DD67C81CFCC}"/>
              </a:ext>
            </a:extLst>
          </p:cNvPr>
          <p:cNvSpPr/>
          <p:nvPr/>
        </p:nvSpPr>
        <p:spPr>
          <a:xfrm>
            <a:off x="4806373" y="1924921"/>
            <a:ext cx="1908663" cy="704417"/>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Ditte individuali</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Società di persone</a:t>
            </a:r>
          </a:p>
        </p:txBody>
      </p:sp>
      <p:sp>
        <p:nvSpPr>
          <p:cNvPr id="43" name="Rectangle 8">
            <a:extLst>
              <a:ext uri="{FF2B5EF4-FFF2-40B4-BE49-F238E27FC236}">
                <a16:creationId xmlns:a16="http://schemas.microsoft.com/office/drawing/2014/main" id="{6C37BAEC-069A-AD30-EADD-64EF99B94C6F}"/>
              </a:ext>
            </a:extLst>
          </p:cNvPr>
          <p:cNvSpPr/>
          <p:nvPr/>
        </p:nvSpPr>
        <p:spPr>
          <a:xfrm>
            <a:off x="7219859" y="1845825"/>
            <a:ext cx="1170340" cy="86260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Presupposti ex art. 44, comma 2</a:t>
            </a:r>
            <a:r>
              <a:rPr lang="it-IT" sz="1200" b="1" i="1" u="none" strike="noStrike" kern="0" cap="none" spc="0" baseline="0">
                <a:solidFill>
                  <a:schemeClr val="accent1"/>
                </a:solidFill>
                <a:uFillTx/>
                <a:latin typeface="Bookman Old Style" pitchFamily="18"/>
              </a:rPr>
              <a:t>-</a:t>
            </a:r>
            <a:r>
              <a:rPr lang="it-IT" sz="1200" b="1" i="1" u="none" strike="noStrike" kern="1200" cap="none" spc="0" baseline="0">
                <a:solidFill>
                  <a:schemeClr val="accent1"/>
                </a:solidFill>
                <a:uFillTx/>
                <a:latin typeface="Bookman Old Style" pitchFamily="18"/>
              </a:rPr>
              <a:t>ter</a:t>
            </a:r>
          </a:p>
        </p:txBody>
      </p:sp>
      <p:cxnSp>
        <p:nvCxnSpPr>
          <p:cNvPr id="44" name="Connettore 2 66">
            <a:extLst>
              <a:ext uri="{FF2B5EF4-FFF2-40B4-BE49-F238E27FC236}">
                <a16:creationId xmlns:a16="http://schemas.microsoft.com/office/drawing/2014/main" id="{EA0CECC0-8516-4FAB-6DF4-06511FF60AAC}"/>
              </a:ext>
            </a:extLst>
          </p:cNvPr>
          <p:cNvCxnSpPr/>
          <p:nvPr/>
        </p:nvCxnSpPr>
        <p:spPr>
          <a:xfrm>
            <a:off x="6715046" y="2277129"/>
            <a:ext cx="543876" cy="0"/>
          </a:xfrm>
          <a:prstGeom prst="straightConnector1">
            <a:avLst/>
          </a:prstGeom>
          <a:noFill/>
          <a:ln w="19046" cap="flat">
            <a:solidFill>
              <a:srgbClr val="FA9A42"/>
            </a:solidFill>
            <a:prstDash val="solid"/>
            <a:miter/>
            <a:tailEnd type="arrow"/>
          </a:ln>
        </p:spPr>
      </p:cxnSp>
      <p:cxnSp>
        <p:nvCxnSpPr>
          <p:cNvPr id="46" name="Connettore 2 44">
            <a:extLst>
              <a:ext uri="{FF2B5EF4-FFF2-40B4-BE49-F238E27FC236}">
                <a16:creationId xmlns:a16="http://schemas.microsoft.com/office/drawing/2014/main" id="{F7793870-BFC4-7335-320C-2FB9D164ABFC}"/>
              </a:ext>
            </a:extLst>
          </p:cNvPr>
          <p:cNvCxnSpPr>
            <a:cxnSpLocks/>
            <a:stCxn id="8" idx="3"/>
          </p:cNvCxnSpPr>
          <p:nvPr/>
        </p:nvCxnSpPr>
        <p:spPr>
          <a:xfrm>
            <a:off x="4332933" y="3645648"/>
            <a:ext cx="473440" cy="0"/>
          </a:xfrm>
          <a:prstGeom prst="straightConnector1">
            <a:avLst/>
          </a:prstGeom>
          <a:noFill/>
          <a:ln w="19046" cap="flat">
            <a:solidFill>
              <a:srgbClr val="FA9A42"/>
            </a:solidFill>
            <a:prstDash val="solid"/>
            <a:miter/>
            <a:tailEnd type="arrow"/>
          </a:ln>
        </p:spPr>
      </p:cxnSp>
      <p:cxnSp>
        <p:nvCxnSpPr>
          <p:cNvPr id="50" name="Connettore 2 45">
            <a:extLst>
              <a:ext uri="{FF2B5EF4-FFF2-40B4-BE49-F238E27FC236}">
                <a16:creationId xmlns:a16="http://schemas.microsoft.com/office/drawing/2014/main" id="{7894C2FC-F46E-AB4E-931C-B53463650FF9}"/>
              </a:ext>
            </a:extLst>
          </p:cNvPr>
          <p:cNvCxnSpPr/>
          <p:nvPr/>
        </p:nvCxnSpPr>
        <p:spPr>
          <a:xfrm>
            <a:off x="8390208" y="2268040"/>
            <a:ext cx="543876" cy="0"/>
          </a:xfrm>
          <a:prstGeom prst="straightConnector1">
            <a:avLst/>
          </a:prstGeom>
          <a:noFill/>
          <a:ln w="19046" cap="flat">
            <a:solidFill>
              <a:srgbClr val="FA9A42"/>
            </a:solidFill>
            <a:prstDash val="solid"/>
            <a:miter/>
            <a:tailEnd type="arrow"/>
          </a:ln>
        </p:spPr>
      </p:cxnSp>
      <p:sp>
        <p:nvSpPr>
          <p:cNvPr id="52" name="Rectangle 8">
            <a:extLst>
              <a:ext uri="{FF2B5EF4-FFF2-40B4-BE49-F238E27FC236}">
                <a16:creationId xmlns:a16="http://schemas.microsoft.com/office/drawing/2014/main" id="{3339FD45-DA3D-91BD-B043-2DA13277E4F0}"/>
              </a:ext>
            </a:extLst>
          </p:cNvPr>
          <p:cNvSpPr/>
          <p:nvPr/>
        </p:nvSpPr>
        <p:spPr>
          <a:xfrm>
            <a:off x="8909679" y="1924921"/>
            <a:ext cx="1371471" cy="586166"/>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Cancellazione semplificata</a:t>
            </a:r>
          </a:p>
        </p:txBody>
      </p:sp>
      <p:cxnSp>
        <p:nvCxnSpPr>
          <p:cNvPr id="53" name="Connettore 1 58">
            <a:extLst>
              <a:ext uri="{FF2B5EF4-FFF2-40B4-BE49-F238E27FC236}">
                <a16:creationId xmlns:a16="http://schemas.microsoft.com/office/drawing/2014/main" id="{9D91C404-1F4C-64F8-BA3C-1FF0736F77BB}"/>
              </a:ext>
            </a:extLst>
          </p:cNvPr>
          <p:cNvCxnSpPr/>
          <p:nvPr/>
        </p:nvCxnSpPr>
        <p:spPr>
          <a:xfrm>
            <a:off x="4127870" y="3898873"/>
            <a:ext cx="0" cy="1172535"/>
          </a:xfrm>
          <a:prstGeom prst="straightConnector1">
            <a:avLst/>
          </a:prstGeom>
          <a:noFill/>
          <a:ln w="19046" cap="flat">
            <a:solidFill>
              <a:srgbClr val="FA9A42"/>
            </a:solidFill>
            <a:prstDash val="solid"/>
            <a:miter/>
          </a:ln>
        </p:spPr>
      </p:cxnSp>
      <p:cxnSp>
        <p:nvCxnSpPr>
          <p:cNvPr id="54" name="Connettore 2 59">
            <a:extLst>
              <a:ext uri="{FF2B5EF4-FFF2-40B4-BE49-F238E27FC236}">
                <a16:creationId xmlns:a16="http://schemas.microsoft.com/office/drawing/2014/main" id="{9E5FA74F-6CC0-C524-4551-8333D7338AD3}"/>
              </a:ext>
            </a:extLst>
          </p:cNvPr>
          <p:cNvCxnSpPr/>
          <p:nvPr/>
        </p:nvCxnSpPr>
        <p:spPr>
          <a:xfrm>
            <a:off x="4107113" y="5071408"/>
            <a:ext cx="827614" cy="0"/>
          </a:xfrm>
          <a:prstGeom prst="straightConnector1">
            <a:avLst/>
          </a:prstGeom>
          <a:noFill/>
          <a:ln w="19046" cap="flat">
            <a:solidFill>
              <a:srgbClr val="FA9A42"/>
            </a:solidFill>
            <a:prstDash val="solid"/>
            <a:miter/>
            <a:tailEnd type="arrow"/>
          </a:ln>
        </p:spPr>
      </p:cxnSp>
      <p:sp>
        <p:nvSpPr>
          <p:cNvPr id="55" name="Rectangle 8">
            <a:extLst>
              <a:ext uri="{FF2B5EF4-FFF2-40B4-BE49-F238E27FC236}">
                <a16:creationId xmlns:a16="http://schemas.microsoft.com/office/drawing/2014/main" id="{76FCB891-6606-FF1D-6A85-878FA27A8A23}"/>
              </a:ext>
            </a:extLst>
          </p:cNvPr>
          <p:cNvSpPr/>
          <p:nvPr/>
        </p:nvSpPr>
        <p:spPr>
          <a:xfrm>
            <a:off x="4779947" y="3063011"/>
            <a:ext cx="1189213" cy="1106213"/>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Ditte individuali</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Società di persone</a:t>
            </a:r>
          </a:p>
        </p:txBody>
      </p:sp>
      <p:cxnSp>
        <p:nvCxnSpPr>
          <p:cNvPr id="56" name="Connettore 2 61">
            <a:extLst>
              <a:ext uri="{FF2B5EF4-FFF2-40B4-BE49-F238E27FC236}">
                <a16:creationId xmlns:a16="http://schemas.microsoft.com/office/drawing/2014/main" id="{FC717FED-FE4B-4D2E-052B-03A88D2E5F18}"/>
              </a:ext>
            </a:extLst>
          </p:cNvPr>
          <p:cNvCxnSpPr/>
          <p:nvPr/>
        </p:nvCxnSpPr>
        <p:spPr>
          <a:xfrm>
            <a:off x="5982108" y="3645648"/>
            <a:ext cx="457850" cy="11128"/>
          </a:xfrm>
          <a:prstGeom prst="straightConnector1">
            <a:avLst/>
          </a:prstGeom>
          <a:noFill/>
          <a:ln w="19046" cap="flat">
            <a:solidFill>
              <a:srgbClr val="FA9A42"/>
            </a:solidFill>
            <a:prstDash val="solid"/>
            <a:miter/>
            <a:tailEnd type="arrow"/>
          </a:ln>
        </p:spPr>
      </p:cxnSp>
      <p:sp>
        <p:nvSpPr>
          <p:cNvPr id="57" name="Rectangle 8">
            <a:extLst>
              <a:ext uri="{FF2B5EF4-FFF2-40B4-BE49-F238E27FC236}">
                <a16:creationId xmlns:a16="http://schemas.microsoft.com/office/drawing/2014/main" id="{B1F3A7E9-A321-EEFD-C915-42FBA80A2968}"/>
              </a:ext>
            </a:extLst>
          </p:cNvPr>
          <p:cNvSpPr/>
          <p:nvPr/>
        </p:nvSpPr>
        <p:spPr>
          <a:xfrm>
            <a:off x="4880119" y="4719190"/>
            <a:ext cx="1737113" cy="704417"/>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Società di capitali</a:t>
            </a:r>
          </a:p>
        </p:txBody>
      </p:sp>
      <p:cxnSp>
        <p:nvCxnSpPr>
          <p:cNvPr id="58" name="Connettore 2 71">
            <a:extLst>
              <a:ext uri="{FF2B5EF4-FFF2-40B4-BE49-F238E27FC236}">
                <a16:creationId xmlns:a16="http://schemas.microsoft.com/office/drawing/2014/main" id="{D01A5E6B-4D03-950B-C1DB-9A8F660DAF89}"/>
              </a:ext>
            </a:extLst>
          </p:cNvPr>
          <p:cNvCxnSpPr/>
          <p:nvPr/>
        </p:nvCxnSpPr>
        <p:spPr>
          <a:xfrm>
            <a:off x="6626312" y="5085901"/>
            <a:ext cx="543886" cy="0"/>
          </a:xfrm>
          <a:prstGeom prst="straightConnector1">
            <a:avLst/>
          </a:prstGeom>
          <a:noFill/>
          <a:ln w="19046" cap="flat">
            <a:solidFill>
              <a:srgbClr val="FA9A42"/>
            </a:solidFill>
            <a:prstDash val="solid"/>
            <a:miter/>
            <a:tailEnd type="arrow"/>
          </a:ln>
        </p:spPr>
      </p:cxnSp>
      <p:sp>
        <p:nvSpPr>
          <p:cNvPr id="59" name="Rectangle 8">
            <a:extLst>
              <a:ext uri="{FF2B5EF4-FFF2-40B4-BE49-F238E27FC236}">
                <a16:creationId xmlns:a16="http://schemas.microsoft.com/office/drawing/2014/main" id="{AEBA7887-847A-5C54-43AE-0C3233439AD3}"/>
              </a:ext>
            </a:extLst>
          </p:cNvPr>
          <p:cNvSpPr/>
          <p:nvPr/>
        </p:nvSpPr>
        <p:spPr>
          <a:xfrm>
            <a:off x="6439958" y="3225472"/>
            <a:ext cx="1170340" cy="862608"/>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NO</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Presupposti ex art. 44 comma 2-ter</a:t>
            </a:r>
          </a:p>
        </p:txBody>
      </p:sp>
      <p:cxnSp>
        <p:nvCxnSpPr>
          <p:cNvPr id="60" name="Connettore 2 73">
            <a:extLst>
              <a:ext uri="{FF2B5EF4-FFF2-40B4-BE49-F238E27FC236}">
                <a16:creationId xmlns:a16="http://schemas.microsoft.com/office/drawing/2014/main" id="{82244C16-2217-0C92-587B-D5D05D064815}"/>
              </a:ext>
            </a:extLst>
          </p:cNvPr>
          <p:cNvCxnSpPr/>
          <p:nvPr/>
        </p:nvCxnSpPr>
        <p:spPr>
          <a:xfrm>
            <a:off x="7591489" y="3631740"/>
            <a:ext cx="427089" cy="0"/>
          </a:xfrm>
          <a:prstGeom prst="straightConnector1">
            <a:avLst/>
          </a:prstGeom>
          <a:noFill/>
          <a:ln w="19046" cap="flat">
            <a:solidFill>
              <a:srgbClr val="FA9A42"/>
            </a:solidFill>
            <a:prstDash val="solid"/>
            <a:miter/>
            <a:tailEnd type="arrow"/>
          </a:ln>
        </p:spPr>
      </p:cxnSp>
      <p:sp>
        <p:nvSpPr>
          <p:cNvPr id="61" name="Rectangle 8">
            <a:extLst>
              <a:ext uri="{FF2B5EF4-FFF2-40B4-BE49-F238E27FC236}">
                <a16:creationId xmlns:a16="http://schemas.microsoft.com/office/drawing/2014/main" id="{47F9170A-F1BE-ECE0-7192-8BE84D38F515}"/>
              </a:ext>
            </a:extLst>
          </p:cNvPr>
          <p:cNvSpPr/>
          <p:nvPr/>
        </p:nvSpPr>
        <p:spPr>
          <a:xfrm>
            <a:off x="8018578" y="2973838"/>
            <a:ext cx="2298380" cy="1511302"/>
          </a:xfrm>
          <a:prstGeom prst="rect">
            <a:avLst/>
          </a:prstGeom>
          <a:solidFill>
            <a:srgbClr val="FFFFFF"/>
          </a:solidFill>
          <a:ln w="12701" cap="flat">
            <a:solidFill>
              <a:srgbClr val="FA9A42"/>
            </a:solidFill>
            <a:prstDash val="solid"/>
            <a:miter/>
          </a:ln>
        </p:spPr>
        <p:txBody>
          <a:bodyPr vert="horz" wrap="square" lIns="91440" tIns="45720" rIns="91440" bIns="45720" anchor="ctr" anchorCtr="0"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Liquidazione ordinaria</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DI (art. 5 d.P.R. 22-7-1998 n. 322)</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SS (artt. 2275-2283 c.c.)</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SNC (artt. 2309-2312 c.c.)</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SAS (art. 2324 .c.c)</a:t>
            </a:r>
          </a:p>
        </p:txBody>
      </p:sp>
      <p:sp>
        <p:nvSpPr>
          <p:cNvPr id="62" name="Rectangle 8">
            <a:extLst>
              <a:ext uri="{FF2B5EF4-FFF2-40B4-BE49-F238E27FC236}">
                <a16:creationId xmlns:a16="http://schemas.microsoft.com/office/drawing/2014/main" id="{DAE0A18E-FFE0-DD8E-FEE1-AC3432919FD0}"/>
              </a:ext>
            </a:extLst>
          </p:cNvPr>
          <p:cNvSpPr/>
          <p:nvPr/>
        </p:nvSpPr>
        <p:spPr>
          <a:xfrm>
            <a:off x="7193295" y="4734854"/>
            <a:ext cx="2323270" cy="560408"/>
          </a:xfrm>
          <a:prstGeom prst="rect">
            <a:avLst/>
          </a:prstGeom>
          <a:solidFill>
            <a:srgbClr val="FFFFFF"/>
          </a:solidFill>
          <a:ln w="12701" cap="flat">
            <a:solidFill>
              <a:srgbClr val="FA9A42"/>
            </a:solidFill>
            <a:prstDash val="solid"/>
            <a:miter/>
          </a:ln>
        </p:spPr>
        <p:txBody>
          <a:bodyPr vert="horz" wrap="square" lIns="91440" tIns="45720" rIns="91440" bIns="45720" anchor="ctr" anchorCtr="0"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200" b="1" i="1" u="none" strike="noStrike" kern="1200" cap="none" spc="0" baseline="0">
              <a:solidFill>
                <a:schemeClr val="accent1"/>
              </a:solidFill>
              <a:uFillTx/>
              <a:latin typeface="Bookman Old Style" pitchFamily="18"/>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Liquidazione</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ex artt. 2484 e ss. c.c.</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 </a:t>
            </a:r>
          </a:p>
        </p:txBody>
      </p:sp>
    </p:spTree>
    <p:extLst>
      <p:ext uri="{BB962C8B-B14F-4D97-AF65-F5344CB8AC3E}">
        <p14:creationId xmlns:p14="http://schemas.microsoft.com/office/powerpoint/2010/main" val="3798115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0C1173C-475D-830C-A313-01B78561E0D3}"/>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C4BA56B6-090F-E5FA-F3D3-6427437556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F213E36F-3753-8E90-E102-4BB313886A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F1D98268-9DA8-AB03-A6B3-03498B2760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3587F5F2-6FC5-5C97-0649-7E45301669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F02E116E-D2FC-81B3-B466-CD01F8EF52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C7322AEB-D8FF-3206-040D-CBD60CB2CA34}"/>
              </a:ext>
            </a:extLst>
          </p:cNvPr>
          <p:cNvSpPr txBox="1"/>
          <p:nvPr/>
        </p:nvSpPr>
        <p:spPr>
          <a:xfrm>
            <a:off x="853120"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Direzione Aziende nell’organigramma dell’Agenzia</a:t>
            </a:r>
            <a:endParaRPr lang="en-US" sz="3600" b="1" i="0" u="none" strike="noStrike" kern="1200" cap="none" spc="0" baseline="0" dirty="0">
              <a:solidFill>
                <a:schemeClr val="tx1"/>
              </a:solidFill>
              <a:uFillTx/>
              <a:latin typeface="+mj-lt"/>
              <a:ea typeface="+mj-ea"/>
              <a:cs typeface="+mj-cs"/>
            </a:endParaRPr>
          </a:p>
        </p:txBody>
      </p:sp>
      <p:pic>
        <p:nvPicPr>
          <p:cNvPr id="5" name="Segnaposto contenuto 9">
            <a:extLst>
              <a:ext uri="{FF2B5EF4-FFF2-40B4-BE49-F238E27FC236}">
                <a16:creationId xmlns:a16="http://schemas.microsoft.com/office/drawing/2014/main" id="{5317D84E-17A7-149C-5ADE-C3FF05B5DDEE}"/>
              </a:ext>
            </a:extLst>
          </p:cNvPr>
          <p:cNvPicPr>
            <a:picLocks noGrp="1" noChangeAspect="1"/>
          </p:cNvPicPr>
          <p:nvPr>
            <p:ph idx="1"/>
          </p:nvPr>
        </p:nvPicPr>
        <p:blipFill>
          <a:blip r:embed="rId3"/>
          <a:srcRect t="11000"/>
          <a:stretch>
            <a:fillRect/>
          </a:stretch>
        </p:blipFill>
        <p:spPr>
          <a:xfrm>
            <a:off x="755556" y="985182"/>
            <a:ext cx="10759672" cy="5378221"/>
          </a:xfrm>
        </p:spPr>
      </p:pic>
      <p:sp>
        <p:nvSpPr>
          <p:cNvPr id="6" name="Ovale 5">
            <a:extLst>
              <a:ext uri="{FF2B5EF4-FFF2-40B4-BE49-F238E27FC236}">
                <a16:creationId xmlns:a16="http://schemas.microsoft.com/office/drawing/2014/main" id="{70494ADE-6DE4-777E-CCBF-8416CF11F0B5}"/>
              </a:ext>
            </a:extLst>
          </p:cNvPr>
          <p:cNvSpPr/>
          <p:nvPr/>
        </p:nvSpPr>
        <p:spPr>
          <a:xfrm>
            <a:off x="6300317" y="2431701"/>
            <a:ext cx="2964264" cy="3503379"/>
          </a:xfrm>
          <a:prstGeom prst="ellipse">
            <a:avLst/>
          </a:prstGeom>
          <a:noFill/>
          <a:ln w="76200">
            <a:solidFill>
              <a:srgbClr val="C0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4" name="Immagine 3">
            <a:extLst>
              <a:ext uri="{FF2B5EF4-FFF2-40B4-BE49-F238E27FC236}">
                <a16:creationId xmlns:a16="http://schemas.microsoft.com/office/drawing/2014/main" id="{68613B74-EAF7-15BA-882B-35BFA7305F40}"/>
              </a:ext>
            </a:extLst>
          </p:cNvPr>
          <p:cNvPicPr>
            <a:picLocks noChangeAspect="1"/>
          </p:cNvPicPr>
          <p:nvPr/>
        </p:nvPicPr>
        <p:blipFill>
          <a:blip r:embed="rId4"/>
          <a:srcRect l="7887" t="3512" r="6421" b="7321"/>
          <a:stretch>
            <a:fillRect/>
          </a:stretch>
        </p:blipFill>
        <p:spPr>
          <a:xfrm>
            <a:off x="11701196" y="0"/>
            <a:ext cx="500742" cy="514887"/>
          </a:xfrm>
          <a:prstGeom prst="rect">
            <a:avLst/>
          </a:prstGeom>
        </p:spPr>
      </p:pic>
    </p:spTree>
    <p:extLst>
      <p:ext uri="{BB962C8B-B14F-4D97-AF65-F5344CB8AC3E}">
        <p14:creationId xmlns:p14="http://schemas.microsoft.com/office/powerpoint/2010/main" val="42318722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F8C700F-6DF7-7D7B-9E5F-D703F0504B47}"/>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2216705C-D969-DE3C-F98B-7175B2368F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D7C025A1-F1B8-15C7-7773-4095DFC9515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00C92D95-55F9-F52B-BC8B-ED2B5A067F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B04A193-1553-52C9-C5D7-6D2956F46DE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FDB90035-7F30-9193-4210-A07677E9C6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564774C2-B793-0096-63C4-A0A5BA4B487E}"/>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destinazione dei beni aziendali</a:t>
            </a:r>
          </a:p>
        </p:txBody>
      </p:sp>
      <p:pic>
        <p:nvPicPr>
          <p:cNvPr id="7" name="Immagine 6">
            <a:extLst>
              <a:ext uri="{FF2B5EF4-FFF2-40B4-BE49-F238E27FC236}">
                <a16:creationId xmlns:a16="http://schemas.microsoft.com/office/drawing/2014/main" id="{477B2A9C-748D-150F-DD3E-9109FECFD549}"/>
              </a:ext>
            </a:extLst>
          </p:cNvPr>
          <p:cNvPicPr>
            <a:picLocks noChangeAspect="1"/>
          </p:cNvPicPr>
          <p:nvPr/>
        </p:nvPicPr>
        <p:blipFill>
          <a:blip r:embed="rId3"/>
          <a:srcRect l="7887" t="3512" r="6421" b="7321"/>
          <a:stretch>
            <a:fillRect/>
          </a:stretch>
        </p:blipFill>
        <p:spPr>
          <a:xfrm>
            <a:off x="11701152" y="0"/>
            <a:ext cx="500742" cy="514887"/>
          </a:xfrm>
          <a:prstGeom prst="rect">
            <a:avLst/>
          </a:prstGeom>
        </p:spPr>
      </p:pic>
      <p:sp>
        <p:nvSpPr>
          <p:cNvPr id="38" name="CasellaDiTesto 5">
            <a:extLst>
              <a:ext uri="{FF2B5EF4-FFF2-40B4-BE49-F238E27FC236}">
                <a16:creationId xmlns:a16="http://schemas.microsoft.com/office/drawing/2014/main" id="{AED92234-B317-2B82-CC66-8DF11052DB69}"/>
              </a:ext>
            </a:extLst>
          </p:cNvPr>
          <p:cNvSpPr txBox="1"/>
          <p:nvPr/>
        </p:nvSpPr>
        <p:spPr>
          <a:xfrm>
            <a:off x="579528" y="1048933"/>
            <a:ext cx="11062600" cy="400110"/>
          </a:xfrm>
          <a:prstGeom prst="rect">
            <a:avLst/>
          </a:prstGeom>
          <a:noFill/>
          <a:ln cap="flat">
            <a:noFill/>
          </a:ln>
        </p:spPr>
        <p:txBody>
          <a:bodyPr vert="horz" wrap="square" lIns="91440" tIns="45720" rIns="91440" bIns="45720" anchor="t" anchorCtr="0"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b="1" i="1" u="none" strike="noStrike" kern="1200" cap="none" spc="0" baseline="0" dirty="0">
                <a:solidFill>
                  <a:schemeClr val="accent1">
                    <a:lumMod val="50000"/>
                  </a:schemeClr>
                </a:solidFill>
                <a:uFillTx/>
                <a:latin typeface="Calibri" panose="020F0502020204030204" pitchFamily="34" charset="0"/>
                <a:ea typeface="Calibri" panose="020F0502020204030204" pitchFamily="34" charset="0"/>
                <a:cs typeface="Calibri" panose="020F0502020204030204" pitchFamily="34" charset="0"/>
              </a:rPr>
              <a:t>Beni destinabili: procedura ASSEGNAZIONE BENI AZIENDALI</a:t>
            </a:r>
          </a:p>
        </p:txBody>
      </p:sp>
      <p:sp>
        <p:nvSpPr>
          <p:cNvPr id="9" name="Rectangle 8">
            <a:extLst>
              <a:ext uri="{FF2B5EF4-FFF2-40B4-BE49-F238E27FC236}">
                <a16:creationId xmlns:a16="http://schemas.microsoft.com/office/drawing/2014/main" id="{92BAA96B-B711-DAD3-1DF3-8D7F1D8748F0}"/>
              </a:ext>
            </a:extLst>
          </p:cNvPr>
          <p:cNvSpPr/>
          <p:nvPr/>
        </p:nvSpPr>
        <p:spPr>
          <a:xfrm>
            <a:off x="3561395" y="2246079"/>
            <a:ext cx="1411230" cy="1008107"/>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BENI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AZIENDALI </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IMMOBILI</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DI SOCIETA’ IMMOBILIARI</a:t>
            </a:r>
          </a:p>
        </p:txBody>
      </p:sp>
      <p:cxnSp>
        <p:nvCxnSpPr>
          <p:cNvPr id="10" name="Connettore 2 18">
            <a:extLst>
              <a:ext uri="{FF2B5EF4-FFF2-40B4-BE49-F238E27FC236}">
                <a16:creationId xmlns:a16="http://schemas.microsoft.com/office/drawing/2014/main" id="{81F761CA-0B36-FB81-9BCF-D2E3FC16C0B3}"/>
              </a:ext>
            </a:extLst>
          </p:cNvPr>
          <p:cNvCxnSpPr/>
          <p:nvPr/>
        </p:nvCxnSpPr>
        <p:spPr>
          <a:xfrm>
            <a:off x="4972634" y="2750133"/>
            <a:ext cx="400086" cy="0"/>
          </a:xfrm>
          <a:prstGeom prst="straightConnector1">
            <a:avLst/>
          </a:prstGeom>
          <a:noFill/>
          <a:ln w="19046" cap="flat">
            <a:solidFill>
              <a:srgbClr val="FA9A42"/>
            </a:solidFill>
            <a:prstDash val="solid"/>
            <a:miter/>
            <a:tailEnd type="arrow"/>
          </a:ln>
        </p:spPr>
      </p:cxnSp>
      <p:cxnSp>
        <p:nvCxnSpPr>
          <p:cNvPr id="11" name="Connettore 2 19">
            <a:extLst>
              <a:ext uri="{FF2B5EF4-FFF2-40B4-BE49-F238E27FC236}">
                <a16:creationId xmlns:a16="http://schemas.microsoft.com/office/drawing/2014/main" id="{F96CB9ED-6640-C0A1-B509-CA63AE5CABF1}"/>
              </a:ext>
            </a:extLst>
          </p:cNvPr>
          <p:cNvCxnSpPr/>
          <p:nvPr/>
        </p:nvCxnSpPr>
        <p:spPr>
          <a:xfrm>
            <a:off x="7587351" y="2007531"/>
            <a:ext cx="689440" cy="0"/>
          </a:xfrm>
          <a:prstGeom prst="straightConnector1">
            <a:avLst/>
          </a:prstGeom>
          <a:noFill/>
          <a:ln w="19046" cap="flat">
            <a:solidFill>
              <a:srgbClr val="FA9A42"/>
            </a:solidFill>
            <a:prstDash val="solid"/>
            <a:miter/>
            <a:tailEnd type="arrow"/>
          </a:ln>
        </p:spPr>
      </p:cxnSp>
      <p:sp>
        <p:nvSpPr>
          <p:cNvPr id="12" name="Rectangle 8">
            <a:extLst>
              <a:ext uri="{FF2B5EF4-FFF2-40B4-BE49-F238E27FC236}">
                <a16:creationId xmlns:a16="http://schemas.microsoft.com/office/drawing/2014/main" id="{D06D8B51-63EA-9610-77C4-48DA0A8F1E07}"/>
              </a:ext>
            </a:extLst>
          </p:cNvPr>
          <p:cNvSpPr/>
          <p:nvPr/>
        </p:nvSpPr>
        <p:spPr>
          <a:xfrm>
            <a:off x="5478974" y="2246079"/>
            <a:ext cx="1820341" cy="1008116"/>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a:solidFill>
                  <a:schemeClr val="accent1"/>
                </a:solidFill>
                <a:uFillTx/>
                <a:latin typeface="Bookman Old Style" pitchFamily="18"/>
              </a:rPr>
              <a:t>TRASFERIMENTO PER FINALITA’ ISTITUZIONALI O SOCIALI</a:t>
            </a:r>
          </a:p>
        </p:txBody>
      </p:sp>
      <p:cxnSp>
        <p:nvCxnSpPr>
          <p:cNvPr id="13" name="Connettore 1 40">
            <a:extLst>
              <a:ext uri="{FF2B5EF4-FFF2-40B4-BE49-F238E27FC236}">
                <a16:creationId xmlns:a16="http://schemas.microsoft.com/office/drawing/2014/main" id="{EB4A38E0-518F-7D1F-F5D7-9C89EC814F6A}"/>
              </a:ext>
            </a:extLst>
          </p:cNvPr>
          <p:cNvCxnSpPr/>
          <p:nvPr/>
        </p:nvCxnSpPr>
        <p:spPr>
          <a:xfrm>
            <a:off x="7587351" y="2007531"/>
            <a:ext cx="0" cy="1567903"/>
          </a:xfrm>
          <a:prstGeom prst="straightConnector1">
            <a:avLst/>
          </a:prstGeom>
          <a:noFill/>
          <a:ln w="19046" cap="flat">
            <a:solidFill>
              <a:srgbClr val="FA9A42"/>
            </a:solidFill>
            <a:prstDash val="solid"/>
            <a:miter/>
          </a:ln>
        </p:spPr>
      </p:cxnSp>
      <p:sp>
        <p:nvSpPr>
          <p:cNvPr id="14" name="Rectangle 8">
            <a:extLst>
              <a:ext uri="{FF2B5EF4-FFF2-40B4-BE49-F238E27FC236}">
                <a16:creationId xmlns:a16="http://schemas.microsoft.com/office/drawing/2014/main" id="{95BB312A-DCD9-24ED-017B-56A707B10683}"/>
              </a:ext>
            </a:extLst>
          </p:cNvPr>
          <p:cNvSpPr/>
          <p:nvPr/>
        </p:nvSpPr>
        <p:spPr>
          <a:xfrm>
            <a:off x="8388247" y="1755403"/>
            <a:ext cx="1575364" cy="54015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COMUNE</a:t>
            </a:r>
          </a:p>
        </p:txBody>
      </p:sp>
      <p:sp>
        <p:nvSpPr>
          <p:cNvPr id="15" name="Rectangle 8">
            <a:extLst>
              <a:ext uri="{FF2B5EF4-FFF2-40B4-BE49-F238E27FC236}">
                <a16:creationId xmlns:a16="http://schemas.microsoft.com/office/drawing/2014/main" id="{AE557A10-6756-353F-DC78-7C37CF9E7B9F}"/>
              </a:ext>
            </a:extLst>
          </p:cNvPr>
          <p:cNvSpPr/>
          <p:nvPr/>
        </p:nvSpPr>
        <p:spPr>
          <a:xfrm>
            <a:off x="2556533" y="2601068"/>
            <a:ext cx="680359" cy="26551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8-bis</a:t>
            </a:r>
          </a:p>
        </p:txBody>
      </p:sp>
      <p:sp>
        <p:nvSpPr>
          <p:cNvPr id="16" name="Rectangle 8">
            <a:extLst>
              <a:ext uri="{FF2B5EF4-FFF2-40B4-BE49-F238E27FC236}">
                <a16:creationId xmlns:a16="http://schemas.microsoft.com/office/drawing/2014/main" id="{AA5BA6D6-44A5-0CA0-159A-58D6F7B89DBD}"/>
              </a:ext>
            </a:extLst>
          </p:cNvPr>
          <p:cNvSpPr/>
          <p:nvPr/>
        </p:nvSpPr>
        <p:spPr>
          <a:xfrm>
            <a:off x="8384699" y="2439100"/>
            <a:ext cx="1575364" cy="54015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PROVINCIA</a:t>
            </a:r>
          </a:p>
        </p:txBody>
      </p:sp>
      <p:sp>
        <p:nvSpPr>
          <p:cNvPr id="17" name="Rectangle 8">
            <a:extLst>
              <a:ext uri="{FF2B5EF4-FFF2-40B4-BE49-F238E27FC236}">
                <a16:creationId xmlns:a16="http://schemas.microsoft.com/office/drawing/2014/main" id="{9661F461-E0F6-DA22-DE4C-233338E5552C}"/>
              </a:ext>
            </a:extLst>
          </p:cNvPr>
          <p:cNvSpPr/>
          <p:nvPr/>
        </p:nvSpPr>
        <p:spPr>
          <a:xfrm>
            <a:off x="8412158" y="3135681"/>
            <a:ext cx="1575364" cy="54015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REGIONE</a:t>
            </a:r>
          </a:p>
        </p:txBody>
      </p:sp>
      <p:cxnSp>
        <p:nvCxnSpPr>
          <p:cNvPr id="18" name="Connettore 2 32">
            <a:extLst>
              <a:ext uri="{FF2B5EF4-FFF2-40B4-BE49-F238E27FC236}">
                <a16:creationId xmlns:a16="http://schemas.microsoft.com/office/drawing/2014/main" id="{850E0941-509C-57A7-CA0C-F8A64940CE49}"/>
              </a:ext>
            </a:extLst>
          </p:cNvPr>
          <p:cNvCxnSpPr/>
          <p:nvPr/>
        </p:nvCxnSpPr>
        <p:spPr>
          <a:xfrm>
            <a:off x="7565863" y="3519702"/>
            <a:ext cx="689439" cy="0"/>
          </a:xfrm>
          <a:prstGeom prst="straightConnector1">
            <a:avLst/>
          </a:prstGeom>
          <a:noFill/>
          <a:ln w="19046" cap="flat">
            <a:solidFill>
              <a:srgbClr val="FA9A42"/>
            </a:solidFill>
            <a:prstDash val="solid"/>
            <a:miter/>
            <a:tailEnd type="arrow"/>
          </a:ln>
        </p:spPr>
      </p:cxnSp>
      <p:cxnSp>
        <p:nvCxnSpPr>
          <p:cNvPr id="19" name="Connettore 2 33">
            <a:extLst>
              <a:ext uri="{FF2B5EF4-FFF2-40B4-BE49-F238E27FC236}">
                <a16:creationId xmlns:a16="http://schemas.microsoft.com/office/drawing/2014/main" id="{3A6126A6-EE58-5231-4C67-5785848FCADD}"/>
              </a:ext>
            </a:extLst>
          </p:cNvPr>
          <p:cNvCxnSpPr/>
          <p:nvPr/>
        </p:nvCxnSpPr>
        <p:spPr>
          <a:xfrm>
            <a:off x="7565863" y="2791482"/>
            <a:ext cx="689439" cy="0"/>
          </a:xfrm>
          <a:prstGeom prst="straightConnector1">
            <a:avLst/>
          </a:prstGeom>
          <a:noFill/>
          <a:ln w="19046" cap="flat">
            <a:solidFill>
              <a:srgbClr val="FA9A42"/>
            </a:solidFill>
            <a:prstDash val="solid"/>
            <a:miter/>
            <a:tailEnd type="arrow"/>
          </a:ln>
        </p:spPr>
      </p:cxnSp>
      <p:sp>
        <p:nvSpPr>
          <p:cNvPr id="20" name="Rectangle 8">
            <a:extLst>
              <a:ext uri="{FF2B5EF4-FFF2-40B4-BE49-F238E27FC236}">
                <a16:creationId xmlns:a16="http://schemas.microsoft.com/office/drawing/2014/main" id="{5141A323-19F5-6BD6-45EE-D879936B20E4}"/>
              </a:ext>
            </a:extLst>
          </p:cNvPr>
          <p:cNvSpPr/>
          <p:nvPr/>
        </p:nvSpPr>
        <p:spPr>
          <a:xfrm>
            <a:off x="3561395" y="4633797"/>
            <a:ext cx="1411230" cy="1008107"/>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AZIENDE</a:t>
            </a:r>
          </a:p>
        </p:txBody>
      </p:sp>
      <p:cxnSp>
        <p:nvCxnSpPr>
          <p:cNvPr id="21" name="Connettore 2 35">
            <a:extLst>
              <a:ext uri="{FF2B5EF4-FFF2-40B4-BE49-F238E27FC236}">
                <a16:creationId xmlns:a16="http://schemas.microsoft.com/office/drawing/2014/main" id="{E1ABFBD9-617D-9E25-A99B-AD33DF4FB263}"/>
              </a:ext>
            </a:extLst>
          </p:cNvPr>
          <p:cNvCxnSpPr/>
          <p:nvPr/>
        </p:nvCxnSpPr>
        <p:spPr>
          <a:xfrm>
            <a:off x="4972634" y="5137860"/>
            <a:ext cx="400086" cy="0"/>
          </a:xfrm>
          <a:prstGeom prst="straightConnector1">
            <a:avLst/>
          </a:prstGeom>
          <a:noFill/>
          <a:ln w="19046" cap="flat">
            <a:solidFill>
              <a:srgbClr val="FA9A42"/>
            </a:solidFill>
            <a:prstDash val="solid"/>
            <a:miter/>
            <a:tailEnd type="arrow"/>
          </a:ln>
        </p:spPr>
      </p:cxnSp>
      <p:cxnSp>
        <p:nvCxnSpPr>
          <p:cNvPr id="22" name="Connettore 2 36">
            <a:extLst>
              <a:ext uri="{FF2B5EF4-FFF2-40B4-BE49-F238E27FC236}">
                <a16:creationId xmlns:a16="http://schemas.microsoft.com/office/drawing/2014/main" id="{8D3B8C85-FF7D-2102-45A9-6EF59051B901}"/>
              </a:ext>
            </a:extLst>
          </p:cNvPr>
          <p:cNvCxnSpPr/>
          <p:nvPr/>
        </p:nvCxnSpPr>
        <p:spPr>
          <a:xfrm>
            <a:off x="7587351" y="4395258"/>
            <a:ext cx="689440" cy="0"/>
          </a:xfrm>
          <a:prstGeom prst="straightConnector1">
            <a:avLst/>
          </a:prstGeom>
          <a:noFill/>
          <a:ln w="19046" cap="flat">
            <a:solidFill>
              <a:srgbClr val="FA9A42"/>
            </a:solidFill>
            <a:prstDash val="solid"/>
            <a:miter/>
            <a:tailEnd type="arrow"/>
          </a:ln>
        </p:spPr>
      </p:cxnSp>
      <p:sp>
        <p:nvSpPr>
          <p:cNvPr id="23" name="Rectangle 8">
            <a:extLst>
              <a:ext uri="{FF2B5EF4-FFF2-40B4-BE49-F238E27FC236}">
                <a16:creationId xmlns:a16="http://schemas.microsoft.com/office/drawing/2014/main" id="{DC560B79-3BC1-34B5-3060-76ED8896B539}"/>
              </a:ext>
            </a:extLst>
          </p:cNvPr>
          <p:cNvSpPr/>
          <p:nvPr/>
        </p:nvSpPr>
        <p:spPr>
          <a:xfrm>
            <a:off x="5478974" y="4633797"/>
            <a:ext cx="1820341" cy="1008116"/>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1" u="none" strike="noStrike" kern="1200" cap="none" spc="0" baseline="0">
                <a:solidFill>
                  <a:schemeClr val="accent1"/>
                </a:solidFill>
                <a:uFillTx/>
                <a:latin typeface="Bookman Old Style" pitchFamily="18"/>
              </a:rPr>
              <a:t>TRASFERIMENTO PER FINALITA’ ISTITUZIONALI</a:t>
            </a:r>
          </a:p>
        </p:txBody>
      </p:sp>
      <p:cxnSp>
        <p:nvCxnSpPr>
          <p:cNvPr id="24" name="Connettore 1 38">
            <a:extLst>
              <a:ext uri="{FF2B5EF4-FFF2-40B4-BE49-F238E27FC236}">
                <a16:creationId xmlns:a16="http://schemas.microsoft.com/office/drawing/2014/main" id="{1002B2CB-A4A2-930E-E90A-BEF0FCEED6E7}"/>
              </a:ext>
            </a:extLst>
          </p:cNvPr>
          <p:cNvCxnSpPr/>
          <p:nvPr/>
        </p:nvCxnSpPr>
        <p:spPr>
          <a:xfrm>
            <a:off x="7587351" y="4395258"/>
            <a:ext cx="0" cy="1567903"/>
          </a:xfrm>
          <a:prstGeom prst="straightConnector1">
            <a:avLst/>
          </a:prstGeom>
          <a:noFill/>
          <a:ln w="19046" cap="flat">
            <a:solidFill>
              <a:srgbClr val="FA9A42"/>
            </a:solidFill>
            <a:prstDash val="solid"/>
            <a:miter/>
          </a:ln>
        </p:spPr>
      </p:cxnSp>
      <p:sp>
        <p:nvSpPr>
          <p:cNvPr id="25" name="Rectangle 8">
            <a:extLst>
              <a:ext uri="{FF2B5EF4-FFF2-40B4-BE49-F238E27FC236}">
                <a16:creationId xmlns:a16="http://schemas.microsoft.com/office/drawing/2014/main" id="{007043B7-F411-B763-941A-5643D5FAE703}"/>
              </a:ext>
            </a:extLst>
          </p:cNvPr>
          <p:cNvSpPr/>
          <p:nvPr/>
        </p:nvSpPr>
        <p:spPr>
          <a:xfrm>
            <a:off x="8388247" y="4143130"/>
            <a:ext cx="1575364" cy="54015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ENTI</a:t>
            </a:r>
          </a:p>
        </p:txBody>
      </p:sp>
      <p:sp>
        <p:nvSpPr>
          <p:cNvPr id="26" name="Rectangle 8">
            <a:extLst>
              <a:ext uri="{FF2B5EF4-FFF2-40B4-BE49-F238E27FC236}">
                <a16:creationId xmlns:a16="http://schemas.microsoft.com/office/drawing/2014/main" id="{255DEAEC-A022-FAAB-7C25-E289D6791C91}"/>
              </a:ext>
            </a:extLst>
          </p:cNvPr>
          <p:cNvSpPr/>
          <p:nvPr/>
        </p:nvSpPr>
        <p:spPr>
          <a:xfrm>
            <a:off x="2556533" y="4988795"/>
            <a:ext cx="680359" cy="26551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8-ter</a:t>
            </a:r>
          </a:p>
        </p:txBody>
      </p:sp>
      <p:sp>
        <p:nvSpPr>
          <p:cNvPr id="27" name="Rectangle 8">
            <a:extLst>
              <a:ext uri="{FF2B5EF4-FFF2-40B4-BE49-F238E27FC236}">
                <a16:creationId xmlns:a16="http://schemas.microsoft.com/office/drawing/2014/main" id="{729B2077-955B-3692-5485-1FA5067FB1FC}"/>
              </a:ext>
            </a:extLst>
          </p:cNvPr>
          <p:cNvSpPr/>
          <p:nvPr/>
        </p:nvSpPr>
        <p:spPr>
          <a:xfrm>
            <a:off x="8401049" y="5623919"/>
            <a:ext cx="1575364" cy="540154"/>
          </a:xfrm>
          <a:prstGeom prst="rect">
            <a:avLst/>
          </a:prstGeom>
          <a:solidFill>
            <a:srgbClr val="FFFFFF"/>
          </a:solidFill>
          <a:ln w="12701" cap="flat">
            <a:solidFill>
              <a:srgbClr val="FA9A4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1" i="1" u="none" strike="noStrike" kern="1200" cap="none" spc="0" baseline="0">
                <a:solidFill>
                  <a:schemeClr val="accent1"/>
                </a:solidFill>
                <a:uFillTx/>
                <a:latin typeface="Bookman Old Style" pitchFamily="18"/>
              </a:rPr>
              <a:t>ASSOCIAZIONI</a:t>
            </a:r>
          </a:p>
        </p:txBody>
      </p:sp>
      <p:cxnSp>
        <p:nvCxnSpPr>
          <p:cNvPr id="28" name="Connettore 2 47">
            <a:extLst>
              <a:ext uri="{FF2B5EF4-FFF2-40B4-BE49-F238E27FC236}">
                <a16:creationId xmlns:a16="http://schemas.microsoft.com/office/drawing/2014/main" id="{2300BA1E-2D32-B018-0160-C784FB1B18D2}"/>
              </a:ext>
            </a:extLst>
          </p:cNvPr>
          <p:cNvCxnSpPr/>
          <p:nvPr/>
        </p:nvCxnSpPr>
        <p:spPr>
          <a:xfrm>
            <a:off x="7565863" y="5907429"/>
            <a:ext cx="689439" cy="0"/>
          </a:xfrm>
          <a:prstGeom prst="straightConnector1">
            <a:avLst/>
          </a:prstGeom>
          <a:noFill/>
          <a:ln w="19046" cap="flat">
            <a:solidFill>
              <a:srgbClr val="FA9A42"/>
            </a:solidFill>
            <a:prstDash val="solid"/>
            <a:miter/>
            <a:tailEnd type="arrow"/>
          </a:ln>
        </p:spPr>
      </p:cxnSp>
    </p:spTree>
    <p:extLst>
      <p:ext uri="{BB962C8B-B14F-4D97-AF65-F5344CB8AC3E}">
        <p14:creationId xmlns:p14="http://schemas.microsoft.com/office/powerpoint/2010/main" val="33139471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2DBFD5-F7B2-C1F5-0469-E915AC270985}"/>
            </a:ext>
          </a:extLst>
        </p:cNvPr>
        <p:cNvGrpSpPr/>
        <p:nvPr/>
      </p:nvGrpSpPr>
      <p:grpSpPr>
        <a:xfrm>
          <a:off x="0" y="0"/>
          <a:ext cx="0" cy="0"/>
          <a:chOff x="0" y="0"/>
          <a:chExt cx="0" cy="0"/>
        </a:xfrm>
      </p:grpSpPr>
      <p:sp>
        <p:nvSpPr>
          <p:cNvPr id="2" name="Rectangle 8">
            <a:extLst>
              <a:ext uri="{FF2B5EF4-FFF2-40B4-BE49-F238E27FC236}">
                <a16:creationId xmlns:a16="http://schemas.microsoft.com/office/drawing/2014/main" id="{34197110-8042-39F8-E11A-5A3BA5A14AE3}"/>
              </a:ext>
              <a:ext uri="{C183D7F6-B498-43B3-948B-1728B52AA6E4}">
                <adec:decorative xmlns:adec="http://schemas.microsoft.com/office/drawing/2017/decorative" val="1"/>
              </a:ext>
            </a:extLst>
          </p:cNvPr>
          <p:cNvSpPr>
            <a:spLocks noMove="1" noResize="1"/>
          </p:cNvSpPr>
          <p:nvPr/>
        </p:nvSpPr>
        <p:spPr>
          <a:xfrm>
            <a:off x="0" y="0"/>
            <a:ext cx="12191996" cy="6858000"/>
          </a:xfrm>
          <a:prstGeom prst="rect">
            <a:avLst/>
          </a:prstGeom>
          <a:solidFill>
            <a:srgbClr val="000000"/>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Neue Haas Grotesk Text Pro"/>
            </a:endParaRPr>
          </a:p>
        </p:txBody>
      </p:sp>
      <p:pic>
        <p:nvPicPr>
          <p:cNvPr id="3" name="Picture 3">
            <a:extLst>
              <a:ext uri="{FF2B5EF4-FFF2-40B4-BE49-F238E27FC236}">
                <a16:creationId xmlns:a16="http://schemas.microsoft.com/office/drawing/2014/main" id="{4D2E0E12-DE48-F64D-2D65-B397320270B6}"/>
              </a:ext>
            </a:extLst>
          </p:cNvPr>
          <p:cNvPicPr>
            <a:picLocks noChangeAspect="1"/>
          </p:cNvPicPr>
          <p:nvPr/>
        </p:nvPicPr>
        <p:blipFill>
          <a:blip r:embed="rId3"/>
          <a:srcRect t="7518" b="7896"/>
          <a:stretch>
            <a:fillRect/>
          </a:stretch>
        </p:blipFill>
        <p:spPr>
          <a:xfrm>
            <a:off x="18" y="9"/>
            <a:ext cx="12191978" cy="6857990"/>
          </a:xfrm>
          <a:prstGeom prst="rect">
            <a:avLst/>
          </a:prstGeom>
          <a:noFill/>
          <a:ln cap="flat">
            <a:noFill/>
          </a:ln>
        </p:spPr>
      </p:pic>
      <p:sp>
        <p:nvSpPr>
          <p:cNvPr id="4" name="Rectangle 10">
            <a:extLst>
              <a:ext uri="{FF2B5EF4-FFF2-40B4-BE49-F238E27FC236}">
                <a16:creationId xmlns:a16="http://schemas.microsoft.com/office/drawing/2014/main" id="{36064FC8-C878-E867-98BB-3EB334A367E6}"/>
              </a:ext>
              <a:ext uri="{C183D7F6-B498-43B3-948B-1728B52AA6E4}">
                <adec:decorative xmlns:adec="http://schemas.microsoft.com/office/drawing/2017/decorative" val="1"/>
              </a:ext>
            </a:extLst>
          </p:cNvPr>
          <p:cNvSpPr>
            <a:spLocks noMove="1" noResize="1"/>
          </p:cNvSpPr>
          <p:nvPr/>
        </p:nvSpPr>
        <p:spPr>
          <a:xfrm rot="16199987" flipH="1">
            <a:off x="5507185" y="173178"/>
            <a:ext cx="6858000" cy="6511643"/>
          </a:xfrm>
          <a:prstGeom prst="rect">
            <a:avLst/>
          </a:prstGeom>
          <a:gradFill>
            <a:gsLst>
              <a:gs pos="0">
                <a:srgbClr val="000000">
                  <a:alpha val="0"/>
                </a:srgbClr>
              </a:gs>
              <a:gs pos="100000">
                <a:srgbClr val="000000">
                  <a:alpha val="20000"/>
                </a:srgbClr>
              </a:gs>
            </a:gsLst>
            <a:lin ang="5400000"/>
          </a:gra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FFFFFF"/>
              </a:solidFill>
              <a:uFillTx/>
              <a:latin typeface="Neue Haas Grotesk Text Pro"/>
            </a:endParaRPr>
          </a:p>
        </p:txBody>
      </p:sp>
      <p:sp>
        <p:nvSpPr>
          <p:cNvPr id="5" name="Titolo 1">
            <a:extLst>
              <a:ext uri="{FF2B5EF4-FFF2-40B4-BE49-F238E27FC236}">
                <a16:creationId xmlns:a16="http://schemas.microsoft.com/office/drawing/2014/main" id="{1D696BE8-A638-3987-5EB4-2AAFC0A45CB0}"/>
              </a:ext>
            </a:extLst>
          </p:cNvPr>
          <p:cNvSpPr txBox="1">
            <a:spLocks noGrp="1"/>
          </p:cNvSpPr>
          <p:nvPr>
            <p:ph type="ctrTitle"/>
          </p:nvPr>
        </p:nvSpPr>
        <p:spPr>
          <a:xfrm>
            <a:off x="421699" y="3088703"/>
            <a:ext cx="8305938" cy="680592"/>
          </a:xfrm>
        </p:spPr>
        <p:txBody>
          <a:bodyPr anchor="t" anchorCtr="0">
            <a:noAutofit/>
          </a:bodyPr>
          <a:lstStyle/>
          <a:p>
            <a:pPr lvl="0" algn="l"/>
            <a:r>
              <a:rPr lang="it-IT" sz="5400" dirty="0">
                <a:solidFill>
                  <a:srgbClr val="FFFFFF"/>
                </a:solidFill>
                <a:latin typeface="Calibri" panose="020F0502020204030204" pitchFamily="34" charset="0"/>
                <a:ea typeface="Calibri" panose="020F0502020204030204" pitchFamily="34" charset="0"/>
                <a:cs typeface="Calibri" panose="020F0502020204030204" pitchFamily="34" charset="0"/>
              </a:rPr>
              <a:t>GRAZIE PER L’ATTENZIONE!</a:t>
            </a:r>
          </a:p>
        </p:txBody>
      </p:sp>
    </p:spTree>
    <p:extLst>
      <p:ext uri="{BB962C8B-B14F-4D97-AF65-F5344CB8AC3E}">
        <p14:creationId xmlns:p14="http://schemas.microsoft.com/office/powerpoint/2010/main" val="1722123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70710B3-9788-11A0-01C7-28D89C4B4A76}"/>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BF82840-2F1F-74AF-619D-3D371C730B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33C0CCD7-B3B9-F1F5-814A-882A2FBC236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57D126C8-8BA4-7AA9-2E42-34E030D1EAF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BDAFEDF8-B6D6-DED5-1426-0A5F56CA62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F692C215-61BA-1F33-E32C-CBE92C8C67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C65471FC-6404-D147-9FFF-A4691E794BEE}"/>
              </a:ext>
            </a:extLst>
          </p:cNvPr>
          <p:cNvSpPr txBox="1"/>
          <p:nvPr/>
        </p:nvSpPr>
        <p:spPr>
          <a:xfrm>
            <a:off x="853120"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situazione aggiornata a gennaio 2026 </a:t>
            </a:r>
          </a:p>
        </p:txBody>
      </p:sp>
      <p:pic>
        <p:nvPicPr>
          <p:cNvPr id="2" name="Immagine 1">
            <a:extLst>
              <a:ext uri="{FF2B5EF4-FFF2-40B4-BE49-F238E27FC236}">
                <a16:creationId xmlns:a16="http://schemas.microsoft.com/office/drawing/2014/main" id="{1C7A5948-7077-83A5-D97A-B2291BAAF4AF}"/>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pic>
        <p:nvPicPr>
          <p:cNvPr id="5" name="Immagine 4">
            <a:extLst>
              <a:ext uri="{FF2B5EF4-FFF2-40B4-BE49-F238E27FC236}">
                <a16:creationId xmlns:a16="http://schemas.microsoft.com/office/drawing/2014/main" id="{802E6AA1-EE81-33AE-A3AB-10A8E24E22F6}"/>
              </a:ext>
            </a:extLst>
          </p:cNvPr>
          <p:cNvPicPr>
            <a:picLocks noChangeAspect="1"/>
          </p:cNvPicPr>
          <p:nvPr/>
        </p:nvPicPr>
        <p:blipFill>
          <a:blip r:embed="rId4"/>
          <a:stretch>
            <a:fillRect/>
          </a:stretch>
        </p:blipFill>
        <p:spPr>
          <a:xfrm>
            <a:off x="2236631" y="1040022"/>
            <a:ext cx="7797521" cy="5227045"/>
          </a:xfrm>
          <a:prstGeom prst="rect">
            <a:avLst/>
          </a:prstGeom>
        </p:spPr>
      </p:pic>
    </p:spTree>
    <p:extLst>
      <p:ext uri="{BB962C8B-B14F-4D97-AF65-F5344CB8AC3E}">
        <p14:creationId xmlns:p14="http://schemas.microsoft.com/office/powerpoint/2010/main" val="490947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CD7E309-E367-B166-1B48-AA518B681CF6}"/>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2F2C99BF-4B59-9B0B-76D8-352BB157DC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32DB1EBB-C93E-3735-4C70-4B7F9A9A86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C0DD152C-FBFF-CAC4-2994-BED962B053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C3D809E8-37C9-37FC-25B4-A0321309BB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B01725D6-C453-FD77-BDC5-FFB48152E2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B0756028-A34C-8828-B5A3-7F02A727FD98}"/>
              </a:ext>
            </a:extLst>
          </p:cNvPr>
          <p:cNvSpPr txBox="1"/>
          <p:nvPr/>
        </p:nvSpPr>
        <p:spPr>
          <a:xfrm>
            <a:off x="853120"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La tripartizione delle fasi del procedimento</a:t>
            </a:r>
          </a:p>
        </p:txBody>
      </p:sp>
      <p:sp>
        <p:nvSpPr>
          <p:cNvPr id="2" name="Rounded Rectangle 31">
            <a:extLst>
              <a:ext uri="{FF2B5EF4-FFF2-40B4-BE49-F238E27FC236}">
                <a16:creationId xmlns:a16="http://schemas.microsoft.com/office/drawing/2014/main" id="{03E85D0D-C463-361E-7940-5B7CB3C10F20}"/>
              </a:ext>
            </a:extLst>
          </p:cNvPr>
          <p:cNvSpPr/>
          <p:nvPr/>
        </p:nvSpPr>
        <p:spPr>
          <a:xfrm>
            <a:off x="3267078" y="2475308"/>
            <a:ext cx="1760933"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4" name="Rounded Rectangle 35">
            <a:extLst>
              <a:ext uri="{FF2B5EF4-FFF2-40B4-BE49-F238E27FC236}">
                <a16:creationId xmlns:a16="http://schemas.microsoft.com/office/drawing/2014/main" id="{83E5C84B-DA30-B385-1EA8-EA91CA028770}"/>
              </a:ext>
            </a:extLst>
          </p:cNvPr>
          <p:cNvSpPr/>
          <p:nvPr/>
        </p:nvSpPr>
        <p:spPr>
          <a:xfrm>
            <a:off x="5726905" y="2482458"/>
            <a:ext cx="1762121"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5" name="Rounded Rectangle 38">
            <a:extLst>
              <a:ext uri="{FF2B5EF4-FFF2-40B4-BE49-F238E27FC236}">
                <a16:creationId xmlns:a16="http://schemas.microsoft.com/office/drawing/2014/main" id="{2676EF2B-FA19-11AA-470A-F5507F64EFB7}"/>
              </a:ext>
            </a:extLst>
          </p:cNvPr>
          <p:cNvSpPr/>
          <p:nvPr/>
        </p:nvSpPr>
        <p:spPr>
          <a:xfrm>
            <a:off x="8187930" y="2475308"/>
            <a:ext cx="1760933"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9D9D9"/>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6" name="Rounded Rectangle 41">
            <a:extLst>
              <a:ext uri="{FF2B5EF4-FFF2-40B4-BE49-F238E27FC236}">
                <a16:creationId xmlns:a16="http://schemas.microsoft.com/office/drawing/2014/main" id="{9EAE78B1-262A-338B-7306-F8A8204D92F7}"/>
              </a:ext>
            </a:extLst>
          </p:cNvPr>
          <p:cNvSpPr/>
          <p:nvPr/>
        </p:nvSpPr>
        <p:spPr>
          <a:xfrm>
            <a:off x="3276596" y="1838328"/>
            <a:ext cx="4181478" cy="285750"/>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4E90DE"/>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9" name="Rectangle 67">
            <a:extLst>
              <a:ext uri="{FF2B5EF4-FFF2-40B4-BE49-F238E27FC236}">
                <a16:creationId xmlns:a16="http://schemas.microsoft.com/office/drawing/2014/main" id="{E3A945AA-E2A3-66F4-684F-A2F59D7F42A2}"/>
              </a:ext>
            </a:extLst>
          </p:cNvPr>
          <p:cNvSpPr/>
          <p:nvPr/>
        </p:nvSpPr>
        <p:spPr>
          <a:xfrm>
            <a:off x="4616055" y="1828800"/>
            <a:ext cx="1629963"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0" u="none" strike="noStrike" kern="1200" cap="none" spc="0" baseline="0">
                <a:solidFill>
                  <a:srgbClr val="FFFFFF"/>
                </a:solidFill>
                <a:uFillTx/>
                <a:latin typeface="Bebas Neue" pitchFamily="34"/>
                <a:ea typeface="ＭＳ Ｐゴシック" pitchFamily="34"/>
              </a:rPr>
              <a:t>FASE GIUDIZIARIA</a:t>
            </a:r>
          </a:p>
        </p:txBody>
      </p:sp>
      <p:sp>
        <p:nvSpPr>
          <p:cNvPr id="11" name="Rounded Rectangle 29">
            <a:extLst>
              <a:ext uri="{FF2B5EF4-FFF2-40B4-BE49-F238E27FC236}">
                <a16:creationId xmlns:a16="http://schemas.microsoft.com/office/drawing/2014/main" id="{8A99024B-5E83-7BDA-DF28-70274078D50F}"/>
              </a:ext>
            </a:extLst>
          </p:cNvPr>
          <p:cNvSpPr/>
          <p:nvPr/>
        </p:nvSpPr>
        <p:spPr>
          <a:xfrm>
            <a:off x="3338510" y="3133721"/>
            <a:ext cx="1609728" cy="657225"/>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12" name="Rectangle 60">
            <a:extLst>
              <a:ext uri="{FF2B5EF4-FFF2-40B4-BE49-F238E27FC236}">
                <a16:creationId xmlns:a16="http://schemas.microsoft.com/office/drawing/2014/main" id="{FDD10A9F-C13F-2901-4229-6B2BE11137DF}"/>
              </a:ext>
            </a:extLst>
          </p:cNvPr>
          <p:cNvSpPr/>
          <p:nvPr/>
        </p:nvSpPr>
        <p:spPr>
          <a:xfrm>
            <a:off x="3328992" y="3295653"/>
            <a:ext cx="1628775"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0" u="none" strike="noStrike" kern="1200" cap="none" spc="0" baseline="0">
                <a:solidFill>
                  <a:srgbClr val="595959"/>
                </a:solidFill>
                <a:uFillTx/>
                <a:latin typeface="Bebas Neue" pitchFamily="34"/>
                <a:ea typeface="ＭＳ Ｐゴシック" pitchFamily="34"/>
              </a:rPr>
              <a:t>AUSILIO</a:t>
            </a:r>
          </a:p>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0" u="none" strike="noStrike" kern="1200" cap="none" spc="0" baseline="0">
                <a:solidFill>
                  <a:srgbClr val="595959"/>
                </a:solidFill>
                <a:uFillTx/>
                <a:latin typeface="Bebas Neue" pitchFamily="34"/>
                <a:ea typeface="ＭＳ Ｐゴシック" pitchFamily="34"/>
              </a:rPr>
              <a:t>AUTORITA’ GIUDIZIARIA</a:t>
            </a:r>
          </a:p>
        </p:txBody>
      </p:sp>
      <p:sp>
        <p:nvSpPr>
          <p:cNvPr id="13" name="Rounded Rectangle 34">
            <a:extLst>
              <a:ext uri="{FF2B5EF4-FFF2-40B4-BE49-F238E27FC236}">
                <a16:creationId xmlns:a16="http://schemas.microsoft.com/office/drawing/2014/main" id="{5AC9331F-D763-050A-1454-DDB3D65ACEC5}"/>
              </a:ext>
            </a:extLst>
          </p:cNvPr>
          <p:cNvSpPr/>
          <p:nvPr/>
        </p:nvSpPr>
        <p:spPr>
          <a:xfrm>
            <a:off x="3338510" y="4029075"/>
            <a:ext cx="1609728" cy="657225"/>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14" name="Rectangle 27">
            <a:extLst>
              <a:ext uri="{FF2B5EF4-FFF2-40B4-BE49-F238E27FC236}">
                <a16:creationId xmlns:a16="http://schemas.microsoft.com/office/drawing/2014/main" id="{1F266B9B-4F65-A73A-473E-C4C5F331F553}"/>
              </a:ext>
            </a:extLst>
          </p:cNvPr>
          <p:cNvSpPr/>
          <p:nvPr/>
        </p:nvSpPr>
        <p:spPr>
          <a:xfrm>
            <a:off x="3248021" y="4229099"/>
            <a:ext cx="1790696"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Coadiuva Amministratore</a:t>
            </a:r>
          </a:p>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giudiziario</a:t>
            </a:r>
          </a:p>
        </p:txBody>
      </p:sp>
      <p:pic>
        <p:nvPicPr>
          <p:cNvPr id="15" name="Immagine 9" descr="ANBSC_orig.jpg">
            <a:extLst>
              <a:ext uri="{FF2B5EF4-FFF2-40B4-BE49-F238E27FC236}">
                <a16:creationId xmlns:a16="http://schemas.microsoft.com/office/drawing/2014/main" id="{FAE94EC2-DBBA-FD3A-D2F3-FA0C9A92CAD2}"/>
              </a:ext>
            </a:extLst>
          </p:cNvPr>
          <p:cNvPicPr>
            <a:picLocks noChangeAspect="1"/>
          </p:cNvPicPr>
          <p:nvPr/>
        </p:nvPicPr>
        <p:blipFill>
          <a:blip r:embed="rId3"/>
          <a:srcRect/>
          <a:stretch>
            <a:fillRect/>
          </a:stretch>
        </p:blipFill>
        <p:spPr>
          <a:xfrm>
            <a:off x="4027886" y="2911074"/>
            <a:ext cx="240505" cy="240505"/>
          </a:xfrm>
          <a:prstGeom prst="rect">
            <a:avLst/>
          </a:prstGeom>
          <a:noFill/>
          <a:ln cap="flat">
            <a:noFill/>
          </a:ln>
        </p:spPr>
      </p:pic>
      <p:pic>
        <p:nvPicPr>
          <p:cNvPr id="16" name="Immagine 9" descr="ANBSC_orig.jpg">
            <a:extLst>
              <a:ext uri="{FF2B5EF4-FFF2-40B4-BE49-F238E27FC236}">
                <a16:creationId xmlns:a16="http://schemas.microsoft.com/office/drawing/2014/main" id="{89AEBF62-FB6C-B151-EB95-C465417A1393}"/>
              </a:ext>
            </a:extLst>
          </p:cNvPr>
          <p:cNvPicPr>
            <a:picLocks noChangeAspect="1"/>
          </p:cNvPicPr>
          <p:nvPr/>
        </p:nvPicPr>
        <p:blipFill>
          <a:blip r:embed="rId3"/>
          <a:srcRect/>
          <a:stretch>
            <a:fillRect/>
          </a:stretch>
        </p:blipFill>
        <p:spPr>
          <a:xfrm>
            <a:off x="4027886" y="3806427"/>
            <a:ext cx="240505" cy="240505"/>
          </a:xfrm>
          <a:prstGeom prst="rect">
            <a:avLst/>
          </a:prstGeom>
          <a:noFill/>
          <a:ln cap="flat">
            <a:noFill/>
          </a:ln>
        </p:spPr>
      </p:pic>
      <p:sp>
        <p:nvSpPr>
          <p:cNvPr id="17" name="Rounded Rectangle 39">
            <a:extLst>
              <a:ext uri="{FF2B5EF4-FFF2-40B4-BE49-F238E27FC236}">
                <a16:creationId xmlns:a16="http://schemas.microsoft.com/office/drawing/2014/main" id="{47301E99-9AA2-6683-A022-E5454F54695E}"/>
              </a:ext>
            </a:extLst>
          </p:cNvPr>
          <p:cNvSpPr/>
          <p:nvPr/>
        </p:nvSpPr>
        <p:spPr>
          <a:xfrm>
            <a:off x="5795960" y="3448046"/>
            <a:ext cx="1609728" cy="657225"/>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18" name="Rectangle 40">
            <a:extLst>
              <a:ext uri="{FF2B5EF4-FFF2-40B4-BE49-F238E27FC236}">
                <a16:creationId xmlns:a16="http://schemas.microsoft.com/office/drawing/2014/main" id="{4C30D3A1-D442-5C29-BA95-E866421F7D8C}"/>
              </a:ext>
            </a:extLst>
          </p:cNvPr>
          <p:cNvSpPr/>
          <p:nvPr/>
        </p:nvSpPr>
        <p:spPr>
          <a:xfrm>
            <a:off x="5786442" y="3609978"/>
            <a:ext cx="1628775"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050" b="0" i="0" u="none" strike="noStrike" kern="1200" cap="none" spc="0" baseline="0">
                <a:solidFill>
                  <a:srgbClr val="595959"/>
                </a:solidFill>
                <a:uFillTx/>
                <a:latin typeface="Bebas Neue" pitchFamily="34"/>
                <a:ea typeface="ＭＳ Ｐゴシック" pitchFamily="34"/>
              </a:rPr>
              <a:t>Amministrazione dei beni</a:t>
            </a:r>
          </a:p>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050" b="0" i="0" u="none" strike="noStrike" kern="1200" cap="none" spc="0" baseline="0">
                <a:solidFill>
                  <a:srgbClr val="595959"/>
                </a:solidFill>
                <a:uFillTx/>
                <a:latin typeface="Bebas Neue" pitchFamily="34"/>
                <a:ea typeface="ＭＳ Ｐゴシック" pitchFamily="34"/>
              </a:rPr>
              <a:t>(gestione diretta)</a:t>
            </a:r>
          </a:p>
        </p:txBody>
      </p:sp>
      <p:pic>
        <p:nvPicPr>
          <p:cNvPr id="19" name="Immagine 9" descr="ANBSC_orig.jpg">
            <a:extLst>
              <a:ext uri="{FF2B5EF4-FFF2-40B4-BE49-F238E27FC236}">
                <a16:creationId xmlns:a16="http://schemas.microsoft.com/office/drawing/2014/main" id="{A95E9F33-34FE-653E-281E-BC625586E641}"/>
              </a:ext>
            </a:extLst>
          </p:cNvPr>
          <p:cNvPicPr>
            <a:picLocks noChangeAspect="1"/>
          </p:cNvPicPr>
          <p:nvPr/>
        </p:nvPicPr>
        <p:blipFill>
          <a:blip r:embed="rId3"/>
          <a:srcRect/>
          <a:stretch>
            <a:fillRect/>
          </a:stretch>
        </p:blipFill>
        <p:spPr>
          <a:xfrm>
            <a:off x="6485336" y="3312322"/>
            <a:ext cx="240505" cy="240505"/>
          </a:xfrm>
          <a:prstGeom prst="rect">
            <a:avLst/>
          </a:prstGeom>
          <a:noFill/>
          <a:ln cap="flat">
            <a:noFill/>
          </a:ln>
        </p:spPr>
      </p:pic>
      <p:sp>
        <p:nvSpPr>
          <p:cNvPr id="20" name="Rounded Rectangle 46">
            <a:extLst>
              <a:ext uri="{FF2B5EF4-FFF2-40B4-BE49-F238E27FC236}">
                <a16:creationId xmlns:a16="http://schemas.microsoft.com/office/drawing/2014/main" id="{17359E9B-AC8F-5F8B-ACBF-EB9E8DB163FE}"/>
              </a:ext>
            </a:extLst>
          </p:cNvPr>
          <p:cNvSpPr/>
          <p:nvPr/>
        </p:nvSpPr>
        <p:spPr>
          <a:xfrm>
            <a:off x="8262939" y="3448046"/>
            <a:ext cx="1609728" cy="657225"/>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21" name="Rectangle 47">
            <a:extLst>
              <a:ext uri="{FF2B5EF4-FFF2-40B4-BE49-F238E27FC236}">
                <a16:creationId xmlns:a16="http://schemas.microsoft.com/office/drawing/2014/main" id="{E6E1C38B-C334-4349-CEA5-DCA72E6AC441}"/>
              </a:ext>
            </a:extLst>
          </p:cNvPr>
          <p:cNvSpPr/>
          <p:nvPr/>
        </p:nvSpPr>
        <p:spPr>
          <a:xfrm>
            <a:off x="8253410" y="3609978"/>
            <a:ext cx="1628775"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Destinazione dei</a:t>
            </a:r>
          </a:p>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Beni confiscati</a:t>
            </a:r>
          </a:p>
        </p:txBody>
      </p:sp>
      <p:pic>
        <p:nvPicPr>
          <p:cNvPr id="22" name="Immagine 9" descr="ANBSC_orig.jpg">
            <a:extLst>
              <a:ext uri="{FF2B5EF4-FFF2-40B4-BE49-F238E27FC236}">
                <a16:creationId xmlns:a16="http://schemas.microsoft.com/office/drawing/2014/main" id="{AA9E3FB6-7906-4234-D97C-69B0C6BC1CE1}"/>
              </a:ext>
            </a:extLst>
          </p:cNvPr>
          <p:cNvPicPr>
            <a:picLocks noChangeAspect="1"/>
          </p:cNvPicPr>
          <p:nvPr/>
        </p:nvPicPr>
        <p:blipFill>
          <a:blip r:embed="rId3"/>
          <a:srcRect/>
          <a:stretch>
            <a:fillRect/>
          </a:stretch>
        </p:blipFill>
        <p:spPr>
          <a:xfrm>
            <a:off x="8952314" y="3312322"/>
            <a:ext cx="240505" cy="240505"/>
          </a:xfrm>
          <a:prstGeom prst="rect">
            <a:avLst/>
          </a:prstGeom>
          <a:noFill/>
          <a:ln cap="flat">
            <a:noFill/>
          </a:ln>
        </p:spPr>
      </p:pic>
      <p:sp>
        <p:nvSpPr>
          <p:cNvPr id="23" name="Rounded Rectangle 72">
            <a:extLst>
              <a:ext uri="{FF2B5EF4-FFF2-40B4-BE49-F238E27FC236}">
                <a16:creationId xmlns:a16="http://schemas.microsoft.com/office/drawing/2014/main" id="{179F6CCE-F8D0-5894-9D7B-20D5BAA6F95B}"/>
              </a:ext>
            </a:extLst>
          </p:cNvPr>
          <p:cNvSpPr/>
          <p:nvPr/>
        </p:nvSpPr>
        <p:spPr>
          <a:xfrm>
            <a:off x="5155405" y="2472930"/>
            <a:ext cx="445294"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5402" cap="flat">
            <a:solidFill>
              <a:srgbClr val="2C393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24" name="Rectangle 73">
            <a:extLst>
              <a:ext uri="{FF2B5EF4-FFF2-40B4-BE49-F238E27FC236}">
                <a16:creationId xmlns:a16="http://schemas.microsoft.com/office/drawing/2014/main" id="{C19ECD60-B8D4-25BC-A455-69F14EA282C9}"/>
              </a:ext>
            </a:extLst>
          </p:cNvPr>
          <p:cNvSpPr/>
          <p:nvPr/>
        </p:nvSpPr>
        <p:spPr>
          <a:xfrm rot="16200004">
            <a:off x="4130875" y="3486744"/>
            <a:ext cx="2478883"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Confisca 2 grado</a:t>
            </a:r>
          </a:p>
        </p:txBody>
      </p:sp>
      <p:sp>
        <p:nvSpPr>
          <p:cNvPr id="25" name="Rounded Rectangle 74">
            <a:extLst>
              <a:ext uri="{FF2B5EF4-FFF2-40B4-BE49-F238E27FC236}">
                <a16:creationId xmlns:a16="http://schemas.microsoft.com/office/drawing/2014/main" id="{EDE8CCC1-1DAF-EB3C-B4F6-113FFB80F3CF}"/>
              </a:ext>
            </a:extLst>
          </p:cNvPr>
          <p:cNvSpPr/>
          <p:nvPr/>
        </p:nvSpPr>
        <p:spPr>
          <a:xfrm>
            <a:off x="7622383" y="2491977"/>
            <a:ext cx="445294"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5402" cap="flat">
            <a:solidFill>
              <a:srgbClr val="2C393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26" name="Rectangle 75">
            <a:extLst>
              <a:ext uri="{FF2B5EF4-FFF2-40B4-BE49-F238E27FC236}">
                <a16:creationId xmlns:a16="http://schemas.microsoft.com/office/drawing/2014/main" id="{AA69C1C7-59C1-5575-DE13-3DA5A5B9587F}"/>
              </a:ext>
            </a:extLst>
          </p:cNvPr>
          <p:cNvSpPr/>
          <p:nvPr/>
        </p:nvSpPr>
        <p:spPr>
          <a:xfrm rot="16200004">
            <a:off x="6597844" y="3505800"/>
            <a:ext cx="2478883"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Confisca definitiva</a:t>
            </a:r>
          </a:p>
        </p:txBody>
      </p:sp>
      <p:sp>
        <p:nvSpPr>
          <p:cNvPr id="27" name="Rounded Rectangle 76">
            <a:extLst>
              <a:ext uri="{FF2B5EF4-FFF2-40B4-BE49-F238E27FC236}">
                <a16:creationId xmlns:a16="http://schemas.microsoft.com/office/drawing/2014/main" id="{F4460A78-9BCA-1BE5-87D0-DF420104CA38}"/>
              </a:ext>
            </a:extLst>
          </p:cNvPr>
          <p:cNvSpPr/>
          <p:nvPr/>
        </p:nvSpPr>
        <p:spPr>
          <a:xfrm>
            <a:off x="10079833" y="2472930"/>
            <a:ext cx="445294" cy="2340772"/>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FFFFFF"/>
          </a:solidFill>
          <a:ln w="25402" cap="flat">
            <a:solidFill>
              <a:srgbClr val="2C393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28" name="Rectangle 77">
            <a:extLst>
              <a:ext uri="{FF2B5EF4-FFF2-40B4-BE49-F238E27FC236}">
                <a16:creationId xmlns:a16="http://schemas.microsoft.com/office/drawing/2014/main" id="{B669A1F9-265E-D0B7-000A-68FE062716EE}"/>
              </a:ext>
            </a:extLst>
          </p:cNvPr>
          <p:cNvSpPr/>
          <p:nvPr/>
        </p:nvSpPr>
        <p:spPr>
          <a:xfrm rot="16200004">
            <a:off x="9055294" y="3486744"/>
            <a:ext cx="2478883"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425" b="0" i="0" u="none" strike="noStrike" kern="1200" cap="none" spc="0" baseline="0">
                <a:solidFill>
                  <a:srgbClr val="595959"/>
                </a:solidFill>
                <a:uFillTx/>
                <a:latin typeface="Bebas Neue" pitchFamily="34"/>
                <a:ea typeface="ＭＳ Ｐゴシック" pitchFamily="34"/>
              </a:rPr>
              <a:t>COLLETTIVITA’</a:t>
            </a:r>
          </a:p>
        </p:txBody>
      </p:sp>
      <p:sp>
        <p:nvSpPr>
          <p:cNvPr id="29" name="Rounded Rectangle 78">
            <a:extLst>
              <a:ext uri="{FF2B5EF4-FFF2-40B4-BE49-F238E27FC236}">
                <a16:creationId xmlns:a16="http://schemas.microsoft.com/office/drawing/2014/main" id="{6C6DA6F2-2F90-66DB-D04A-6404EFB91DE7}"/>
              </a:ext>
            </a:extLst>
          </p:cNvPr>
          <p:cNvSpPr/>
          <p:nvPr/>
        </p:nvSpPr>
        <p:spPr>
          <a:xfrm>
            <a:off x="1638303" y="2266953"/>
            <a:ext cx="1504946" cy="619121"/>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9D9D9"/>
          </a:solidFill>
          <a:ln w="25402" cap="flat">
            <a:solidFill>
              <a:srgbClr val="2C393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30" name="Chevron 79">
            <a:extLst>
              <a:ext uri="{FF2B5EF4-FFF2-40B4-BE49-F238E27FC236}">
                <a16:creationId xmlns:a16="http://schemas.microsoft.com/office/drawing/2014/main" id="{C6E84616-A035-A6D4-6224-DCF714B52B74}"/>
              </a:ext>
            </a:extLst>
          </p:cNvPr>
          <p:cNvSpPr/>
          <p:nvPr/>
        </p:nvSpPr>
        <p:spPr>
          <a:xfrm>
            <a:off x="4988719" y="3459952"/>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1" name="Chevron 80">
            <a:extLst>
              <a:ext uri="{FF2B5EF4-FFF2-40B4-BE49-F238E27FC236}">
                <a16:creationId xmlns:a16="http://schemas.microsoft.com/office/drawing/2014/main" id="{B1399795-B6CD-CFCD-2027-BE00218A0BAA}"/>
              </a:ext>
            </a:extLst>
          </p:cNvPr>
          <p:cNvSpPr/>
          <p:nvPr/>
        </p:nvSpPr>
        <p:spPr>
          <a:xfrm>
            <a:off x="5637614" y="3459952"/>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2" name="Chevron 81">
            <a:extLst>
              <a:ext uri="{FF2B5EF4-FFF2-40B4-BE49-F238E27FC236}">
                <a16:creationId xmlns:a16="http://schemas.microsoft.com/office/drawing/2014/main" id="{6EA0F98C-9C8A-AC40-4263-181249157D07}"/>
              </a:ext>
            </a:extLst>
          </p:cNvPr>
          <p:cNvSpPr/>
          <p:nvPr/>
        </p:nvSpPr>
        <p:spPr>
          <a:xfrm>
            <a:off x="7456886" y="3459952"/>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3" name="Chevron 82">
            <a:extLst>
              <a:ext uri="{FF2B5EF4-FFF2-40B4-BE49-F238E27FC236}">
                <a16:creationId xmlns:a16="http://schemas.microsoft.com/office/drawing/2014/main" id="{4F2C281E-EA4B-F239-08F0-382C19994998}"/>
              </a:ext>
            </a:extLst>
          </p:cNvPr>
          <p:cNvSpPr/>
          <p:nvPr/>
        </p:nvSpPr>
        <p:spPr>
          <a:xfrm>
            <a:off x="9923864" y="3459952"/>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4" name="Chevron 83">
            <a:extLst>
              <a:ext uri="{FF2B5EF4-FFF2-40B4-BE49-F238E27FC236}">
                <a16:creationId xmlns:a16="http://schemas.microsoft.com/office/drawing/2014/main" id="{7A82948B-FBE6-3701-DE59-377DF5A89845}"/>
              </a:ext>
            </a:extLst>
          </p:cNvPr>
          <p:cNvSpPr/>
          <p:nvPr/>
        </p:nvSpPr>
        <p:spPr>
          <a:xfrm>
            <a:off x="8095064" y="3459952"/>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5" name="Rectangle 84">
            <a:extLst>
              <a:ext uri="{FF2B5EF4-FFF2-40B4-BE49-F238E27FC236}">
                <a16:creationId xmlns:a16="http://schemas.microsoft.com/office/drawing/2014/main" id="{1AA30561-C9B9-DDE7-68D2-7F6CFDED889B}"/>
              </a:ext>
            </a:extLst>
          </p:cNvPr>
          <p:cNvSpPr/>
          <p:nvPr/>
        </p:nvSpPr>
        <p:spPr>
          <a:xfrm>
            <a:off x="1676396" y="2419346"/>
            <a:ext cx="1447796"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350" b="0" i="0" u="none" strike="noStrike" kern="1200" cap="none" spc="0" baseline="0" dirty="0">
                <a:solidFill>
                  <a:srgbClr val="595959"/>
                </a:solidFill>
                <a:uFillTx/>
                <a:latin typeface="Bebas Neue" pitchFamily="34"/>
                <a:ea typeface="ＭＳ Ｐゴシック" pitchFamily="34"/>
              </a:rPr>
              <a:t>CRIMINALITA’</a:t>
            </a:r>
          </a:p>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350" b="0" i="0" u="none" strike="noStrike" kern="1200" cap="none" spc="0" baseline="0" dirty="0">
                <a:solidFill>
                  <a:srgbClr val="595959"/>
                </a:solidFill>
                <a:uFillTx/>
                <a:latin typeface="Bebas Neue" pitchFamily="34"/>
                <a:ea typeface="ＭＳ Ｐゴシック" pitchFamily="34"/>
              </a:rPr>
              <a:t>ORGANIZZATA</a:t>
            </a:r>
          </a:p>
        </p:txBody>
      </p:sp>
      <p:sp>
        <p:nvSpPr>
          <p:cNvPr id="36" name="Rounded Rectangle 86">
            <a:extLst>
              <a:ext uri="{FF2B5EF4-FFF2-40B4-BE49-F238E27FC236}">
                <a16:creationId xmlns:a16="http://schemas.microsoft.com/office/drawing/2014/main" id="{EC059317-99EB-996A-B851-FF4D071B7D73}"/>
              </a:ext>
            </a:extLst>
          </p:cNvPr>
          <p:cNvSpPr/>
          <p:nvPr/>
        </p:nvSpPr>
        <p:spPr>
          <a:xfrm>
            <a:off x="1638303" y="3114674"/>
            <a:ext cx="1504946" cy="952503"/>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D9D9D9"/>
          </a:solidFill>
          <a:ln w="25402" cap="flat">
            <a:solidFill>
              <a:srgbClr val="2C3932"/>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37" name="Chevron 87">
            <a:extLst>
              <a:ext uri="{FF2B5EF4-FFF2-40B4-BE49-F238E27FC236}">
                <a16:creationId xmlns:a16="http://schemas.microsoft.com/office/drawing/2014/main" id="{3642631D-BDFC-85E0-066D-438692CD75E0}"/>
              </a:ext>
            </a:extLst>
          </p:cNvPr>
          <p:cNvSpPr/>
          <p:nvPr/>
        </p:nvSpPr>
        <p:spPr>
          <a:xfrm rot="5400013">
            <a:off x="2332428" y="2869410"/>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38" name="Rectangle 88">
            <a:extLst>
              <a:ext uri="{FF2B5EF4-FFF2-40B4-BE49-F238E27FC236}">
                <a16:creationId xmlns:a16="http://schemas.microsoft.com/office/drawing/2014/main" id="{150EBD35-E0F8-F7C2-BC9A-D64E2EF8B23B}"/>
              </a:ext>
            </a:extLst>
          </p:cNvPr>
          <p:cNvSpPr/>
          <p:nvPr/>
        </p:nvSpPr>
        <p:spPr>
          <a:xfrm>
            <a:off x="1657350" y="3446858"/>
            <a:ext cx="1447796"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500" b="0" i="0" u="none" strike="noStrike" kern="1200" cap="none" spc="0" baseline="0">
                <a:solidFill>
                  <a:srgbClr val="595959"/>
                </a:solidFill>
                <a:uFillTx/>
                <a:latin typeface="Bebas Neue" pitchFamily="34"/>
                <a:ea typeface="ＭＳ Ｐゴシック" pitchFamily="34"/>
              </a:rPr>
              <a:t>Sequestro</a:t>
            </a:r>
          </a:p>
        </p:txBody>
      </p:sp>
      <p:sp>
        <p:nvSpPr>
          <p:cNvPr id="39" name="Chevron 89">
            <a:extLst>
              <a:ext uri="{FF2B5EF4-FFF2-40B4-BE49-F238E27FC236}">
                <a16:creationId xmlns:a16="http://schemas.microsoft.com/office/drawing/2014/main" id="{D2509B19-33A1-2268-BB1F-B3AA73D53302}"/>
              </a:ext>
            </a:extLst>
          </p:cNvPr>
          <p:cNvSpPr/>
          <p:nvPr/>
        </p:nvSpPr>
        <p:spPr>
          <a:xfrm>
            <a:off x="3170636" y="3450433"/>
            <a:ext cx="126205" cy="292891"/>
          </a:xfrm>
          <a:custGeom>
            <a:avLst/>
            <a:gdLst>
              <a:gd name="f0" fmla="val 10800000"/>
              <a:gd name="f1" fmla="val 5400000"/>
              <a:gd name="f2" fmla="val 180"/>
              <a:gd name="f3" fmla="val w"/>
              <a:gd name="f4" fmla="val h"/>
              <a:gd name="f5" fmla="val ss"/>
              <a:gd name="f6" fmla="val 0"/>
              <a:gd name="f7" fmla="val 62310"/>
              <a:gd name="f8" fmla="+- 0 0 -360"/>
              <a:gd name="f9" fmla="+- 0 0 -270"/>
              <a:gd name="f10" fmla="+- 0 0 -180"/>
              <a:gd name="f11" fmla="abs f3"/>
              <a:gd name="f12" fmla="abs f4"/>
              <a:gd name="f13" fmla="abs f5"/>
              <a:gd name="f14" fmla="*/ f8 f0 1"/>
              <a:gd name="f15" fmla="*/ f9 f0 1"/>
              <a:gd name="f16" fmla="*/ f10 f0 1"/>
              <a:gd name="f17" fmla="?: f11 f3 1"/>
              <a:gd name="f18" fmla="?: f12 f4 1"/>
              <a:gd name="f19" fmla="?: f13 f5 1"/>
              <a:gd name="f20" fmla="*/ f14 1 f2"/>
              <a:gd name="f21" fmla="*/ f15 1 f2"/>
              <a:gd name="f22" fmla="*/ f16 1 f2"/>
              <a:gd name="f23" fmla="*/ f17 1 21600"/>
              <a:gd name="f24" fmla="*/ f18 1 21600"/>
              <a:gd name="f25" fmla="*/ 21600 f17 1"/>
              <a:gd name="f26" fmla="*/ 21600 f18 1"/>
              <a:gd name="f27" fmla="+- f20 0 f1"/>
              <a:gd name="f28" fmla="+- f21 0 f1"/>
              <a:gd name="f29" fmla="+- f22 0 f1"/>
              <a:gd name="f30" fmla="min f24 f23"/>
              <a:gd name="f31" fmla="*/ f25 1 f19"/>
              <a:gd name="f32" fmla="*/ f26 1 f19"/>
              <a:gd name="f33" fmla="val f31"/>
              <a:gd name="f34" fmla="val f32"/>
              <a:gd name="f35" fmla="*/ f6 f30 1"/>
              <a:gd name="f36" fmla="+- f34 0 f6"/>
              <a:gd name="f37" fmla="+- f33 0 f6"/>
              <a:gd name="f38" fmla="*/ f34 f30 1"/>
              <a:gd name="f39" fmla="*/ f33 f30 1"/>
              <a:gd name="f40" fmla="*/ f36 1 2"/>
              <a:gd name="f41" fmla="min f37 f36"/>
              <a:gd name="f42" fmla="+- f6 f40 0"/>
              <a:gd name="f43" fmla="*/ f41 f7 1"/>
              <a:gd name="f44" fmla="*/ f43 1 100000"/>
              <a:gd name="f45" fmla="*/ f42 f30 1"/>
              <a:gd name="f46" fmla="+- f33 0 f44"/>
              <a:gd name="f47" fmla="*/ f44 f30 1"/>
              <a:gd name="f48" fmla="*/ f46 1 2"/>
              <a:gd name="f49" fmla="+- f46 0 f44"/>
              <a:gd name="f50" fmla="*/ f46 f30 1"/>
              <a:gd name="f51" fmla="?: f49 f44 f6"/>
              <a:gd name="f52" fmla="?: f49 f46 f33"/>
              <a:gd name="f53" fmla="*/ f48 f30 1"/>
              <a:gd name="f54" fmla="*/ f51 f30 1"/>
              <a:gd name="f55" fmla="*/ f52 f30 1"/>
            </a:gdLst>
            <a:ahLst/>
            <a:cxnLst>
              <a:cxn ang="3cd4">
                <a:pos x="hc" y="t"/>
              </a:cxn>
              <a:cxn ang="0">
                <a:pos x="r" y="vc"/>
              </a:cxn>
              <a:cxn ang="cd4">
                <a:pos x="hc" y="b"/>
              </a:cxn>
              <a:cxn ang="cd2">
                <a:pos x="l" y="vc"/>
              </a:cxn>
              <a:cxn ang="f27">
                <a:pos x="f53" y="f35"/>
              </a:cxn>
              <a:cxn ang="f28">
                <a:pos x="f47" y="f45"/>
              </a:cxn>
              <a:cxn ang="f29">
                <a:pos x="f53" y="f38"/>
              </a:cxn>
            </a:cxnLst>
            <a:rect l="f54" t="f35" r="f55" b="f38"/>
            <a:pathLst>
              <a:path>
                <a:moveTo>
                  <a:pt x="f35" y="f35"/>
                </a:moveTo>
                <a:lnTo>
                  <a:pt x="f50" y="f35"/>
                </a:lnTo>
                <a:lnTo>
                  <a:pt x="f39" y="f45"/>
                </a:lnTo>
                <a:lnTo>
                  <a:pt x="f50" y="f38"/>
                </a:lnTo>
                <a:lnTo>
                  <a:pt x="f35" y="f38"/>
                </a:lnTo>
                <a:lnTo>
                  <a:pt x="f47" y="f45"/>
                </a:lnTo>
                <a:close/>
              </a:path>
            </a:pathLst>
          </a:custGeom>
          <a:solidFill>
            <a:srgbClr val="2C393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40" name="Rounded Rectangle 90">
            <a:extLst>
              <a:ext uri="{FF2B5EF4-FFF2-40B4-BE49-F238E27FC236}">
                <a16:creationId xmlns:a16="http://schemas.microsoft.com/office/drawing/2014/main" id="{7EEE34E7-BFA4-EDBC-3342-24D15DFC9900}"/>
              </a:ext>
            </a:extLst>
          </p:cNvPr>
          <p:cNvSpPr/>
          <p:nvPr/>
        </p:nvSpPr>
        <p:spPr>
          <a:xfrm>
            <a:off x="7572374" y="1838328"/>
            <a:ext cx="2352678" cy="285750"/>
          </a:xfrm>
          <a:custGeom>
            <a:avLst>
              <a:gd name="f10" fmla="val 690"/>
            </a:avLst>
            <a:gdLst>
              <a:gd name="f1" fmla="val 10800000"/>
              <a:gd name="f2" fmla="val 5400000"/>
              <a:gd name="f3" fmla="val 16200000"/>
              <a:gd name="f4" fmla="val w"/>
              <a:gd name="f5" fmla="val h"/>
              <a:gd name="f6" fmla="val ss"/>
              <a:gd name="f7" fmla="val 0"/>
              <a:gd name="f8" fmla="*/ 5419351 1 1725033"/>
              <a:gd name="f9" fmla="val 45"/>
              <a:gd name="f10" fmla="val 690"/>
              <a:gd name="f11" fmla="abs f4"/>
              <a:gd name="f12" fmla="abs f5"/>
              <a:gd name="f13" fmla="abs f6"/>
              <a:gd name="f14" fmla="*/ f8 1 180"/>
              <a:gd name="f15" fmla="val f10"/>
              <a:gd name="f16" fmla="+- 0 0 f2"/>
              <a:gd name="f17" fmla="?: f11 f4 1"/>
              <a:gd name="f18" fmla="?: f12 f5 1"/>
              <a:gd name="f19" fmla="?: f13 f6 1"/>
              <a:gd name="f20" fmla="*/ f9 f14 1"/>
              <a:gd name="f21" fmla="+- f7 f15 0"/>
              <a:gd name="f22" fmla="*/ f17 1 21600"/>
              <a:gd name="f23" fmla="*/ f18 1 21600"/>
              <a:gd name="f24" fmla="*/ 21600 f17 1"/>
              <a:gd name="f25" fmla="*/ 21600 f18 1"/>
              <a:gd name="f26" fmla="+- 0 0 f20"/>
              <a:gd name="f27" fmla="+- f7 0 f21"/>
              <a:gd name="f28" fmla="+- f21 0 f7"/>
              <a:gd name="f29" fmla="min f23 f22"/>
              <a:gd name="f30" fmla="*/ f24 1 f19"/>
              <a:gd name="f31" fmla="*/ f25 1 f19"/>
              <a:gd name="f32" fmla="*/ f26 f1 1"/>
              <a:gd name="f33" fmla="abs f27"/>
              <a:gd name="f34" fmla="abs f28"/>
              <a:gd name="f35" fmla="?: f27 f16 f2"/>
              <a:gd name="f36" fmla="?: f27 f2 f16"/>
              <a:gd name="f37" fmla="?: f27 f3 f2"/>
              <a:gd name="f38" fmla="?: f27 f2 f3"/>
              <a:gd name="f39" fmla="?: f28 f16 f2"/>
              <a:gd name="f40" fmla="?: f28 f2 f16"/>
              <a:gd name="f41" fmla="?: f27 0 f1"/>
              <a:gd name="f42" fmla="?: f27 f1 0"/>
              <a:gd name="f43" fmla="val f30"/>
              <a:gd name="f44" fmla="val f31"/>
              <a:gd name="f45" fmla="*/ f32 1 f8"/>
              <a:gd name="f46" fmla="?: f27 f38 f37"/>
              <a:gd name="f47" fmla="?: f27 f37 f38"/>
              <a:gd name="f48" fmla="?: f28 f36 f35"/>
              <a:gd name="f49" fmla="*/ f21 f29 1"/>
              <a:gd name="f50" fmla="*/ f7 f29 1"/>
              <a:gd name="f51" fmla="*/ f33 f29 1"/>
              <a:gd name="f52" fmla="*/ f34 f29 1"/>
              <a:gd name="f53" fmla="+- f44 0 f15"/>
              <a:gd name="f54" fmla="+- f43 0 f15"/>
              <a:gd name="f55" fmla="+- f45 0 f2"/>
              <a:gd name="f56" fmla="?: f28 f47 f46"/>
              <a:gd name="f57" fmla="*/ f44 f29 1"/>
              <a:gd name="f58" fmla="*/ f43 f29 1"/>
              <a:gd name="f59" fmla="+- f55 f2 0"/>
              <a:gd name="f60" fmla="+- f44 0 f53"/>
              <a:gd name="f61" fmla="+- f43 0 f54"/>
              <a:gd name="f62" fmla="+- f53 0 f44"/>
              <a:gd name="f63" fmla="+- f54 0 f43"/>
              <a:gd name="f64" fmla="*/ f53 f29 1"/>
              <a:gd name="f65" fmla="*/ f54 f29 1"/>
              <a:gd name="f66" fmla="*/ f59 f8 1"/>
              <a:gd name="f67" fmla="abs f60"/>
              <a:gd name="f68" fmla="?: f60 0 f1"/>
              <a:gd name="f69" fmla="?: f60 f1 0"/>
              <a:gd name="f70" fmla="?: f60 f39 f40"/>
              <a:gd name="f71" fmla="abs f61"/>
              <a:gd name="f72" fmla="abs f62"/>
              <a:gd name="f73" fmla="?: f61 f16 f2"/>
              <a:gd name="f74" fmla="?: f61 f2 f16"/>
              <a:gd name="f75" fmla="?: f61 f3 f2"/>
              <a:gd name="f76" fmla="?: f61 f2 f3"/>
              <a:gd name="f77" fmla="abs f63"/>
              <a:gd name="f78" fmla="?: f63 f16 f2"/>
              <a:gd name="f79" fmla="?: f63 f2 f16"/>
              <a:gd name="f80" fmla="?: f63 f42 f41"/>
              <a:gd name="f81" fmla="?: f63 f41 f42"/>
              <a:gd name="f82" fmla="*/ f66 1 f1"/>
              <a:gd name="f83" fmla="?: f28 f69 f68"/>
              <a:gd name="f84" fmla="?: f28 f68 f69"/>
              <a:gd name="f85" fmla="?: f61 f76 f75"/>
              <a:gd name="f86" fmla="?: f61 f75 f76"/>
              <a:gd name="f87" fmla="?: f62 f74 f73"/>
              <a:gd name="f88" fmla="?: f27 f80 f81"/>
              <a:gd name="f89" fmla="?: f27 f78 f79"/>
              <a:gd name="f90" fmla="*/ f67 f29 1"/>
              <a:gd name="f91" fmla="*/ f71 f29 1"/>
              <a:gd name="f92" fmla="*/ f72 f29 1"/>
              <a:gd name="f93" fmla="*/ f77 f29 1"/>
              <a:gd name="f94" fmla="+- 0 0 f82"/>
              <a:gd name="f95" fmla="?: f60 f83 f84"/>
              <a:gd name="f96" fmla="?: f62 f86 f85"/>
              <a:gd name="f97" fmla="+- 0 0 f94"/>
              <a:gd name="f98" fmla="*/ f97 f1 1"/>
              <a:gd name="f99" fmla="*/ f98 1 f8"/>
              <a:gd name="f100" fmla="+- f99 0 f2"/>
              <a:gd name="f101" fmla="cos 1 f100"/>
              <a:gd name="f102" fmla="+- 0 0 f101"/>
              <a:gd name="f103" fmla="+- 0 0 f102"/>
              <a:gd name="f104" fmla="val f103"/>
              <a:gd name="f105" fmla="+- 0 0 f104"/>
              <a:gd name="f106" fmla="*/ f15 f105 1"/>
              <a:gd name="f107" fmla="*/ f106 3163 1"/>
              <a:gd name="f108" fmla="*/ f107 1 7636"/>
              <a:gd name="f109" fmla="+- f7 f108 0"/>
              <a:gd name="f110" fmla="+- f43 0 f108"/>
              <a:gd name="f111" fmla="+- f44 0 f108"/>
              <a:gd name="f112" fmla="*/ f109 f29 1"/>
              <a:gd name="f113" fmla="*/ f110 f29 1"/>
              <a:gd name="f114" fmla="*/ f111 f29 1"/>
            </a:gdLst>
            <a:ahLst/>
            <a:cxnLst>
              <a:cxn ang="3cd4">
                <a:pos x="hc" y="t"/>
              </a:cxn>
              <a:cxn ang="0">
                <a:pos x="r" y="vc"/>
              </a:cxn>
              <a:cxn ang="cd4">
                <a:pos x="hc" y="b"/>
              </a:cxn>
              <a:cxn ang="cd2">
                <a:pos x="l" y="vc"/>
              </a:cxn>
            </a:cxnLst>
            <a:rect l="f112" t="f112" r="f113" b="f114"/>
            <a:pathLst>
              <a:path>
                <a:moveTo>
                  <a:pt x="f49" y="f50"/>
                </a:moveTo>
                <a:arcTo wR="f51" hR="f52" stAng="f56" swAng="f48"/>
                <a:lnTo>
                  <a:pt x="f50" y="f64"/>
                </a:lnTo>
                <a:arcTo wR="f52" hR="f90" stAng="f95" swAng="f70"/>
                <a:lnTo>
                  <a:pt x="f65" y="f57"/>
                </a:lnTo>
                <a:arcTo wR="f91" hR="f92" stAng="f96" swAng="f87"/>
                <a:lnTo>
                  <a:pt x="f58" y="f49"/>
                </a:lnTo>
                <a:arcTo wR="f93" hR="f51" stAng="f88" swAng="f89"/>
                <a:close/>
              </a:path>
            </a:pathLst>
          </a:custGeom>
          <a:solidFill>
            <a:srgbClr val="4074B2"/>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d-ID" sz="1800" b="0" i="0" u="none" strike="noStrike" kern="1200" cap="none" spc="0" baseline="0">
              <a:solidFill>
                <a:srgbClr val="FFFFFF"/>
              </a:solidFill>
              <a:uFillTx/>
              <a:latin typeface="Calibri" pitchFamily="34"/>
              <a:ea typeface="ＭＳ Ｐゴシック" pitchFamily="34"/>
            </a:endParaRPr>
          </a:p>
        </p:txBody>
      </p:sp>
      <p:sp>
        <p:nvSpPr>
          <p:cNvPr id="41" name="Rectangle 91">
            <a:extLst>
              <a:ext uri="{FF2B5EF4-FFF2-40B4-BE49-F238E27FC236}">
                <a16:creationId xmlns:a16="http://schemas.microsoft.com/office/drawing/2014/main" id="{74FCD9DF-BA1C-5A03-E356-C20EE032FD44}"/>
              </a:ext>
            </a:extLst>
          </p:cNvPr>
          <p:cNvSpPr/>
          <p:nvPr/>
        </p:nvSpPr>
        <p:spPr>
          <a:xfrm>
            <a:off x="7737872" y="1828800"/>
            <a:ext cx="2072880"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200" b="0" i="0" u="none" strike="noStrike" kern="1200" cap="none" spc="0" baseline="0">
                <a:solidFill>
                  <a:srgbClr val="FFFFFF"/>
                </a:solidFill>
                <a:uFillTx/>
                <a:latin typeface="Bebas Neue" pitchFamily="34"/>
                <a:ea typeface="ＭＳ Ｐゴシック" pitchFamily="34"/>
              </a:rPr>
              <a:t>FASE AMMINISTRATIVA</a:t>
            </a:r>
          </a:p>
        </p:txBody>
      </p:sp>
      <p:cxnSp>
        <p:nvCxnSpPr>
          <p:cNvPr id="42" name="Straight Connector 92">
            <a:extLst>
              <a:ext uri="{FF2B5EF4-FFF2-40B4-BE49-F238E27FC236}">
                <a16:creationId xmlns:a16="http://schemas.microsoft.com/office/drawing/2014/main" id="{00C07F46-84EE-23BB-2716-2D1CC6DAD275}"/>
              </a:ext>
            </a:extLst>
          </p:cNvPr>
          <p:cNvCxnSpPr/>
          <p:nvPr/>
        </p:nvCxnSpPr>
        <p:spPr>
          <a:xfrm flipV="1">
            <a:off x="3307558" y="2181228"/>
            <a:ext cx="4140988" cy="5952"/>
          </a:xfrm>
          <a:prstGeom prst="straightConnector1">
            <a:avLst/>
          </a:prstGeom>
          <a:noFill/>
          <a:ln w="12701" cap="flat">
            <a:solidFill>
              <a:srgbClr val="212B26"/>
            </a:solidFill>
            <a:custDash>
              <a:ds d="300000" sp="300000"/>
            </a:custDash>
            <a:miter/>
          </a:ln>
        </p:spPr>
      </p:cxnSp>
      <p:cxnSp>
        <p:nvCxnSpPr>
          <p:cNvPr id="43" name="Straight Connector 93">
            <a:extLst>
              <a:ext uri="{FF2B5EF4-FFF2-40B4-BE49-F238E27FC236}">
                <a16:creationId xmlns:a16="http://schemas.microsoft.com/office/drawing/2014/main" id="{73A08552-1E26-F034-6656-735813564C34}"/>
              </a:ext>
            </a:extLst>
          </p:cNvPr>
          <p:cNvCxnSpPr/>
          <p:nvPr/>
        </p:nvCxnSpPr>
        <p:spPr>
          <a:xfrm rot="5400013">
            <a:off x="3170636" y="2294339"/>
            <a:ext cx="230977" cy="0"/>
          </a:xfrm>
          <a:prstGeom prst="straightConnector1">
            <a:avLst/>
          </a:prstGeom>
          <a:noFill/>
          <a:ln w="12701" cap="flat">
            <a:solidFill>
              <a:srgbClr val="212B26"/>
            </a:solidFill>
            <a:custDash>
              <a:ds d="300000" sp="300000"/>
            </a:custDash>
            <a:miter/>
          </a:ln>
        </p:spPr>
      </p:cxnSp>
      <p:cxnSp>
        <p:nvCxnSpPr>
          <p:cNvPr id="44" name="Straight Connector 96">
            <a:extLst>
              <a:ext uri="{FF2B5EF4-FFF2-40B4-BE49-F238E27FC236}">
                <a16:creationId xmlns:a16="http://schemas.microsoft.com/office/drawing/2014/main" id="{1ECFB3DE-EFC6-55E0-BE77-68E21F9C8803}"/>
              </a:ext>
            </a:extLst>
          </p:cNvPr>
          <p:cNvCxnSpPr/>
          <p:nvPr/>
        </p:nvCxnSpPr>
        <p:spPr>
          <a:xfrm rot="5400013">
            <a:off x="7333053" y="2313391"/>
            <a:ext cx="230986" cy="0"/>
          </a:xfrm>
          <a:prstGeom prst="straightConnector1">
            <a:avLst/>
          </a:prstGeom>
          <a:noFill/>
          <a:ln w="12701" cap="flat">
            <a:solidFill>
              <a:srgbClr val="212B26"/>
            </a:solidFill>
            <a:custDash>
              <a:ds d="300000" sp="300000"/>
            </a:custDash>
            <a:miter/>
          </a:ln>
        </p:spPr>
      </p:cxnSp>
      <p:cxnSp>
        <p:nvCxnSpPr>
          <p:cNvPr id="46" name="Straight Connector 97">
            <a:extLst>
              <a:ext uri="{FF2B5EF4-FFF2-40B4-BE49-F238E27FC236}">
                <a16:creationId xmlns:a16="http://schemas.microsoft.com/office/drawing/2014/main" id="{4CC7069D-A347-473D-FE39-BCAFFF1DDA7E}"/>
              </a:ext>
            </a:extLst>
          </p:cNvPr>
          <p:cNvCxnSpPr/>
          <p:nvPr/>
        </p:nvCxnSpPr>
        <p:spPr>
          <a:xfrm rot="5400013">
            <a:off x="7466415" y="2294339"/>
            <a:ext cx="230977" cy="0"/>
          </a:xfrm>
          <a:prstGeom prst="straightConnector1">
            <a:avLst/>
          </a:prstGeom>
          <a:noFill/>
          <a:ln w="12701" cap="flat">
            <a:solidFill>
              <a:srgbClr val="212B26"/>
            </a:solidFill>
            <a:custDash>
              <a:ds d="300000" sp="300000"/>
            </a:custDash>
            <a:miter/>
          </a:ln>
        </p:spPr>
      </p:cxnSp>
      <p:cxnSp>
        <p:nvCxnSpPr>
          <p:cNvPr id="50" name="Straight Connector 98">
            <a:extLst>
              <a:ext uri="{FF2B5EF4-FFF2-40B4-BE49-F238E27FC236}">
                <a16:creationId xmlns:a16="http://schemas.microsoft.com/office/drawing/2014/main" id="{800C0DBC-3878-C36E-1FBB-32FACBB22A73}"/>
              </a:ext>
            </a:extLst>
          </p:cNvPr>
          <p:cNvCxnSpPr/>
          <p:nvPr/>
        </p:nvCxnSpPr>
        <p:spPr>
          <a:xfrm rot="5400013">
            <a:off x="9790503" y="2303863"/>
            <a:ext cx="230986" cy="0"/>
          </a:xfrm>
          <a:prstGeom prst="straightConnector1">
            <a:avLst/>
          </a:prstGeom>
          <a:noFill/>
          <a:ln w="12701" cap="flat">
            <a:solidFill>
              <a:srgbClr val="212B26"/>
            </a:solidFill>
            <a:custDash>
              <a:ds d="300000" sp="300000"/>
            </a:custDash>
            <a:miter/>
          </a:ln>
        </p:spPr>
      </p:cxnSp>
      <p:cxnSp>
        <p:nvCxnSpPr>
          <p:cNvPr id="52" name="Straight Connector 99">
            <a:extLst>
              <a:ext uri="{FF2B5EF4-FFF2-40B4-BE49-F238E27FC236}">
                <a16:creationId xmlns:a16="http://schemas.microsoft.com/office/drawing/2014/main" id="{8DE260CB-E4E7-D277-A7D5-39F72B5EB460}"/>
              </a:ext>
            </a:extLst>
          </p:cNvPr>
          <p:cNvCxnSpPr/>
          <p:nvPr/>
        </p:nvCxnSpPr>
        <p:spPr>
          <a:xfrm>
            <a:off x="7584280" y="2177652"/>
            <a:ext cx="2312198" cy="3576"/>
          </a:xfrm>
          <a:prstGeom prst="straightConnector1">
            <a:avLst/>
          </a:prstGeom>
          <a:noFill/>
          <a:ln w="12701" cap="flat">
            <a:solidFill>
              <a:srgbClr val="212B26"/>
            </a:solidFill>
            <a:custDash>
              <a:ds d="300000" sp="300000"/>
            </a:custDash>
            <a:miter/>
          </a:ln>
        </p:spPr>
      </p:cxnSp>
      <p:cxnSp>
        <p:nvCxnSpPr>
          <p:cNvPr id="53" name="Straight Connector 102">
            <a:extLst>
              <a:ext uri="{FF2B5EF4-FFF2-40B4-BE49-F238E27FC236}">
                <a16:creationId xmlns:a16="http://schemas.microsoft.com/office/drawing/2014/main" id="{8BB65009-0538-017E-49E9-75C97FE4F76B}"/>
              </a:ext>
            </a:extLst>
          </p:cNvPr>
          <p:cNvCxnSpPr/>
          <p:nvPr/>
        </p:nvCxnSpPr>
        <p:spPr>
          <a:xfrm flipV="1">
            <a:off x="3278983" y="5114925"/>
            <a:ext cx="7246145" cy="5952"/>
          </a:xfrm>
          <a:prstGeom prst="straightConnector1">
            <a:avLst/>
          </a:prstGeom>
          <a:noFill/>
          <a:ln w="12701" cap="flat">
            <a:solidFill>
              <a:srgbClr val="212B26"/>
            </a:solidFill>
            <a:custDash>
              <a:ds d="300000" sp="300000"/>
            </a:custDash>
            <a:miter/>
          </a:ln>
        </p:spPr>
      </p:cxnSp>
      <p:cxnSp>
        <p:nvCxnSpPr>
          <p:cNvPr id="54" name="Straight Connector 104">
            <a:extLst>
              <a:ext uri="{FF2B5EF4-FFF2-40B4-BE49-F238E27FC236}">
                <a16:creationId xmlns:a16="http://schemas.microsoft.com/office/drawing/2014/main" id="{61C9A2D8-5B93-19CC-504B-FA325F8D9A15}"/>
              </a:ext>
            </a:extLst>
          </p:cNvPr>
          <p:cNvCxnSpPr/>
          <p:nvPr/>
        </p:nvCxnSpPr>
        <p:spPr>
          <a:xfrm rot="5400013">
            <a:off x="3170636" y="4999436"/>
            <a:ext cx="230977" cy="0"/>
          </a:xfrm>
          <a:prstGeom prst="straightConnector1">
            <a:avLst/>
          </a:prstGeom>
          <a:noFill/>
          <a:ln w="12701" cap="flat">
            <a:solidFill>
              <a:srgbClr val="212B26"/>
            </a:solidFill>
            <a:custDash>
              <a:ds d="300000" sp="300000"/>
            </a:custDash>
            <a:miter/>
          </a:ln>
        </p:spPr>
      </p:cxnSp>
      <p:cxnSp>
        <p:nvCxnSpPr>
          <p:cNvPr id="55" name="Straight Connector 105">
            <a:extLst>
              <a:ext uri="{FF2B5EF4-FFF2-40B4-BE49-F238E27FC236}">
                <a16:creationId xmlns:a16="http://schemas.microsoft.com/office/drawing/2014/main" id="{BC515938-261F-3744-1E81-B99662542D4B}"/>
              </a:ext>
            </a:extLst>
          </p:cNvPr>
          <p:cNvCxnSpPr/>
          <p:nvPr/>
        </p:nvCxnSpPr>
        <p:spPr>
          <a:xfrm rot="5400013">
            <a:off x="10400112" y="4999436"/>
            <a:ext cx="230977" cy="0"/>
          </a:xfrm>
          <a:prstGeom prst="straightConnector1">
            <a:avLst/>
          </a:prstGeom>
          <a:noFill/>
          <a:ln w="12701" cap="flat">
            <a:solidFill>
              <a:srgbClr val="212B26"/>
            </a:solidFill>
            <a:custDash>
              <a:ds d="300000" sp="300000"/>
            </a:custDash>
            <a:miter/>
          </a:ln>
        </p:spPr>
      </p:cxnSp>
      <p:sp>
        <p:nvSpPr>
          <p:cNvPr id="56" name="Rectangle 107">
            <a:extLst>
              <a:ext uri="{FF2B5EF4-FFF2-40B4-BE49-F238E27FC236}">
                <a16:creationId xmlns:a16="http://schemas.microsoft.com/office/drawing/2014/main" id="{10C53E9D-911A-668E-57FC-8949018DF22D}"/>
              </a:ext>
            </a:extLst>
          </p:cNvPr>
          <p:cNvSpPr/>
          <p:nvPr/>
        </p:nvSpPr>
        <p:spPr>
          <a:xfrm>
            <a:off x="3889775" y="5172075"/>
            <a:ext cx="5635227" cy="286938"/>
          </a:xfrm>
          <a:prstGeom prst="rect">
            <a:avLst/>
          </a:prstGeom>
          <a:noFill/>
          <a:ln cap="flat">
            <a:noFill/>
            <a:prstDash val="solid"/>
          </a:ln>
        </p:spPr>
        <p:txBody>
          <a:bodyPr vert="horz" wrap="square" lIns="91440" tIns="45720" rIns="91440" bIns="45720" anchor="ctr" anchorCtr="1" compatLnSpc="1">
            <a:noAutofit/>
          </a:bodyPr>
          <a:lstStyle/>
          <a:p>
            <a:pPr marL="0" marR="0" lvl="0" indent="0" algn="ctr" defTabSz="912808"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500" b="0" i="0" u="none" strike="noStrike" kern="1200" cap="none" spc="0" baseline="0">
                <a:solidFill>
                  <a:srgbClr val="FFFFFF"/>
                </a:solidFill>
                <a:uFillTx/>
                <a:latin typeface="Bebas Neue" pitchFamily="34"/>
                <a:ea typeface="ＭＳ Ｐゴシック" pitchFamily="34"/>
              </a:rPr>
              <a:t>MONITORAGGIO E ACQUISIZIONE DI DATI (Re.Gio)</a:t>
            </a:r>
          </a:p>
        </p:txBody>
      </p:sp>
      <p:pic>
        <p:nvPicPr>
          <p:cNvPr id="7" name="Immagine 6">
            <a:extLst>
              <a:ext uri="{FF2B5EF4-FFF2-40B4-BE49-F238E27FC236}">
                <a16:creationId xmlns:a16="http://schemas.microsoft.com/office/drawing/2014/main" id="{24D533A7-7257-DBD9-83F5-40D6A5C81B49}"/>
              </a:ext>
            </a:extLst>
          </p:cNvPr>
          <p:cNvPicPr>
            <a:picLocks noChangeAspect="1"/>
          </p:cNvPicPr>
          <p:nvPr/>
        </p:nvPicPr>
        <p:blipFill>
          <a:blip r:embed="rId4"/>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29268500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DCB58A8-2F51-085A-3160-901DDC3BBED4}"/>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02DCA87F-26CA-9C8D-783F-3C45547A8D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16E8AAD8-0401-CA16-C2EC-5C4D743CABF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351FF298-1C08-AAB4-9A6C-6DF0295A43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1B7919B0-58ED-7EAA-1704-E29CB0D12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F21C5669-FD62-3AD0-23AD-032E56878F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2EF55701-6975-6DDA-A005-1B88A4BC641C}"/>
              </a:ext>
            </a:extLst>
          </p:cNvPr>
          <p:cNvSpPr txBox="1"/>
          <p:nvPr/>
        </p:nvSpPr>
        <p:spPr>
          <a:xfrm>
            <a:off x="579528" y="922919"/>
            <a:ext cx="11111729" cy="5461252"/>
          </a:xfrm>
          <a:prstGeom prst="rect">
            <a:avLst/>
          </a:prstGeom>
          <a:solidFill>
            <a:schemeClr val="tx2"/>
          </a:solidFill>
        </p:spPr>
        <p:txBody>
          <a:bodyPr vert="horz" lIns="91440" tIns="45720" rIns="91440" bIns="45720" rtlCol="0" anchor="ctr"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endParaRPr>
          </a:p>
          <a:p>
            <a:pPr lvl="0" algn="ctr">
              <a:lnSpc>
                <a:spcPct val="90000"/>
              </a:lnSpc>
              <a:spcBef>
                <a:spcPct val="0"/>
              </a:spcBef>
              <a:spcAft>
                <a:spcPts val="600"/>
              </a:spcAft>
              <a:defRPr sz="1800" b="0" i="0" u="none" strike="noStrike" kern="0" cap="none" spc="0" baseline="0">
                <a:solidFill>
                  <a:srgbClr val="000000"/>
                </a:solidFill>
                <a:uFillTx/>
              </a:defRPr>
            </a:pPr>
            <a:r>
              <a:rPr lang="it-IT" sz="3600" b="1" dirty="0">
                <a:solidFill>
                  <a:schemeClr val="bg1"/>
                </a:solidFill>
                <a:latin typeface="Calibri" panose="020F0502020204030204" pitchFamily="34" charset="0"/>
                <a:ea typeface="Calibri" panose="020F0502020204030204" pitchFamily="34" charset="0"/>
                <a:cs typeface="Calibri" panose="020F0502020204030204" pitchFamily="34" charset="0"/>
              </a:rPr>
              <a:t>IL RUOLO DELL’AGENZIA NAZIONALE IN FASE DI AUSILIO</a:t>
            </a:r>
          </a:p>
        </p:txBody>
      </p:sp>
      <p:pic>
        <p:nvPicPr>
          <p:cNvPr id="2" name="Immagine 1">
            <a:extLst>
              <a:ext uri="{FF2B5EF4-FFF2-40B4-BE49-F238E27FC236}">
                <a16:creationId xmlns:a16="http://schemas.microsoft.com/office/drawing/2014/main" id="{663FFDBE-3310-F37F-E23F-E334FF3258EB}"/>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64637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8388E3-5B5A-FACF-5230-8BB78FFA5CB2}"/>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8637154-8003-DCA8-FFC8-84176AF9FB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0C11A364-D86F-0FB1-39E0-5781950E484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B0266AB3-381A-4EA3-665E-C566E377E9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A25EEC74-7660-19FE-2704-7C6F55BDD3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4289F28D-68A8-815A-DF1A-1783440A9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E6C175E2-6570-6C74-E31D-EBD7C3800605}"/>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Il ruolo dell’Agenzia nazionale in fase di ausilio</a:t>
            </a:r>
          </a:p>
        </p:txBody>
      </p:sp>
      <p:sp>
        <p:nvSpPr>
          <p:cNvPr id="57" name="CasellaDiTesto 7">
            <a:extLst>
              <a:ext uri="{FF2B5EF4-FFF2-40B4-BE49-F238E27FC236}">
                <a16:creationId xmlns:a16="http://schemas.microsoft.com/office/drawing/2014/main" id="{5682BBA3-E181-DE2B-C293-40D3D68F4C8D}"/>
              </a:ext>
            </a:extLst>
          </p:cNvPr>
          <p:cNvSpPr txBox="1"/>
          <p:nvPr/>
        </p:nvSpPr>
        <p:spPr>
          <a:xfrm>
            <a:off x="673241" y="1158175"/>
            <a:ext cx="10978783" cy="1711366"/>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50000"/>
              </a:lnSpc>
              <a:spcBef>
                <a:spcPts val="0"/>
              </a:spcBef>
              <a:spcAft>
                <a:spcPts val="0"/>
              </a:spcAft>
              <a:buNone/>
              <a:tabLst/>
              <a:defRPr sz="1800" b="0" i="0" u="none" strike="noStrike" kern="0" cap="none" spc="0" baseline="0">
                <a:solidFill>
                  <a:srgbClr val="000000"/>
                </a:solidFill>
                <a:uFillTx/>
              </a:defRPr>
            </a:pPr>
            <a:r>
              <a:rPr lang="it-IT" sz="18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ART. 110, c 2. </a:t>
            </a: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All’Agenzia sono attribuiti i seguenti compiti: b) e c) </a:t>
            </a:r>
            <a:r>
              <a:rPr lang="it-IT" sz="1800" b="1"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ausilio</a:t>
            </a: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dell’autorità giudiziaria </a:t>
            </a:r>
            <a:r>
              <a:rPr lang="it-IT" sz="1800" b="0"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finalizzato a rendere possibile, sin dalla fase del sequestro, l’assegnazione provvisoria dei beni immobili e delle aziende per fini istituzionali o sociali agli enti, alle associazioni e alle cooperative di cui all’articolo 48, comma 3, ferma restando la valutazione del giudice delegato sulla modalità dell’assegnazione</a:t>
            </a: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a:t>
            </a:r>
          </a:p>
        </p:txBody>
      </p:sp>
      <p:sp>
        <p:nvSpPr>
          <p:cNvPr id="58" name="Freccia in giù 2">
            <a:extLst>
              <a:ext uri="{FF2B5EF4-FFF2-40B4-BE49-F238E27FC236}">
                <a16:creationId xmlns:a16="http://schemas.microsoft.com/office/drawing/2014/main" id="{A7944598-C2B4-0AE3-66A6-72C2BBB0B430}"/>
              </a:ext>
            </a:extLst>
          </p:cNvPr>
          <p:cNvSpPr/>
          <p:nvPr/>
        </p:nvSpPr>
        <p:spPr>
          <a:xfrm>
            <a:off x="5343302" y="3040645"/>
            <a:ext cx="1584179" cy="864098"/>
          </a:xfrm>
          <a:custGeom>
            <a:avLst>
              <a:gd name="f0" fmla="val 10800"/>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val f7"/>
              <a:gd name="f15" fmla="val f8"/>
              <a:gd name="f16" fmla="pin 0 f1 10800"/>
              <a:gd name="f17" fmla="pin 0 f0 21600"/>
              <a:gd name="f18" fmla="*/ f10 f2 1"/>
              <a:gd name="f19" fmla="*/ f11 f2 1"/>
              <a:gd name="f20" fmla="+- f15 0 f14"/>
              <a:gd name="f21" fmla="val f16"/>
              <a:gd name="f22" fmla="val f17"/>
              <a:gd name="f23" fmla="*/ f16 f12 1"/>
              <a:gd name="f24" fmla="*/ f17 f13 1"/>
              <a:gd name="f25" fmla="*/ f18 1 f4"/>
              <a:gd name="f26" fmla="*/ f19 1 f4"/>
              <a:gd name="f27" fmla="*/ f20 1 21600"/>
              <a:gd name="f28" fmla="+- 21600 0 f21"/>
              <a:gd name="f29" fmla="+- 21600 0 f22"/>
              <a:gd name="f30" fmla="*/ f21 f12 1"/>
              <a:gd name="f31" fmla="*/ f22 f13 1"/>
              <a:gd name="f32" fmla="+- f25 0 f3"/>
              <a:gd name="f33" fmla="+- f26 0 f3"/>
              <a:gd name="f34" fmla="*/ 0 f27 1"/>
              <a:gd name="f35" fmla="*/ 21600 f27 1"/>
              <a:gd name="f36" fmla="*/ f29 f21 1"/>
              <a:gd name="f37" fmla="*/ f28 f12 1"/>
              <a:gd name="f38" fmla="*/ f36 1 10800"/>
              <a:gd name="f39" fmla="*/ f34 1 f27"/>
              <a:gd name="f40" fmla="*/ f35 1 f27"/>
              <a:gd name="f41" fmla="+- f22 f38 0"/>
              <a:gd name="f42" fmla="*/ f39 f13 1"/>
              <a:gd name="f43" fmla="*/ f39 f12 1"/>
              <a:gd name="f44" fmla="*/ f40 f12 1"/>
              <a:gd name="f45" fmla="*/ f41 f13 1"/>
            </a:gdLst>
            <a:ahLst>
              <a:ahXY gdRefX="f1" minX="f7" maxX="f9" gdRefY="f0" minY="f7" maxY="f8">
                <a:pos x="f23" y="f24"/>
              </a:ahXY>
            </a:ahLst>
            <a:cxnLst>
              <a:cxn ang="3cd4">
                <a:pos x="hc" y="t"/>
              </a:cxn>
              <a:cxn ang="0">
                <a:pos x="r" y="vc"/>
              </a:cxn>
              <a:cxn ang="cd4">
                <a:pos x="hc" y="b"/>
              </a:cxn>
              <a:cxn ang="cd2">
                <a:pos x="l" y="vc"/>
              </a:cxn>
              <a:cxn ang="f32">
                <a:pos x="f43" y="f31"/>
              </a:cxn>
              <a:cxn ang="f33">
                <a:pos x="f44" y="f31"/>
              </a:cxn>
            </a:cxnLst>
            <a:rect l="f30" t="f42" r="f37" b="f45"/>
            <a:pathLst>
              <a:path w="21600" h="21600">
                <a:moveTo>
                  <a:pt x="f21" y="f7"/>
                </a:moveTo>
                <a:lnTo>
                  <a:pt x="f21" y="f22"/>
                </a:lnTo>
                <a:lnTo>
                  <a:pt x="f7" y="f22"/>
                </a:lnTo>
                <a:lnTo>
                  <a:pt x="f9" y="f8"/>
                </a:lnTo>
                <a:lnTo>
                  <a:pt x="f8" y="f22"/>
                </a:lnTo>
                <a:lnTo>
                  <a:pt x="f28" y="f22"/>
                </a:lnTo>
                <a:lnTo>
                  <a:pt x="f28" y="f7"/>
                </a:lnTo>
                <a:close/>
              </a:path>
            </a:pathLst>
          </a:custGeom>
          <a:solidFill>
            <a:srgbClr val="169C9A"/>
          </a:solidFill>
          <a:ln w="12701" cap="flat">
            <a:solidFill>
              <a:srgbClr val="0D7170"/>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a:solidFill>
                <a:srgbClr val="FFFFFF"/>
              </a:solidFill>
              <a:uFillTx/>
              <a:latin typeface="Neue Haas Grotesk Text Pro"/>
            </a:endParaRPr>
          </a:p>
        </p:txBody>
      </p:sp>
      <p:sp>
        <p:nvSpPr>
          <p:cNvPr id="59" name="CasellaDiTesto 58">
            <a:extLst>
              <a:ext uri="{FF2B5EF4-FFF2-40B4-BE49-F238E27FC236}">
                <a16:creationId xmlns:a16="http://schemas.microsoft.com/office/drawing/2014/main" id="{F5D6BEA4-9694-F011-B253-569D3A6FA264}"/>
              </a:ext>
            </a:extLst>
          </p:cNvPr>
          <p:cNvSpPr txBox="1"/>
          <p:nvPr/>
        </p:nvSpPr>
        <p:spPr>
          <a:xfrm>
            <a:off x="606606" y="4075847"/>
            <a:ext cx="10978783" cy="2308324"/>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Dal tenore della norma si evince che l’intervento in ausilio dell’Agenzia possa essere circoscritto alle seguenti attività:</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Supporto delle aziende in gestione per garantire un network di rapporti commerciali capace di evitare il fenomeno di isolamento dell’azienda sequestrata;</a:t>
            </a:r>
          </a:p>
          <a:p>
            <a:pPr marL="285750" marR="0" lvl="0" indent="-285750" algn="just"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endPar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285750" marR="0" lvl="0" indent="-285750" algn="just" defTabSz="914400" rtl="0" fontAlgn="auto" hangingPunct="1">
              <a:lnSpc>
                <a:spcPct val="100000"/>
              </a:lnSpc>
              <a:spcBef>
                <a:spcPts val="0"/>
              </a:spcBef>
              <a:spcAft>
                <a:spcPts val="0"/>
              </a:spcAft>
              <a:buSzPct val="100000"/>
              <a:buFont typeface="Wingdings" pitchFamily="2"/>
              <a:buChar char="Ø"/>
              <a:tabLst/>
              <a:defRPr sz="1800" b="0" i="0" u="none" strike="noStrike" kern="0" cap="none" spc="0" baseline="0">
                <a:solidFill>
                  <a:srgbClr val="000000"/>
                </a:solidFill>
                <a:uFillTx/>
              </a:defRPr>
            </a:pPr>
            <a:r>
              <a:rPr lang="it-IT" sz="18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Utilizzo delle convenzioni con l’Agenzia per fornire migliori opportunità di conservazione e sviluppo dell’azienda (ad. es. Convenzione Notariato, Confcooperative, Legacoop ecc.) </a:t>
            </a:r>
          </a:p>
        </p:txBody>
      </p:sp>
      <p:pic>
        <p:nvPicPr>
          <p:cNvPr id="2" name="Immagine 1">
            <a:extLst>
              <a:ext uri="{FF2B5EF4-FFF2-40B4-BE49-F238E27FC236}">
                <a16:creationId xmlns:a16="http://schemas.microsoft.com/office/drawing/2014/main" id="{215A3F60-65D6-F1DB-348A-D37058433138}"/>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4134044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B52EDD3-CDB6-9BC1-9E16-06BD9C1B32E3}"/>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5975807C-A193-381A-F929-AEBB4222B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695FA603-2129-6503-7B96-CB4CB6480CB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92B2935F-1839-7B71-C41D-FF9AF7DBD6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6E25BE17-5174-E047-6F1F-BE1B3DEFE7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B37545C8-AEDB-CAAC-23F0-DA979A859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AE4F0E8F-2107-4F9F-33A1-ABCD5B194363}"/>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Continuità aziendale: Inquadramento normativo</a:t>
            </a:r>
          </a:p>
        </p:txBody>
      </p:sp>
      <p:sp>
        <p:nvSpPr>
          <p:cNvPr id="4" name="CasellaDiTesto 7">
            <a:extLst>
              <a:ext uri="{FF2B5EF4-FFF2-40B4-BE49-F238E27FC236}">
                <a16:creationId xmlns:a16="http://schemas.microsoft.com/office/drawing/2014/main" id="{1435D4C8-266E-77EB-2282-FA8CA055B005}"/>
              </a:ext>
            </a:extLst>
          </p:cNvPr>
          <p:cNvSpPr txBox="1"/>
          <p:nvPr/>
        </p:nvSpPr>
        <p:spPr>
          <a:xfrm>
            <a:off x="579527" y="1077671"/>
            <a:ext cx="11111729" cy="5724644"/>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spcBef>
                <a:spcPts val="0"/>
              </a:spcBef>
              <a:spcAft>
                <a:spcPts val="0"/>
              </a:spcAft>
              <a:buNone/>
              <a:tabLst/>
              <a:defRPr sz="1800" b="0" i="0" u="none" strike="noStrike" kern="0" cap="none" spc="0" baseline="0">
                <a:solidFill>
                  <a:srgbClr val="000000"/>
                </a:solidFill>
                <a:uFillTx/>
              </a:defRPr>
            </a:pPr>
            <a:r>
              <a:rPr lang="it-IT" b="1" i="1"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Decreto legislativo 6 settembre 2011, n. 159</a:t>
            </a:r>
            <a:r>
              <a:rPr lang="it-IT" b="1" i="1" u="none" strike="noStrike" kern="1200" cap="none" spc="0" dirty="0">
                <a:uFillTx/>
                <a:latin typeface="Calibri" panose="020F0502020204030204" pitchFamily="34" charset="0"/>
                <a:ea typeface="Calibri" panose="020F0502020204030204" pitchFamily="34" charset="0"/>
                <a:cs typeface="Calibri" panose="020F0502020204030204" pitchFamily="34" charset="0"/>
              </a:rPr>
              <a:t> - </a:t>
            </a:r>
            <a:r>
              <a:rPr lang="it-IT" b="0" i="1"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Codice delle leggi antimafia e delle misure di prevenzione, nonché nuovi disposizioni in materia di documentazione antimafia</a:t>
            </a:r>
          </a:p>
          <a:p>
            <a:pPr marL="0" marR="0" lvl="0" indent="0" algn="just" defTabSz="914400" rtl="0" fontAlgn="auto" hangingPunct="1">
              <a:spcBef>
                <a:spcPts val="0"/>
              </a:spcBef>
              <a:spcAft>
                <a:spcPts val="0"/>
              </a:spcAft>
              <a:buNone/>
              <a:tabLst/>
              <a:defRPr sz="1800" b="0" i="0" u="none" strike="noStrike" kern="0" cap="none" spc="0" baseline="0">
                <a:solidFill>
                  <a:srgbClr val="000000"/>
                </a:solidFill>
                <a:uFillTx/>
              </a:defRPr>
            </a:pPr>
            <a:endParaRPr lang="it-IT" b="0" i="1"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spcBef>
                <a:spcPts val="0"/>
              </a:spcBef>
              <a:spcAft>
                <a:spcPts val="0"/>
              </a:spcAft>
              <a:buNone/>
              <a:tabLst/>
              <a:defRPr sz="1800" b="0" i="0" u="none" strike="noStrike" kern="0" cap="none" spc="0" baseline="0">
                <a:solidFill>
                  <a:srgbClr val="000000"/>
                </a:solidFill>
                <a:uFillTx/>
              </a:defRPr>
            </a:pPr>
            <a:endParaRPr lang="it-IT" b="0" i="1"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spcBef>
                <a:spcPts val="0"/>
              </a:spcBef>
              <a:spcAft>
                <a:spcPts val="0"/>
              </a:spcAft>
              <a:buNone/>
              <a:tabLst/>
              <a:defRPr sz="1800" b="0" i="0" u="none" strike="noStrike" kern="0" cap="none" spc="0" baseline="0">
                <a:solidFill>
                  <a:srgbClr val="000000"/>
                </a:solidFill>
                <a:uFillTx/>
              </a:defRPr>
            </a:pPr>
            <a:r>
              <a:rPr lang="it-IT" b="1"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Art. 36 CAM Relazione dell'amministratore giudiziario </a:t>
            </a:r>
          </a:p>
          <a:p>
            <a:pPr marL="342900" marR="0" lvl="0" indent="-342900" algn="just" defTabSz="914400" rtl="0" fontAlgn="auto" hangingPunct="1">
              <a:spcBef>
                <a:spcPts val="0"/>
              </a:spcBef>
              <a:spcAft>
                <a:spcPts val="0"/>
              </a:spcAft>
              <a:buSzPct val="100000"/>
              <a:buAutoNum type="arabicPeriod"/>
              <a:tabLst/>
              <a:defRPr sz="1800" b="0" i="0" u="none" strike="noStrike" kern="0" cap="none" spc="0" baseline="0">
                <a:solidFill>
                  <a:srgbClr val="000000"/>
                </a:solidFill>
                <a:uFillTx/>
              </a:defRPr>
            </a:pP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L'amministratore giudiziario presenta al giudice delegato, entro trenta giorni dalla nomina, una relazione particolareggiata dei beni sequestrati. La relazione contiene: … d) </a:t>
            </a:r>
            <a:r>
              <a:rPr lang="it-IT" b="0" i="0" u="sng"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in caso di sequestro di beni organizzati in azienda, l'indicazione della documentazione reperita e le eventuali difformità tra gli elementi dell'inventario e quelli delle scritture contabili</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a:t>
            </a:r>
          </a:p>
          <a:p>
            <a:pPr marL="342900" marR="0" lvl="0" indent="-342900" algn="just" defTabSz="914400" rtl="0" fontAlgn="auto" hangingPunct="1">
              <a:spcBef>
                <a:spcPts val="0"/>
              </a:spcBef>
              <a:spcAft>
                <a:spcPts val="0"/>
              </a:spcAft>
              <a:buSzPct val="100000"/>
              <a:buAutoNum type="arabicPeriod"/>
              <a:tabLst/>
              <a:defRPr sz="1800" b="0" i="0" u="none" strike="noStrike" kern="0" cap="none" spc="0" baseline="0">
                <a:solidFill>
                  <a:srgbClr val="000000"/>
                </a:solidFill>
                <a:uFillTx/>
              </a:defRPr>
            </a:pPr>
            <a:endPar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spcBef>
                <a:spcPts val="0"/>
              </a:spcBef>
              <a:spcAft>
                <a:spcPts val="0"/>
              </a:spcAft>
              <a:buNone/>
              <a:tabLst/>
              <a:defRPr sz="1800" b="0" i="0" u="none" strike="noStrike" kern="0" cap="none" spc="0" baseline="0">
                <a:solidFill>
                  <a:srgbClr val="000000"/>
                </a:solidFill>
                <a:uFillTx/>
              </a:defRPr>
            </a:pPr>
            <a:r>
              <a:rPr lang="it-IT" b="1"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Art. 41 CAM Gestione delle aziende sequestrate</a:t>
            </a:r>
          </a:p>
          <a:p>
            <a:pPr marL="342900" marR="0" lvl="0" indent="-342900" algn="just" defTabSz="914400" rtl="0" fontAlgn="auto" hangingPunct="1">
              <a:spcBef>
                <a:spcPts val="0"/>
              </a:spcBef>
              <a:spcAft>
                <a:spcPts val="0"/>
              </a:spcAft>
              <a:buSzPct val="100000"/>
              <a:buFont typeface="Neue Haas Grotesk Text Pro"/>
              <a:buAutoNum type="arabicPeriod"/>
              <a:tabLst/>
              <a:defRPr sz="1800" b="0" i="0" u="none" strike="noStrike" kern="0" cap="none" spc="0" baseline="0">
                <a:solidFill>
                  <a:srgbClr val="000000"/>
                </a:solidFill>
                <a:uFillTx/>
              </a:defRPr>
            </a:pP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…Dopo la relazione di cui all’articolo 36, comma 1, l’amministratore giudiziario, </a:t>
            </a:r>
            <a:r>
              <a:rPr lang="it-IT" b="0" i="0" u="sng"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entro tre mesi dalla sua nomina</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 prorogabili a sei mesi per giustificati motivi dal giudice delegato, presenta una </a:t>
            </a:r>
            <a:r>
              <a:rPr lang="it-IT" b="0" i="0" u="sng"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relazione</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 che trasmette anche all’Agenzia, contenente:</a:t>
            </a:r>
          </a:p>
          <a:p>
            <a:pPr marL="800100" lvl="1" indent="-342900" algn="just">
              <a:buSzPct val="100000"/>
              <a:buFont typeface="+mj-lt"/>
              <a:buAutoNum type="alphaLcParenR"/>
              <a:defRPr sz="1800" b="0" i="0" u="none" strike="noStrike" kern="0" cap="none" spc="0" baseline="0">
                <a:solidFill>
                  <a:srgbClr val="000000"/>
                </a:solidFill>
                <a:uFillTx/>
              </a:defRPr>
            </a:pP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gli ulteriori dati acquisiti, integrativi di quelli già esposti nella relazione di cui</a:t>
            </a:r>
            <a:r>
              <a:rPr lang="it-IT" b="0" i="0" u="none" strike="noStrike" kern="1200" cap="none" spc="0" dirty="0">
                <a:uFillTx/>
                <a:latin typeface="Calibri" panose="020F0502020204030204" pitchFamily="34" charset="0"/>
                <a:ea typeface="Calibri" panose="020F0502020204030204" pitchFamily="34" charset="0"/>
                <a:cs typeface="Calibri" panose="020F0502020204030204" pitchFamily="34" charset="0"/>
              </a:rPr>
              <a:t> </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all’articolo 36, comma 1;</a:t>
            </a:r>
          </a:p>
          <a:p>
            <a:pPr marL="800100" lvl="1" indent="-342900" algn="just">
              <a:buSzPct val="100000"/>
              <a:buFont typeface="+mj-lt"/>
              <a:buAutoNum type="alphaLcParenR"/>
              <a:defRPr sz="1800" b="0" i="0" u="none" strike="noStrike" kern="0" cap="none" spc="0" baseline="0">
                <a:solidFill>
                  <a:srgbClr val="000000"/>
                </a:solidFill>
                <a:uFillTx/>
              </a:defRPr>
            </a:pPr>
            <a:r>
              <a:rPr lang="it-IT" b="0" i="0" u="sng"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l’esposizione della situazione patrimoniale, economica e finanziaria</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 con lo stato  	analitico ed</a:t>
            </a:r>
            <a:r>
              <a:rPr lang="it-IT" b="0" i="0" u="none" strike="noStrike" kern="1200" cap="none" spc="0" dirty="0">
                <a:uFillTx/>
                <a:latin typeface="Calibri" panose="020F0502020204030204" pitchFamily="34" charset="0"/>
                <a:ea typeface="Calibri" panose="020F0502020204030204" pitchFamily="34" charset="0"/>
                <a:cs typeface="Calibri" panose="020F0502020204030204" pitchFamily="34" charset="0"/>
              </a:rPr>
              <a:t> </a:t>
            </a:r>
            <a:r>
              <a:rPr lang="it-IT" b="0" i="0" u="none" strike="noStrike" kern="1200" cap="none" spc="0" baseline="0" dirty="0">
                <a:uFillTx/>
                <a:latin typeface="Calibri" panose="020F0502020204030204" pitchFamily="34" charset="0"/>
                <a:ea typeface="Calibri" panose="020F0502020204030204" pitchFamily="34" charset="0"/>
                <a:cs typeface="Calibri" panose="020F0502020204030204" pitchFamily="34" charset="0"/>
              </a:rPr>
              <a:t>estimativo delle attività;</a:t>
            </a:r>
          </a:p>
          <a:p>
            <a:pPr marL="342900" marR="0" lvl="0" indent="-342900" algn="just" defTabSz="914400" rtl="0" fontAlgn="auto" hangingPunct="1">
              <a:lnSpc>
                <a:spcPct val="100000"/>
              </a:lnSpc>
              <a:spcBef>
                <a:spcPts val="0"/>
              </a:spcBef>
              <a:spcAft>
                <a:spcPts val="0"/>
              </a:spcAft>
              <a:buSzPct val="100000"/>
              <a:buFont typeface="Neue Haas Grotesk Text Pro"/>
              <a:buAutoNum type="arabicPeriod"/>
              <a:tabLst/>
              <a:defRPr sz="1800" b="0" i="0" u="none" strike="noStrike" kern="0" cap="none" spc="0" baseline="0">
                <a:solidFill>
                  <a:srgbClr val="000000"/>
                </a:solidFill>
                <a:uFillTx/>
              </a:defRPr>
            </a:pPr>
            <a:endPar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20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p:txBody>
      </p:sp>
      <p:pic>
        <p:nvPicPr>
          <p:cNvPr id="2" name="Immagine 1">
            <a:extLst>
              <a:ext uri="{FF2B5EF4-FFF2-40B4-BE49-F238E27FC236}">
                <a16:creationId xmlns:a16="http://schemas.microsoft.com/office/drawing/2014/main" id="{0C9166D4-7533-B285-6095-3CC214CCED00}"/>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3324738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36CB188-13DC-07F0-4BF6-FDD6F6019D11}"/>
            </a:ext>
          </a:extLst>
        </p:cNvPr>
        <p:cNvGrpSpPr/>
        <p:nvPr/>
      </p:nvGrpSpPr>
      <p:grpSpPr>
        <a:xfrm>
          <a:off x="0" y="0"/>
          <a:ext cx="0" cy="0"/>
          <a:chOff x="0" y="0"/>
          <a:chExt cx="0" cy="0"/>
        </a:xfrm>
      </p:grpSpPr>
      <p:sp useBgFill="1">
        <p:nvSpPr>
          <p:cNvPr id="45" name="Rectangle 44">
            <a:extLst>
              <a:ext uri="{FF2B5EF4-FFF2-40B4-BE49-F238E27FC236}">
                <a16:creationId xmlns:a16="http://schemas.microsoft.com/office/drawing/2014/main" id="{189FADEA-9595-52FA-DE88-5BEB439420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7" name="Group 46">
            <a:extLst>
              <a:ext uri="{FF2B5EF4-FFF2-40B4-BE49-F238E27FC236}">
                <a16:creationId xmlns:a16="http://schemas.microsoft.com/office/drawing/2014/main" id="{B4A1E657-5FFB-9FDD-FC3C-153F7E0F0FD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2340441" y="2666183"/>
            <a:ext cx="5860051" cy="527712"/>
            <a:chOff x="6081624" y="1998368"/>
            <a:chExt cx="5613457" cy="782175"/>
          </a:xfrm>
          <a:solidFill>
            <a:schemeClr val="accent4"/>
          </a:solidFill>
        </p:grpSpPr>
        <p:sp>
          <p:nvSpPr>
            <p:cNvPr id="48" name="Rectangle 47">
              <a:extLst>
                <a:ext uri="{FF2B5EF4-FFF2-40B4-BE49-F238E27FC236}">
                  <a16:creationId xmlns:a16="http://schemas.microsoft.com/office/drawing/2014/main" id="{69485A0E-2A7D-F171-DADE-772B25038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24E3B128-3BF4-E27B-35E0-1D1A2105DB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flipH="1" flipV="1">
              <a:off x="6081624" y="1998844"/>
              <a:ext cx="5372968" cy="7816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1" name="Rectangle 50">
            <a:extLst>
              <a:ext uri="{FF2B5EF4-FFF2-40B4-BE49-F238E27FC236}">
                <a16:creationId xmlns:a16="http://schemas.microsoft.com/office/drawing/2014/main" id="{C191DA39-480A-FA11-94CE-8D9EE21DC1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528" y="922919"/>
            <a:ext cx="11111729" cy="546125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asellaDiTesto 4">
            <a:extLst>
              <a:ext uri="{FF2B5EF4-FFF2-40B4-BE49-F238E27FC236}">
                <a16:creationId xmlns:a16="http://schemas.microsoft.com/office/drawing/2014/main" id="{BD3B1E91-EF10-F4F6-A20E-82842AC118B0}"/>
              </a:ext>
            </a:extLst>
          </p:cNvPr>
          <p:cNvSpPr txBox="1"/>
          <p:nvPr/>
        </p:nvSpPr>
        <p:spPr>
          <a:xfrm>
            <a:off x="892352" y="90435"/>
            <a:ext cx="10759672" cy="832484"/>
          </a:xfrm>
          <a:prstGeom prst="rect">
            <a:avLst/>
          </a:prstGeom>
        </p:spPr>
        <p:txBody>
          <a:bodyPr vert="horz" lIns="91440" tIns="45720" rIns="91440" bIns="45720" rtlCol="0" anchor="b" anchorCtr="0" compatLnSpc="1">
            <a:noAutofit/>
          </a:bodyPr>
          <a:lstStyle/>
          <a:p>
            <a:pPr lvl="0">
              <a:lnSpc>
                <a:spcPct val="90000"/>
              </a:lnSpc>
              <a:spcBef>
                <a:spcPct val="0"/>
              </a:spcBef>
              <a:spcAft>
                <a:spcPts val="600"/>
              </a:spcAft>
              <a:defRPr sz="1800" b="0" i="0" u="none" strike="noStrike" kern="0" cap="none" spc="0" baseline="0">
                <a:solidFill>
                  <a:srgbClr val="000000"/>
                </a:solidFill>
                <a:uFillTx/>
              </a:defRPr>
            </a:pPr>
            <a:endParaRPr lang="it-IT" sz="3600" b="1" dirty="0">
              <a:latin typeface="Calibri" panose="020F0502020204030204" pitchFamily="34" charset="0"/>
              <a:ea typeface="Calibri" panose="020F0502020204030204" pitchFamily="34" charset="0"/>
              <a:cs typeface="Calibri" panose="020F0502020204030204" pitchFamily="34" charset="0"/>
            </a:endParaRPr>
          </a:p>
          <a:p>
            <a:pPr lvl="0">
              <a:lnSpc>
                <a:spcPct val="90000"/>
              </a:lnSpc>
              <a:spcBef>
                <a:spcPct val="0"/>
              </a:spcBef>
              <a:spcAft>
                <a:spcPts val="600"/>
              </a:spcAft>
              <a:defRPr sz="1800" b="0" i="0" u="none" strike="noStrike" kern="0" cap="none" spc="0" baseline="0">
                <a:solidFill>
                  <a:srgbClr val="000000"/>
                </a:solidFill>
                <a:uFillTx/>
              </a:defRPr>
            </a:pPr>
            <a:r>
              <a:rPr lang="it-IT" sz="3600" b="1" dirty="0">
                <a:latin typeface="Calibri" panose="020F0502020204030204" pitchFamily="34" charset="0"/>
                <a:ea typeface="Calibri" panose="020F0502020204030204" pitchFamily="34" charset="0"/>
                <a:cs typeface="Calibri" panose="020F0502020204030204" pitchFamily="34" charset="0"/>
              </a:rPr>
              <a:t>Inquadramento normativo: segue art. 41 CAM </a:t>
            </a:r>
          </a:p>
        </p:txBody>
      </p:sp>
      <p:sp>
        <p:nvSpPr>
          <p:cNvPr id="2" name="CasellaDiTesto 7">
            <a:extLst>
              <a:ext uri="{FF2B5EF4-FFF2-40B4-BE49-F238E27FC236}">
                <a16:creationId xmlns:a16="http://schemas.microsoft.com/office/drawing/2014/main" id="{2B1E228E-5E2F-1CEF-48E4-153B5181969C}"/>
              </a:ext>
            </a:extLst>
          </p:cNvPr>
          <p:cNvSpPr txBox="1"/>
          <p:nvPr/>
        </p:nvSpPr>
        <p:spPr>
          <a:xfrm>
            <a:off x="589424" y="1248988"/>
            <a:ext cx="11101833" cy="4785926"/>
          </a:xfrm>
          <a:prstGeom prst="rect">
            <a:avLst/>
          </a:prstGeom>
          <a:noFill/>
          <a:ln cap="flat">
            <a:noFill/>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200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c</a:t>
            </a:r>
            <a:r>
              <a:rPr lang="it-IT" sz="190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a:t>
            </a:r>
            <a:r>
              <a:rPr lang="it-IT" sz="1900" b="0"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una </a:t>
            </a:r>
            <a:r>
              <a:rPr lang="it-IT" sz="1900" b="1"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dettagliata analisi sulla sussistenza di concrete possibilità di prosecuzione o di ripresa dell’attività</a:t>
            </a:r>
            <a:r>
              <a:rPr lang="it-IT" sz="1900" b="0" i="0" u="sng"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tenuto conto del grado di caratterizzazione della stessa con il proposto e i suoi familiari, della natura dell’attività esercitata, delle modalità e dell’ambiente in cui è svolta, della forza lavoro occupata e di quella necessaria per il regolare esercizio dell’impresa, della capacità produttiva e del mercato di riferimento nonché degli oneri correlati al processo di legalizzazione dell’azienda.</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Nel caso di proposta di prosecuzione o di ripresa dell’attività è allegato un programma contenente la descrizione analitica delle modalità e dei tempi di adempimento della proposta, che deve essere corredato, previa autorizzazione del giudice delegato, della relazione di un professionista in possesso dei requisiti di cui all’articolo 67, terzo comma, lettera d), del regio decreto 16 marzo 1942, n. 267, e successive modificazioni, che attesti la veridicità dei dati aziendali e la fattibilità del programma medesimo, considerata la possibilità di avvalersi delle agevolazioni e delle misure previste dall’articolo 41-bis del presente decreto;</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lvl="0" algn="just">
              <a:defRPr sz="1800" b="0" i="0" u="none" strike="noStrike" kern="0" cap="none" spc="0" baseline="0">
                <a:solidFill>
                  <a:srgbClr val="000000"/>
                </a:solidFill>
                <a:uFillTx/>
              </a:defRPr>
            </a:pPr>
            <a:r>
              <a:rPr lang="it-IT" sz="190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d)</a:t>
            </a:r>
            <a:r>
              <a:rPr lang="it-IT" sz="1900" dirty="0">
                <a:solidFill>
                  <a:srgbClr val="000000"/>
                </a:solidFill>
                <a:latin typeface="Calibri" panose="020F0502020204030204" pitchFamily="34" charset="0"/>
                <a:ea typeface="Calibri" panose="020F0502020204030204" pitchFamily="34" charset="0"/>
                <a:cs typeface="Calibri" panose="020F0502020204030204" pitchFamily="34" charset="0"/>
              </a:rPr>
              <a:t> </a:t>
            </a:r>
            <a:r>
              <a:rPr lang="it-IT" sz="1900" b="1" dirty="0">
                <a:solidFill>
                  <a:srgbClr val="000000"/>
                </a:solidFill>
                <a:latin typeface="Calibri" panose="020F0502020204030204" pitchFamily="34" charset="0"/>
                <a:ea typeface="Calibri" panose="020F0502020204030204" pitchFamily="34" charset="0"/>
                <a:cs typeface="Calibri" panose="020F0502020204030204" pitchFamily="34" charset="0"/>
              </a:rPr>
              <a:t>la stima del valore di mercato dell’azienda</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 tenuto conto degli oneri correlati al processo di legalizzazione della stessa;</a:t>
            </a: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endParaRPr>
          </a:p>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it-IT" sz="190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e) </a:t>
            </a:r>
            <a:r>
              <a:rPr lang="it-IT" sz="1900" b="0" i="0" u="none" strike="noStrike" kern="1200" cap="none" spc="0" baseline="0" dirty="0">
                <a:solidFill>
                  <a:srgbClr val="000000"/>
                </a:solidFill>
                <a:uFillTx/>
                <a:latin typeface="Calibri" panose="020F0502020204030204" pitchFamily="34" charset="0"/>
                <a:ea typeface="Calibri" panose="020F0502020204030204" pitchFamily="34" charset="0"/>
                <a:cs typeface="Calibri" panose="020F0502020204030204" pitchFamily="34" charset="0"/>
              </a:rPr>
              <a:t>l’indicazione delle attività esercitabili solo con autorizzazioni, concessioni e titoli abilitativi.</a:t>
            </a:r>
          </a:p>
        </p:txBody>
      </p:sp>
      <p:pic>
        <p:nvPicPr>
          <p:cNvPr id="5" name="Immagine 4">
            <a:extLst>
              <a:ext uri="{FF2B5EF4-FFF2-40B4-BE49-F238E27FC236}">
                <a16:creationId xmlns:a16="http://schemas.microsoft.com/office/drawing/2014/main" id="{9B437D8B-F82A-AFCD-EDE4-B9E55EEE44DE}"/>
              </a:ext>
            </a:extLst>
          </p:cNvPr>
          <p:cNvPicPr>
            <a:picLocks noChangeAspect="1"/>
          </p:cNvPicPr>
          <p:nvPr/>
        </p:nvPicPr>
        <p:blipFill>
          <a:blip r:embed="rId3"/>
          <a:srcRect l="7887" t="3512" r="6421" b="7321"/>
          <a:stretch>
            <a:fillRect/>
          </a:stretch>
        </p:blipFill>
        <p:spPr>
          <a:xfrm>
            <a:off x="11691257" y="0"/>
            <a:ext cx="500742" cy="514887"/>
          </a:xfrm>
          <a:prstGeom prst="rect">
            <a:avLst/>
          </a:prstGeom>
        </p:spPr>
      </p:pic>
    </p:spTree>
    <p:extLst>
      <p:ext uri="{BB962C8B-B14F-4D97-AF65-F5344CB8AC3E}">
        <p14:creationId xmlns:p14="http://schemas.microsoft.com/office/powerpoint/2010/main" val="2185117069"/>
      </p:ext>
    </p:extLst>
  </p:cSld>
  <p:clrMapOvr>
    <a:masterClrMapping/>
  </p:clrMapOvr>
</p:sld>
</file>

<file path=ppt/theme/theme1.xml><?xml version="1.0" encoding="utf-8"?>
<a:theme xmlns:a="http://schemas.openxmlformats.org/drawingml/2006/main" name="VanillaVTI">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Slice</Template>
  <TotalTime>3</TotalTime>
  <Words>2249</Words>
  <Application>Microsoft Office PowerPoint</Application>
  <PresentationFormat>Widescreen</PresentationFormat>
  <Paragraphs>235</Paragraphs>
  <Slides>31</Slides>
  <Notes>31</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31</vt:i4>
      </vt:variant>
    </vt:vector>
  </HeadingPairs>
  <TitlesOfParts>
    <vt:vector size="39" baseType="lpstr">
      <vt:lpstr>Aptos</vt:lpstr>
      <vt:lpstr>Arial</vt:lpstr>
      <vt:lpstr>Bebas Neue</vt:lpstr>
      <vt:lpstr>Bookman Old Style</vt:lpstr>
      <vt:lpstr>Calibri</vt:lpstr>
      <vt:lpstr>Neue Haas Grotesk Text Pro</vt:lpstr>
      <vt:lpstr>Wingdings</vt:lpstr>
      <vt:lpstr>VanillaVTI</vt:lpstr>
      <vt:lpstr>LA GESTIONE E LA DESTINAZIONE DELLE AZIENDE CONFISCATE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GRAZIE PER L’ATTENZIONE!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Alberto Giuliani</dc:creator>
  <cp:lastModifiedBy>Alberto Giuliani</cp:lastModifiedBy>
  <cp:revision>41</cp:revision>
  <dcterms:created xsi:type="dcterms:W3CDTF">2026-03-21T14:31:14Z</dcterms:created>
  <dcterms:modified xsi:type="dcterms:W3CDTF">2026-05-25T07:47:24Z</dcterms:modified>
</cp:coreProperties>
</file>