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48"/>
  </p:notesMasterIdLst>
  <p:sldIdLst>
    <p:sldId id="256" r:id="rId5"/>
    <p:sldId id="257" r:id="rId6"/>
    <p:sldId id="2659" r:id="rId7"/>
    <p:sldId id="2660" r:id="rId8"/>
    <p:sldId id="2661" r:id="rId9"/>
    <p:sldId id="2662" r:id="rId10"/>
    <p:sldId id="2663" r:id="rId11"/>
    <p:sldId id="2664" r:id="rId12"/>
    <p:sldId id="2665" r:id="rId13"/>
    <p:sldId id="2666" r:id="rId14"/>
    <p:sldId id="2667" r:id="rId15"/>
    <p:sldId id="2668" r:id="rId16"/>
    <p:sldId id="2669" r:id="rId17"/>
    <p:sldId id="267" r:id="rId18"/>
    <p:sldId id="1596" r:id="rId19"/>
    <p:sldId id="1597" r:id="rId20"/>
    <p:sldId id="2583" r:id="rId21"/>
    <p:sldId id="2584" r:id="rId22"/>
    <p:sldId id="2585" r:id="rId23"/>
    <p:sldId id="2586" r:id="rId24"/>
    <p:sldId id="2587" r:id="rId25"/>
    <p:sldId id="2657" r:id="rId26"/>
    <p:sldId id="2505" r:id="rId27"/>
    <p:sldId id="2588" r:id="rId28"/>
    <p:sldId id="2589" r:id="rId29"/>
    <p:sldId id="2655" r:id="rId30"/>
    <p:sldId id="2641" r:id="rId31"/>
    <p:sldId id="2642" r:id="rId32"/>
    <p:sldId id="2648" r:id="rId33"/>
    <p:sldId id="2650" r:id="rId34"/>
    <p:sldId id="2658" r:id="rId35"/>
    <p:sldId id="2670" r:id="rId36"/>
    <p:sldId id="2652" r:id="rId37"/>
    <p:sldId id="2653" r:id="rId38"/>
    <p:sldId id="269" r:id="rId39"/>
    <p:sldId id="2590" r:id="rId40"/>
    <p:sldId id="2613" r:id="rId41"/>
    <p:sldId id="344" r:id="rId42"/>
    <p:sldId id="2614" r:id="rId43"/>
    <p:sldId id="1553" r:id="rId44"/>
    <p:sldId id="2643" r:id="rId45"/>
    <p:sldId id="2624" r:id="rId46"/>
    <p:sldId id="1969" r:id="rId4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612"/>
    <a:srgbClr val="EEEFB9"/>
    <a:srgbClr val="CDFDC3"/>
    <a:srgbClr val="B4FD6A"/>
    <a:srgbClr val="F5F6FE"/>
    <a:srgbClr val="FE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9"/>
    <p:restoredTop sz="95477"/>
  </p:normalViewPr>
  <p:slideViewPr>
    <p:cSldViewPr snapToGrid="0" showGuides="1">
      <p:cViewPr varScale="1">
        <p:scale>
          <a:sx n="114" d="100"/>
          <a:sy n="114" d="100"/>
        </p:scale>
        <p:origin x="9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BFD58-9FEA-D041-B0A0-E421C21F54D4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6158C-AA15-474F-A3B7-26B343CBA2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36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8B72D0-6F08-1671-49BB-CD7499EF3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A1852036-A093-23F2-A5A0-532AF69A07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CA0AC11C-4614-01EF-65FB-E964A3409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E693FB49-89F1-F096-ACD2-718267C5D7B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9586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F59445-EC87-B420-8C6E-BB7C9CF87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A18C7C83-43F0-4FD4-4341-4A0C67736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A206B069-09AC-A837-353F-47CB6D792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49ADA40F-913A-0365-EAB2-B8560D64CE6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666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0889DA-72C6-CD5B-32B2-2F22EEE7D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4312A770-4FD0-F13B-885F-34726F78E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B7BC07EB-57E5-E02D-2BD5-82CE3E799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28FAC27-0873-F9AA-E438-FC5CCBE7CFD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35753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72221-5415-E583-6CDC-B39B18976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A056A086-0A35-A5F4-486B-390A7B4F41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9B2AC825-119C-84EA-1609-1C14A1586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4CDFE6C-B0ED-C940-B1CB-204F231720B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867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01BD3-9B8D-A743-CF9F-85255CE46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E4580137-74AD-42AE-91CE-DCF7FEAC3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030C8748-3DEC-A860-58E3-26050C1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6FDDCE48-7887-7705-983B-3431B8F1469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4282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04456-56B1-E87D-5D58-5E9BAFFE6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09FA8228-2B25-A509-FAF7-9299F5DDD2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1D068F4F-9592-9D94-1009-05C8531AF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5417E7D3-593F-80C7-4AD6-251704AD79A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83616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7A24BD-6488-9494-A082-B363214D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955920BB-7A93-A428-CE84-6FB2120995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59F2B7F7-D6AE-1E79-9A5C-C7AB67586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993B70B2-1F5A-07BC-AB13-E5A28F927C8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9175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B63CC-5C80-C7F5-6E52-B4BC3DD9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00B2BF3D-C939-3B6E-E3E1-A243C946AB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689D11EA-816F-1DEB-4B87-1605A9CB0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2C2BE85-DBDD-2AEC-5CB4-031391B69B1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1868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F209B8-FB79-C186-3FFB-E77CEC8A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36CE7516-B122-6485-8EB3-494BEA586F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CD147C8F-C1C5-9296-4B6A-1E64DE0DC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F740647-AFBF-AAB0-50C3-568C6EC9820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9926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CF7C4-BAF1-AA34-3877-DAEE9A7AA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02D9B1BB-BF82-3A30-869D-23A8F43D0A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643ABA15-CC57-B9DD-5A9A-95EA4221B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96556BBE-6BAB-AF23-4D0D-DE9778BB4D8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19406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EFCDE-5AC8-E2DD-C240-69FA6C55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B57B70C2-2658-F8F8-8422-D57DFDECA3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F05CC4CC-39BB-D32C-9F5C-D927F7BAC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21DA045D-2023-96AF-75EE-517929E22D9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37468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63686-35FC-2F2C-1BC4-A61C501B3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8404D5BD-FED4-0B69-FF61-ECC7B57A5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3C4F5068-5E3D-4381-69A2-3DA4CE260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C41914A-E662-2142-5D4B-3990D03BDC1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917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F9EAAA-F35C-2D2D-E94A-AB593431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FD3DB45D-4989-79A6-D89D-F769B8CA54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A367DA78-1D78-8089-C3A7-3BF8CC7FC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1A24C5CA-48E1-2E85-FC21-9B473E84A1E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2347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A42F9A-B625-17A5-2BB0-094436B6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476C47D9-A13F-6442-20BB-CB5E7227F2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42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BEEE8-B19C-4DF4-B58D-E364AD9A46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pPr marL="0" marR="0" lvl="0" indent="0" algn="r" defTabSz="842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  <p:sp>
        <p:nvSpPr>
          <p:cNvPr id="143363" name="Text Box 2">
            <a:extLst>
              <a:ext uri="{FF2B5EF4-FFF2-40B4-BE49-F238E27FC236}">
                <a16:creationId xmlns:a16="http://schemas.microsoft.com/office/drawing/2014/main" id="{69208ADE-90D1-7783-1F5C-05CD653EB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7388"/>
            <a:ext cx="4572000" cy="3427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3561" tIns="46781" rIns="93561" bIns="46781" anchor="ctr"/>
          <a:lstStyle/>
          <a:p>
            <a:pPr marL="0" marR="0" lvl="0" indent="0" algn="l" defTabSz="917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2C80E76-7796-D263-FDF5-67A57FE9E79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3213"/>
          </a:xfrm>
          <a:noFill/>
          <a:ln/>
        </p:spPr>
        <p:txBody>
          <a:bodyPr wrap="none" anchor="ctr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712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730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317">
          <p15:clr>
            <a:srgbClr val="FBAE40"/>
          </p15:clr>
        </p15:guide>
        <p15:guide id="4" pos="54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27AA636A-86EF-C5F0-B592-AF520D28AEC6}"/>
              </a:ext>
            </a:extLst>
          </p:cNvPr>
          <p:cNvSpPr txBox="1"/>
          <p:nvPr userDrawn="1"/>
        </p:nvSpPr>
        <p:spPr>
          <a:xfrm>
            <a:off x="6747741" y="4918157"/>
            <a:ext cx="185650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7C1E5B3C-04A0-874F-A5D0-9936DB441B64}" type="slidenum">
              <a:rPr lang="it-IT" sz="8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r"/>
              <a:t>‹N›</a:t>
            </a:fld>
            <a:endParaRPr lang="it-IT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340">
          <p15:clr>
            <a:srgbClr val="FBAE40"/>
          </p15:clr>
        </p15:guide>
        <p15:guide id="4" pos="5420">
          <p15:clr>
            <a:srgbClr val="FBAE40"/>
          </p15:clr>
        </p15:guide>
        <p15:guide id="5" orient="horz" pos="531">
          <p15:clr>
            <a:srgbClr val="FBAE40"/>
          </p15:clr>
        </p15:guide>
        <p15:guide id="6" orient="horz" pos="284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24/02/2026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37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6243-16DD-064B-AEDB-A5BF319D8E25}" type="datetime1">
              <a:rPr lang="it-IT" smtClean="0"/>
              <a:t>24/02/2026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B0023-79A4-4820-8B22-5D6D09E628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71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EF76BC3-7AA2-22EC-C59C-B3E8C3F6BB37}"/>
              </a:ext>
            </a:extLst>
          </p:cNvPr>
          <p:cNvSpPr txBox="1"/>
          <p:nvPr userDrawn="1"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7C1E5B3C-04A0-874F-A5D0-9936DB441B64}" type="slidenum">
              <a:rPr lang="it-IT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‹N›</a:t>
            </a:fld>
            <a:endParaRPr lang="it-IT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7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0">
          <p15:clr>
            <a:srgbClr val="FBAE40"/>
          </p15:clr>
        </p15:guide>
        <p15:guide id="2" pos="2880">
          <p15:clr>
            <a:srgbClr val="FBAE40"/>
          </p15:clr>
        </p15:guide>
        <p15:guide id="3" pos="340">
          <p15:clr>
            <a:srgbClr val="FBAE40"/>
          </p15:clr>
        </p15:guide>
        <p15:guide id="5" pos="5420">
          <p15:clr>
            <a:srgbClr val="FBAE40"/>
          </p15:clr>
        </p15:guide>
        <p15:guide id="7" orient="horz" pos="531">
          <p15:clr>
            <a:srgbClr val="FBAE40"/>
          </p15:clr>
        </p15:guide>
        <p15:guide id="8" orient="horz" pos="146">
          <p15:clr>
            <a:srgbClr val="FBAE40"/>
          </p15:clr>
        </p15:guide>
        <p15:guide id="9" orient="horz" pos="1348">
          <p15:clr>
            <a:srgbClr val="FBAE40"/>
          </p15:clr>
        </p15:guide>
        <p15:guide id="10" orient="horz" pos="279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667BB-2CCB-FA49-9A76-79533E198469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AEE59-1A5C-2B43-8357-A4A0C8AAE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75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2E1532FA-F8EF-EFF1-82DB-5EF452CEA15A}"/>
              </a:ext>
            </a:extLst>
          </p:cNvPr>
          <p:cNvSpPr txBox="1">
            <a:spLocks/>
          </p:cNvSpPr>
          <p:nvPr/>
        </p:nvSpPr>
        <p:spPr>
          <a:xfrm>
            <a:off x="345235" y="1694768"/>
            <a:ext cx="8509520" cy="1679315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200"/>
              </a:lnSpc>
              <a:spcBef>
                <a:spcPts val="0"/>
              </a:spcBef>
              <a:buNone/>
              <a:defRPr/>
            </a:pPr>
            <a:r>
              <a:rPr kumimoji="0" lang="it-IT" sz="3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 NOVITA’ DELLA ALLE NUOVE REGOLE FISCALI PER IL TERZO</a:t>
            </a:r>
            <a:r>
              <a:rPr lang="it-IT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LEGGE DI BILANCIO 2026: DALLA ROTTAMAZIONE QUINQUIES </a:t>
            </a:r>
            <a:r>
              <a:rPr kumimoji="0" lang="it-IT" sz="3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SETTORE</a:t>
            </a:r>
          </a:p>
        </p:txBody>
      </p:sp>
      <p:sp>
        <p:nvSpPr>
          <p:cNvPr id="9" name="Sottotitolo 1">
            <a:extLst>
              <a:ext uri="{FF2B5EF4-FFF2-40B4-BE49-F238E27FC236}">
                <a16:creationId xmlns:a16="http://schemas.microsoft.com/office/drawing/2014/main" id="{5E56B00C-A450-A77A-2989-956AF086EF60}"/>
              </a:ext>
            </a:extLst>
          </p:cNvPr>
          <p:cNvSpPr txBox="1">
            <a:spLocks/>
          </p:cNvSpPr>
          <p:nvPr/>
        </p:nvSpPr>
        <p:spPr>
          <a:xfrm>
            <a:off x="433647" y="4034592"/>
            <a:ext cx="2188250" cy="70536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cura di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ERNESTO GATTO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3F3A7BF2-00BD-0253-E74B-DF1005D7E4B4}"/>
              </a:ext>
            </a:extLst>
          </p:cNvPr>
          <p:cNvSpPr txBox="1">
            <a:spLocks/>
          </p:cNvSpPr>
          <p:nvPr/>
        </p:nvSpPr>
        <p:spPr>
          <a:xfrm>
            <a:off x="3282822" y="244917"/>
            <a:ext cx="2578355" cy="35224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sz="1400">
                <a:solidFill>
                  <a:srgbClr val="002060"/>
                </a:solidFill>
                <a:latin typeface="Century Gothic" panose="020B0502020202020204" pitchFamily="34" charset="0"/>
              </a:rPr>
              <a:t>Caserta: 24 </a:t>
            </a:r>
            <a:r>
              <a:rPr lang="it-IT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febbraio 2026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31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46A01B-DBF1-1B7A-8426-BB0457A95B4D}"/>
              </a:ext>
            </a:extLst>
          </p:cNvPr>
          <p:cNvSpPr txBox="1"/>
          <p:nvPr/>
        </p:nvSpPr>
        <p:spPr>
          <a:xfrm>
            <a:off x="353144" y="487456"/>
            <a:ext cx="65141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008F8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 PROGRAMMA DELLA GIORNATA</a:t>
            </a:r>
          </a:p>
        </p:txBody>
      </p:sp>
      <p:sp>
        <p:nvSpPr>
          <p:cNvPr id="15" name="Rettangolo 10">
            <a:extLst>
              <a:ext uri="{FF2B5EF4-FFF2-40B4-BE49-F238E27FC236}">
                <a16:creationId xmlns:a16="http://schemas.microsoft.com/office/drawing/2014/main" id="{7D9A7C76-91ED-5640-43F8-76DC1D1CF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09" y="3867551"/>
            <a:ext cx="3953144" cy="548695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Liquidazione Iva automatica a cura dell’Ade in caso di dichiarazione omessa</a:t>
            </a:r>
          </a:p>
        </p:txBody>
      </p:sp>
      <p:sp>
        <p:nvSpPr>
          <p:cNvPr id="16" name="Rettangolo 12">
            <a:extLst>
              <a:ext uri="{FF2B5EF4-FFF2-40B4-BE49-F238E27FC236}">
                <a16:creationId xmlns:a16="http://schemas.microsoft.com/office/drawing/2014/main" id="{25EE4365-4DC1-1D2F-6B6E-C20789202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796" y="3867551"/>
            <a:ext cx="3953143" cy="552219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-25717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nuove regole fiscali in vigore dal 2026 per gli Enti del Terzo Settore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3B7C3EF-E0E3-159F-2E06-742C39E8A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143" y="1436906"/>
            <a:ext cx="3982002" cy="552218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-25717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riduzione dell’aliquota intermedia </a:t>
            </a:r>
            <a:r>
              <a:rPr lang="it-IT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rpef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ttangolo 12">
            <a:extLst>
              <a:ext uri="{FF2B5EF4-FFF2-40B4-BE49-F238E27FC236}">
                <a16:creationId xmlns:a16="http://schemas.microsoft.com/office/drawing/2014/main" id="{A9376D25-2DEF-BDDB-8A19-92750D809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90" y="2207797"/>
            <a:ext cx="3972390" cy="552219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Rottamazione-quinquies</a:t>
            </a:r>
          </a:p>
        </p:txBody>
      </p:sp>
      <p:sp>
        <p:nvSpPr>
          <p:cNvPr id="20" name="Rettangolo 10">
            <a:extLst>
              <a:ext uri="{FF2B5EF4-FFF2-40B4-BE49-F238E27FC236}">
                <a16:creationId xmlns:a16="http://schemas.microsoft.com/office/drawing/2014/main" id="{0335A362-EA91-086B-FBA5-A4AD3F65E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4173" y="3045377"/>
            <a:ext cx="3953144" cy="548695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Nuove modalità di tassazione delle plusvalenze da cessione di beni strumentali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D0F4185-C8D6-FC4F-4B44-FEE32C82A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4326" y="1436906"/>
            <a:ext cx="3982002" cy="552218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-25717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Novità Tassazione Locazioni Brevi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8C78CC6-7AD7-2536-5B0E-953CE69B7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755" y="3010297"/>
            <a:ext cx="3972390" cy="548695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Collegamento obbligatorio dei Pos con i Registratori Telematici</a:t>
            </a:r>
          </a:p>
        </p:txBody>
      </p:sp>
      <p:sp>
        <p:nvSpPr>
          <p:cNvPr id="24" name="Rettangolo 12">
            <a:extLst>
              <a:ext uri="{FF2B5EF4-FFF2-40B4-BE49-F238E27FC236}">
                <a16:creationId xmlns:a16="http://schemas.microsoft.com/office/drawing/2014/main" id="{EA581A9E-B23F-65A0-DDAD-5F1DFC9DE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4173" y="2207797"/>
            <a:ext cx="3972390" cy="552219"/>
          </a:xfrm>
          <a:prstGeom prst="rect">
            <a:avLst/>
          </a:prstGeom>
          <a:solidFill>
            <a:srgbClr val="009193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Reintroduzione degli Iper Ammortamenti al posto dei Crediti d’imposta 4.0 e 5.0 </a:t>
            </a:r>
          </a:p>
        </p:txBody>
      </p:sp>
    </p:spTree>
    <p:extLst>
      <p:ext uri="{BB962C8B-B14F-4D97-AF65-F5344CB8AC3E}">
        <p14:creationId xmlns:p14="http://schemas.microsoft.com/office/powerpoint/2010/main" val="105902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15A5C-5EE0-2884-FDA3-3BA5B6DF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BDDD858F-F873-AE1A-CA2F-FF56675D830C}"/>
              </a:ext>
            </a:extLst>
          </p:cNvPr>
          <p:cNvSpPr txBox="1">
            <a:spLocks/>
          </p:cNvSpPr>
          <p:nvPr/>
        </p:nvSpPr>
        <p:spPr>
          <a:xfrm>
            <a:off x="345552" y="516967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LE NOVITA’ DAL 2026 PER IL TERZO SETTORE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8F4F49D-8175-0CBD-3C66-468DBC041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46" y="2670494"/>
            <a:ext cx="4065585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destino dei Regimi Forfettari di cui alla legge 398/91 ed all’art. 145 del Tuir</a:t>
            </a:r>
          </a:p>
        </p:txBody>
      </p:sp>
      <p:sp>
        <p:nvSpPr>
          <p:cNvPr id="12" name="Rettangolo 10">
            <a:extLst>
              <a:ext uri="{FF2B5EF4-FFF2-40B4-BE49-F238E27FC236}">
                <a16:creationId xmlns:a16="http://schemas.microsoft.com/office/drawing/2014/main" id="{888B9A45-BBCD-A8AD-5261-02AAE79CB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46" y="3380310"/>
            <a:ext cx="4065584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 un Ets viene considerato non commerciale e quali le conseguenze se non lo è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1AEEC55-250D-FD48-A07D-061C66CA2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52" y="1203642"/>
            <a:ext cx="4043491" cy="558064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nuovi Regimi Forfettari per gli Ets di cui agli Artt. 80 e 86 del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Cts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ttangolo 10">
            <a:extLst>
              <a:ext uri="{FF2B5EF4-FFF2-40B4-BE49-F238E27FC236}">
                <a16:creationId xmlns:a16="http://schemas.microsoft.com/office/drawing/2014/main" id="{088E78E2-0030-7A5D-A80F-6651797D1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64" y="4093245"/>
            <a:ext cx="4062245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scelte strategiche di Onlus 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 ingresso nel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Runts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mantenimento della Legge 398/91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6402D22-6CBE-FCDF-C1D8-EA11975A1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52" y="1943709"/>
            <a:ext cx="4043491" cy="558064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soglia del 6% di marginalità per le attività d’interesse generale con rilevanza fiscale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CEEE5A-DD90-D5F2-72F8-B736FF627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169" y="2670494"/>
            <a:ext cx="4065585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 un’attività d’interesse generale viene considerata commerciale</a:t>
            </a:r>
          </a:p>
        </p:txBody>
      </p:sp>
      <p:sp>
        <p:nvSpPr>
          <p:cNvPr id="4" name="Rettangolo 10">
            <a:extLst>
              <a:ext uri="{FF2B5EF4-FFF2-40B4-BE49-F238E27FC236}">
                <a16:creationId xmlns:a16="http://schemas.microsoft.com/office/drawing/2014/main" id="{95BB0E32-57AA-D38C-5CD0-4356D674C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169" y="3380310"/>
            <a:ext cx="4065584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prestazioni di servizi esenti delle ex Onlus oggi Ets non commerciali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A3E37A1-8A42-0406-22D8-CD8909B96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475" y="1203642"/>
            <a:ext cx="4043491" cy="558064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proroga decennale del regime di esclusione Iva per i corrispettivi specifici versati dai soci</a:t>
            </a:r>
          </a:p>
        </p:txBody>
      </p:sp>
      <p:sp>
        <p:nvSpPr>
          <p:cNvPr id="19" name="Rettangolo 10">
            <a:extLst>
              <a:ext uri="{FF2B5EF4-FFF2-40B4-BE49-F238E27FC236}">
                <a16:creationId xmlns:a16="http://schemas.microsoft.com/office/drawing/2014/main" id="{ED69B538-81FE-F992-22EF-EEBC95B93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087" y="4093245"/>
            <a:ext cx="4062245" cy="558063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 Ets possono partecipare al riparto del contributo 5 x mille e con quale procedura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34C6FDE-DA64-2D03-D023-1FEEA2EE0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475" y="1943709"/>
            <a:ext cx="4043491" cy="558064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evoluzioni circa l’utilità di trasmettere il Mod. Eas da parte delle associazioni</a:t>
            </a:r>
          </a:p>
        </p:txBody>
      </p:sp>
    </p:spTree>
    <p:extLst>
      <p:ext uri="{BB962C8B-B14F-4D97-AF65-F5344CB8AC3E}">
        <p14:creationId xmlns:p14="http://schemas.microsoft.com/office/powerpoint/2010/main" val="295160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B563F-DB34-3A99-530C-85EC505F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7B90C4FD-7994-6FCA-576B-DBA52293A83E}"/>
              </a:ext>
            </a:extLst>
          </p:cNvPr>
          <p:cNvSpPr txBox="1">
            <a:spLocks/>
          </p:cNvSpPr>
          <p:nvPr/>
        </p:nvSpPr>
        <p:spPr>
          <a:xfrm>
            <a:off x="549000" y="704525"/>
            <a:ext cx="8156461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PROROGA NUOVO REGIME IVA ASSOCIAZIONI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EC92F0A-4D46-9836-3EF9-59EE08C43AE1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ttangolo 3">
            <a:extLst>
              <a:ext uri="{FF2B5EF4-FFF2-40B4-BE49-F238E27FC236}">
                <a16:creationId xmlns:a16="http://schemas.microsoft.com/office/drawing/2014/main" id="{6E048582-E1E2-56D5-9314-6C7A9442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817" y="2176512"/>
            <a:ext cx="3833467" cy="104699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 nuovo (vecchio) scenario prevede che per i prossimi 10 anni continueranno ad essere esclusi da Iva i corrispettivi specifici versati dai soci alle associazioni di cui fanno parte</a:t>
            </a:r>
          </a:p>
        </p:txBody>
      </p:sp>
      <p:sp>
        <p:nvSpPr>
          <p:cNvPr id="7" name="Rettangolo 11">
            <a:extLst>
              <a:ext uri="{FF2B5EF4-FFF2-40B4-BE49-F238E27FC236}">
                <a16:creationId xmlns:a16="http://schemas.microsoft.com/office/drawing/2014/main" id="{DC26E7C6-D506-F116-2369-BCE8B4450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817" y="3506922"/>
            <a:ext cx="3833467" cy="104699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Eventuali corrispettivi specifici versati dai soci per attività non «nobili» quali il bar, il ristorante, il negozio di </a:t>
            </a:r>
            <a:r>
              <a:rPr lang="it-IT" altLang="it-IT" sz="1400" dirty="0">
                <a:solidFill>
                  <a:srgbClr val="000000"/>
                </a:solidFill>
                <a:latin typeface="Arial"/>
                <a:cs typeface="Arial"/>
              </a:rPr>
              <a:t>articoli sportivi, continueranno ad essere assoggettate ad Iva 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ttangolo 15">
            <a:extLst>
              <a:ext uri="{FF2B5EF4-FFF2-40B4-BE49-F238E27FC236}">
                <a16:creationId xmlns:a16="http://schemas.microsoft.com/office/drawing/2014/main" id="{8816A132-C87A-95A0-C00E-811C43843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598" y="2176512"/>
            <a:ext cx="3813589" cy="104699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 notare che il regime di esclusione varrà </a:t>
            </a:r>
            <a:r>
              <a:rPr lang="it-IT" altLang="it-IT" sz="1400" u="sng" dirty="0">
                <a:solidFill>
                  <a:srgbClr val="000000"/>
                </a:solidFill>
                <a:latin typeface="Arial"/>
                <a:cs typeface="Arial"/>
              </a:rPr>
              <a:t>soltanto</a:t>
            </a:r>
            <a:r>
              <a:rPr kumimoji="0" lang="it-IT" altLang="it-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ai fini Iva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(non ai fini delle II.DD.) e per le sole prestazioni di natura statutaria </a:t>
            </a:r>
            <a:r>
              <a:rPr lang="it-IT" altLang="it-IT" sz="1400" dirty="0">
                <a:solidFill>
                  <a:srgbClr val="000000"/>
                </a:solidFill>
                <a:latin typeface="Arial"/>
                <a:cs typeface="Arial"/>
              </a:rPr>
              <a:t>fornite dalle associazioni ai propri soci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  <p:sp>
        <p:nvSpPr>
          <p:cNvPr id="9" name="Rettangolo 28">
            <a:extLst>
              <a:ext uri="{FF2B5EF4-FFF2-40B4-BE49-F238E27FC236}">
                <a16:creationId xmlns:a16="http://schemas.microsoft.com/office/drawing/2014/main" id="{5EF5DDAE-F9D5-F0EC-7CA9-7BCEAA9CF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598" y="3506922"/>
            <a:ext cx="3813589" cy="104699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Ai fini delle II.DD. </a:t>
            </a:r>
            <a:r>
              <a:rPr lang="it-IT" altLang="it-IT" sz="140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 2026 i corrispettivi specifici versati dai soci alle associazioni resteranno «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decommercializzati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 solo per le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Asd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 per le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it-IT" altLang="it-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non per gli altri Ets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</a:t>
            </a:r>
          </a:p>
        </p:txBody>
      </p:sp>
      <p:sp>
        <p:nvSpPr>
          <p:cNvPr id="10" name="Freccia in giù 12">
            <a:extLst>
              <a:ext uri="{FF2B5EF4-FFF2-40B4-BE49-F238E27FC236}">
                <a16:creationId xmlns:a16="http://schemas.microsoft.com/office/drawing/2014/main" id="{786A0377-C3FC-CDAB-C57E-9CE7942961F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352570" y="3831549"/>
            <a:ext cx="502721" cy="2690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Freccia in giù 12">
            <a:extLst>
              <a:ext uri="{FF2B5EF4-FFF2-40B4-BE49-F238E27FC236}">
                <a16:creationId xmlns:a16="http://schemas.microsoft.com/office/drawing/2014/main" id="{68A73BCF-D67A-B426-48C1-21B5131AC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452" y="3267107"/>
            <a:ext cx="432197" cy="17545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Freccia in giù 12">
            <a:extLst>
              <a:ext uri="{FF2B5EF4-FFF2-40B4-BE49-F238E27FC236}">
                <a16:creationId xmlns:a16="http://schemas.microsoft.com/office/drawing/2014/main" id="{7118F892-E1C6-F634-59CC-99F89A32B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294" y="3260480"/>
            <a:ext cx="432197" cy="17545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Freccia in giù 12">
            <a:extLst>
              <a:ext uri="{FF2B5EF4-FFF2-40B4-BE49-F238E27FC236}">
                <a16:creationId xmlns:a16="http://schemas.microsoft.com/office/drawing/2014/main" id="{0D3CD37F-ECC2-DB21-0683-AAD5FC9E234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352570" y="2565468"/>
            <a:ext cx="502721" cy="2690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laio 3">
            <a:extLst>
              <a:ext uri="{FF2B5EF4-FFF2-40B4-BE49-F238E27FC236}">
                <a16:creationId xmlns:a16="http://schemas.microsoft.com/office/drawing/2014/main" id="{2476F37E-AF66-507E-2BD6-E4BB2ECCA054}"/>
              </a:ext>
            </a:extLst>
          </p:cNvPr>
          <p:cNvSpPr/>
          <p:nvPr/>
        </p:nvSpPr>
        <p:spPr>
          <a:xfrm>
            <a:off x="569816" y="1180791"/>
            <a:ext cx="8038371" cy="79308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it-IT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Il Dl. 186/2025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it-IT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prorogato al 2036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 l’entrata in vigore del nuovo regime di esenzione Iva per i corrispettivi specifici versati dai soci all’Associazione </a:t>
            </a:r>
          </a:p>
        </p:txBody>
      </p:sp>
    </p:spTree>
    <p:extLst>
      <p:ext uri="{BB962C8B-B14F-4D97-AF65-F5344CB8AC3E}">
        <p14:creationId xmlns:p14="http://schemas.microsoft.com/office/powerpoint/2010/main" val="154860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21E7-3BF9-9961-8C4A-D112EEEE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667FD94A-2002-5259-EC1F-9869CD6D5E35}"/>
              </a:ext>
            </a:extLst>
          </p:cNvPr>
          <p:cNvSpPr txBox="1">
            <a:spLocks/>
          </p:cNvSpPr>
          <p:nvPr/>
        </p:nvSpPr>
        <p:spPr>
          <a:xfrm>
            <a:off x="314316" y="681319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L’OBBLIGO E L’UTILITÀ </a:t>
            </a:r>
            <a:b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 INVIARE IL MODELLO EAS (1/2)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53BB94-982F-3FFE-8930-B78A4FB8EBC3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0576EDCB-02B8-E75F-9DC4-605DD4375AB4}"/>
              </a:ext>
            </a:extLst>
          </p:cNvPr>
          <p:cNvSpPr txBox="1">
            <a:spLocks/>
          </p:cNvSpPr>
          <p:nvPr/>
        </p:nvSpPr>
        <p:spPr>
          <a:xfrm>
            <a:off x="275860" y="1682293"/>
            <a:ext cx="4201215" cy="1185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 Mod. EAS deve essere trasmesso dalle Associazioni e dalle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Ssd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telematicamente </a:t>
            </a:r>
            <a:r>
              <a:rPr kumimoji="0" lang="it-IT" sz="1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entro 60 giorni dalla costituzione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ovvero entro il 31 marzo per le variazioni intervenute nell’anno precedente se non precedentemente comunicate all’Agenzia delle entrate   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B775781B-6AA4-CF8B-0782-46861AC86E8A}"/>
              </a:ext>
            </a:extLst>
          </p:cNvPr>
          <p:cNvSpPr txBox="1">
            <a:spLocks/>
          </p:cNvSpPr>
          <p:nvPr/>
        </p:nvSpPr>
        <p:spPr>
          <a:xfrm>
            <a:off x="4640148" y="1682293"/>
            <a:ext cx="4201215" cy="1200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Il Mod. EAS deve essere trasmesso dalle Associazioni che chiedono ai soci </a:t>
            </a:r>
            <a:r>
              <a:rPr kumimoji="0" lang="it-IT" sz="1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corrispettivi specifici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per cessioni di beni o prestazioni di servizi connesse con gli scopi statutari </a:t>
            </a:r>
            <a:r>
              <a:rPr kumimoji="0" lang="it-IT" sz="1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 fine di rendere non imponibili ai fini delle imposte dirette ed Iva tali proventi</a:t>
            </a: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E9D09739-16E1-88F9-7B38-369B2D27EAD5}"/>
              </a:ext>
            </a:extLst>
          </p:cNvPr>
          <p:cNvSpPr txBox="1">
            <a:spLocks/>
          </p:cNvSpPr>
          <p:nvPr/>
        </p:nvSpPr>
        <p:spPr>
          <a:xfrm>
            <a:off x="302638" y="3340308"/>
            <a:ext cx="4174437" cy="1185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 l’entrata in vigore del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Cts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it-IT" sz="1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gli ETS iscritti al RUNTS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sono esonerati dall’invio del modello, in quanto le relative informazioni sono fornite attraverso quest’ultimo mezzo di comunicazione telematica (</a:t>
            </a:r>
            <a:r>
              <a:rPr kumimoji="0" lang="it-IT" sz="1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indipendentemente dall’autorizzazione UE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267A2D-CF48-155C-486C-BF7678B85BE2}"/>
              </a:ext>
            </a:extLst>
          </p:cNvPr>
          <p:cNvSpPr txBox="1">
            <a:spLocks/>
          </p:cNvSpPr>
          <p:nvPr/>
        </p:nvSpPr>
        <p:spPr>
          <a:xfrm>
            <a:off x="4640147" y="3319777"/>
            <a:ext cx="4201215" cy="11857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Mod. EAS può essere trasmesso usufruendo della cosiddetta </a:t>
            </a:r>
            <a:r>
              <a:rPr kumimoji="0" lang="it-IT" sz="13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«Remissione in bonis»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entro il termine per l’invio della dichiarazione dei redditi relativa all’anno di scadenza del termine, versando la sanzione di € 250 (codice 8114) NON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ravvedibile</a:t>
            </a:r>
            <a:endParaRPr kumimoji="0" lang="it-IT" sz="13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94A5F391-422E-0FD0-CAD9-D91E77770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447" y="3007224"/>
            <a:ext cx="432197" cy="17545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Freccia in giù 12">
            <a:extLst>
              <a:ext uri="{FF2B5EF4-FFF2-40B4-BE49-F238E27FC236}">
                <a16:creationId xmlns:a16="http://schemas.microsoft.com/office/drawing/2014/main" id="{B1C4F66C-2973-BB21-0074-9268C16C1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294" y="3000597"/>
            <a:ext cx="432197" cy="17545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698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0C84E-CA60-EF11-4156-A32841D75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EA838E7C-267C-B3C4-4CDF-8E1D25042D1B}"/>
              </a:ext>
            </a:extLst>
          </p:cNvPr>
          <p:cNvSpPr txBox="1">
            <a:spLocks/>
          </p:cNvSpPr>
          <p:nvPr/>
        </p:nvSpPr>
        <p:spPr>
          <a:xfrm>
            <a:off x="549000" y="774537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L’OBBLIGO E L’UTILITÀ </a:t>
            </a:r>
            <a:b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 INVIARE IL MODELLO EAS (2/2)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293040-7309-60E1-1DAA-8765452DC3A0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40417160-EAEF-0A1D-061D-D09B655AF4C3}"/>
              </a:ext>
            </a:extLst>
          </p:cNvPr>
          <p:cNvSpPr txBox="1">
            <a:spLocks/>
          </p:cNvSpPr>
          <p:nvPr/>
        </p:nvSpPr>
        <p:spPr>
          <a:xfrm>
            <a:off x="539750" y="2648172"/>
            <a:ext cx="8064499" cy="7116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Dal 05/09/2023 sono esonerate dall’obbligo di invio del modello le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iscritte al RASD (anche se non iscritte al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Runts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rendendo quindi un lontano ricordo l’obbligo di trasmissione del modello (art. 6, co. 6/bis Dl. 39/2021)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9CB0D53E-54E5-4980-9805-DB6F76651D4A}"/>
              </a:ext>
            </a:extLst>
          </p:cNvPr>
          <p:cNvSpPr txBox="1">
            <a:spLocks/>
          </p:cNvSpPr>
          <p:nvPr/>
        </p:nvSpPr>
        <p:spPr>
          <a:xfrm>
            <a:off x="539750" y="1740283"/>
            <a:ext cx="8064499" cy="7104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405C58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Fino al 04/09/2023 le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riconosciute dal Coni hanno dovuto inviare il Modello EAS in forma semplificata limitandosi a compilare il primo riquadro con i dati anagrafici ed i soli punti 4, 5, 6, 20, 25 e 26 del secondo riquadro</a:t>
            </a:r>
          </a:p>
        </p:txBody>
      </p:sp>
      <p:sp>
        <p:nvSpPr>
          <p:cNvPr id="8" name="Segnaposto testo 3">
            <a:extLst>
              <a:ext uri="{FF2B5EF4-FFF2-40B4-BE49-F238E27FC236}">
                <a16:creationId xmlns:a16="http://schemas.microsoft.com/office/drawing/2014/main" id="{A3620689-EB83-C6E0-DEA1-D270067B042E}"/>
              </a:ext>
            </a:extLst>
          </p:cNvPr>
          <p:cNvSpPr txBox="1">
            <a:spLocks/>
          </p:cNvSpPr>
          <p:nvPr/>
        </p:nvSpPr>
        <p:spPr>
          <a:xfrm>
            <a:off x="539750" y="3547206"/>
            <a:ext cx="8064499" cy="10148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FF0000"/>
            </a:solidFill>
            <a:prstDash val="dashDot"/>
            <a:miter lim="800000"/>
            <a:headEnd/>
            <a:tailEnd/>
          </a:ln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sostanza a regime dal 2026 il Modello EAS dovrà essere trasmesso soltanto dalle associazioni non iscritte né al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Runts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 né al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Rasd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al fine di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decommercializzare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 rendere così non imponibili ad Iva sia le quote associative periodiche che le tasse d’iscrizione </a:t>
            </a:r>
            <a:r>
              <a:rPr lang="it-IT" sz="1400" dirty="0">
                <a:solidFill>
                  <a:srgbClr val="000000"/>
                </a:solidFill>
                <a:latin typeface="Arial"/>
                <a:cs typeface="Arial"/>
              </a:rPr>
              <a:t>mentre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 corrispettivi specifici versati dai soci all’associazione dal 2026 saranno comunque imponibili </a:t>
            </a:r>
          </a:p>
        </p:txBody>
      </p:sp>
    </p:spTree>
    <p:extLst>
      <p:ext uri="{BB962C8B-B14F-4D97-AF65-F5344CB8AC3E}">
        <p14:creationId xmlns:p14="http://schemas.microsoft.com/office/powerpoint/2010/main" val="56517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D73BE-BA32-F977-68C3-289D1C6EE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13839D45-E68E-C63A-49A1-FFEE5E624376}"/>
              </a:ext>
            </a:extLst>
          </p:cNvPr>
          <p:cNvSpPr txBox="1">
            <a:spLocks/>
          </p:cNvSpPr>
          <p:nvPr/>
        </p:nvSpPr>
        <p:spPr>
          <a:xfrm>
            <a:off x="351839" y="627963"/>
            <a:ext cx="8223283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LA DE-COMMERCIALIZZAZIONE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DELLE ATTIVITÀ «NOBILI» DEGLI ETS</a:t>
            </a:r>
          </a:p>
        </p:txBody>
      </p:sp>
      <p:sp>
        <p:nvSpPr>
          <p:cNvPr id="4" name="Freccia destra con strisce 3">
            <a:extLst>
              <a:ext uri="{FF2B5EF4-FFF2-40B4-BE49-F238E27FC236}">
                <a16:creationId xmlns:a16="http://schemas.microsoft.com/office/drawing/2014/main" id="{ACF8C945-B0F9-605D-6B3F-6049EF6BC7BF}"/>
              </a:ext>
            </a:extLst>
          </p:cNvPr>
          <p:cNvSpPr/>
          <p:nvPr/>
        </p:nvSpPr>
        <p:spPr>
          <a:xfrm>
            <a:off x="351839" y="2291119"/>
            <a:ext cx="1840244" cy="876267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 IVA quando c’è corrispettivo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33FE5801-E028-15D4-C5FE-A924C01CA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794" y="1644869"/>
            <a:ext cx="6436511" cy="2082621"/>
          </a:xfrm>
          <a:prstGeom prst="rect">
            <a:avLst/>
          </a:prstGeom>
          <a:solidFill>
            <a:srgbClr val="0070C0"/>
          </a:solidFill>
          <a:ln w="28575" cmpd="sng">
            <a:solidFill>
              <a:srgbClr val="405C5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Novità importante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introdotta dal CTS: previsione esplicita - contenuta nell’art. 79, comma 2 - di quando un’attività è considerata </a:t>
            </a:r>
            <a:r>
              <a:rPr kumimoji="1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non commerciale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“</a:t>
            </a:r>
            <a:r>
              <a:rPr kumimoji="1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 attività di interesse generale di cui all’art. 5 (…) si considerano di natura non commerciale quando sono svolte a </a:t>
            </a:r>
            <a:r>
              <a:rPr kumimoji="1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titolo gratuito</a:t>
            </a:r>
            <a:r>
              <a:rPr kumimoji="1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 dietro versamento di </a:t>
            </a:r>
            <a:r>
              <a:rPr kumimoji="1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corrispettivi che non superano i costi effettivi</a:t>
            </a:r>
            <a:r>
              <a:rPr kumimoji="1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tenuto anche conto degli apporti economici degli enti di cui sopra (…)”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Sono le attività che caratterizzano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la natura di ETS - Il CTS fornisce </a:t>
            </a:r>
            <a:r>
              <a:rPr kumimoji="1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due criteri positivi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per stabilire se queste siano non commerciali o meno, ancorandoli a parametri oggettivi, ossia la </a:t>
            </a:r>
            <a:r>
              <a:rPr kumimoji="1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gratuità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 il </a:t>
            </a:r>
            <a:r>
              <a:rPr kumimoji="1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non superamento dei costi effettivi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B41402D7-B1CC-EEF7-5D31-A1A406FDC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794" y="3890716"/>
            <a:ext cx="6436511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mpd="sng">
            <a:solidFill>
              <a:srgbClr val="405C5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sz="1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Art. 79, co. 2-bis del </a:t>
            </a:r>
            <a:r>
              <a:rPr kumimoji="1" lang="it-IT" sz="1400" b="1" i="1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Cts</a:t>
            </a:r>
            <a:r>
              <a:rPr kumimoji="1" lang="it-IT" sz="1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Le attività </a:t>
            </a:r>
            <a:r>
              <a:rPr kumimoji="1" lang="it-IT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«nobili»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si considerano non commerciali quando i ricavi non superano </a:t>
            </a:r>
            <a:r>
              <a:rPr kumimoji="1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 oltre il 6%</a:t>
            </a:r>
            <a:r>
              <a:rPr kumimoji="1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 relativi costi per ciascun periodo d’imposta e per non oltre tre periodi d’imposta consecutivi</a:t>
            </a:r>
            <a:endParaRPr kumimoji="1" lang="it-IT" sz="1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46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672B-5110-00B5-E15C-A9F29A5D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04FA45CA-ED96-5A46-3DBA-644A78F4BA7F}"/>
              </a:ext>
            </a:extLst>
          </p:cNvPr>
          <p:cNvSpPr txBox="1">
            <a:spLocks/>
          </p:cNvSpPr>
          <p:nvPr/>
        </p:nvSpPr>
        <p:spPr>
          <a:xfrm>
            <a:off x="1055634" y="650651"/>
            <a:ext cx="7083441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I REGIMI CONTABILI E FISCALI PREVISTI PER GLI ETS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369264-358C-86C0-60DC-71899134EDDE}"/>
              </a:ext>
            </a:extLst>
          </p:cNvPr>
          <p:cNvSpPr/>
          <p:nvPr/>
        </p:nvSpPr>
        <p:spPr>
          <a:xfrm>
            <a:off x="1048694" y="1839116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di contabilità ordinaria   (sia Ets che Enti non commerciali)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F97D5CF-F74C-D8AC-C859-F201B276E426}"/>
              </a:ext>
            </a:extLst>
          </p:cNvPr>
          <p:cNvSpPr/>
          <p:nvPr/>
        </p:nvSpPr>
        <p:spPr>
          <a:xfrm>
            <a:off x="4889520" y="1839116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di contabilità semplificata (sia Ets che Enti  non commerciali)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037545F-3C2D-F4D1-2B9C-168B85B78C0D}"/>
              </a:ext>
            </a:extLst>
          </p:cNvPr>
          <p:cNvSpPr/>
          <p:nvPr/>
        </p:nvSpPr>
        <p:spPr>
          <a:xfrm>
            <a:off x="1048694" y="2862080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forfettario ex art. 80 del </a:t>
            </a:r>
            <a:r>
              <a:rPr lang="it-IT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Cts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15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ETS non commerciali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24E750-2AEF-FA7C-69CA-5722F297C883}"/>
              </a:ext>
            </a:extLst>
          </p:cNvPr>
          <p:cNvSpPr/>
          <p:nvPr/>
        </p:nvSpPr>
        <p:spPr>
          <a:xfrm>
            <a:off x="4889520" y="2862080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forfettario ex art. 86 del </a:t>
            </a:r>
            <a:r>
              <a:rPr lang="it-IT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Cts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15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ODV o APS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88E6DFF-2402-C603-247C-A52C056AEC14}"/>
              </a:ext>
            </a:extLst>
          </p:cNvPr>
          <p:cNvSpPr/>
          <p:nvPr/>
        </p:nvSpPr>
        <p:spPr>
          <a:xfrm>
            <a:off x="4889520" y="3914384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forfettario ex art. 145 Tuir (solo Enti non commerciali)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A61CE4D-14E6-F698-407B-91066FA43184}"/>
              </a:ext>
            </a:extLst>
          </p:cNvPr>
          <p:cNvSpPr/>
          <p:nvPr/>
        </p:nvSpPr>
        <p:spPr>
          <a:xfrm>
            <a:off x="1037424" y="3914270"/>
            <a:ext cx="3204736" cy="621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 forfettario ex Legge 398/91 (solo Associazioni)</a:t>
            </a:r>
          </a:p>
        </p:txBody>
      </p:sp>
      <p:sp>
        <p:nvSpPr>
          <p:cNvPr id="13" name="Freccia a destra con strisce 9">
            <a:extLst>
              <a:ext uri="{FF2B5EF4-FFF2-40B4-BE49-F238E27FC236}">
                <a16:creationId xmlns:a16="http://schemas.microsoft.com/office/drawing/2014/main" id="{A4BED88D-75A2-11D8-C638-AB578DB38186}"/>
              </a:ext>
            </a:extLst>
          </p:cNvPr>
          <p:cNvSpPr>
            <a:spLocks/>
          </p:cNvSpPr>
          <p:nvPr/>
        </p:nvSpPr>
        <p:spPr bwMode="auto">
          <a:xfrm rot="5400000">
            <a:off x="2509270" y="2469551"/>
            <a:ext cx="145514" cy="37267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5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4" name="Freccia a destra con strisce 9">
            <a:extLst>
              <a:ext uri="{FF2B5EF4-FFF2-40B4-BE49-F238E27FC236}">
                <a16:creationId xmlns:a16="http://schemas.microsoft.com/office/drawing/2014/main" id="{506109D1-0756-66BA-A866-8F5B69CCFFF1}"/>
              </a:ext>
            </a:extLst>
          </p:cNvPr>
          <p:cNvSpPr>
            <a:spLocks/>
          </p:cNvSpPr>
          <p:nvPr/>
        </p:nvSpPr>
        <p:spPr bwMode="auto">
          <a:xfrm rot="5400000">
            <a:off x="6401739" y="2459064"/>
            <a:ext cx="145514" cy="37267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5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5" name="Freccia a destra con strisce 9">
            <a:extLst>
              <a:ext uri="{FF2B5EF4-FFF2-40B4-BE49-F238E27FC236}">
                <a16:creationId xmlns:a16="http://schemas.microsoft.com/office/drawing/2014/main" id="{916F0589-323A-EA27-C909-9BDE551D45BE}"/>
              </a:ext>
            </a:extLst>
          </p:cNvPr>
          <p:cNvSpPr>
            <a:spLocks/>
          </p:cNvSpPr>
          <p:nvPr/>
        </p:nvSpPr>
        <p:spPr bwMode="auto">
          <a:xfrm rot="5400000">
            <a:off x="2517434" y="3505808"/>
            <a:ext cx="145514" cy="37267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5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6" name="Freccia a destra con strisce 9">
            <a:extLst>
              <a:ext uri="{FF2B5EF4-FFF2-40B4-BE49-F238E27FC236}">
                <a16:creationId xmlns:a16="http://schemas.microsoft.com/office/drawing/2014/main" id="{3B3033B4-6919-7FD3-A8C4-8F5CAE940FA2}"/>
              </a:ext>
            </a:extLst>
          </p:cNvPr>
          <p:cNvSpPr>
            <a:spLocks/>
          </p:cNvSpPr>
          <p:nvPr/>
        </p:nvSpPr>
        <p:spPr bwMode="auto">
          <a:xfrm rot="5400000">
            <a:off x="6409903" y="3513856"/>
            <a:ext cx="145514" cy="37267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50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86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30464-D29F-2096-A03C-DF32B08A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ACB63AF9-BF88-05C9-1CD0-8D6EB762B45D}"/>
              </a:ext>
            </a:extLst>
          </p:cNvPr>
          <p:cNvSpPr txBox="1">
            <a:spLocks/>
          </p:cNvSpPr>
          <p:nvPr/>
        </p:nvSpPr>
        <p:spPr>
          <a:xfrm>
            <a:off x="549000" y="796926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it-IT" sz="2800" b="1" spc="-150" dirty="0">
                <a:solidFill>
                  <a:schemeClr val="accent1"/>
                </a:solidFill>
                <a:latin typeface="Century Gothic" panose="020B0502020202020204" pitchFamily="34" charset="0"/>
              </a:rPr>
              <a:t>IL REGIME FORFETTARIO EX LEGGE 398/91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D9C873D-0700-6618-B832-5A9DA2E57AB9}"/>
              </a:ext>
            </a:extLst>
          </p:cNvPr>
          <p:cNvSpPr/>
          <p:nvPr/>
        </p:nvSpPr>
        <p:spPr>
          <a:xfrm>
            <a:off x="569563" y="2409704"/>
            <a:ext cx="8068738" cy="2108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316"/>
              </a:spcBef>
              <a:buFont typeface="Arial" panose="020B0604020202020204" pitchFamily="34" charset="0"/>
              <a:buChar char="•"/>
            </a:pPr>
            <a:r>
              <a:rPr lang="it-IT" sz="1400" dirty="0">
                <a:latin typeface="Arial"/>
                <a:cs typeface="Arial"/>
              </a:rPr>
              <a:t>La Legge 398/91 costituisce oggi un vantaggio notevole per tutte le associazioni con proventi commerciali nell’anno precedente &lt; € 400.000 che optando per tale legge, </a:t>
            </a:r>
            <a:r>
              <a:rPr lang="it-IT" sz="1400" b="1" u="sng" dirty="0">
                <a:latin typeface="Arial"/>
                <a:cs typeface="Arial"/>
              </a:rPr>
              <a:t>versano forfettariamente il 50%</a:t>
            </a:r>
            <a:r>
              <a:rPr lang="it-IT" sz="1400" dirty="0">
                <a:latin typeface="Arial"/>
                <a:cs typeface="Arial"/>
              </a:rPr>
              <a:t> dell’IVA incassata su fatture e corrispettivi;</a:t>
            </a:r>
          </a:p>
          <a:p>
            <a:pPr marL="285750" indent="-285750">
              <a:spcBef>
                <a:spcPts val="316"/>
              </a:spcBef>
              <a:buFont typeface="Arial" panose="020B0604020202020204" pitchFamily="34" charset="0"/>
              <a:buChar char="•"/>
            </a:pPr>
            <a:r>
              <a:rPr lang="it-IT" sz="1400" dirty="0">
                <a:latin typeface="Arial"/>
                <a:cs typeface="Arial"/>
              </a:rPr>
              <a:t>Sul fronte delle imposte dirette (Ires e Irap) la Legge 398/91 consente di applicare ai proventi commerciali </a:t>
            </a:r>
            <a:r>
              <a:rPr lang="it-IT" sz="1400" b="1" u="sng" dirty="0">
                <a:latin typeface="Arial"/>
                <a:cs typeface="Arial"/>
              </a:rPr>
              <a:t>un coefficiente di redditività del solo 3%</a:t>
            </a:r>
            <a:r>
              <a:rPr lang="it-IT" sz="1400" dirty="0">
                <a:latin typeface="Arial"/>
                <a:cs typeface="Arial"/>
              </a:rPr>
              <a:t> maggiorato di proventi finanziari e plusvalenze;</a:t>
            </a:r>
          </a:p>
          <a:p>
            <a:pPr marL="285750" indent="-285750">
              <a:spcBef>
                <a:spcPts val="316"/>
              </a:spcBef>
              <a:buFont typeface="Arial" panose="020B0604020202020204" pitchFamily="34" charset="0"/>
              <a:buChar char="•"/>
            </a:pPr>
            <a:r>
              <a:rPr lang="it-IT" sz="1400" dirty="0">
                <a:latin typeface="Arial"/>
                <a:cs typeface="Arial"/>
              </a:rPr>
              <a:t>Tale regime forfettario consente anche una lunga serie di semplificazioni: esonero dalla tenuta dei registri IVA, dalla dichiarazione annuale IVA, dalle comunicazioni trimestrali LIPE e dalla compilazione degli ISA.</a:t>
            </a:r>
          </a:p>
        </p:txBody>
      </p:sp>
      <p:sp>
        <p:nvSpPr>
          <p:cNvPr id="10" name="Rettangolo con due angoli in diagonale ritagliati 9">
            <a:extLst>
              <a:ext uri="{FF2B5EF4-FFF2-40B4-BE49-F238E27FC236}">
                <a16:creationId xmlns:a16="http://schemas.microsoft.com/office/drawing/2014/main" id="{E689B92F-7928-4BBB-E517-5EAF2EA39601}"/>
              </a:ext>
            </a:extLst>
          </p:cNvPr>
          <p:cNvSpPr/>
          <p:nvPr/>
        </p:nvSpPr>
        <p:spPr>
          <a:xfrm>
            <a:off x="549000" y="1544655"/>
            <a:ext cx="6258809" cy="414171"/>
          </a:xfrm>
          <a:prstGeom prst="snip2DiagRect">
            <a:avLst/>
          </a:prstGeom>
          <a:solidFill>
            <a:srgbClr val="00206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Regime Legge 398/91: caratteristiche e destino delle agevolazioni </a:t>
            </a:r>
          </a:p>
        </p:txBody>
      </p:sp>
      <p:sp>
        <p:nvSpPr>
          <p:cNvPr id="11" name="Freccia a destra con strisce 9">
            <a:extLst>
              <a:ext uri="{FF2B5EF4-FFF2-40B4-BE49-F238E27FC236}">
                <a16:creationId xmlns:a16="http://schemas.microsoft.com/office/drawing/2014/main" id="{6AE7F1DE-FFF4-8E0B-C720-1EA17A843115}"/>
              </a:ext>
            </a:extLst>
          </p:cNvPr>
          <p:cNvSpPr>
            <a:spLocks/>
          </p:cNvSpPr>
          <p:nvPr/>
        </p:nvSpPr>
        <p:spPr bwMode="auto">
          <a:xfrm rot="5400000">
            <a:off x="1661960" y="1960348"/>
            <a:ext cx="262020" cy="437416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350" dirty="0">
              <a:latin typeface="Arial"/>
            </a:endParaRPr>
          </a:p>
        </p:txBody>
      </p:sp>
      <p:sp>
        <p:nvSpPr>
          <p:cNvPr id="5" name="Freccia a destra con strisce 9">
            <a:extLst>
              <a:ext uri="{FF2B5EF4-FFF2-40B4-BE49-F238E27FC236}">
                <a16:creationId xmlns:a16="http://schemas.microsoft.com/office/drawing/2014/main" id="{F47D2857-2711-5533-2E2D-6CD830213D7F}"/>
              </a:ext>
            </a:extLst>
          </p:cNvPr>
          <p:cNvSpPr>
            <a:spLocks/>
          </p:cNvSpPr>
          <p:nvPr/>
        </p:nvSpPr>
        <p:spPr bwMode="auto">
          <a:xfrm rot="5400000">
            <a:off x="5337218" y="1977994"/>
            <a:ext cx="262020" cy="437416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002060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it-IT" sz="135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718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44837-A8D9-B119-458F-55BE0EF5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CADD7F8D-FBA9-FBB0-FF59-0322E9EB2475}"/>
              </a:ext>
            </a:extLst>
          </p:cNvPr>
          <p:cNvSpPr txBox="1">
            <a:spLocks/>
          </p:cNvSpPr>
          <p:nvPr/>
        </p:nvSpPr>
        <p:spPr>
          <a:xfrm>
            <a:off x="389976" y="824918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 DESTINO</a:t>
            </a: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DELLA LEGGE 398/91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3C8035-B6CE-ECE8-B183-8E92C56D4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3299" y="3347541"/>
            <a:ext cx="5329609" cy="1068685"/>
          </a:xfrm>
          <a:prstGeom prst="rect">
            <a:avLst/>
          </a:prstGeom>
          <a:solidFill>
            <a:srgbClr val="CDFDC3"/>
          </a:solidFill>
          <a:ln w="28575" cmpd="sng">
            <a:solidFill>
              <a:srgbClr val="002060"/>
            </a:solidFill>
            <a:miter lim="800000"/>
            <a:headEnd/>
            <a:tailEnd/>
          </a:ln>
        </p:spPr>
        <p:txBody>
          <a:bodyPr lIns="28927" tIns="14463" rIns="28927" bIns="14463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Dal 2026 la legge 398/91 </a:t>
            </a:r>
            <a:r>
              <a:rPr kumimoji="0" lang="it-IT" altLang="it-IT" sz="15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sarà preclusa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alle associazioni che si iscriveranno al </a:t>
            </a:r>
            <a:r>
              <a:rPr kumimoji="0" lang="it-IT" alt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Runts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e a quelle diverse dalle ASD che non vi si iscriveranno (culturali, pro-loco, etc.) quindi sarà riservata alle </a:t>
            </a:r>
            <a:r>
              <a:rPr kumimoji="0" lang="it-IT" alt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Asd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ed alle </a:t>
            </a:r>
            <a:r>
              <a:rPr kumimoji="0" lang="it-IT" alt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Ssd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iscritte al </a:t>
            </a:r>
            <a:r>
              <a:rPr kumimoji="0" lang="it-IT" alt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Rnasd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ma non al </a:t>
            </a:r>
            <a:r>
              <a:rPr kumimoji="0" lang="it-IT" alt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Runts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  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4ABAE81-C200-E7FF-D35C-4753643DB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726" y="1593117"/>
            <a:ext cx="5329609" cy="974003"/>
          </a:xfrm>
          <a:prstGeom prst="rect">
            <a:avLst/>
          </a:prstGeom>
          <a:solidFill>
            <a:srgbClr val="CDFDC3"/>
          </a:solidFill>
          <a:ln w="28575" cmpd="sng">
            <a:solidFill>
              <a:srgbClr val="002060"/>
            </a:solidFill>
            <a:miter lim="800000"/>
            <a:headEnd/>
            <a:tailEnd/>
          </a:ln>
        </p:spPr>
        <p:txBody>
          <a:bodyPr lIns="28927" tIns="14463" rIns="28927" bIns="14463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Fino al 31.12.2025 l’accesso ai benefici della Legge 398/91 era riservato, su opzione, a tutte le associazioni (non i Comitati, le Fondazioni o gli Enti religiosi) con proventi commerciali nell’anno precedente non superiori a € 400.000 </a:t>
            </a:r>
          </a:p>
        </p:txBody>
      </p:sp>
      <p:sp>
        <p:nvSpPr>
          <p:cNvPr id="8" name="Freccia a destra con strisce 9">
            <a:extLst>
              <a:ext uri="{FF2B5EF4-FFF2-40B4-BE49-F238E27FC236}">
                <a16:creationId xmlns:a16="http://schemas.microsoft.com/office/drawing/2014/main" id="{28B51C34-CF3D-2085-EC02-A41B0CF3007A}"/>
              </a:ext>
            </a:extLst>
          </p:cNvPr>
          <p:cNvSpPr>
            <a:spLocks/>
          </p:cNvSpPr>
          <p:nvPr/>
        </p:nvSpPr>
        <p:spPr bwMode="auto">
          <a:xfrm rot="5400000">
            <a:off x="6043197" y="2895685"/>
            <a:ext cx="229811" cy="461122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reccia destra con strisce 8">
            <a:extLst>
              <a:ext uri="{FF2B5EF4-FFF2-40B4-BE49-F238E27FC236}">
                <a16:creationId xmlns:a16="http://schemas.microsoft.com/office/drawing/2014/main" id="{4A54C220-7C0E-14CE-DE07-49A0B89E14F0}"/>
              </a:ext>
            </a:extLst>
          </p:cNvPr>
          <p:cNvSpPr/>
          <p:nvPr/>
        </p:nvSpPr>
        <p:spPr>
          <a:xfrm>
            <a:off x="235895" y="3317116"/>
            <a:ext cx="3236262" cy="1180239"/>
          </a:xfrm>
          <a:prstGeom prst="stripedRightArrow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Dall’anno successivo a quello dell’autorizzazione UE</a:t>
            </a:r>
          </a:p>
        </p:txBody>
      </p:sp>
    </p:spTree>
    <p:extLst>
      <p:ext uri="{BB962C8B-B14F-4D97-AF65-F5344CB8AC3E}">
        <p14:creationId xmlns:p14="http://schemas.microsoft.com/office/powerpoint/2010/main" val="214452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A2E54-914E-46A1-BE9D-A20E9CD9B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961B909C-7EC1-27D6-6DDE-BE2B60FDCF62}"/>
              </a:ext>
            </a:extLst>
          </p:cNvPr>
          <p:cNvSpPr txBox="1">
            <a:spLocks/>
          </p:cNvSpPr>
          <p:nvPr/>
        </p:nvSpPr>
        <p:spPr>
          <a:xfrm>
            <a:off x="549000" y="796926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 NUOVI REGIMI FORFETTARI INTRODOTTI </a:t>
            </a:r>
            <a:b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 CTS </a:t>
            </a: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(Art. 80 del </a:t>
            </a:r>
            <a:r>
              <a:rPr lang="it-IT" sz="2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Cts</a:t>
            </a: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)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66D9CD-190B-7F7C-76F9-33AB8C18124F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90614A09-732F-8BC5-09DD-3CC466A4ED8C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1768334"/>
          <a:ext cx="6365163" cy="2129410"/>
        </p:xfrm>
        <a:graphic>
          <a:graphicData uri="http://schemas.openxmlformats.org/drawingml/2006/table">
            <a:tbl>
              <a:tblPr/>
              <a:tblGrid>
                <a:gridCol w="4536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9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374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b="1" i="1" dirty="0">
                          <a:latin typeface="Arial"/>
                          <a:ea typeface="Arial"/>
                          <a:cs typeface="Arial"/>
                        </a:rPr>
                        <a:t>Prestazioni di servizi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latin typeface="Arial"/>
                          <a:ea typeface="Arial"/>
                          <a:cs typeface="Arial"/>
                        </a:rPr>
                        <a:t>ART. 80 CTS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fino ad € 130.000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7%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da € 130.001 ad € 300.000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10%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oltre € 300.000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17%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374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b="1" i="1" dirty="0">
                          <a:latin typeface="Arial"/>
                          <a:ea typeface="Arial"/>
                          <a:cs typeface="Arial"/>
                        </a:rPr>
                        <a:t>Altre attività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fino ad € 130.000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5%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da € 130.001 ad € 300.000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7%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430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oltre € 300.000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14%</a:t>
                      </a:r>
                    </a:p>
                  </a:txBody>
                  <a:tcPr marL="21699" marR="21699" marT="0" marB="0" anchor="ctr">
                    <a:lnL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5C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AC32607-7253-57B5-092A-36C8F0DB80EF}"/>
              </a:ext>
            </a:extLst>
          </p:cNvPr>
          <p:cNvSpPr/>
          <p:nvPr/>
        </p:nvSpPr>
        <p:spPr>
          <a:xfrm>
            <a:off x="7156834" y="2512552"/>
            <a:ext cx="1447415" cy="6480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Coefficienti di redditività ai fini II.DD.</a:t>
            </a:r>
          </a:p>
        </p:txBody>
      </p:sp>
      <p:sp>
        <p:nvSpPr>
          <p:cNvPr id="8" name="Freccia a sinistra 2">
            <a:extLst>
              <a:ext uri="{FF2B5EF4-FFF2-40B4-BE49-F238E27FC236}">
                <a16:creationId xmlns:a16="http://schemas.microsoft.com/office/drawing/2014/main" id="{558B0920-5EF5-3746-4839-299FF0FFAB56}"/>
              </a:ext>
            </a:extLst>
          </p:cNvPr>
          <p:cNvSpPr/>
          <p:nvPr/>
        </p:nvSpPr>
        <p:spPr>
          <a:xfrm>
            <a:off x="6959506" y="2751601"/>
            <a:ext cx="191637" cy="1533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allout con freccia in su 8">
            <a:extLst>
              <a:ext uri="{FF2B5EF4-FFF2-40B4-BE49-F238E27FC236}">
                <a16:creationId xmlns:a16="http://schemas.microsoft.com/office/drawing/2014/main" id="{11F50E05-EB0C-CCA7-0C0B-23FCB2A4F788}"/>
              </a:ext>
            </a:extLst>
          </p:cNvPr>
          <p:cNvSpPr/>
          <p:nvPr/>
        </p:nvSpPr>
        <p:spPr>
          <a:xfrm>
            <a:off x="539749" y="3933893"/>
            <a:ext cx="6374167" cy="628168"/>
          </a:xfrm>
          <a:prstGeom prst="upArrowCallout">
            <a:avLst>
              <a:gd name="adj1" fmla="val 27457"/>
              <a:gd name="adj2" fmla="val 25000"/>
              <a:gd name="adj3" fmla="val 32372"/>
              <a:gd name="adj4" fmla="val 49005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Regime applicabile a tutti gli Ets non commerciali </a:t>
            </a:r>
          </a:p>
        </p:txBody>
      </p:sp>
    </p:spTree>
    <p:extLst>
      <p:ext uri="{BB962C8B-B14F-4D97-AF65-F5344CB8AC3E}">
        <p14:creationId xmlns:p14="http://schemas.microsoft.com/office/powerpoint/2010/main" val="4079277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FB3F1-3CBE-89A9-3774-52F00DB9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02741529-5101-C19A-AD5B-41B72F72C9D5}"/>
              </a:ext>
            </a:extLst>
          </p:cNvPr>
          <p:cNvSpPr txBox="1">
            <a:spLocks/>
          </p:cNvSpPr>
          <p:nvPr/>
        </p:nvSpPr>
        <p:spPr>
          <a:xfrm>
            <a:off x="549000" y="796926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 NUOVI REGIMI FORFETTARI INTRODOTTI </a:t>
            </a:r>
            <a:b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 CTS (</a:t>
            </a: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Art. 86 del </a:t>
            </a:r>
            <a:r>
              <a:rPr lang="it-IT" sz="2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Cts</a:t>
            </a: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)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1C4BA7-0BEF-B5BA-DE56-80DC344706A4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03C26D64-564B-5BE7-617A-DBF45FF698D6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1947212"/>
          <a:ext cx="6170501" cy="1749858"/>
        </p:xfrm>
        <a:graphic>
          <a:graphicData uri="http://schemas.openxmlformats.org/drawingml/2006/table">
            <a:tbl>
              <a:tblPr/>
              <a:tblGrid>
                <a:gridCol w="4387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b="1" i="1" dirty="0">
                          <a:latin typeface="Arial"/>
                          <a:ea typeface="Arial"/>
                          <a:cs typeface="Arial"/>
                        </a:rPr>
                        <a:t>Organizzazioni del volontariato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latin typeface="Arial"/>
                          <a:ea typeface="Arial"/>
                          <a:cs typeface="Arial"/>
                        </a:rPr>
                        <a:t>ART. 86 CTS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8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fino ad € 85.000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1%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2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oltre €</a:t>
                      </a:r>
                      <a:r>
                        <a:rPr lang="it-IT" sz="1300" i="1" baseline="0" dirty="0">
                          <a:latin typeface="Arial"/>
                          <a:ea typeface="Arial"/>
                          <a:cs typeface="Arial"/>
                        </a:rPr>
                        <a:t> 85.000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Passa a regime Art. 80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b="1" i="1" dirty="0">
                          <a:latin typeface="Arial"/>
                          <a:ea typeface="Arial"/>
                          <a:cs typeface="Arial"/>
                        </a:rPr>
                        <a:t>Associazioni di promozione sociale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fino ad € 85.000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3%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2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i="1" dirty="0">
                          <a:latin typeface="Arial"/>
                          <a:ea typeface="Arial"/>
                          <a:cs typeface="Arial"/>
                        </a:rPr>
                        <a:t>Proventi commerciali oltre € 85.000</a:t>
                      </a:r>
                      <a:endParaRPr lang="it-IT" sz="13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latin typeface="Arial"/>
                          <a:ea typeface="Arial"/>
                          <a:cs typeface="Arial"/>
                        </a:rPr>
                        <a:t>Passa a regime Art.80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B1E2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72BF787-B007-2A03-D738-0EC88CFD8272}"/>
              </a:ext>
            </a:extLst>
          </p:cNvPr>
          <p:cNvSpPr/>
          <p:nvPr/>
        </p:nvSpPr>
        <p:spPr>
          <a:xfrm>
            <a:off x="7004150" y="2620024"/>
            <a:ext cx="1600100" cy="6480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Coefficienti di redditività ai fini II.DD.</a:t>
            </a:r>
          </a:p>
        </p:txBody>
      </p:sp>
      <p:sp>
        <p:nvSpPr>
          <p:cNvPr id="8" name="Freccia a sinistra 10">
            <a:extLst>
              <a:ext uri="{FF2B5EF4-FFF2-40B4-BE49-F238E27FC236}">
                <a16:creationId xmlns:a16="http://schemas.microsoft.com/office/drawing/2014/main" id="{C2381B81-76CA-C4A0-344A-B22F629FE674}"/>
              </a:ext>
            </a:extLst>
          </p:cNvPr>
          <p:cNvSpPr/>
          <p:nvPr/>
        </p:nvSpPr>
        <p:spPr>
          <a:xfrm>
            <a:off x="6806822" y="2876540"/>
            <a:ext cx="191637" cy="1533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allout con freccia in su 8">
            <a:extLst>
              <a:ext uri="{FF2B5EF4-FFF2-40B4-BE49-F238E27FC236}">
                <a16:creationId xmlns:a16="http://schemas.microsoft.com/office/drawing/2014/main" id="{670E7AE3-028E-B690-7BB9-121C82B2FDD6}"/>
              </a:ext>
            </a:extLst>
          </p:cNvPr>
          <p:cNvSpPr/>
          <p:nvPr/>
        </p:nvSpPr>
        <p:spPr>
          <a:xfrm>
            <a:off x="539750" y="3795368"/>
            <a:ext cx="6170236" cy="648045"/>
          </a:xfrm>
          <a:prstGeom prst="upArrowCallout">
            <a:avLst>
              <a:gd name="adj1" fmla="val 27457"/>
              <a:gd name="adj2" fmla="val 26229"/>
              <a:gd name="adj3" fmla="val 32372"/>
              <a:gd name="adj4" fmla="val 5023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Regime applicabile a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Odv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 proventi commerciali &lt; € </a:t>
            </a:r>
            <a:r>
              <a:rPr lang="it-IT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 </a:t>
            </a:r>
          </a:p>
        </p:txBody>
      </p:sp>
    </p:spTree>
    <p:extLst>
      <p:ext uri="{BB962C8B-B14F-4D97-AF65-F5344CB8AC3E}">
        <p14:creationId xmlns:p14="http://schemas.microsoft.com/office/powerpoint/2010/main" val="3807240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16E76-5811-1C5B-442C-0E9659AE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5578F244-F49E-912B-146E-6496794561B5}"/>
              </a:ext>
            </a:extLst>
          </p:cNvPr>
          <p:cNvSpPr txBox="1">
            <a:spLocks/>
          </p:cNvSpPr>
          <p:nvPr/>
        </p:nvSpPr>
        <p:spPr>
          <a:xfrm>
            <a:off x="549000" y="796926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 CONFRONTO CON IL REGIME FORFETTARIO DELL’ART. 145 DEL TUIR (solo per gli Enc)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D6593EB-22A7-BD8A-65A7-A9910A47980E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04074461-F685-3ABE-3047-6A5D25F1525A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1936914"/>
          <a:ext cx="8064500" cy="1579512"/>
        </p:xfrm>
        <a:graphic>
          <a:graphicData uri="http://schemas.openxmlformats.org/drawingml/2006/table">
            <a:tbl>
              <a:tblPr/>
              <a:tblGrid>
                <a:gridCol w="589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2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b="1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Prestazioni di servizi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b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ART. 145 TUIR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2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Proventi commerciali fino ad € 15.494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15%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Proventi commerciali da € 15.494 ad €</a:t>
                      </a:r>
                      <a:r>
                        <a:rPr lang="it-IT" sz="1500" i="1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500.000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25%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2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b="1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Altre attività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2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Proventi commerciali fino ad € 25.823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25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Proventi commerciali da € 25.823</a:t>
                      </a:r>
                      <a:r>
                        <a:rPr lang="it-IT" sz="1500" i="1" baseline="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it-IT" sz="1500" i="1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ad € 800.000</a:t>
                      </a:r>
                      <a:endParaRPr lang="it-IT" sz="15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5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15%</a:t>
                      </a:r>
                    </a:p>
                  </a:txBody>
                  <a:tcPr marL="21699" marR="21699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5">
            <a:extLst>
              <a:ext uri="{FF2B5EF4-FFF2-40B4-BE49-F238E27FC236}">
                <a16:creationId xmlns:a16="http://schemas.microsoft.com/office/drawing/2014/main" id="{6225E336-E371-AA90-7240-F71F1BB69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1" y="3826481"/>
            <a:ext cx="8064500" cy="564508"/>
          </a:xfrm>
          <a:prstGeom prst="rect">
            <a:avLst/>
          </a:prstGeom>
          <a:solidFill>
            <a:srgbClr val="002060"/>
          </a:solidFill>
          <a:ln w="12700" cmpd="sng">
            <a:solidFill>
              <a:srgbClr val="002060"/>
            </a:solidFill>
            <a:miter lim="800000"/>
            <a:headEnd/>
            <a:tailEnd/>
          </a:ln>
        </p:spPr>
        <p:txBody>
          <a:bodyPr lIns="28927" tIns="14463" rIns="28927" bIns="14463" anchor="ctr"/>
          <a:lstStyle/>
          <a:p>
            <a:pPr marL="0" marR="0" lvl="0" indent="0" algn="ctr" defTabSz="4572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E’ chiaro che questo regime forfettario è meno favorevole dei nuovi regimi del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Cts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sia perché prevede coefficienti di redditività più elevati ma anche perché il 1^ scaglione di proventi è estremamente ridotto   </a:t>
            </a:r>
          </a:p>
        </p:txBody>
      </p:sp>
    </p:spTree>
    <p:extLst>
      <p:ext uri="{BB962C8B-B14F-4D97-AF65-F5344CB8AC3E}">
        <p14:creationId xmlns:p14="http://schemas.microsoft.com/office/powerpoint/2010/main" val="201315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662B4-E8C5-224C-7CD7-A0EA0FD7C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0E049533-F90C-C723-C71C-12979BD110F8}"/>
              </a:ext>
            </a:extLst>
          </p:cNvPr>
          <p:cNvSpPr txBox="1">
            <a:spLocks/>
          </p:cNvSpPr>
          <p:nvPr/>
        </p:nvSpPr>
        <p:spPr>
          <a:xfrm>
            <a:off x="300524" y="449874"/>
            <a:ext cx="7425223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RIDUZIONE ALIQUOTA INTERMEDIA IRPEF DAL 35% AL 33% - 1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1566DB0-E8D0-0811-380B-3419B1B1170F}"/>
              </a:ext>
            </a:extLst>
          </p:cNvPr>
          <p:cNvSpPr txBox="1"/>
          <p:nvPr/>
        </p:nvSpPr>
        <p:spPr>
          <a:xfrm>
            <a:off x="4572000" y="4899958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1E5B3C-04A0-874F-A5D0-9936DB441B64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reccia a destra con strisce 9">
            <a:extLst>
              <a:ext uri="{FF2B5EF4-FFF2-40B4-BE49-F238E27FC236}">
                <a16:creationId xmlns:a16="http://schemas.microsoft.com/office/drawing/2014/main" id="{92841104-710C-B646-AD37-3D71AB103A35}"/>
              </a:ext>
            </a:extLst>
          </p:cNvPr>
          <p:cNvSpPr>
            <a:spLocks/>
          </p:cNvSpPr>
          <p:nvPr/>
        </p:nvSpPr>
        <p:spPr bwMode="auto">
          <a:xfrm rot="5400000">
            <a:off x="2185928" y="2550933"/>
            <a:ext cx="236382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reccia a destra con strisce 9">
            <a:extLst>
              <a:ext uri="{FF2B5EF4-FFF2-40B4-BE49-F238E27FC236}">
                <a16:creationId xmlns:a16="http://schemas.microsoft.com/office/drawing/2014/main" id="{7C8A401E-8CD0-AEDB-BE08-AAFF2E9DBAAF}"/>
              </a:ext>
            </a:extLst>
          </p:cNvPr>
          <p:cNvSpPr>
            <a:spLocks/>
          </p:cNvSpPr>
          <p:nvPr/>
        </p:nvSpPr>
        <p:spPr bwMode="auto">
          <a:xfrm rot="5400000">
            <a:off x="6747605" y="2550933"/>
            <a:ext cx="236381" cy="357883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241CA6-A7F7-7A85-A5C0-9B9CE2350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731" y="1516336"/>
            <a:ext cx="4143274" cy="974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nuova articolazione delle aliquote Irpef dal 2026 è la seguente: </a:t>
            </a:r>
            <a:r>
              <a:rPr kumimoji="0" lang="it-IT" altLang="it-IT" sz="15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23%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per il reddito fino a € 28.000; </a:t>
            </a:r>
            <a:r>
              <a:rPr kumimoji="0" lang="it-IT" altLang="it-IT" sz="15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33%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per il reddito tra € 28.000 ed € 50.000; </a:t>
            </a:r>
            <a:r>
              <a:rPr kumimoji="0" lang="it-IT" altLang="it-IT" sz="15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43%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per il reddito oltre € 50.000 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77A9E90E-D35B-FA7B-7874-690EE7DF2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" y="1507135"/>
            <a:ext cx="4101824" cy="1008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500" dirty="0">
                <a:solidFill>
                  <a:srgbClr val="000000"/>
                </a:solidFill>
                <a:latin typeface="Arial"/>
                <a:cs typeface="Arial"/>
                <a:sym typeface="Wingdings" pitchFamily="2" charset="2"/>
              </a:rPr>
              <a:t>Dal 2026 l’aliquota intermedia Irpef del 35% viene ridotta al 33% per lo scaglione di reddito imponibile tra € 28.000 ed € 50.000 con un risparmio fiscale massimo pari a € 440 </a:t>
            </a:r>
            <a:endParaRPr kumimoji="0" lang="it-IT" alt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Wingdings" pitchFamily="2" charset="2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7DAD7AE6-9B7F-7B2C-FBEE-DF20C9DFA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731" y="2942429"/>
            <a:ext cx="4143274" cy="974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riduzione degli oneri fino ad un massimo di € 440 non si applica alle spese sanitarie e riguarda </a:t>
            </a:r>
            <a:r>
              <a:rPr lang="it-IT" altLang="it-IT" sz="1500" dirty="0">
                <a:solidFill>
                  <a:srgbClr val="000000"/>
                </a:solidFill>
                <a:latin typeface="Arial"/>
                <a:cs typeface="Arial"/>
                <a:sym typeface="Wingdings" pitchFamily="2" charset="2"/>
              </a:rPr>
              <a:t>esclusivamente</a:t>
            </a: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i contribuenti con reddito complessivo superiore a € 200.000 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C63302-F86C-6F97-45D6-F0B25639E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" y="2933228"/>
            <a:ext cx="4101824" cy="1008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Per neutralizzare il beneficio nei confronti dei contribuenti più abbienti, viene introdotta una riduzione di € 440 dell’ammontare del beneficio del 19% spettante sugli oneri detraibili</a:t>
            </a:r>
          </a:p>
        </p:txBody>
      </p:sp>
      <p:sp>
        <p:nvSpPr>
          <p:cNvPr id="10" name="Telaio 9">
            <a:extLst>
              <a:ext uri="{FF2B5EF4-FFF2-40B4-BE49-F238E27FC236}">
                <a16:creationId xmlns:a16="http://schemas.microsoft.com/office/drawing/2014/main" id="{EB10450B-3FF8-9A92-43E6-64A962AFB7EC}"/>
              </a:ext>
            </a:extLst>
          </p:cNvPr>
          <p:cNvSpPr/>
          <p:nvPr/>
        </p:nvSpPr>
        <p:spPr>
          <a:xfrm>
            <a:off x="311150" y="4101084"/>
            <a:ext cx="8642855" cy="610875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Bisogna ricordare che le restrizioni sulla detraibilità degli oneri della Legge di Bilancio 2026 si sovrappongono e non sono alternative rispetto a quelle introdotte lo scorso anno</a:t>
            </a:r>
          </a:p>
        </p:txBody>
      </p:sp>
    </p:spTree>
    <p:extLst>
      <p:ext uri="{BB962C8B-B14F-4D97-AF65-F5344CB8AC3E}">
        <p14:creationId xmlns:p14="http://schemas.microsoft.com/office/powerpoint/2010/main" val="3187235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B6858-A6EE-6041-B543-DDBF44CE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laio 1">
            <a:extLst>
              <a:ext uri="{FF2B5EF4-FFF2-40B4-BE49-F238E27FC236}">
                <a16:creationId xmlns:a16="http://schemas.microsoft.com/office/drawing/2014/main" id="{D62BDAB1-864D-B90F-B307-6A87C88DA870}"/>
              </a:ext>
            </a:extLst>
          </p:cNvPr>
          <p:cNvSpPr/>
          <p:nvPr/>
        </p:nvSpPr>
        <p:spPr>
          <a:xfrm>
            <a:off x="4734019" y="1450016"/>
            <a:ext cx="4242030" cy="715284"/>
          </a:xfrm>
          <a:prstGeom prst="beve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nuovo tetto alle detrazioni Irpef dal 2025 che permane anche nel 2026</a:t>
            </a:r>
          </a:p>
        </p:txBody>
      </p:sp>
      <p:sp>
        <p:nvSpPr>
          <p:cNvPr id="3" name="Rettangolo 10">
            <a:extLst>
              <a:ext uri="{FF2B5EF4-FFF2-40B4-BE49-F238E27FC236}">
                <a16:creationId xmlns:a16="http://schemas.microsoft.com/office/drawing/2014/main" id="{8BB51EC8-42E6-1763-1610-67F667720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26" y="2379308"/>
            <a:ext cx="4100165" cy="938383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contribuenti con </a:t>
            </a:r>
            <a:r>
              <a:rPr lang="it-IT" sz="15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reddito complessivo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oltre € 75.000 potranno detrarre ai fini Irpef spese fino a € 14.000 che scendono a € 8.000 per i contribuenti che dichiarano oltre € 100.000</a:t>
            </a:r>
          </a:p>
        </p:txBody>
      </p:sp>
      <p:sp>
        <p:nvSpPr>
          <p:cNvPr id="4" name="Rettangolo 10">
            <a:extLst>
              <a:ext uri="{FF2B5EF4-FFF2-40B4-BE49-F238E27FC236}">
                <a16:creationId xmlns:a16="http://schemas.microsoft.com/office/drawing/2014/main" id="{9A4E7FE1-0465-08F5-EBB1-861CCD6BA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019" y="2379308"/>
            <a:ext cx="4242030" cy="938383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spese sostenute (nei predetti limiti), si applica il </a:t>
            </a:r>
            <a:r>
              <a:rPr lang="it-IT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</a:t>
            </a: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0,50 in assenza di figli a carico, 0,70 se ve ne è uno, 0,85 se ve ne sono due e 1 se sono oltre due o almeno uno con disabilità</a:t>
            </a:r>
          </a:p>
        </p:txBody>
      </p:sp>
      <p:sp>
        <p:nvSpPr>
          <p:cNvPr id="5" name="Rettangolo 10">
            <a:extLst>
              <a:ext uri="{FF2B5EF4-FFF2-40B4-BE49-F238E27FC236}">
                <a16:creationId xmlns:a16="http://schemas.microsoft.com/office/drawing/2014/main" id="{F2A09754-A890-1F68-F484-FDE9D78DB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26" y="3702876"/>
            <a:ext cx="4100164" cy="938383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 esempio un soggetto con un figlio a carico e reddito pari a € 84.000 che ha spese detraibili per € 18.200 potrà detrarre al massimo € 9.800 (€ 14.000 x 0,7)</a:t>
            </a:r>
          </a:p>
        </p:txBody>
      </p:sp>
      <p:sp>
        <p:nvSpPr>
          <p:cNvPr id="6" name="Rettangolo 10">
            <a:extLst>
              <a:ext uri="{FF2B5EF4-FFF2-40B4-BE49-F238E27FC236}">
                <a16:creationId xmlns:a16="http://schemas.microsoft.com/office/drawing/2014/main" id="{47638B05-2875-5970-7174-8E73594C0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019" y="3702876"/>
            <a:ext cx="4242030" cy="938383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Dalle limitazioni sono escluse le spese sanitarie, gli interessi passivi sui mutui contratti fino al 31/12/2024 e le rate delle spese per ristrutturazione sostenute entro la stessa data</a:t>
            </a:r>
          </a:p>
        </p:txBody>
      </p:sp>
      <p:sp>
        <p:nvSpPr>
          <p:cNvPr id="8" name="Freccia a destra con strisce 9">
            <a:extLst>
              <a:ext uri="{FF2B5EF4-FFF2-40B4-BE49-F238E27FC236}">
                <a16:creationId xmlns:a16="http://schemas.microsoft.com/office/drawing/2014/main" id="{E4C49093-9122-888D-D052-7925E375F7DF}"/>
              </a:ext>
            </a:extLst>
          </p:cNvPr>
          <p:cNvSpPr>
            <a:spLocks/>
          </p:cNvSpPr>
          <p:nvPr/>
        </p:nvSpPr>
        <p:spPr bwMode="auto">
          <a:xfrm rot="5400000">
            <a:off x="2196033" y="3342979"/>
            <a:ext cx="216172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reccia a destra con strisce 9">
            <a:extLst>
              <a:ext uri="{FF2B5EF4-FFF2-40B4-BE49-F238E27FC236}">
                <a16:creationId xmlns:a16="http://schemas.microsoft.com/office/drawing/2014/main" id="{C4428B03-4A91-DD53-EFFD-215B0C9E68ED}"/>
              </a:ext>
            </a:extLst>
          </p:cNvPr>
          <p:cNvSpPr>
            <a:spLocks/>
          </p:cNvSpPr>
          <p:nvPr/>
        </p:nvSpPr>
        <p:spPr bwMode="auto">
          <a:xfrm rot="5400000">
            <a:off x="6757709" y="3342979"/>
            <a:ext cx="216171" cy="357883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6230EC53-AA7B-05EF-652D-1280D353E179}"/>
              </a:ext>
            </a:extLst>
          </p:cNvPr>
          <p:cNvSpPr txBox="1">
            <a:spLocks/>
          </p:cNvSpPr>
          <p:nvPr/>
        </p:nvSpPr>
        <p:spPr>
          <a:xfrm>
            <a:off x="319186" y="459198"/>
            <a:ext cx="6977354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RIDUZIONE ALIQUOTA INTERMEDIA IRPEF DAL 35% AL 33% - 2</a:t>
            </a:r>
          </a:p>
        </p:txBody>
      </p:sp>
    </p:spTree>
    <p:extLst>
      <p:ext uri="{BB962C8B-B14F-4D97-AF65-F5344CB8AC3E}">
        <p14:creationId xmlns:p14="http://schemas.microsoft.com/office/powerpoint/2010/main" val="589233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CDAC8-BE8C-FB3A-7EB1-2238786E4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10">
            <a:extLst>
              <a:ext uri="{FF2B5EF4-FFF2-40B4-BE49-F238E27FC236}">
                <a16:creationId xmlns:a16="http://schemas.microsoft.com/office/drawing/2014/main" id="{88447F34-73FA-2B07-682C-45DF7C9F4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78" y="2368252"/>
            <a:ext cx="4137489" cy="953447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i contribuenti con reddito complessivo oltre € 120.000 le nuove regole si intrecciano con quelle già esistenti che prevedono la progressiva riduzione delle detrazioni spettanti   </a:t>
            </a:r>
          </a:p>
        </p:txBody>
      </p:sp>
      <p:sp>
        <p:nvSpPr>
          <p:cNvPr id="4" name="Rettangolo 10">
            <a:extLst>
              <a:ext uri="{FF2B5EF4-FFF2-40B4-BE49-F238E27FC236}">
                <a16:creationId xmlns:a16="http://schemas.microsoft.com/office/drawing/2014/main" id="{EECB95E5-1EBB-1FB4-1A03-9213BCD2F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695" y="2368252"/>
            <a:ext cx="4232699" cy="953447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2025 le detrazioni spettano parzialmente e proporzionalmente se il reddito complessivo è tra € 120.000 ed € 240.000 per azzerarsi qualora il reddito dovesse superare € 240.000 </a:t>
            </a:r>
          </a:p>
        </p:txBody>
      </p:sp>
      <p:sp>
        <p:nvSpPr>
          <p:cNvPr id="5" name="Rettangolo 10">
            <a:extLst>
              <a:ext uri="{FF2B5EF4-FFF2-40B4-BE49-F238E27FC236}">
                <a16:creationId xmlns:a16="http://schemas.microsoft.com/office/drawing/2014/main" id="{6903B9CD-D234-3CE8-07E7-9CEB285BD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77" y="3710488"/>
            <a:ext cx="4137489" cy="953447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2025 viene meno la franchigia di € 260 sulle detrazioni Irpef dei contribuenti con redditi oltre € 50.000 sempre escludendo le spese sanitarie ed i bonus in edilizia</a:t>
            </a:r>
          </a:p>
        </p:txBody>
      </p:sp>
      <p:sp>
        <p:nvSpPr>
          <p:cNvPr id="6" name="Rettangolo 10">
            <a:extLst>
              <a:ext uri="{FF2B5EF4-FFF2-40B4-BE49-F238E27FC236}">
                <a16:creationId xmlns:a16="http://schemas.microsoft.com/office/drawing/2014/main" id="{8406C172-8335-9ABB-91BF-313B11BCA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695" y="3710488"/>
            <a:ext cx="4232699" cy="953447"/>
          </a:xfrm>
          <a:prstGeom prst="rect">
            <a:avLst/>
          </a:prstGeom>
          <a:solidFill>
            <a:schemeClr val="accent6">
              <a:lumMod val="90000"/>
            </a:schemeClr>
          </a:solidFill>
          <a:ln w="38100" algn="ctr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ts val="1600"/>
              </a:lnSpc>
              <a:defRPr/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contribuente con reddito 2025 pari a € 180.000 e spese detraibili pari a € 11.500 con un figlio a carico potrà dedurre in realtà € 2.800 (€ 8.000 x 0,70 = € 5.600 x 50% = € 2.800)</a:t>
            </a:r>
          </a:p>
        </p:txBody>
      </p:sp>
      <p:sp>
        <p:nvSpPr>
          <p:cNvPr id="9" name="Freccia a destra con strisce 9">
            <a:extLst>
              <a:ext uri="{FF2B5EF4-FFF2-40B4-BE49-F238E27FC236}">
                <a16:creationId xmlns:a16="http://schemas.microsoft.com/office/drawing/2014/main" id="{ECDFB215-EA25-649E-938B-8413C00D824E}"/>
              </a:ext>
            </a:extLst>
          </p:cNvPr>
          <p:cNvSpPr>
            <a:spLocks/>
          </p:cNvSpPr>
          <p:nvPr/>
        </p:nvSpPr>
        <p:spPr bwMode="auto">
          <a:xfrm rot="5400000">
            <a:off x="2185928" y="3349707"/>
            <a:ext cx="236382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reccia a destra con strisce 9">
            <a:extLst>
              <a:ext uri="{FF2B5EF4-FFF2-40B4-BE49-F238E27FC236}">
                <a16:creationId xmlns:a16="http://schemas.microsoft.com/office/drawing/2014/main" id="{9C792F82-071B-AFD4-FBB2-380EE64FDEEF}"/>
              </a:ext>
            </a:extLst>
          </p:cNvPr>
          <p:cNvSpPr>
            <a:spLocks/>
          </p:cNvSpPr>
          <p:nvPr/>
        </p:nvSpPr>
        <p:spPr bwMode="auto">
          <a:xfrm rot="5400000">
            <a:off x="6715356" y="3340376"/>
            <a:ext cx="236381" cy="357883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C25954F2-EACF-46E4-AE10-2BE7A16B2C9E}"/>
              </a:ext>
            </a:extLst>
          </p:cNvPr>
          <p:cNvSpPr txBox="1">
            <a:spLocks/>
          </p:cNvSpPr>
          <p:nvPr/>
        </p:nvSpPr>
        <p:spPr>
          <a:xfrm>
            <a:off x="272531" y="524512"/>
            <a:ext cx="7117314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RIDUZIONE ALIQUOTA INTERMEDIA IRPEF DAL 35% AL 33% - 3</a:t>
            </a:r>
          </a:p>
        </p:txBody>
      </p:sp>
      <p:sp>
        <p:nvSpPr>
          <p:cNvPr id="2" name="Telaio 1">
            <a:extLst>
              <a:ext uri="{FF2B5EF4-FFF2-40B4-BE49-F238E27FC236}">
                <a16:creationId xmlns:a16="http://schemas.microsoft.com/office/drawing/2014/main" id="{71FCB61A-9CDE-6499-8905-EE5EE3FD6B69}"/>
              </a:ext>
            </a:extLst>
          </p:cNvPr>
          <p:cNvSpPr/>
          <p:nvPr/>
        </p:nvSpPr>
        <p:spPr>
          <a:xfrm>
            <a:off x="4696695" y="1437041"/>
            <a:ext cx="4232699" cy="715284"/>
          </a:xfrm>
          <a:prstGeom prst="beve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nuovo tetto alle detrazioni Irpef dal 2025 che permane anche nel 2026</a:t>
            </a:r>
          </a:p>
        </p:txBody>
      </p:sp>
    </p:spTree>
    <p:extLst>
      <p:ext uri="{BB962C8B-B14F-4D97-AF65-F5344CB8AC3E}">
        <p14:creationId xmlns:p14="http://schemas.microsoft.com/office/powerpoint/2010/main" val="2732546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EBDD-9F06-5F3A-AC5C-1C9CC2AC4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A9FE7B1-EE73-1085-7630-31B08E1AC9DE}"/>
              </a:ext>
            </a:extLst>
          </p:cNvPr>
          <p:cNvSpPr txBox="1"/>
          <p:nvPr/>
        </p:nvSpPr>
        <p:spPr>
          <a:xfrm>
            <a:off x="248856" y="699277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- 1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D9AB1EB4-DD80-C815-A093-CEAFD439AE6F}"/>
              </a:ext>
            </a:extLst>
          </p:cNvPr>
          <p:cNvGrpSpPr/>
          <p:nvPr/>
        </p:nvGrpSpPr>
        <p:grpSpPr>
          <a:xfrm>
            <a:off x="332832" y="1436919"/>
            <a:ext cx="8493926" cy="3168347"/>
            <a:chOff x="508002" y="1995860"/>
            <a:chExt cx="7790412" cy="3763749"/>
          </a:xfrm>
        </p:grpSpPr>
        <p:sp>
          <p:nvSpPr>
            <p:cNvPr id="13" name="Telaio 12">
              <a:extLst>
                <a:ext uri="{FF2B5EF4-FFF2-40B4-BE49-F238E27FC236}">
                  <a16:creationId xmlns:a16="http://schemas.microsoft.com/office/drawing/2014/main" id="{BAAD09A6-4705-3B1F-591E-36E6E1D1E60D}"/>
                </a:ext>
              </a:extLst>
            </p:cNvPr>
            <p:cNvSpPr/>
            <p:nvPr/>
          </p:nvSpPr>
          <p:spPr>
            <a:xfrm>
              <a:off x="508002" y="1995860"/>
              <a:ext cx="5188974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600"/>
                </a:lnSpc>
              </a:pPr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debiti risultanti da singoli carichi consegnati all’esattoria tra il 2000 ed il </a:t>
              </a:r>
              <a:r>
                <a:rPr lang="it-IT" sz="14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31/12/2023</a:t>
              </a:r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possono essere estinti per la sola quota capitale con versamento unico entro il 31/07/2026 ovvero anche in 54 rate bimestrali (9 anni) tra il 31/07/2026 ed il 31/05/2035 previa comunicazione di Ader entro il 30/06/2026 </a:t>
              </a:r>
            </a:p>
          </p:txBody>
        </p:sp>
        <p:sp>
          <p:nvSpPr>
            <p:cNvPr id="14" name="Telaio 13">
              <a:extLst>
                <a:ext uri="{FF2B5EF4-FFF2-40B4-BE49-F238E27FC236}">
                  <a16:creationId xmlns:a16="http://schemas.microsoft.com/office/drawing/2014/main" id="{21DF0BA3-E4A9-5A9E-FE6B-D5721349F661}"/>
                </a:ext>
              </a:extLst>
            </p:cNvPr>
            <p:cNvSpPr/>
            <p:nvPr/>
          </p:nvSpPr>
          <p:spPr>
            <a:xfrm>
              <a:off x="3124786" y="4089695"/>
              <a:ext cx="5173628" cy="1669914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600"/>
                </a:lnSpc>
              </a:pPr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caso di versamento rateale, non assisteremo più ad un importo rilevante da versare con le prime due rate (come in passato) ma tutte le rate saranno di uguale importo e la decadenza scatterà con il mancato versamento della prima rata, di due rate anche non consecutive ovvero della sola ultima rata</a:t>
              </a:r>
            </a:p>
          </p:txBody>
        </p:sp>
        <p:sp>
          <p:nvSpPr>
            <p:cNvPr id="15" name="Targa 14">
              <a:extLst>
                <a:ext uri="{FF2B5EF4-FFF2-40B4-BE49-F238E27FC236}">
                  <a16:creationId xmlns:a16="http://schemas.microsoft.com/office/drawing/2014/main" id="{694E943F-9496-62EA-BB59-FC5498264DF2}"/>
                </a:ext>
              </a:extLst>
            </p:cNvPr>
            <p:cNvSpPr/>
            <p:nvPr/>
          </p:nvSpPr>
          <p:spPr>
            <a:xfrm>
              <a:off x="510819" y="4089694"/>
              <a:ext cx="2502235" cy="1656665"/>
            </a:xfrm>
            <a:prstGeom prst="plaqu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600"/>
                </a:lnSpc>
              </a:pPr>
              <a:r>
                <a:rPr lang="it-IT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Restano dovute le spese per le procedure esecutive e di notifica della cartella ma non sono dovuti gli aggi ed i compensi esattoriali</a:t>
              </a:r>
            </a:p>
          </p:txBody>
        </p:sp>
        <p:sp>
          <p:nvSpPr>
            <p:cNvPr id="16" name="Targa 15">
              <a:extLst>
                <a:ext uri="{FF2B5EF4-FFF2-40B4-BE49-F238E27FC236}">
                  <a16:creationId xmlns:a16="http://schemas.microsoft.com/office/drawing/2014/main" id="{F0721920-A0DE-98F6-8F99-7535A3C601EA}"/>
                </a:ext>
              </a:extLst>
            </p:cNvPr>
            <p:cNvSpPr/>
            <p:nvPr/>
          </p:nvSpPr>
          <p:spPr>
            <a:xfrm>
              <a:off x="6012328" y="2006943"/>
              <a:ext cx="2256494" cy="1669912"/>
            </a:xfrm>
            <a:prstGeom prst="plaqu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600"/>
                </a:lnSpc>
              </a:pPr>
              <a:r>
                <a:rPr lang="it-IT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questi casi la domanda deve essere presentata entro il 30/04/2026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7618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37DBE-74E1-041E-7E96-DD658DA3D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2A70995-A91C-B50E-1123-3E44F04E8272}"/>
              </a:ext>
            </a:extLst>
          </p:cNvPr>
          <p:cNvSpPr txBox="1"/>
          <p:nvPr/>
        </p:nvSpPr>
        <p:spPr>
          <a:xfrm>
            <a:off x="556763" y="807843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04BFF16-3A05-BFFD-D75B-289D661466C7}"/>
              </a:ext>
            </a:extLst>
          </p:cNvPr>
          <p:cNvGrpSpPr/>
          <p:nvPr/>
        </p:nvGrpSpPr>
        <p:grpSpPr>
          <a:xfrm>
            <a:off x="641373" y="1575263"/>
            <a:ext cx="7861253" cy="2781581"/>
            <a:chOff x="657998" y="1818513"/>
            <a:chExt cx="7640416" cy="3708774"/>
          </a:xfrm>
        </p:grpSpPr>
        <p:sp>
          <p:nvSpPr>
            <p:cNvPr id="3" name="Telaio 2">
              <a:extLst>
                <a:ext uri="{FF2B5EF4-FFF2-40B4-BE49-F238E27FC236}">
                  <a16:creationId xmlns:a16="http://schemas.microsoft.com/office/drawing/2014/main" id="{82C948D0-0035-64AF-9BAB-6B805792529C}"/>
                </a:ext>
              </a:extLst>
            </p:cNvPr>
            <p:cNvSpPr/>
            <p:nvPr/>
          </p:nvSpPr>
          <p:spPr>
            <a:xfrm>
              <a:off x="657998" y="1818513"/>
              <a:ext cx="5407331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 più grande limite di questa edizione è che potranno beneficiare della rottamazione soltanto i carichi derivanti da omessi versamenti nonché da liquidazione automatica o controllo formale delle dichiarazioni dei redditi ed iva  </a:t>
              </a:r>
            </a:p>
          </p:txBody>
        </p:sp>
        <p:sp>
          <p:nvSpPr>
            <p:cNvPr id="4" name="Telaio 3">
              <a:extLst>
                <a:ext uri="{FF2B5EF4-FFF2-40B4-BE49-F238E27FC236}">
                  <a16:creationId xmlns:a16="http://schemas.microsoft.com/office/drawing/2014/main" id="{DE82D3D1-E967-3293-F9F7-B5B92158369E}"/>
                </a:ext>
              </a:extLst>
            </p:cNvPr>
            <p:cNvSpPr/>
            <p:nvPr/>
          </p:nvSpPr>
          <p:spPr>
            <a:xfrm>
              <a:off x="2668076" y="3857374"/>
              <a:ext cx="5630338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Sono quindi esclusi dai benefici i carichi derivanti da accertamento esecutivo, avvisi di recuperi dei crediti d’imposta, avvisi di liquidazione, accertamenti in tema d’imposte d’atto mentre vi rientrano i carichi da omessi versamenti Inps e le multe stradali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483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6E28-6F71-B9C1-F498-27AB489DC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67E3B2B-45F8-21F0-4BE7-8A070C2FCD4C}"/>
              </a:ext>
            </a:extLst>
          </p:cNvPr>
          <p:cNvSpPr txBox="1"/>
          <p:nvPr/>
        </p:nvSpPr>
        <p:spPr>
          <a:xfrm>
            <a:off x="575425" y="929140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- 3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D5AFBD9-1C0A-7332-BE15-02E21681E00A}"/>
              </a:ext>
            </a:extLst>
          </p:cNvPr>
          <p:cNvGrpSpPr/>
          <p:nvPr/>
        </p:nvGrpSpPr>
        <p:grpSpPr>
          <a:xfrm>
            <a:off x="641373" y="1640575"/>
            <a:ext cx="8120072" cy="2781581"/>
            <a:chOff x="657998" y="1818513"/>
            <a:chExt cx="7640416" cy="3708774"/>
          </a:xfrm>
        </p:grpSpPr>
        <p:sp>
          <p:nvSpPr>
            <p:cNvPr id="3" name="Telaio 2">
              <a:extLst>
                <a:ext uri="{FF2B5EF4-FFF2-40B4-BE49-F238E27FC236}">
                  <a16:creationId xmlns:a16="http://schemas.microsoft.com/office/drawing/2014/main" id="{48CE5CB3-D1B1-CD55-5BDC-289BF3D70344}"/>
                </a:ext>
              </a:extLst>
            </p:cNvPr>
            <p:cNvSpPr/>
            <p:nvPr/>
          </p:nvSpPr>
          <p:spPr>
            <a:xfrm>
              <a:off x="657998" y="1818513"/>
              <a:ext cx="5407331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Dovrà essere pagata per intero la sola sorte capitale (imposta o contributo) mentre vengono meno le sanzioni, gli interessi di mora e di ritardata iscrizione a ruolo e gli aggi esattoriali, alle rateizzazioni si applicheranno gli interessi </a:t>
              </a:r>
              <a:r>
                <a:rPr lang="it-IT" sz="14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 tasso del 3% annuo</a:t>
              </a:r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" name="Telaio 3">
              <a:extLst>
                <a:ext uri="{FF2B5EF4-FFF2-40B4-BE49-F238E27FC236}">
                  <a16:creationId xmlns:a16="http://schemas.microsoft.com/office/drawing/2014/main" id="{72488466-65C7-184F-53EF-F5F81BE4EB34}"/>
                </a:ext>
              </a:extLst>
            </p:cNvPr>
            <p:cNvSpPr/>
            <p:nvPr/>
          </p:nvSpPr>
          <p:spPr>
            <a:xfrm>
              <a:off x="2668076" y="3857374"/>
              <a:ext cx="5630338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Potrebbe essere conveniente interrompere il versamento delle rate in scadenza da ottobre 2025 in poi in modo da inserirle nei benefici della rottamazione-quinquies ma sarà anche importante interrompere le pregresse dilazioni inviando prima possibile l’istanza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7054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48476-8443-3B7D-B876-91EB977F2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67D8DE3-EB33-FEE3-97E5-259AE0124FD7}"/>
              </a:ext>
            </a:extLst>
          </p:cNvPr>
          <p:cNvSpPr txBox="1"/>
          <p:nvPr/>
        </p:nvSpPr>
        <p:spPr>
          <a:xfrm>
            <a:off x="566094" y="910480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- 4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34EBE8E-AEF6-0ECF-CD6E-C20A584943E9}"/>
              </a:ext>
            </a:extLst>
          </p:cNvPr>
          <p:cNvGrpSpPr/>
          <p:nvPr/>
        </p:nvGrpSpPr>
        <p:grpSpPr>
          <a:xfrm>
            <a:off x="641373" y="1677897"/>
            <a:ext cx="8120072" cy="2781581"/>
            <a:chOff x="657998" y="1818513"/>
            <a:chExt cx="7640416" cy="3708774"/>
          </a:xfrm>
        </p:grpSpPr>
        <p:sp>
          <p:nvSpPr>
            <p:cNvPr id="3" name="Telaio 2">
              <a:extLst>
                <a:ext uri="{FF2B5EF4-FFF2-40B4-BE49-F238E27FC236}">
                  <a16:creationId xmlns:a16="http://schemas.microsoft.com/office/drawing/2014/main" id="{F5953608-CD3B-34BB-452E-617EA9303D3E}"/>
                </a:ext>
              </a:extLst>
            </p:cNvPr>
            <p:cNvSpPr/>
            <p:nvPr/>
          </p:nvSpPr>
          <p:spPr>
            <a:xfrm>
              <a:off x="657998" y="1818513"/>
              <a:ext cx="5407331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rata minima di ogni rata dovrà essere pari a € 100 e non ci sono preclusioni per i soggetti decaduti dalle precedenti edizioni della rottamazione tranne per i decaduti della rottamazione-quater che erano in regola con i versamenti al 30.09.2025 </a:t>
              </a:r>
            </a:p>
          </p:txBody>
        </p:sp>
        <p:sp>
          <p:nvSpPr>
            <p:cNvPr id="4" name="Telaio 3">
              <a:extLst>
                <a:ext uri="{FF2B5EF4-FFF2-40B4-BE49-F238E27FC236}">
                  <a16:creationId xmlns:a16="http://schemas.microsoft.com/office/drawing/2014/main" id="{BF0AD596-8DCF-FB63-B0D0-B0F27FFB4D32}"/>
                </a:ext>
              </a:extLst>
            </p:cNvPr>
            <p:cNvSpPr/>
            <p:nvPr/>
          </p:nvSpPr>
          <p:spPr>
            <a:xfrm>
              <a:off x="2668076" y="3857374"/>
              <a:ext cx="5630338" cy="1669913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Un’altra particolarità della Rottamazione-quinquies è che non sono tollerati ritardi nel versamento della rata, per cui anche il ritardo di un solo giorno potrebbe causare la decadenza dai benefici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0563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355F-7BDA-15B4-1B4C-EABF22C9B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835986D-B825-529A-7B49-53848D09E643}"/>
              </a:ext>
            </a:extLst>
          </p:cNvPr>
          <p:cNvSpPr txBox="1"/>
          <p:nvPr/>
        </p:nvSpPr>
        <p:spPr>
          <a:xfrm>
            <a:off x="286176" y="714535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- 5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3C06637-5CD3-D0BA-46F5-BDDCF02CB4A1}"/>
              </a:ext>
            </a:extLst>
          </p:cNvPr>
          <p:cNvGrpSpPr/>
          <p:nvPr/>
        </p:nvGrpSpPr>
        <p:grpSpPr>
          <a:xfrm>
            <a:off x="376670" y="1495740"/>
            <a:ext cx="8390660" cy="3178900"/>
            <a:chOff x="657998" y="2102996"/>
            <a:chExt cx="7640416" cy="3424291"/>
          </a:xfrm>
        </p:grpSpPr>
        <p:sp>
          <p:nvSpPr>
            <p:cNvPr id="3" name="Telaio 2">
              <a:extLst>
                <a:ext uri="{FF2B5EF4-FFF2-40B4-BE49-F238E27FC236}">
                  <a16:creationId xmlns:a16="http://schemas.microsoft.com/office/drawing/2014/main" id="{EF4F9D76-76A8-863F-D98E-E06A7B7AA05D}"/>
                </a:ext>
              </a:extLst>
            </p:cNvPr>
            <p:cNvSpPr/>
            <p:nvPr/>
          </p:nvSpPr>
          <p:spPr>
            <a:xfrm>
              <a:off x="657998" y="2102996"/>
              <a:ext cx="5407331" cy="1516094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Nella dichiarazione di adesione alla Rottamazione, il debitore si deve impegnare a rinunciare ai giudizi in corso aventi ad oggetto i carichi ricompresi nell’istanza stessa e non potranno essere avviate nuove procedure esecutive, né iscritti fermi o ipoteche</a:t>
              </a:r>
            </a:p>
          </p:txBody>
        </p:sp>
        <p:sp>
          <p:nvSpPr>
            <p:cNvPr id="4" name="Telaio 3">
              <a:extLst>
                <a:ext uri="{FF2B5EF4-FFF2-40B4-BE49-F238E27FC236}">
                  <a16:creationId xmlns:a16="http://schemas.microsoft.com/office/drawing/2014/main" id="{AE7C1CE4-0ABD-2D99-58F3-D151B3A69AB6}"/>
                </a:ext>
              </a:extLst>
            </p:cNvPr>
            <p:cNvSpPr/>
            <p:nvPr/>
          </p:nvSpPr>
          <p:spPr>
            <a:xfrm>
              <a:off x="2554899" y="3943405"/>
              <a:ext cx="5743515" cy="1583882"/>
            </a:xfrm>
            <a:prstGeom prst="bevel">
              <a:avLst/>
            </a:prstGeom>
            <a:solidFill>
              <a:srgbClr val="00261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seguito della presentazione dell’istanza, l’Inps sarà abilitato a rilasciare il Durc con esito «REGOLARE» e sarà Ader a segnalare ai contribuenti quali sono i carichi definibili mentre i versamenti potranno essere eseguiti a mezzo addebito sul c/c bancario, bollettini precompilati o direttamente presso gli sportelli dell’agente della riscossione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6856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44C54-BFDB-1DA6-05CB-4E393F095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CF4DD4ED-7929-5C76-B4F8-605BCB08C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40" y="1616713"/>
            <a:ext cx="4138491" cy="103759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350" dirty="0">
                <a:solidFill>
                  <a:schemeClr val="bg1"/>
                </a:solidFill>
                <a:latin typeface="Arial"/>
                <a:cs typeface="Arial"/>
              </a:rPr>
              <a:t>Posto che si decade con il mancato versamento di due rate anche non consecutive, i contribuenti potranno versare la prima rata entro il 30/09/2026 senza incorrere nella decadenza dalla rottamazione 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CD1B627E-7E3C-54CB-0930-61F5D00AF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469" y="1598593"/>
            <a:ext cx="4190704" cy="103759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350" dirty="0">
                <a:solidFill>
                  <a:schemeClr val="bg1"/>
                </a:solidFill>
                <a:latin typeface="Arial"/>
                <a:cs typeface="Arial"/>
              </a:rPr>
              <a:t>Il sistema Ader imputa la rata versata dopo una omissione alla rata precedente omessa, in tal modo ci sarà sempre un’ultima rata non versata che bisognerà sanare per evitare la decadenza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BAAEC76C-A14F-040B-0E5A-566F2AA5F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6536" y="2903190"/>
            <a:ext cx="417854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3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687CF7A7-CC79-50E8-FA7F-908FAEB39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3455" y="2896564"/>
            <a:ext cx="417854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3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C389EE72-A73C-C28B-F4B4-A01DD320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41" y="3339532"/>
            <a:ext cx="4138490" cy="103759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350" dirty="0">
                <a:solidFill>
                  <a:schemeClr val="bg1"/>
                </a:solidFill>
                <a:latin typeface="Arial"/>
                <a:cs typeface="Arial"/>
              </a:rPr>
              <a:t>Le rateizzazioni che contengono ruoli rottamabili saranno sospese al momento dell’invio dell’istanza per la sola parte che li riguarda, Ader annullerà quelle rate residue al versamento della 1^ rata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EFB38589-8D35-BC9B-A0FF-CBCB0CA97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9119" y="3339532"/>
            <a:ext cx="4177506" cy="103759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350" dirty="0">
                <a:solidFill>
                  <a:schemeClr val="bg1"/>
                </a:solidFill>
                <a:latin typeface="Arial"/>
                <a:cs typeface="Arial"/>
              </a:rPr>
              <a:t>Naturalmente il contribuente dovrà (on line o allo sportello Ader) chiedere i nuovi modelli di pagamento ridotti per la prosecuzione della rateizzazione relativa ai ruoli non rottamabili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83320B-7556-9AF0-4BC9-0E9B184EDD59}"/>
              </a:ext>
            </a:extLst>
          </p:cNvPr>
          <p:cNvSpPr txBox="1"/>
          <p:nvPr/>
        </p:nvSpPr>
        <p:spPr>
          <a:xfrm>
            <a:off x="211528" y="798512"/>
            <a:ext cx="61861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ROTTAMAZIONE-QUINQUIES - 6</a:t>
            </a:r>
          </a:p>
        </p:txBody>
      </p:sp>
    </p:spTree>
    <p:extLst>
      <p:ext uri="{BB962C8B-B14F-4D97-AF65-F5344CB8AC3E}">
        <p14:creationId xmlns:p14="http://schemas.microsoft.com/office/powerpoint/2010/main" val="38276984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1162-D6F6-499E-F470-362AB490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55832F31-6780-345E-3C0A-5870F2633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9" y="1831324"/>
            <a:ext cx="4059250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Dal 2026 obbligatorio connettere i sistemi di pagamento elettronico (Pos) ai Registratori Telematici in modo che tali dati siano simultaneamente a disposizione dell’Agenzia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32EAB8A3-5FE5-DB6B-8F59-5C1EAA5E2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487" y="1813204"/>
            <a:ext cx="425502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Diventerà quindi sanzionabile l’omessa memorizzazione e trasmissione di pagamenti elettronici compreso il mancato collegamento degli strumenti con cui il cliente paga il dovuto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28E542A7-17B9-D547-99F2-C161BD06D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906" y="3043154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7EC7B848-4545-CEE7-E437-217D9189E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463" y="3036528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A3354B6E-44FF-F759-0C69-1F3B0CF96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9" y="3395517"/>
            <a:ext cx="4059250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La novità non si riferisce soltanto a carte di credito o bancomat ma a tutti gli strumenti che facilitano l’uso della moneta elettronica anche attraverso app quali </a:t>
            </a:r>
            <a:r>
              <a:rPr lang="it-IT" altLang="it-IT" sz="1490" dirty="0" err="1">
                <a:solidFill>
                  <a:srgbClr val="002060"/>
                </a:solidFill>
                <a:latin typeface="Arial"/>
                <a:cs typeface="Arial"/>
              </a:rPr>
              <a:t>Revolut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, </a:t>
            </a:r>
            <a:r>
              <a:rPr lang="it-IT" altLang="it-IT" sz="1490" dirty="0" err="1">
                <a:solidFill>
                  <a:srgbClr val="002060"/>
                </a:solidFill>
                <a:latin typeface="Arial"/>
                <a:cs typeface="Arial"/>
              </a:rPr>
              <a:t>Scalapay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, etc. 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3C52BE65-C5A9-7837-D400-CF208A3CB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7" y="3395517"/>
            <a:ext cx="424137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Fino al 31.12.2025 i dati verranno trasmessi separatamente all’Agenzia da parte dei contribuenti (gli incassi) e degli intermediari finanziari (i pagamenti con moneta elettronica)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0D2B14B-0ABA-C2D8-EAFB-C9693EAB0276}"/>
              </a:ext>
            </a:extLst>
          </p:cNvPr>
          <p:cNvSpPr txBox="1"/>
          <p:nvPr/>
        </p:nvSpPr>
        <p:spPr>
          <a:xfrm>
            <a:off x="146217" y="803989"/>
            <a:ext cx="618610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POS E REGISTRATORE TELEMATICO SEMPRE CONNESSI - 1</a:t>
            </a:r>
          </a:p>
        </p:txBody>
      </p:sp>
    </p:spTree>
    <p:extLst>
      <p:ext uri="{BB962C8B-B14F-4D97-AF65-F5344CB8AC3E}">
        <p14:creationId xmlns:p14="http://schemas.microsoft.com/office/powerpoint/2010/main" val="28043573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7685-9193-0F76-67F0-DA22ECBB4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B238DD86-7259-1AD1-6B03-CF0E41F8F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8" y="1896637"/>
            <a:ext cx="4250455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Il Provvedimento n. 424470 del 31.10.2025 non prevede l’obbligo di un collegamento fisico tra il RT ed il Pos, abbinamento che sarà invece realizzato tramite apposito servizio on line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E30217AA-2BA9-1496-5807-BB5C0F58F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487" y="1878517"/>
            <a:ext cx="425502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Dal sito web dell’Agenzia delle entrate l’esercente o il suo intermediario, accedendo all’area riservata, dovrà associare la matricola del RT con i dati identificativi del Pos utilizzato 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70F34126-E13D-48D9-B857-046E12F62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197" y="3089805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F39D5010-D274-578D-CF33-A8F407C19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463" y="3083179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FC56C011-3DCA-4D8D-6284-F38A4F1FE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9" y="3395517"/>
            <a:ext cx="4250454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Per agevolare l’abbinamento, il sito dell’Ade mostrerà l’elenco degli strumenti di pagamento elettronico di cui il contribuente risulta titolare previamente comunicati dalle banche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378D2D71-AD55-1478-27AE-9C92BC879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7" y="3395517"/>
            <a:ext cx="424137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Nel caso non venga utilizzato un Pos fisico perché i corrispettivi vengono comunicati via web, il collegamento potrà comunque essere realizzato all’interno della procedura stessa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7389E95-94DF-5497-3775-9AE10A57A042}"/>
              </a:ext>
            </a:extLst>
          </p:cNvPr>
          <p:cNvSpPr txBox="1"/>
          <p:nvPr/>
        </p:nvSpPr>
        <p:spPr>
          <a:xfrm>
            <a:off x="146217" y="831979"/>
            <a:ext cx="618610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POS E REGISTRATORE TELEMATICO SEMPRE CONNESSI - 2</a:t>
            </a:r>
          </a:p>
        </p:txBody>
      </p:sp>
    </p:spTree>
    <p:extLst>
      <p:ext uri="{BB962C8B-B14F-4D97-AF65-F5344CB8AC3E}">
        <p14:creationId xmlns:p14="http://schemas.microsoft.com/office/powerpoint/2010/main" val="22572469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8DDE-4BFB-01E5-51E6-BC1D8134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94457072-71B2-AAD2-AD94-8F200836A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9" y="1915295"/>
            <a:ext cx="4142668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Le nuove funzionalità saranno rese disponibili ai contribuenti nei primi giorni di marzo 2026, a partire dalla data che sarà comunicata con un avviso sul sito web dell’Agenzia delle entrate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7AE3226C-50D4-192D-2CDE-569C48253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487" y="1897175"/>
            <a:ext cx="425502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Per gli strumenti di pagamento elettronico già in uso all’01.01.2026 è previsto un termine di 45 gg., decorrenti dalla messa a disposizione del servizio on line, per completare l’abbinamento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9DA12E6B-74EA-0C23-4CB8-8779AE7CC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906" y="3080474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1B4FBDE8-F051-DB02-7127-D353A7623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463" y="3073848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285CD15B-74CF-EBE1-F312-E8E7EFD2C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9" y="3395517"/>
            <a:ext cx="4142668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Per i Pos installati dopo l’01.01.2026, l’abbinamento dovrà essere completato a partire dal 6^ giorno del 2^ mese successivo ed entro la fine dello stesso mese 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1D4E7ADE-E3DE-3364-0CAB-1261AA998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7" y="3395517"/>
            <a:ext cx="4241372" cy="1037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Ad esempio: in caso di Pos attivato il 04.05.2026, la procedura di abbinamento dovrà essere perfezionata tra il 06.07 ed il 31.07.2026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202737D-B523-2928-448B-D6EC516E1D3D}"/>
              </a:ext>
            </a:extLst>
          </p:cNvPr>
          <p:cNvSpPr txBox="1"/>
          <p:nvPr/>
        </p:nvSpPr>
        <p:spPr>
          <a:xfrm>
            <a:off x="155548" y="887958"/>
            <a:ext cx="618610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POS E REGISTRATORE TELEMATICO SEMPRE CONNESSI - 3</a:t>
            </a:r>
          </a:p>
        </p:txBody>
      </p:sp>
    </p:spTree>
    <p:extLst>
      <p:ext uri="{BB962C8B-B14F-4D97-AF65-F5344CB8AC3E}">
        <p14:creationId xmlns:p14="http://schemas.microsoft.com/office/powerpoint/2010/main" val="41790488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7B15C-3459-0CC3-36E3-310CA392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CA6A8C3E-DE4C-28AE-885F-8A65DA06A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09" y="1849917"/>
            <a:ext cx="3954668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63" dirty="0">
                <a:solidFill>
                  <a:schemeClr val="bg1"/>
                </a:solidFill>
                <a:latin typeface="Arial"/>
                <a:cs typeface="Arial"/>
              </a:rPr>
              <a:t>Potrebbero emergere scostamenti nelle associazioni per gli incassi tramite Pos delle quote sociali e dei corrispettivi specifici che non sono soggetti all’obbligo di scontrino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190F7B4E-1D10-A515-1447-26AC97835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8654" y="1831797"/>
            <a:ext cx="4127810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63" dirty="0">
                <a:solidFill>
                  <a:schemeClr val="bg1"/>
                </a:solidFill>
                <a:latin typeface="Arial"/>
                <a:cs typeface="Arial"/>
              </a:rPr>
              <a:t>Come pure disallineamenti potranno emergere per i tabaccai, le agenzie di viaggio ed i distributori di carburante, in quanto esonerati dalla memorizzazione dei corrispettivi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3A707195-7C04-9A6C-D25F-7CCDA9A12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959" y="3042899"/>
            <a:ext cx="412584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63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400AB317-3881-3086-98A3-D3E66197B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6142" y="3036274"/>
            <a:ext cx="412584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63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2AA66D84-13FF-254F-35BF-F6A087626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676" y="3404253"/>
            <a:ext cx="3945200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63" dirty="0">
                <a:solidFill>
                  <a:schemeClr val="bg1"/>
                </a:solidFill>
                <a:latin typeface="Arial"/>
                <a:cs typeface="Arial"/>
              </a:rPr>
              <a:t>In tutti i casi di disallineamenti rilevanti, è possibile che l’Agenzia entrate trasmetta una segnalazione di anomalia che il contribuente  dovrà essere in grado di giustificare 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1F04F3AA-BCA1-A6FE-1FC0-3E2736FF9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8654" y="3396909"/>
            <a:ext cx="4127810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63" dirty="0">
                <a:solidFill>
                  <a:schemeClr val="bg1"/>
                </a:solidFill>
                <a:latin typeface="Arial"/>
                <a:cs typeface="Arial"/>
              </a:rPr>
              <a:t>Chiaramente la ratio del Provvedimento è quella di permettere all’Agenzia entrate di rilevare immediatamente le potenziali omissioni nella memorizzazione dei corrispettivi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235CA5E-8B20-6349-31E3-C10331880EA3}"/>
              </a:ext>
            </a:extLst>
          </p:cNvPr>
          <p:cNvSpPr txBox="1"/>
          <p:nvPr/>
        </p:nvSpPr>
        <p:spPr>
          <a:xfrm>
            <a:off x="329491" y="623690"/>
            <a:ext cx="6186101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POS E REGISTRATORE TELEMATICO SEMPRE CONNESSI - 4</a:t>
            </a:r>
          </a:p>
        </p:txBody>
      </p:sp>
    </p:spTree>
    <p:extLst>
      <p:ext uri="{BB962C8B-B14F-4D97-AF65-F5344CB8AC3E}">
        <p14:creationId xmlns:p14="http://schemas.microsoft.com/office/powerpoint/2010/main" val="19925012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B4165-BA48-8E97-E152-B2619F1B7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8659FCA2-FA42-09CB-8FE6-A3641557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35" y="1691359"/>
            <a:ext cx="421731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L’art. 44 della legge 182/2025 elimina il rischio potenziale, per l’acquirente di un immobile donato, di subire un’azione di restituzione da parte degli eredi legittimari del donante 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DF52BFCF-3B46-527D-861C-FE220CE5B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163" y="1673239"/>
            <a:ext cx="433455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Sino ad oggi, gli artt. 561-563 c.c. consentivano agli eredi, lesi nella quota di riserva, di agire non soltanto contro il donatario ma anche contro i terzi entro 10 anni dall’apertura della successione 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9CB1F3CA-B652-9B2D-4FC5-26AB39A11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881" y="2959175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C388883D-67F2-BA70-FCE2-A76D4BD1E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132" y="2952549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6372CB25-1C3A-4C3D-E20F-875CE565A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35" y="3395517"/>
            <a:ext cx="421731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La sola potenzialità di un’azione restitutoria così ampia aveva trasformato la donazione in una causa di instabilità della circolazione degli immobili rendendoli meno appetibili sul mercato  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B13A44FF-8A06-560A-F678-16E1ED546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813" y="3395517"/>
            <a:ext cx="43209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Ulteriore freno alla circolazione degli immobili donati era dato dal fatto che le banche spesso non accettavano tali immobili come garanzia ipotecaria in sede di concessione del mutuo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16117A7-793C-EF32-3F7A-241B258E1E54}"/>
              </a:ext>
            </a:extLst>
          </p:cNvPr>
          <p:cNvSpPr txBox="1"/>
          <p:nvPr/>
        </p:nvSpPr>
        <p:spPr>
          <a:xfrm>
            <a:off x="108893" y="710679"/>
            <a:ext cx="7710159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NOVITA’ SULLA CIRCOLAZIONE DI IMMOBILI PROVENIENTI DA DONAZIONE - 1</a:t>
            </a:r>
          </a:p>
        </p:txBody>
      </p:sp>
    </p:spTree>
    <p:extLst>
      <p:ext uri="{BB962C8B-B14F-4D97-AF65-F5344CB8AC3E}">
        <p14:creationId xmlns:p14="http://schemas.microsoft.com/office/powerpoint/2010/main" val="3921130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DBF5E-D804-FC94-DB5F-3BE03034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EDC14C45-CE79-D1B7-3B93-D9784584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35" y="1691359"/>
            <a:ext cx="421731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La riforma </a:t>
            </a:r>
            <a:r>
              <a:rPr lang="it-IT" altLang="it-IT" sz="1490" b="1" u="sng" dirty="0">
                <a:solidFill>
                  <a:srgbClr val="002060"/>
                </a:solidFill>
                <a:latin typeface="Arial"/>
                <a:cs typeface="Arial"/>
              </a:rPr>
              <a:t>dal 18.12.2025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 elimina la possibilità di coinvolgere i terzi acquirenti nella tutela dei legittimari e trasforma l’azione che prima aveva natura reale in un ordinario diritto di credito 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86EAB0FE-58DC-D33C-DCD8-40A94E203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163" y="1673239"/>
            <a:ext cx="433455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Tale diritto di credito è esercitabile dall’erede legittimario, leso nella sua quota di riserva, solo nei confronti del donatario senza estendere la responsabilità economica a soggetti estranei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08716114-1E06-33B2-AA17-3C65FD94C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881" y="2959175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5D7D97EF-C664-AA93-6B2A-265903B07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132" y="2952549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D5C2E646-5C93-CDBB-DFE2-3F16C3636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35" y="3395517"/>
            <a:ext cx="421731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In questo modo la reintegrazione della quota riservata resta pienamente garantita sul piano sostanziale ma non comporta più il rischio di sottrarre un bene all’acquirente in buona fede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12ADA532-FF3C-4E0C-681C-DF1FCAC6B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813" y="3395517"/>
            <a:ext cx="43209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Con questa modifica la certezza dell’acquisto diventa la regola, la tutela dei legittimari si riconduce a un diritto di credito e l’intero mercato immobiliare godrà di un clima più stabile e fluido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9436854-2F16-0327-1097-B2F789025876}"/>
              </a:ext>
            </a:extLst>
          </p:cNvPr>
          <p:cNvSpPr txBox="1"/>
          <p:nvPr/>
        </p:nvSpPr>
        <p:spPr>
          <a:xfrm>
            <a:off x="108893" y="720008"/>
            <a:ext cx="766350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NOVITA’ SULLA CIRCOLAZIONE DI IMMOBILI PROVENIENTI DA DONAZIONE - 2</a:t>
            </a:r>
          </a:p>
        </p:txBody>
      </p:sp>
    </p:spTree>
    <p:extLst>
      <p:ext uri="{BB962C8B-B14F-4D97-AF65-F5344CB8AC3E}">
        <p14:creationId xmlns:p14="http://schemas.microsoft.com/office/powerpoint/2010/main" val="10002067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A48CF-BA7B-2709-C893-990F724A5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DA36923D-36EE-ADA1-0E95-EC2B03F0C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398" y="1691359"/>
            <a:ext cx="4325103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Sono eredi legittimari i titolari di una quota minima del patrimonio del defunto: il coniuge (che non sia divorziato o separato con addebito), i figli e i genitori (solo in assenza dei figli)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7B6D8966-3D16-5CB0-4EBA-16C9B01F5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486" y="1673239"/>
            <a:ext cx="433455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Tali parenti hanno </a:t>
            </a:r>
            <a:r>
              <a:rPr lang="it-IT" altLang="it-IT" sz="1490" b="1" u="sng" dirty="0">
                <a:solidFill>
                  <a:srgbClr val="002060"/>
                </a:solidFill>
                <a:latin typeface="Arial"/>
                <a:cs typeface="Arial"/>
              </a:rPr>
              <a:t>10 anni dalla morte del donante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 per impugnare la donazione e </a:t>
            </a:r>
            <a:r>
              <a:rPr lang="it-IT" altLang="it-IT" sz="1490" b="1" u="sng" dirty="0">
                <a:solidFill>
                  <a:srgbClr val="002060"/>
                </a:solidFill>
                <a:latin typeface="Arial"/>
                <a:cs typeface="Arial"/>
              </a:rPr>
              <a:t>20 anni dalla donazione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 per pretendere la restituzione del bene dal terzo acquirente in buona fede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DB18F3ED-E507-5C3B-841A-C80AAAD9F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545" y="2959175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0D86CF32-79C1-EA4F-BD69-EF9B59DFF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3455" y="2952549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EC8ABBC7-4065-D2F1-7BF4-5935547B4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398" y="3383871"/>
            <a:ext cx="43209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Fra l’altro, l’azione restitutoria degli eredi legittimari travolgerebbe anche eventuali ipoteche iscritte dalla banca al momento dell’acquisto del bene dal donatario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81E4BA55-2929-C8F1-F1BD-C09581255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6" y="3395517"/>
            <a:ext cx="43209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Una percorribile soluzione al problema, in caso di morte del donante, potrebbe essere quella di farsi rilasciare, dagli altri eredi legittimari, una dichiarazione di rinuncia all’azione di riduzione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1B91671-B7B8-6AFB-BDD2-4471181F5EFF}"/>
              </a:ext>
            </a:extLst>
          </p:cNvPr>
          <p:cNvSpPr txBox="1"/>
          <p:nvPr/>
        </p:nvSpPr>
        <p:spPr>
          <a:xfrm>
            <a:off x="136886" y="710677"/>
            <a:ext cx="766350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NOVITA’ SULLA CIRCOLAZIONE DI IMMOBILI PROVENIENTI DA DONAZIONE - 3</a:t>
            </a:r>
          </a:p>
        </p:txBody>
      </p:sp>
    </p:spTree>
    <p:extLst>
      <p:ext uri="{BB962C8B-B14F-4D97-AF65-F5344CB8AC3E}">
        <p14:creationId xmlns:p14="http://schemas.microsoft.com/office/powerpoint/2010/main" val="1877173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8665C-3BFE-1737-18F7-B0BF2BCA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C98A2DAB-3121-FBF6-6F8C-57D1714D7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372" y="1859312"/>
            <a:ext cx="40307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Le nuove regole si applicano alle successioni apertesi </a:t>
            </a:r>
            <a:r>
              <a:rPr lang="it-IT" altLang="it-IT" sz="1490" b="1" u="sng" dirty="0">
                <a:solidFill>
                  <a:srgbClr val="002060"/>
                </a:solidFill>
                <a:latin typeface="Arial"/>
                <a:cs typeface="Arial"/>
              </a:rPr>
              <a:t>dopo il 18.12.2025</a:t>
            </a:r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 (quindi ai decessi avvenuti da tale data) indipendentemente dalla data della donazione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68AF3CD6-7D98-3C54-D1E9-9777EB2E0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055" y="1841192"/>
            <a:ext cx="40307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Per le successioni apertesi anteriormente, il regime transitorio prevede che i legittimari possano ancora proporre azione di restituzione nei confronti dei terzi acquirenti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BC4F0FFA-CC82-83C3-C9E9-879E5EF3D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227" y="3052482"/>
            <a:ext cx="432197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B85DE2EA-ED58-3C3A-3738-B291A7259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465" y="3045856"/>
            <a:ext cx="432197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9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5AC85327-5C95-D5F5-5177-05DB73258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371" y="3383871"/>
            <a:ext cx="40307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La condizione è però che entro il 18.06.2026 notifichino e trascrivano nei confronti del donatario e dei terzi acquirenti un atto stragiudiziale di opposizione alla donazione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87DCAAE2-97AB-84BD-FE68-CB82A890C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055" y="3395517"/>
            <a:ext cx="4030704" cy="1037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90" dirty="0">
                <a:solidFill>
                  <a:srgbClr val="002060"/>
                </a:solidFill>
                <a:latin typeface="Arial"/>
                <a:cs typeface="Arial"/>
              </a:rPr>
              <a:t>Se l’opposizione non è notificata e trascritta, la nuova disciplina si applicherà anche alle successioni apertesi prima dell’entrata in vigore della legge (18.12.2025)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52841B2-24B7-C887-74C5-7831F62E924F}"/>
              </a:ext>
            </a:extLst>
          </p:cNvPr>
          <p:cNvSpPr txBox="1"/>
          <p:nvPr/>
        </p:nvSpPr>
        <p:spPr>
          <a:xfrm>
            <a:off x="202200" y="831977"/>
            <a:ext cx="766350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NOVITA’ SULLA CIRCOLAZIONE DI IMMOBILI PROVENIENTI DA DONAZIONE - 4</a:t>
            </a:r>
          </a:p>
        </p:txBody>
      </p:sp>
    </p:spTree>
    <p:extLst>
      <p:ext uri="{BB962C8B-B14F-4D97-AF65-F5344CB8AC3E}">
        <p14:creationId xmlns:p14="http://schemas.microsoft.com/office/powerpoint/2010/main" val="992110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881BA-1C6F-F4BD-3632-7F3988F79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F2874C34-CDC6-7C04-BD2A-CBD37C25B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94" y="1849917"/>
            <a:ext cx="3870048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</a:rPr>
              <a:t>Per il contribuente con debito erariale scaduto in esattoria per oltre € 50.000 scatta il divieto assoluto di utilizzare i crediti (sia agevolativi che da dichiarazione) in compensazione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7FECFC8F-DA06-6982-07C7-598F66B14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639" y="1831797"/>
            <a:ext cx="4039485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</a:rPr>
              <a:t>Sono considerati scaduti i ruoli notificati al contribuente da oltre 60 gg. che non siano oggetto di rateizzazione o di impugnazione presso le Corti di Giustizia Tributaria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0A3AA7DF-2E3A-5472-4F56-452EDF8E6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620" y="3042899"/>
            <a:ext cx="403756" cy="1944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0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D3A53AE0-2E00-1DA8-E96C-11B16D674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2127" y="3036274"/>
            <a:ext cx="403756" cy="2010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9A927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40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04342436-BEB5-AB46-1570-46764948A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1" y="3404253"/>
            <a:ext cx="3860782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</a:rPr>
              <a:t>Per poter normalmente riprendere le compensazioni il contribuente deve versare almeno la parte di debito erariale scaduto che lo riporti al di sotto della soglia pari a € 50.000 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02D08307-206D-47BC-FCE5-B7C9EF7B5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639" y="3396909"/>
            <a:ext cx="4039485" cy="10375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</a:rPr>
              <a:t>Sono consentite le compensazioni verticali e ai fini della soglia di € 50.000 rilevano soltanto i ruoli relativi ad imposte gestite dall’Ade mentre non rilevano i ruoli Inps, Inail ed i Tributi locali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9F7B2F1-BACF-28DA-5AC5-D71CF038A0EA}"/>
              </a:ext>
            </a:extLst>
          </p:cNvPr>
          <p:cNvSpPr txBox="1"/>
          <p:nvPr/>
        </p:nvSpPr>
        <p:spPr>
          <a:xfrm>
            <a:off x="379484" y="682689"/>
            <a:ext cx="5106917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NUOVI LIMITI ALL’UTILIZZO DI CREDITI IN COMPENSAZIONE</a:t>
            </a:r>
          </a:p>
        </p:txBody>
      </p:sp>
    </p:spTree>
    <p:extLst>
      <p:ext uri="{BB962C8B-B14F-4D97-AF65-F5344CB8AC3E}">
        <p14:creationId xmlns:p14="http://schemas.microsoft.com/office/powerpoint/2010/main" val="27775145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C19C6-F014-B4C6-0CFF-E9E926E4B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:a16="http://schemas.microsoft.com/office/drawing/2014/main" id="{FDADC0A7-2F3C-DEE9-1A03-BE07B5997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1838414"/>
            <a:ext cx="3846221" cy="1145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norma non prevede un limite minimo di </a:t>
            </a:r>
            <a:r>
              <a:rPr lang="it-IT" altLang="it-IT" sz="1400" dirty="0">
                <a:solidFill>
                  <a:srgbClr val="000000"/>
                </a:solidFill>
                <a:latin typeface="Arial"/>
                <a:cs typeface="Arial"/>
                <a:sym typeface="Wingdings" pitchFamily="2" charset="2"/>
              </a:rPr>
              <a:t>importo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al di sotto del quale il documento non si rende obbligatorio e quindi per qualsiasi importo il Professionista dovrà dimostrare di non avere debiti scaduti in Esattoria 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A6CDB73-20A7-EC5A-92AF-0674A0AFF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97" y="1832191"/>
            <a:ext cx="3874368" cy="1145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Contestualmente alla presentazione della fattura da parte del Professionista alla Pubblica Amministrazione per prestazioni rese, dovrà essere presentata la documentazione attestante la sua «regolarità fiscale e contributiva»</a:t>
            </a:r>
          </a:p>
        </p:txBody>
      </p:sp>
      <p:sp>
        <p:nvSpPr>
          <p:cNvPr id="10" name="Freccia a destra con strisce 9">
            <a:extLst>
              <a:ext uri="{FF2B5EF4-FFF2-40B4-BE49-F238E27FC236}">
                <a16:creationId xmlns:a16="http://schemas.microsoft.com/office/drawing/2014/main" id="{46BF5FED-53A0-BBE6-B5AC-0F93B1CC7C7C}"/>
              </a:ext>
            </a:extLst>
          </p:cNvPr>
          <p:cNvSpPr>
            <a:spLocks/>
          </p:cNvSpPr>
          <p:nvPr/>
        </p:nvSpPr>
        <p:spPr bwMode="auto">
          <a:xfrm rot="5400000">
            <a:off x="2362352" y="3015733"/>
            <a:ext cx="229164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8B4800B1-F53C-8828-2C72-F40A9CA1A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73849"/>
            <a:ext cx="3874368" cy="1145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Oggi esiste già una norma di blocco dei pagamenti (Art. 48/bis Dpr 602/73) in caso di debiti esattoriali scaduti solo oltre € 5.000 che però vale nei confronti di tutti i soggetti beneficiari e solo per pagamenti oltre € 5.000  </a:t>
            </a:r>
          </a:p>
        </p:txBody>
      </p:sp>
      <p:sp>
        <p:nvSpPr>
          <p:cNvPr id="12" name="Freccia a destra con strisce 9">
            <a:extLst>
              <a:ext uri="{FF2B5EF4-FFF2-40B4-BE49-F238E27FC236}">
                <a16:creationId xmlns:a16="http://schemas.microsoft.com/office/drawing/2014/main" id="{12E5D9C1-BA71-3CDF-4FD9-F1747708E3E8}"/>
              </a:ext>
            </a:extLst>
          </p:cNvPr>
          <p:cNvSpPr>
            <a:spLocks/>
          </p:cNvSpPr>
          <p:nvPr/>
        </p:nvSpPr>
        <p:spPr bwMode="auto">
          <a:xfrm rot="5400000">
            <a:off x="6566556" y="3026081"/>
            <a:ext cx="229164" cy="343407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E340A08-F03F-63B3-C07C-5A88D76E6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3373849"/>
            <a:ext cx="3874368" cy="1145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</a:t>
            </a:r>
            <a:r>
              <a:rPr lang="it-IT" altLang="it-IT" sz="1400" dirty="0">
                <a:solidFill>
                  <a:srgbClr val="000000"/>
                </a:solidFill>
                <a:latin typeface="Arial"/>
                <a:cs typeface="Arial"/>
                <a:sym typeface="Wingdings" pitchFamily="2" charset="2"/>
              </a:rPr>
              <a:t>Pubblica Amministrazione o la Società partecipata dovrà effettuare il pagamento nei confronti del Professionista al netto del debito esattoriale scaduto che verrà quindi direttamente compensato a cura della P.A.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Wingdings" pitchFamily="2" charset="2"/>
            </a:endParaRP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2AAE0E3C-5066-63F4-2F1A-6668E7B86F4D}"/>
              </a:ext>
            </a:extLst>
          </p:cNvPr>
          <p:cNvSpPr txBox="1">
            <a:spLocks/>
          </p:cNvSpPr>
          <p:nvPr/>
        </p:nvSpPr>
        <p:spPr>
          <a:xfrm>
            <a:off x="549000" y="650879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BLOCCO DEI PAGAMENTI AI PROFESSIONISTI DA PARTE DELLA P.A.</a:t>
            </a:r>
          </a:p>
        </p:txBody>
      </p:sp>
      <p:sp>
        <p:nvSpPr>
          <p:cNvPr id="4" name="Esplosione 1 3">
            <a:extLst>
              <a:ext uri="{FF2B5EF4-FFF2-40B4-BE49-F238E27FC236}">
                <a16:creationId xmlns:a16="http://schemas.microsoft.com/office/drawing/2014/main" id="{3482C064-9D54-E4CA-FFA8-9BCF273A1654}"/>
              </a:ext>
            </a:extLst>
          </p:cNvPr>
          <p:cNvSpPr/>
          <p:nvPr/>
        </p:nvSpPr>
        <p:spPr>
          <a:xfrm>
            <a:off x="5299789" y="979714"/>
            <a:ext cx="3620226" cy="926779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Rileva qualunque debito esattoriale scaduto</a:t>
            </a:r>
          </a:p>
        </p:txBody>
      </p:sp>
    </p:spTree>
    <p:extLst>
      <p:ext uri="{BB962C8B-B14F-4D97-AF65-F5344CB8AC3E}">
        <p14:creationId xmlns:p14="http://schemas.microsoft.com/office/powerpoint/2010/main" val="10326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D721-9073-C5EB-E6B6-E6CDD102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49DCD983-5425-4CF3-02AF-A8BFD78EB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51" y="1483571"/>
            <a:ext cx="4207990" cy="1012116"/>
          </a:xfrm>
          <a:prstGeom prst="rect">
            <a:avLst/>
          </a:prstGeom>
          <a:solidFill>
            <a:srgbClr val="275612"/>
          </a:solidFill>
          <a:ln w="38100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Per gli investimenti in beni strumentali materiali ed immateriali effettuati dall’01.01.2026, l’iper ammortamento sostituirà i crediti d’imposta sugli investimenti transizione Italia 4.0 e 5.0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2B8A6A87-0E46-5C82-ED20-0100202F9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424" y="1465451"/>
            <a:ext cx="4282631" cy="1012116"/>
          </a:xfrm>
          <a:prstGeom prst="rect">
            <a:avLst/>
          </a:prstGeom>
          <a:solidFill>
            <a:srgbClr val="275612"/>
          </a:solidFill>
          <a:ln w="38100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L’agevolazione consiste in un incremento della quota di ammortamento e dei canoni leasing del 180% per investimenti fino a € 2,5 mln.;100% fino a € 10 mln. e 50% fino a € 20 mln. 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94F34058-4B4A-D904-74A5-608C02A13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7871" y="2577850"/>
            <a:ext cx="432197" cy="22123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it-IT" altLang="it-IT" sz="15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15010257-4150-42A7-860D-E9D9D9375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3455" y="2570313"/>
            <a:ext cx="432197" cy="22877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it-IT" altLang="it-IT" sz="15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8AAAA400-D911-AF2C-2ED7-C1992DDE7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50" y="2842692"/>
            <a:ext cx="4207990" cy="1012116"/>
          </a:xfrm>
          <a:prstGeom prst="rect">
            <a:avLst/>
          </a:prstGeom>
          <a:solidFill>
            <a:srgbClr val="275612"/>
          </a:solidFill>
          <a:ln w="38100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L’investimento deve essere perfezionato nel periodo dall’01.01.2026 al 30.09.2028 senza alcun riferimento alla prenotazione ed al versamento di un acconto pari almeno al 20%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AC37540D-CD9C-22FA-54E3-1FD0DB61D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424" y="2854338"/>
            <a:ext cx="4282631" cy="1012116"/>
          </a:xfrm>
          <a:prstGeom prst="rect">
            <a:avLst/>
          </a:prstGeom>
          <a:solidFill>
            <a:srgbClr val="275612"/>
          </a:solidFill>
          <a:ln w="38100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I beni agevolati sono quelli di cui agli allegati IV e V della Legge 199/2025 nonché i beni strumentali finalizzati all’autoproduzione e all’autoconsumo di energia da fonti rinnovabili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883DA2C-D891-B92C-8A44-59ADD1B89302}"/>
              </a:ext>
            </a:extLst>
          </p:cNvPr>
          <p:cNvSpPr txBox="1"/>
          <p:nvPr/>
        </p:nvSpPr>
        <p:spPr>
          <a:xfrm>
            <a:off x="202201" y="412097"/>
            <a:ext cx="849393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IL RITORNO DEGLI IPER AMMORTAMENTI AL POSTO DEI CREDITI D’IMPOSTA INVESTIMENTI</a:t>
            </a:r>
          </a:p>
        </p:txBody>
      </p:sp>
      <p:sp>
        <p:nvSpPr>
          <p:cNvPr id="7" name="Telaio 6">
            <a:extLst>
              <a:ext uri="{FF2B5EF4-FFF2-40B4-BE49-F238E27FC236}">
                <a16:creationId xmlns:a16="http://schemas.microsoft.com/office/drawing/2014/main" id="{91E2A631-226F-B15C-A1B4-82B666FF0C0E}"/>
              </a:ext>
            </a:extLst>
          </p:cNvPr>
          <p:cNvSpPr/>
          <p:nvPr/>
        </p:nvSpPr>
        <p:spPr>
          <a:xfrm>
            <a:off x="252051" y="4188982"/>
            <a:ext cx="8696004" cy="634950"/>
          </a:xfrm>
          <a:prstGeom prst="bevel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it-IT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un provvedimento normativo imminente sarà eliminato il vincolo che i beni oggetto dell’investimento debbano essere stati prodotti all’interno della UE, quindi il luogo di produzione dei beni non sarà più rilevante </a:t>
            </a:r>
          </a:p>
        </p:txBody>
      </p:sp>
    </p:spTree>
    <p:extLst>
      <p:ext uri="{BB962C8B-B14F-4D97-AF65-F5344CB8AC3E}">
        <p14:creationId xmlns:p14="http://schemas.microsoft.com/office/powerpoint/2010/main" val="5415173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E1383-AD62-8080-B8B8-155A62217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3">
            <a:extLst>
              <a:ext uri="{FF2B5EF4-FFF2-40B4-BE49-F238E27FC236}">
                <a16:creationId xmlns:a16="http://schemas.microsoft.com/office/drawing/2014/main" id="{A1E0432B-1C50-0EA3-5D16-0A5650B5F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66" y="1567005"/>
            <a:ext cx="4207990" cy="947342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206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Sulle fatture emesse a soggetti diversi dalle persone fisiche private (condomini ed enti non commerciali compresi) e dai Professionisti, dal 2028 verrà applicata una ritenuta d’acconto</a:t>
            </a:r>
          </a:p>
        </p:txBody>
      </p:sp>
      <p:sp>
        <p:nvSpPr>
          <p:cNvPr id="4" name="Rettangolo 15">
            <a:extLst>
              <a:ext uri="{FF2B5EF4-FFF2-40B4-BE49-F238E27FC236}">
                <a16:creationId xmlns:a16="http://schemas.microsoft.com/office/drawing/2014/main" id="{7B5560D8-5A90-2558-668C-CB87A4425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439" y="1548885"/>
            <a:ext cx="4347947" cy="947342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206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La ritenuta d’acconto dell’Irpef e dell’Ires verrà applicata all’importo imponibile della fattura in misura pari allo 0,5% dal 2028 e all’1% dal 2029 con gettito previsto a regime di 1,5 mld. di euro</a:t>
            </a:r>
          </a:p>
        </p:txBody>
      </p:sp>
      <p:sp>
        <p:nvSpPr>
          <p:cNvPr id="5" name="Freccia in giù 12">
            <a:extLst>
              <a:ext uri="{FF2B5EF4-FFF2-40B4-BE49-F238E27FC236}">
                <a16:creationId xmlns:a16="http://schemas.microsoft.com/office/drawing/2014/main" id="{729692D3-1B4D-88D2-80B4-F8FF1EF41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886" y="2601337"/>
            <a:ext cx="432197" cy="2070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it-IT" altLang="it-IT" sz="15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Freccia in giù 12">
            <a:extLst>
              <a:ext uri="{FF2B5EF4-FFF2-40B4-BE49-F238E27FC236}">
                <a16:creationId xmlns:a16="http://schemas.microsoft.com/office/drawing/2014/main" id="{9B34A815-F76D-876E-4B0B-6BE47D408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470" y="2594282"/>
            <a:ext cx="432197" cy="21413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600"/>
              </a:lnSpc>
            </a:pPr>
            <a:endParaRPr lang="it-IT" altLang="it-IT" sz="15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Rettangolo 3">
            <a:extLst>
              <a:ext uri="{FF2B5EF4-FFF2-40B4-BE49-F238E27FC236}">
                <a16:creationId xmlns:a16="http://schemas.microsoft.com/office/drawing/2014/main" id="{9624BAF7-5D09-0E48-E1DF-3D17132EF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65" y="2898135"/>
            <a:ext cx="4207990" cy="947342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206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La ritenuta non sarà applicata in fattura dai cedenti o prestatori in Regime Forfettario, in Concordato Preventivo Biennale o in Tax Control Framework (ci sarà un flag in FE)</a:t>
            </a:r>
          </a:p>
        </p:txBody>
      </p:sp>
      <p:sp>
        <p:nvSpPr>
          <p:cNvPr id="9" name="Rettangolo 15">
            <a:extLst>
              <a:ext uri="{FF2B5EF4-FFF2-40B4-BE49-F238E27FC236}">
                <a16:creationId xmlns:a16="http://schemas.microsoft.com/office/drawing/2014/main" id="{18AFE972-C0EA-8CF8-6D74-8FCAB98B2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439" y="2909781"/>
            <a:ext cx="4347947" cy="947342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206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</a:pP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Per recuperare il credito determinato dalle ritenute subite, i soggetti emittenti la fattura dovranno </a:t>
            </a:r>
            <a:r>
              <a:rPr lang="it-IT" altLang="it-IT" sz="1500" dirty="0" err="1">
                <a:solidFill>
                  <a:schemeClr val="bg1"/>
                </a:solidFill>
                <a:latin typeface="Arial"/>
                <a:cs typeface="Arial"/>
              </a:rPr>
              <a:t>raccogliare</a:t>
            </a:r>
            <a:r>
              <a:rPr lang="it-IT" altLang="it-IT" sz="1500" dirty="0">
                <a:solidFill>
                  <a:schemeClr val="bg1"/>
                </a:solidFill>
                <a:latin typeface="Arial"/>
                <a:cs typeface="Arial"/>
              </a:rPr>
              <a:t> a fine anno le CU telematiche trasmesse dai cessionari/committenti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EF16B7C-3BB0-2266-7604-FF1734CAB414}"/>
              </a:ext>
            </a:extLst>
          </p:cNvPr>
          <p:cNvSpPr txBox="1"/>
          <p:nvPr/>
        </p:nvSpPr>
        <p:spPr>
          <a:xfrm>
            <a:off x="146216" y="626699"/>
            <a:ext cx="849393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NUOVA RITENUTA D’ACCONTO SULLE TRANSAZIONI B2B DAL 2028</a:t>
            </a:r>
          </a:p>
        </p:txBody>
      </p:sp>
      <p:sp>
        <p:nvSpPr>
          <p:cNvPr id="2" name="Telaio 1">
            <a:extLst>
              <a:ext uri="{FF2B5EF4-FFF2-40B4-BE49-F238E27FC236}">
                <a16:creationId xmlns:a16="http://schemas.microsoft.com/office/drawing/2014/main" id="{9FB78746-2BB2-3C82-48B5-57C76ADD62EC}"/>
              </a:ext>
            </a:extLst>
          </p:cNvPr>
          <p:cNvSpPr/>
          <p:nvPr/>
        </p:nvSpPr>
        <p:spPr>
          <a:xfrm>
            <a:off x="196065" y="4039684"/>
            <a:ext cx="8751990" cy="653611"/>
          </a:xfrm>
          <a:prstGeom prst="bevel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it-IT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norma ha dichiarate finalità anti evasione in quanto dovrebbe far emergere redditi che fino ad oggi sono rimasti occulti, oltre a generare per l’Erario un evidente beneficio in termini di «cassa» </a:t>
            </a:r>
          </a:p>
        </p:txBody>
      </p:sp>
    </p:spTree>
    <p:extLst>
      <p:ext uri="{BB962C8B-B14F-4D97-AF65-F5344CB8AC3E}">
        <p14:creationId xmlns:p14="http://schemas.microsoft.com/office/powerpoint/2010/main" val="21140761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48D3-59DD-F856-D098-BA1BE268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0FC07A13-ADD5-3518-F6BC-0E99F51F486D}"/>
              </a:ext>
            </a:extLst>
          </p:cNvPr>
          <p:cNvSpPr txBox="1">
            <a:spLocks/>
          </p:cNvSpPr>
          <p:nvPr/>
        </p:nvSpPr>
        <p:spPr>
          <a:xfrm>
            <a:off x="343724" y="750275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LIQUIDAZIONE AUTOMATICA IN CASO DI OMESSA DICHIARAZIONE IVA - 1</a:t>
            </a:r>
          </a:p>
        </p:txBody>
      </p:sp>
      <p:sp>
        <p:nvSpPr>
          <p:cNvPr id="6" name="Freccia a destra con strisce 9">
            <a:extLst>
              <a:ext uri="{FF2B5EF4-FFF2-40B4-BE49-F238E27FC236}">
                <a16:creationId xmlns:a16="http://schemas.microsoft.com/office/drawing/2014/main" id="{63B5F17E-3A0F-D520-2FA7-73E99C422F19}"/>
              </a:ext>
            </a:extLst>
          </p:cNvPr>
          <p:cNvSpPr>
            <a:spLocks/>
          </p:cNvSpPr>
          <p:nvPr/>
        </p:nvSpPr>
        <p:spPr bwMode="auto">
          <a:xfrm rot="5400000">
            <a:off x="2350136" y="2939727"/>
            <a:ext cx="236382" cy="37024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reccia a destra con strisce 9">
            <a:extLst>
              <a:ext uri="{FF2B5EF4-FFF2-40B4-BE49-F238E27FC236}">
                <a16:creationId xmlns:a16="http://schemas.microsoft.com/office/drawing/2014/main" id="{2551AA82-1122-A9BA-9989-33E926947304}"/>
              </a:ext>
            </a:extLst>
          </p:cNvPr>
          <p:cNvSpPr>
            <a:spLocks/>
          </p:cNvSpPr>
          <p:nvPr/>
        </p:nvSpPr>
        <p:spPr bwMode="auto">
          <a:xfrm rot="5400000">
            <a:off x="6775515" y="2949063"/>
            <a:ext cx="236381" cy="370239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5E695A-9A5C-413E-7D74-8E96DA36D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788" y="1804072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L’Agenzia liquiderà l’imposta dovuta per differenza tra l’imposta a debito e quella a credito risultante dalle fatture emesse e ricevute presenti sullo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Sdi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nonché sulla base dei corrispettivi memorizzati 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D55B7F3B-3EBA-9173-DF20-6D3AB777D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03" y="1804072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In caso di omessa dichiarazione annuale Iva, l’Agenzia delle entrate potrà automaticamente liquidare l’imposta dovuta dal contribuente entro i termini decadenziali per l’accertamento dell’imposta 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226FD33-0F6D-2C36-C1E3-2BE595C65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03" y="3442008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procedura automatica prevede che NON sarà riconosciuto il credito riportato dal precedente esercizio salvo che in contraddittorio il contribuente non riesca a dimostrarne il diritto all’utilizzo 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AE85A2F-722C-76C3-8047-4FA474FE5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788" y="3434097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Se il contribuente verserà l’imposta dovuta entro 60 gg. dalla notifica della liquidazione automatica, egli potrà godere dell’abbattimento della sanzione prevista dal 120% al 40% con un minimo di € 250 </a:t>
            </a:r>
          </a:p>
        </p:txBody>
      </p:sp>
    </p:spTree>
    <p:extLst>
      <p:ext uri="{BB962C8B-B14F-4D97-AF65-F5344CB8AC3E}">
        <p14:creationId xmlns:p14="http://schemas.microsoft.com/office/powerpoint/2010/main" val="246956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1A498-714E-AF26-039C-0183A3B60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3ED34718-40A8-43EE-1B0B-0C8ACB34BEB9}"/>
              </a:ext>
            </a:extLst>
          </p:cNvPr>
          <p:cNvSpPr txBox="1">
            <a:spLocks/>
          </p:cNvSpPr>
          <p:nvPr/>
        </p:nvSpPr>
        <p:spPr>
          <a:xfrm>
            <a:off x="362386" y="778264"/>
            <a:ext cx="804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LIQUIDAZIONE AUTOMATICA IN CASO DI OMESSA DICHIARAZIONE IVA - 2</a:t>
            </a:r>
          </a:p>
        </p:txBody>
      </p:sp>
      <p:sp>
        <p:nvSpPr>
          <p:cNvPr id="6" name="Freccia a destra con strisce 9">
            <a:extLst>
              <a:ext uri="{FF2B5EF4-FFF2-40B4-BE49-F238E27FC236}">
                <a16:creationId xmlns:a16="http://schemas.microsoft.com/office/drawing/2014/main" id="{D5C0A8E4-9DA5-7515-43B8-18750A7832E1}"/>
              </a:ext>
            </a:extLst>
          </p:cNvPr>
          <p:cNvSpPr>
            <a:spLocks/>
          </p:cNvSpPr>
          <p:nvPr/>
        </p:nvSpPr>
        <p:spPr bwMode="auto">
          <a:xfrm rot="5400000">
            <a:off x="2350136" y="2949058"/>
            <a:ext cx="236382" cy="370240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reccia a destra con strisce 9">
            <a:extLst>
              <a:ext uri="{FF2B5EF4-FFF2-40B4-BE49-F238E27FC236}">
                <a16:creationId xmlns:a16="http://schemas.microsoft.com/office/drawing/2014/main" id="{D75F22B8-8F8F-A268-E9C1-3E155BF0DDCA}"/>
              </a:ext>
            </a:extLst>
          </p:cNvPr>
          <p:cNvSpPr>
            <a:spLocks/>
          </p:cNvSpPr>
          <p:nvPr/>
        </p:nvSpPr>
        <p:spPr bwMode="auto">
          <a:xfrm rot="5400000">
            <a:off x="6775515" y="2958394"/>
            <a:ext cx="236381" cy="370239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9C0F27-9622-74B2-ACE5-F741009E6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788" y="1813403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dichiarazione annuale Iva presentata con i quadri «in bianco», finalizzata </a:t>
            </a: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esclusivamente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ad evitare l’omissione, è considerata comunque equiparata ad una dichiarazione «omessa»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208899F-5E99-C1EB-6954-789DCA97C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03" y="1813403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L’avviso di liquidazione automatica dell’imposta dovuta dovrà essere notificato al contribuente entro il 31.12 del </a:t>
            </a:r>
            <a:r>
              <a:rPr kumimoji="0" lang="it-IT" altLang="it-IT" sz="140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settimo anno successivo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a quello in cui la dichiarazione avrebbe dovuto essere presentata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79581C4-3E3F-2A8C-FED6-4429D6A1A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03" y="3451339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Le somme dovute sulla base della liquidazione automatica devono essere versate a mezzo modello F24 ma senza la facoltà di utilizzare i crediti in compensazione delle somme a debito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22FFB69-E6AA-DF59-451F-5F8D16448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788" y="3443428"/>
            <a:ext cx="4150910" cy="998965"/>
          </a:xfrm>
          <a:prstGeom prst="rect">
            <a:avLst/>
          </a:prstGeom>
          <a:solidFill>
            <a:srgbClr val="002060"/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In caso di omesso pagamento dell’avviso di liquidazione, la relativa cartella esattoriale dovrà essere notificata al contribuente entro il 31.12 del 3^ anno successivo a quello di notifica dell’avviso</a:t>
            </a:r>
          </a:p>
        </p:txBody>
      </p:sp>
    </p:spTree>
    <p:extLst>
      <p:ext uri="{BB962C8B-B14F-4D97-AF65-F5344CB8AC3E}">
        <p14:creationId xmlns:p14="http://schemas.microsoft.com/office/powerpoint/2010/main" val="525809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7F1E4-D507-5A8C-0885-247B97CA4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:a16="http://schemas.microsoft.com/office/drawing/2014/main" id="{56FD9A21-1CFB-2F01-817D-6DC0A7C3C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1614478"/>
            <a:ext cx="3846221" cy="114544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Attualmente è prevista la facoltà di opzione per la cedolare secca del 21% per il primo immobile il 26% per gli eventuali ulteriori tre immobili con obbligo di apertura partita Iva a partire dal 5^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B98F5B0-390E-0FD9-AADA-DD203DB6B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50" y="1608255"/>
            <a:ext cx="4004103" cy="114544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Sono considerate locazioni brevi quelle di durata inferiore a 30 giorni, per le quali è consentito anche il solo contratto verbale senza alcun obbligo di registrazione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  <a:sym typeface="Wingdings" pitchFamily="2" charset="2"/>
            </a:endParaRPr>
          </a:p>
        </p:txBody>
      </p:sp>
      <p:sp>
        <p:nvSpPr>
          <p:cNvPr id="10" name="Freccia a destra con strisce 9">
            <a:extLst>
              <a:ext uri="{FF2B5EF4-FFF2-40B4-BE49-F238E27FC236}">
                <a16:creationId xmlns:a16="http://schemas.microsoft.com/office/drawing/2014/main" id="{03434713-5B9A-1977-7791-5FD1821CECDA}"/>
              </a:ext>
            </a:extLst>
          </p:cNvPr>
          <p:cNvSpPr>
            <a:spLocks/>
          </p:cNvSpPr>
          <p:nvPr/>
        </p:nvSpPr>
        <p:spPr bwMode="auto">
          <a:xfrm rot="5400000">
            <a:off x="2264680" y="2917460"/>
            <a:ext cx="275215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EC7FB47-31F3-B956-97A4-BE60EC554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04" y="3467159"/>
            <a:ext cx="4032250" cy="114544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La legge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di Bilancio 2026 prevede il mantenimento della cedolare secca 21% per il </a:t>
            </a: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1^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e del 26% per il 2^, </a:t>
            </a:r>
            <a:r>
              <a:rPr kumimoji="0" lang="it-IT" altLang="it-IT" sz="1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con obbligo di apertura della partita Iva già a partire dal </a:t>
            </a:r>
            <a:r>
              <a:rPr lang="it-IT" altLang="it-IT" sz="1400" b="1" u="sng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3^</a:t>
            </a:r>
            <a:r>
              <a:rPr kumimoji="0" lang="it-IT" altLang="it-IT" sz="1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immobile</a:t>
            </a:r>
          </a:p>
        </p:txBody>
      </p:sp>
      <p:sp>
        <p:nvSpPr>
          <p:cNvPr id="12" name="Freccia a destra con strisce 9">
            <a:extLst>
              <a:ext uri="{FF2B5EF4-FFF2-40B4-BE49-F238E27FC236}">
                <a16:creationId xmlns:a16="http://schemas.microsoft.com/office/drawing/2014/main" id="{27F53770-5FBC-3865-4ADC-B857C9DF0FE0}"/>
              </a:ext>
            </a:extLst>
          </p:cNvPr>
          <p:cNvSpPr>
            <a:spLocks/>
          </p:cNvSpPr>
          <p:nvPr/>
        </p:nvSpPr>
        <p:spPr bwMode="auto">
          <a:xfrm rot="5400000">
            <a:off x="6543530" y="2927810"/>
            <a:ext cx="275217" cy="343407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1192C30-E368-1428-F8CB-7625043BC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3467159"/>
            <a:ext cx="3846221" cy="114544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gestione d’impresa dell’attività comporta la possibilità di applicare il regime di contabilità ordinaria o di contabilità semplificata o infine il regime forfettario con coefficiente di redditività </a:t>
            </a: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D2DAEDC1-4593-4A68-6A28-8C214EE3321C}"/>
              </a:ext>
            </a:extLst>
          </p:cNvPr>
          <p:cNvSpPr txBox="1">
            <a:spLocks/>
          </p:cNvSpPr>
          <p:nvPr/>
        </p:nvSpPr>
        <p:spPr>
          <a:xfrm>
            <a:off x="549000" y="856155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NOVITA’ TASSAZIONE LOCAZIONI BREVI -1/4</a:t>
            </a:r>
          </a:p>
        </p:txBody>
      </p:sp>
    </p:spTree>
    <p:extLst>
      <p:ext uri="{BB962C8B-B14F-4D97-AF65-F5344CB8AC3E}">
        <p14:creationId xmlns:p14="http://schemas.microsoft.com/office/powerpoint/2010/main" val="2249647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686AB60D-9598-3853-ABF0-BB310204C150}"/>
              </a:ext>
            </a:extLst>
          </p:cNvPr>
          <p:cNvGrpSpPr/>
          <p:nvPr/>
        </p:nvGrpSpPr>
        <p:grpSpPr>
          <a:xfrm>
            <a:off x="231832" y="1296956"/>
            <a:ext cx="8660241" cy="3253923"/>
            <a:chOff x="1212753" y="1319623"/>
            <a:chExt cx="9846544" cy="4677383"/>
          </a:xfrm>
        </p:grpSpPr>
        <p:sp>
          <p:nvSpPr>
            <p:cNvPr id="5" name="Segnaposto testo 3">
              <a:extLst>
                <a:ext uri="{FF2B5EF4-FFF2-40B4-BE49-F238E27FC236}">
                  <a16:creationId xmlns:a16="http://schemas.microsoft.com/office/drawing/2014/main" id="{E7A0813C-43C6-AC1E-F8CA-58A8E08FF9FE}"/>
                </a:ext>
              </a:extLst>
            </p:cNvPr>
            <p:cNvSpPr txBox="1">
              <a:spLocks/>
            </p:cNvSpPr>
            <p:nvPr/>
          </p:nvSpPr>
          <p:spPr>
            <a:xfrm>
              <a:off x="1212753" y="1319623"/>
              <a:ext cx="9846543" cy="1144976"/>
            </a:xfrm>
            <a:prstGeom prst="rect">
              <a:avLst/>
            </a:prstGeom>
            <a:solidFill>
              <a:srgbClr val="364D47"/>
            </a:solidFill>
            <a:ln w="28575">
              <a:solidFill>
                <a:srgbClr val="364D47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u="none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600"/>
                </a:lnSpc>
                <a:buNone/>
              </a:pPr>
              <a:r>
                <a:rPr lang="it-IT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Ricordiamo che nelle locazioni ordinarie (escluse le locazioni brevi) in caso di contratto stipulato dal comodatario, il reddito fondiario deve essere sempre e comunque dichiarato dal proprietario, ancorché questi non figuri nel contratto di locazione </a:t>
              </a:r>
              <a:r>
                <a:rPr lang="it-IT" sz="15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(Risoluzione n. 381/E del 14.10.2008)</a:t>
              </a:r>
            </a:p>
          </p:txBody>
        </p:sp>
        <p:sp>
          <p:nvSpPr>
            <p:cNvPr id="6" name="Segnaposto testo 3">
              <a:extLst>
                <a:ext uri="{FF2B5EF4-FFF2-40B4-BE49-F238E27FC236}">
                  <a16:creationId xmlns:a16="http://schemas.microsoft.com/office/drawing/2014/main" id="{766870C4-8446-BF12-44DD-4317BDA566F5}"/>
                </a:ext>
              </a:extLst>
            </p:cNvPr>
            <p:cNvSpPr txBox="1">
              <a:spLocks/>
            </p:cNvSpPr>
            <p:nvPr/>
          </p:nvSpPr>
          <p:spPr>
            <a:xfrm>
              <a:off x="1212754" y="2977582"/>
              <a:ext cx="4710196" cy="1397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364D47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ü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-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600"/>
                </a:lnSpc>
                <a:spcBef>
                  <a:spcPts val="300"/>
                </a:spcBef>
                <a:buNone/>
              </a:pPr>
              <a:r>
                <a:rPr lang="it-IT" sz="1500" dirty="0">
                  <a:solidFill>
                    <a:srgbClr val="0D1508"/>
                  </a:solidFill>
                </a:rPr>
                <a:t>Tale norma ha fini evidentemente anti elusivi in quanto il proprietario potrebbe essere tentato di spostare il reddito in capo al comodatario cui si applicano aliquote Irpef inferiori  </a:t>
              </a:r>
            </a:p>
          </p:txBody>
        </p:sp>
        <p:sp>
          <p:nvSpPr>
            <p:cNvPr id="7" name="Segnaposto testo 3">
              <a:extLst>
                <a:ext uri="{FF2B5EF4-FFF2-40B4-BE49-F238E27FC236}">
                  <a16:creationId xmlns:a16="http://schemas.microsoft.com/office/drawing/2014/main" id="{A48A44E9-1900-D092-61FB-C0F7F6DA528F}"/>
                </a:ext>
              </a:extLst>
            </p:cNvPr>
            <p:cNvSpPr txBox="1">
              <a:spLocks/>
            </p:cNvSpPr>
            <p:nvPr/>
          </p:nvSpPr>
          <p:spPr>
            <a:xfrm>
              <a:off x="6349101" y="2977582"/>
              <a:ext cx="4710196" cy="1397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364D47"/>
              </a:solidFill>
            </a:ln>
          </p:spPr>
          <p:txBody>
            <a:bodyPr anchor="ctr"/>
            <a:lstStyle>
              <a:defPPr>
                <a:defRPr lang="it-IT"/>
              </a:defPPr>
              <a:lvl1pPr marL="228600" indent="-228600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ü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-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 algn="ctr">
                <a:lnSpc>
                  <a:spcPts val="1600"/>
                </a:lnSpc>
                <a:buNone/>
              </a:pPr>
              <a:r>
                <a:rPr lang="it-IT" sz="1500" dirty="0">
                  <a:solidFill>
                    <a:srgbClr val="0D1508"/>
                  </a:solidFill>
                </a:rPr>
                <a:t>Nelle </a:t>
              </a:r>
              <a:r>
                <a:rPr lang="it-IT" sz="1500" u="sng" dirty="0">
                  <a:solidFill>
                    <a:srgbClr val="0D1508"/>
                  </a:solidFill>
                </a:rPr>
                <a:t>locazioni brevi</a:t>
              </a:r>
              <a:r>
                <a:rPr lang="it-IT" sz="1500" dirty="0">
                  <a:solidFill>
                    <a:srgbClr val="0D1508"/>
                  </a:solidFill>
                </a:rPr>
                <a:t> invece il reddito da «fondiario» diventa «diverso» con obbligo di dichiarazione in capo al sublocatore che può anche optare per la cedolare secca del 21%</a:t>
              </a:r>
            </a:p>
          </p:txBody>
        </p:sp>
        <p:cxnSp>
          <p:nvCxnSpPr>
            <p:cNvPr id="8" name="Connettore 4 7">
              <a:extLst>
                <a:ext uri="{FF2B5EF4-FFF2-40B4-BE49-F238E27FC236}">
                  <a16:creationId xmlns:a16="http://schemas.microsoft.com/office/drawing/2014/main" id="{E41F646C-0341-0164-220A-00E07D218A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885672" y="1694373"/>
              <a:ext cx="481012" cy="203835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405C5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Connettore 4 8">
              <a:extLst>
                <a:ext uri="{FF2B5EF4-FFF2-40B4-BE49-F238E27FC236}">
                  <a16:creationId xmlns:a16="http://schemas.microsoft.com/office/drawing/2014/main" id="{C542C728-8657-BFC7-9AA3-7F6716A339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7077675" y="1555465"/>
              <a:ext cx="481012" cy="231616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405C5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Segnaposto testo 3">
              <a:extLst>
                <a:ext uri="{FF2B5EF4-FFF2-40B4-BE49-F238E27FC236}">
                  <a16:creationId xmlns:a16="http://schemas.microsoft.com/office/drawing/2014/main" id="{C652DD57-FD66-3C2C-EA69-A09D4216338D}"/>
                </a:ext>
              </a:extLst>
            </p:cNvPr>
            <p:cNvSpPr txBox="1">
              <a:spLocks/>
            </p:cNvSpPr>
            <p:nvPr/>
          </p:nvSpPr>
          <p:spPr>
            <a:xfrm>
              <a:off x="1212753" y="4851543"/>
              <a:ext cx="9846541" cy="1145463"/>
            </a:xfrm>
            <a:prstGeom prst="rect">
              <a:avLst/>
            </a:prstGeom>
            <a:solidFill>
              <a:srgbClr val="364D47"/>
            </a:solidFill>
            <a:ln w="28575">
              <a:solidFill>
                <a:srgbClr val="364D47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u="none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600"/>
                </a:lnSpc>
                <a:buNone/>
              </a:pPr>
              <a:r>
                <a:rPr lang="it-IT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 segnala che l’eccezione non si applica in capo al comodatario dei contratti (anche brevi) relativi a immobili non abitativi e che in presenza di «redditi diversi» da locazioni brevi si applica il criterio di cassa con la tassazione dei soli canoni effettivamente percepiti e non di quelli risultanti dal contratto</a:t>
              </a:r>
            </a:p>
          </p:txBody>
        </p:sp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8866FF47-A4B0-D235-1426-133FEFEF20AC}"/>
                </a:ext>
              </a:extLst>
            </p:cNvPr>
            <p:cNvCxnSpPr>
              <a:cxnSpLocks/>
            </p:cNvCxnSpPr>
            <p:nvPr/>
          </p:nvCxnSpPr>
          <p:spPr>
            <a:xfrm>
              <a:off x="4099428" y="4374692"/>
              <a:ext cx="0" cy="476851"/>
            </a:xfrm>
            <a:prstGeom prst="straightConnector1">
              <a:avLst/>
            </a:prstGeom>
            <a:ln w="28575">
              <a:solidFill>
                <a:schemeClr val="accent6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030C3D53-9F08-AA0B-C9F8-2FBE457B5E20}"/>
                </a:ext>
              </a:extLst>
            </p:cNvPr>
            <p:cNvCxnSpPr>
              <a:cxnSpLocks/>
            </p:cNvCxnSpPr>
            <p:nvPr/>
          </p:nvCxnSpPr>
          <p:spPr>
            <a:xfrm>
              <a:off x="8468688" y="4374692"/>
              <a:ext cx="0" cy="476851"/>
            </a:xfrm>
            <a:prstGeom prst="straightConnector1">
              <a:avLst/>
            </a:prstGeom>
            <a:ln w="28575">
              <a:solidFill>
                <a:schemeClr val="accent6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DB95D655-F8A0-DAA0-28DF-B54C4497FAC7}"/>
              </a:ext>
            </a:extLst>
          </p:cNvPr>
          <p:cNvSpPr txBox="1">
            <a:spLocks/>
          </p:cNvSpPr>
          <p:nvPr/>
        </p:nvSpPr>
        <p:spPr>
          <a:xfrm>
            <a:off x="259749" y="706865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NOVITA’ TASSAZIONE LOCAZIONI BREVI – 2/4</a:t>
            </a:r>
          </a:p>
        </p:txBody>
      </p:sp>
    </p:spTree>
    <p:extLst>
      <p:ext uri="{BB962C8B-B14F-4D97-AF65-F5344CB8AC3E}">
        <p14:creationId xmlns:p14="http://schemas.microsoft.com/office/powerpoint/2010/main" val="1976983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CA2A9-BDDE-5B24-9A11-801A1CFE7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:a16="http://schemas.microsoft.com/office/drawing/2014/main" id="{FF39945B-34DA-176C-5C4C-999B4F263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1465187"/>
            <a:ext cx="3846221" cy="114544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Gli intermediari che incassano i canoni per poi girarli ai locatori, al netto delle loro commissioni, continueranno ad applicare una ritenuta a titolo di acconto del 21% sul canone lordo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092A872-4ECD-E912-AB5A-8FB55C85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97" y="1458964"/>
            <a:ext cx="3742846" cy="114544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Nel conteggiare le tre unità immobiliari, </a:t>
            </a: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il contribuente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dovrà tener conto sia di quelle possedute in proprietà che di quelle detenute in locazione o comodato  </a:t>
            </a:r>
          </a:p>
        </p:txBody>
      </p:sp>
      <p:sp>
        <p:nvSpPr>
          <p:cNvPr id="10" name="Freccia a destra con strisce 9">
            <a:extLst>
              <a:ext uri="{FF2B5EF4-FFF2-40B4-BE49-F238E27FC236}">
                <a16:creationId xmlns:a16="http://schemas.microsoft.com/office/drawing/2014/main" id="{6D76ADC0-BC9C-0127-0F3B-7A77F5454D7B}"/>
              </a:ext>
            </a:extLst>
          </p:cNvPr>
          <p:cNvSpPr>
            <a:spLocks/>
          </p:cNvSpPr>
          <p:nvPr/>
        </p:nvSpPr>
        <p:spPr bwMode="auto">
          <a:xfrm rot="5400000">
            <a:off x="2339326" y="2768169"/>
            <a:ext cx="275215" cy="357884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1511999-8D4F-C541-21AF-02F3FA798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17868"/>
            <a:ext cx="3770993" cy="114544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La ritenuta 21% </a:t>
            </a: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è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sempre da considerare a titolo d’acconto </a:t>
            </a:r>
            <a:r>
              <a:rPr lang="it-IT" altLang="it-IT" sz="1400" dirty="0">
                <a:solidFill>
                  <a:schemeClr val="bg1"/>
                </a:solidFill>
                <a:latin typeface="Arial"/>
                <a:cs typeface="Arial"/>
                <a:sym typeface="Wingdings" pitchFamily="2" charset="2"/>
              </a:rPr>
              <a:t>anche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 nel caso di un solo </a:t>
            </a:r>
            <a:r>
              <a:rPr kumimoji="0" lang="it-IT" altLang="it-IT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immobile locato,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mentre non sarà applicata nel caso di locatore in regime d’impresa</a:t>
            </a:r>
          </a:p>
        </p:txBody>
      </p:sp>
      <p:sp>
        <p:nvSpPr>
          <p:cNvPr id="12" name="Freccia a destra con strisce 9">
            <a:extLst>
              <a:ext uri="{FF2B5EF4-FFF2-40B4-BE49-F238E27FC236}">
                <a16:creationId xmlns:a16="http://schemas.microsoft.com/office/drawing/2014/main" id="{9387BB3F-629E-CF2B-72C5-CFD35BFF2DA3}"/>
              </a:ext>
            </a:extLst>
          </p:cNvPr>
          <p:cNvSpPr>
            <a:spLocks/>
          </p:cNvSpPr>
          <p:nvPr/>
        </p:nvSpPr>
        <p:spPr bwMode="auto">
          <a:xfrm rot="5400000">
            <a:off x="6543530" y="2778519"/>
            <a:ext cx="275217" cy="343407"/>
          </a:xfrm>
          <a:custGeom>
            <a:avLst/>
            <a:gdLst>
              <a:gd name="T0" fmla="*/ 180667 w 360040"/>
              <a:gd name="T1" fmla="*/ 0 h 576064"/>
              <a:gd name="T2" fmla="*/ 0 w 360040"/>
              <a:gd name="T3" fmla="*/ 288432 h 576064"/>
              <a:gd name="T4" fmla="*/ 180667 w 360040"/>
              <a:gd name="T5" fmla="*/ 576860 h 576064"/>
              <a:gd name="T6" fmla="*/ 361334 w 360040"/>
              <a:gd name="T7" fmla="*/ 288432 h 576064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6256 w 360040"/>
              <a:gd name="T13" fmla="*/ 144016 h 576064"/>
              <a:gd name="T14" fmla="*/ 270030 w 360040"/>
              <a:gd name="T15" fmla="*/ 432048 h 5760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40" h="576064">
                <a:moveTo>
                  <a:pt x="0" y="144016"/>
                </a:moveTo>
                <a:lnTo>
                  <a:pt x="11251" y="144016"/>
                </a:lnTo>
                <a:lnTo>
                  <a:pt x="11251" y="432048"/>
                </a:lnTo>
                <a:lnTo>
                  <a:pt x="0" y="432048"/>
                </a:lnTo>
                <a:lnTo>
                  <a:pt x="0" y="144016"/>
                </a:lnTo>
                <a:close/>
                <a:moveTo>
                  <a:pt x="22503" y="144016"/>
                </a:moveTo>
                <a:lnTo>
                  <a:pt x="45005" y="144016"/>
                </a:lnTo>
                <a:lnTo>
                  <a:pt x="45005" y="432048"/>
                </a:lnTo>
                <a:lnTo>
                  <a:pt x="22503" y="432048"/>
                </a:lnTo>
                <a:lnTo>
                  <a:pt x="22503" y="144016"/>
                </a:lnTo>
                <a:close/>
                <a:moveTo>
                  <a:pt x="56256" y="144016"/>
                </a:moveTo>
                <a:lnTo>
                  <a:pt x="180020" y="144016"/>
                </a:lnTo>
                <a:lnTo>
                  <a:pt x="180020" y="0"/>
                </a:lnTo>
                <a:lnTo>
                  <a:pt x="360040" y="288032"/>
                </a:lnTo>
                <a:lnTo>
                  <a:pt x="180020" y="576064"/>
                </a:lnTo>
                <a:lnTo>
                  <a:pt x="180020" y="432048"/>
                </a:lnTo>
                <a:lnTo>
                  <a:pt x="56256" y="432048"/>
                </a:lnTo>
                <a:lnTo>
                  <a:pt x="56256" y="144016"/>
                </a:lnTo>
                <a:close/>
              </a:path>
            </a:pathLst>
          </a:custGeom>
          <a:solidFill>
            <a:srgbClr val="89A927"/>
          </a:solidFill>
          <a:ln w="25400" cap="flat" cmpd="sng" algn="ctr">
            <a:solidFill>
              <a:srgbClr val="89A927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5422415-A424-D8FA-0F18-50212B99C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8029" y="3317868"/>
            <a:ext cx="3846221" cy="114544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 cmpd="sng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38569" tIns="19284" rIns="38569" bIns="19284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Resta sempre valida la facoltà, in capo al locatore, di svolgere l’attività in regime d’impresa anche in presenza di uno o due soli immobili concessi in locazione breve</a:t>
            </a: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F249542B-63B6-A212-9D60-19117FF65DA9}"/>
              </a:ext>
            </a:extLst>
          </p:cNvPr>
          <p:cNvSpPr txBox="1">
            <a:spLocks/>
          </p:cNvSpPr>
          <p:nvPr/>
        </p:nvSpPr>
        <p:spPr>
          <a:xfrm>
            <a:off x="586324" y="790843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NOVITA’ TASSAZIONE LOCAZIONI BREVI – 3/4</a:t>
            </a:r>
          </a:p>
        </p:txBody>
      </p:sp>
    </p:spTree>
    <p:extLst>
      <p:ext uri="{BB962C8B-B14F-4D97-AF65-F5344CB8AC3E}">
        <p14:creationId xmlns:p14="http://schemas.microsoft.com/office/powerpoint/2010/main" val="741338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ccia circolare a sinistra 6">
            <a:extLst>
              <a:ext uri="{FF2B5EF4-FFF2-40B4-BE49-F238E27FC236}">
                <a16:creationId xmlns:a16="http://schemas.microsoft.com/office/drawing/2014/main" id="{90E620E2-C1AD-C245-9D12-D155C362D6ED}"/>
              </a:ext>
            </a:extLst>
          </p:cNvPr>
          <p:cNvSpPr/>
          <p:nvPr/>
        </p:nvSpPr>
        <p:spPr>
          <a:xfrm>
            <a:off x="8075728" y="1028112"/>
            <a:ext cx="862946" cy="3842057"/>
          </a:xfrm>
          <a:prstGeom prst="curvedLeftArrow">
            <a:avLst>
              <a:gd name="adj1" fmla="val 52563"/>
              <a:gd name="adj2" fmla="val 85843"/>
              <a:gd name="adj3" fmla="val 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t-IT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0F7A52-590A-B246-59C2-6A718F54CD76}"/>
              </a:ext>
            </a:extLst>
          </p:cNvPr>
          <p:cNvSpPr txBox="1"/>
          <p:nvPr/>
        </p:nvSpPr>
        <p:spPr>
          <a:xfrm>
            <a:off x="339105" y="1487838"/>
            <a:ext cx="3239123" cy="5849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Locazione senza organizzazione se proprietario o usufruttuario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4EE30D-D82B-3E02-7973-48BE94D1AD97}"/>
              </a:ext>
            </a:extLst>
          </p:cNvPr>
          <p:cNvSpPr txBox="1"/>
          <p:nvPr/>
        </p:nvSpPr>
        <p:spPr>
          <a:xfrm>
            <a:off x="345286" y="3760837"/>
            <a:ext cx="3232943" cy="5849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Locazione in presenza di esercizio d’impresa con partita IVA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24B19BA-4C63-B7D2-C7A0-AC5DF9FA0C07}"/>
              </a:ext>
            </a:extLst>
          </p:cNvPr>
          <p:cNvSpPr txBox="1"/>
          <p:nvPr/>
        </p:nvSpPr>
        <p:spPr>
          <a:xfrm>
            <a:off x="4247007" y="1599052"/>
            <a:ext cx="3632879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Redditi fondiari (quadro RB)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D0CB8AF-4BE1-B7A1-86FF-52A89A2EB84F}"/>
              </a:ext>
            </a:extLst>
          </p:cNvPr>
          <p:cNvSpPr txBox="1"/>
          <p:nvPr/>
        </p:nvSpPr>
        <p:spPr>
          <a:xfrm>
            <a:off x="4237738" y="3881315"/>
            <a:ext cx="3648328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Redditi d’impresa (quadro RF, RG </a:t>
            </a:r>
            <a:r>
              <a:rPr lang="it-IT" sz="1500">
                <a:latin typeface="Arial" panose="020B0604020202020204" pitchFamily="34" charset="0"/>
                <a:cs typeface="Arial" panose="020B0604020202020204" pitchFamily="34" charset="0"/>
              </a:rPr>
              <a:t>o LM) </a:t>
            </a:r>
            <a:endParaRPr lang="it-IT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ccia destra 12">
            <a:extLst>
              <a:ext uri="{FF2B5EF4-FFF2-40B4-BE49-F238E27FC236}">
                <a16:creationId xmlns:a16="http://schemas.microsoft.com/office/drawing/2014/main" id="{FA46FBEF-E7A8-2ECC-F826-A2226EAC3231}"/>
              </a:ext>
            </a:extLst>
          </p:cNvPr>
          <p:cNvSpPr/>
          <p:nvPr/>
        </p:nvSpPr>
        <p:spPr>
          <a:xfrm>
            <a:off x="3648269" y="1614323"/>
            <a:ext cx="504638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5" name="Freccia destra 14">
            <a:extLst>
              <a:ext uri="{FF2B5EF4-FFF2-40B4-BE49-F238E27FC236}">
                <a16:creationId xmlns:a16="http://schemas.microsoft.com/office/drawing/2014/main" id="{D88C1C59-B707-6717-CA7C-1EE213FE0D8C}"/>
              </a:ext>
            </a:extLst>
          </p:cNvPr>
          <p:cNvSpPr/>
          <p:nvPr/>
        </p:nvSpPr>
        <p:spPr>
          <a:xfrm>
            <a:off x="3648269" y="3907209"/>
            <a:ext cx="504638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04DFC8-4BF0-785D-0C30-A3D110FE6A75}"/>
              </a:ext>
            </a:extLst>
          </p:cNvPr>
          <p:cNvSpPr txBox="1"/>
          <p:nvPr/>
        </p:nvSpPr>
        <p:spPr>
          <a:xfrm>
            <a:off x="339105" y="2631161"/>
            <a:ext cx="3232943" cy="5849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Locazione senza organizzazione se comodatario o sublocatore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7E09AD-DDFC-5217-200C-54AB262A0941}"/>
              </a:ext>
            </a:extLst>
          </p:cNvPr>
          <p:cNvSpPr txBox="1"/>
          <p:nvPr/>
        </p:nvSpPr>
        <p:spPr>
          <a:xfrm>
            <a:off x="4231558" y="2742375"/>
            <a:ext cx="3648327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Redditi diversi (quadro RL)</a:t>
            </a:r>
          </a:p>
        </p:txBody>
      </p:sp>
      <p:sp>
        <p:nvSpPr>
          <p:cNvPr id="6" name="Freccia destra 5">
            <a:extLst>
              <a:ext uri="{FF2B5EF4-FFF2-40B4-BE49-F238E27FC236}">
                <a16:creationId xmlns:a16="http://schemas.microsoft.com/office/drawing/2014/main" id="{810EF52C-C675-147F-1DF2-B229EC10BEDC}"/>
              </a:ext>
            </a:extLst>
          </p:cNvPr>
          <p:cNvSpPr/>
          <p:nvPr/>
        </p:nvSpPr>
        <p:spPr>
          <a:xfrm>
            <a:off x="3642089" y="2757646"/>
            <a:ext cx="504638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6D9B1A4-22BE-888A-EC1B-9EF7A447F321}"/>
              </a:ext>
            </a:extLst>
          </p:cNvPr>
          <p:cNvSpPr txBox="1">
            <a:spLocks/>
          </p:cNvSpPr>
          <p:nvPr/>
        </p:nvSpPr>
        <p:spPr>
          <a:xfrm>
            <a:off x="315732" y="865486"/>
            <a:ext cx="8046000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NOVITA’ TASSAZIONE LOCAZIONI BREVI – 4/4</a:t>
            </a:r>
          </a:p>
        </p:txBody>
      </p:sp>
    </p:spTree>
    <p:extLst>
      <p:ext uri="{BB962C8B-B14F-4D97-AF65-F5344CB8AC3E}">
        <p14:creationId xmlns:p14="http://schemas.microsoft.com/office/powerpoint/2010/main" val="97792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5F2A-705A-F416-89AC-223EAA4E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ccia circolare a sinistra 6">
            <a:extLst>
              <a:ext uri="{FF2B5EF4-FFF2-40B4-BE49-F238E27FC236}">
                <a16:creationId xmlns:a16="http://schemas.microsoft.com/office/drawing/2014/main" id="{6C162CD2-C25D-3FF1-A700-20D99CB00DA2}"/>
              </a:ext>
            </a:extLst>
          </p:cNvPr>
          <p:cNvSpPr/>
          <p:nvPr/>
        </p:nvSpPr>
        <p:spPr>
          <a:xfrm>
            <a:off x="8103721" y="1259633"/>
            <a:ext cx="862946" cy="3498568"/>
          </a:xfrm>
          <a:prstGeom prst="curvedLeftArrow">
            <a:avLst>
              <a:gd name="adj1" fmla="val 52563"/>
              <a:gd name="adj2" fmla="val 85843"/>
              <a:gd name="adj3" fmla="val 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it-IT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D9515A-74B8-9DED-F7BA-384E1D718172}"/>
              </a:ext>
            </a:extLst>
          </p:cNvPr>
          <p:cNvSpPr txBox="1"/>
          <p:nvPr/>
        </p:nvSpPr>
        <p:spPr>
          <a:xfrm>
            <a:off x="376429" y="1683781"/>
            <a:ext cx="3239123" cy="5849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Regime di contabilità ordinaria con criterio di competenza (quadro RF)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920E60-4CE5-23C1-FB2A-331DD7FFE8D0}"/>
              </a:ext>
            </a:extLst>
          </p:cNvPr>
          <p:cNvSpPr txBox="1"/>
          <p:nvPr/>
        </p:nvSpPr>
        <p:spPr>
          <a:xfrm>
            <a:off x="382611" y="3956780"/>
            <a:ext cx="3232942" cy="58201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Regime forfettario con criterio di cassa NO tenuta contabilità (quadro LM)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5B14AB0-68DA-0157-9621-2247BDCC90F1}"/>
              </a:ext>
            </a:extLst>
          </p:cNvPr>
          <p:cNvSpPr txBox="1"/>
          <p:nvPr/>
        </p:nvSpPr>
        <p:spPr>
          <a:xfrm>
            <a:off x="4368307" y="1804326"/>
            <a:ext cx="3632879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Obbligatorio con ricavi oltre € 500.000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361FCC9-D236-1585-3AEF-3C56270A8670}"/>
              </a:ext>
            </a:extLst>
          </p:cNvPr>
          <p:cNvSpPr txBox="1"/>
          <p:nvPr/>
        </p:nvSpPr>
        <p:spPr>
          <a:xfrm>
            <a:off x="4359038" y="4086589"/>
            <a:ext cx="3648328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Codice Ateco 55.20.51 – </a:t>
            </a:r>
            <a:r>
              <a:rPr lang="it-IT" sz="1500" dirty="0" err="1">
                <a:latin typeface="Arial" panose="020B0604020202020204" pitchFamily="34" charset="0"/>
                <a:cs typeface="Arial" panose="020B0604020202020204" pitchFamily="34" charset="0"/>
              </a:rPr>
              <a:t>Coeff</a:t>
            </a: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. 40% </a:t>
            </a:r>
          </a:p>
        </p:txBody>
      </p:sp>
      <p:sp>
        <p:nvSpPr>
          <p:cNvPr id="13" name="Freccia destra 12">
            <a:extLst>
              <a:ext uri="{FF2B5EF4-FFF2-40B4-BE49-F238E27FC236}">
                <a16:creationId xmlns:a16="http://schemas.microsoft.com/office/drawing/2014/main" id="{0542B361-FDE7-F284-CFC8-7C29936606D0}"/>
              </a:ext>
            </a:extLst>
          </p:cNvPr>
          <p:cNvSpPr/>
          <p:nvPr/>
        </p:nvSpPr>
        <p:spPr>
          <a:xfrm>
            <a:off x="3732245" y="1819597"/>
            <a:ext cx="541962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5" name="Freccia destra 14">
            <a:extLst>
              <a:ext uri="{FF2B5EF4-FFF2-40B4-BE49-F238E27FC236}">
                <a16:creationId xmlns:a16="http://schemas.microsoft.com/office/drawing/2014/main" id="{F3D421B6-470F-A19F-CE41-B75AD4FD8967}"/>
              </a:ext>
            </a:extLst>
          </p:cNvPr>
          <p:cNvSpPr/>
          <p:nvPr/>
        </p:nvSpPr>
        <p:spPr>
          <a:xfrm>
            <a:off x="3732245" y="4112483"/>
            <a:ext cx="541962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0782C3-5199-003F-B667-8F565CE1A99C}"/>
              </a:ext>
            </a:extLst>
          </p:cNvPr>
          <p:cNvSpPr txBox="1"/>
          <p:nvPr/>
        </p:nvSpPr>
        <p:spPr>
          <a:xfrm>
            <a:off x="376429" y="2827104"/>
            <a:ext cx="3232943" cy="5849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Regime di contabilità semplificata con criterio di cassa (quadro RG)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46024A-F15B-591B-AB22-8287AF9C8B8E}"/>
              </a:ext>
            </a:extLst>
          </p:cNvPr>
          <p:cNvSpPr txBox="1"/>
          <p:nvPr/>
        </p:nvSpPr>
        <p:spPr>
          <a:xfrm>
            <a:off x="4352858" y="2947649"/>
            <a:ext cx="3648327" cy="32842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950"/>
              </a:lnSpc>
            </a:pPr>
            <a:r>
              <a:rPr lang="it-IT" sz="1500" dirty="0">
                <a:latin typeface="Arial" panose="020B0604020202020204" pitchFamily="34" charset="0"/>
                <a:cs typeface="Arial" panose="020B0604020202020204" pitchFamily="34" charset="0"/>
              </a:rPr>
              <a:t>Possibilità di opzione per il criterio Iva</a:t>
            </a:r>
          </a:p>
        </p:txBody>
      </p:sp>
      <p:sp>
        <p:nvSpPr>
          <p:cNvPr id="6" name="Freccia destra 5">
            <a:extLst>
              <a:ext uri="{FF2B5EF4-FFF2-40B4-BE49-F238E27FC236}">
                <a16:creationId xmlns:a16="http://schemas.microsoft.com/office/drawing/2014/main" id="{98DFC436-27B5-FC36-8DF3-A024B10AC116}"/>
              </a:ext>
            </a:extLst>
          </p:cNvPr>
          <p:cNvSpPr/>
          <p:nvPr/>
        </p:nvSpPr>
        <p:spPr>
          <a:xfrm>
            <a:off x="3726065" y="2962920"/>
            <a:ext cx="541962" cy="300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DDCCFA1-206E-AFFD-07E6-D887AA160464}"/>
              </a:ext>
            </a:extLst>
          </p:cNvPr>
          <p:cNvSpPr txBox="1">
            <a:spLocks/>
          </p:cNvSpPr>
          <p:nvPr/>
        </p:nvSpPr>
        <p:spPr>
          <a:xfrm>
            <a:off x="381048" y="482932"/>
            <a:ext cx="513334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GESTIONE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LOCAZIONI BREVI IN REGIME D’IMPRESA</a:t>
            </a:r>
          </a:p>
        </p:txBody>
      </p:sp>
    </p:spTree>
    <p:extLst>
      <p:ext uri="{BB962C8B-B14F-4D97-AF65-F5344CB8AC3E}">
        <p14:creationId xmlns:p14="http://schemas.microsoft.com/office/powerpoint/2010/main" val="80039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588B3-1A96-D386-4BCD-C1EFBDE8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2179D8-13A5-B58E-1D80-30A9E799EF34}"/>
              </a:ext>
            </a:extLst>
          </p:cNvPr>
          <p:cNvSpPr txBox="1"/>
          <p:nvPr/>
        </p:nvSpPr>
        <p:spPr>
          <a:xfrm>
            <a:off x="4572001" y="4899959"/>
            <a:ext cx="4043492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7C1E5B3C-04A0-874F-A5D0-9936DB441B64}" type="slidenum">
              <a:rPr lang="it-IT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42</a:t>
            </a:fld>
            <a:endParaRPr lang="it-IT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6D59A9A-23A9-55EE-2899-EF2231B10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20" y="1468244"/>
            <a:ext cx="4292439" cy="124824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prstDash val="dash"/>
            <a:miter lim="800000"/>
            <a:headEnd/>
            <a:tailEnd/>
          </a:ln>
          <a:effectLst/>
        </p:spPr>
        <p:txBody>
          <a:bodyPr lIns="91367" tIns="45684" rIns="91367" bIns="45684" anchor="ctr"/>
          <a:lstStyle/>
          <a:p>
            <a:pPr algn="ctr" defTabSz="914378">
              <a:defRPr/>
            </a:pPr>
            <a:r>
              <a:rPr lang="it-IT" sz="15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Ai sensi dell’art. 86, comma 4 del Tuir, le plusvalenze concorrono </a:t>
            </a:r>
            <a:r>
              <a:rPr lang="it-IT" sz="1500" u="sng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attualmente</a:t>
            </a:r>
            <a:r>
              <a:rPr lang="it-IT" sz="15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 a formare il reddito per l’intero ammontare nell’esercizio in cui sono realizzate, ovvero in cinque esercizi se i beni sono posseduti da oltre tre anni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E8D58D6-BAD6-9984-7750-F3C7228C2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488" y="1455339"/>
            <a:ext cx="4189803" cy="124824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prstDash val="dash"/>
            <a:miter lim="800000"/>
            <a:headEnd/>
            <a:tailEnd/>
          </a:ln>
          <a:effectLst/>
        </p:spPr>
        <p:txBody>
          <a:bodyPr lIns="91367" tIns="45684" rIns="91367" bIns="45684" anchor="ctr"/>
          <a:lstStyle/>
          <a:p>
            <a:pPr algn="ctr" defTabSz="914378">
              <a:defRPr/>
            </a:pPr>
            <a:r>
              <a:rPr lang="it-IT" sz="15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La legge di Bilancio 2026 elimina qualunque possibilità di frazionamento delle plusvalenze derivanti dalla vendita di beni strumentali determinando quindi la tassazione delle stesse integralmente nell’esercizio di emersione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9E099B9-85F5-A6FE-A0FA-306EFA30D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488" y="3164318"/>
            <a:ext cx="4189803" cy="124824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 w="28575">
            <a:solidFill>
              <a:srgbClr val="C00000"/>
            </a:solidFill>
            <a:prstDash val="dash"/>
            <a:miter lim="800000"/>
            <a:headEnd/>
            <a:tailEnd/>
          </a:ln>
          <a:effectLst/>
        </p:spPr>
        <p:txBody>
          <a:bodyPr lIns="91367" tIns="45684" rIns="91367" bIns="45684" anchor="ctr"/>
          <a:lstStyle/>
          <a:p>
            <a:pPr algn="ctr" defTabSz="914378">
              <a:defRPr/>
            </a:pPr>
            <a:r>
              <a:rPr lang="it-IT" sz="15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Nulla cambia per la tassazione delle plusvalenze derivanti da cessione di azienda o ramo d’azienda per le quali si confermano le 5 rate annuali di rateizzazione della plusvalenza e il periodo minimo di possesso pari a 3 anni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4DFB61A-7D2F-F52E-032A-FEA81AB1C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20" y="3168129"/>
            <a:ext cx="4292439" cy="124247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 w="28575">
            <a:solidFill>
              <a:srgbClr val="C00000"/>
            </a:solidFill>
            <a:prstDash val="dash"/>
            <a:miter lim="800000"/>
            <a:headEnd/>
            <a:tailEnd/>
          </a:ln>
          <a:effectLst/>
        </p:spPr>
        <p:txBody>
          <a:bodyPr lIns="91367" tIns="45684" rIns="91367" bIns="45684" anchor="ctr"/>
          <a:lstStyle/>
          <a:p>
            <a:pPr algn="ctr" defTabSz="914378">
              <a:defRPr/>
            </a:pPr>
            <a:r>
              <a:rPr lang="it-IT" sz="15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Naturalmente la facoltà di frazionamento della plusvalenza in 5 esercizi resta per i beni ceduti entro la fine dell’anno 2025 e restano anche valide le rateizzazioni ancora in corso derivanti da plusvalenze emerse tra il 2022 ed il 2024 </a:t>
            </a:r>
          </a:p>
        </p:txBody>
      </p:sp>
      <p:sp>
        <p:nvSpPr>
          <p:cNvPr id="10" name="Freccia in giù 1">
            <a:extLst>
              <a:ext uri="{FF2B5EF4-FFF2-40B4-BE49-F238E27FC236}">
                <a16:creationId xmlns:a16="http://schemas.microsoft.com/office/drawing/2014/main" id="{D2A5B9C9-CD47-76D4-0C1E-DE8ADF15E295}"/>
              </a:ext>
            </a:extLst>
          </p:cNvPr>
          <p:cNvSpPr/>
          <p:nvPr/>
        </p:nvSpPr>
        <p:spPr>
          <a:xfrm>
            <a:off x="1984347" y="2874417"/>
            <a:ext cx="545529" cy="235047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ccia in giù 11">
            <a:extLst>
              <a:ext uri="{FF2B5EF4-FFF2-40B4-BE49-F238E27FC236}">
                <a16:creationId xmlns:a16="http://schemas.microsoft.com/office/drawing/2014/main" id="{696FE6B8-79E9-EC99-060A-A3A4C80FC052}"/>
              </a:ext>
            </a:extLst>
          </p:cNvPr>
          <p:cNvSpPr/>
          <p:nvPr/>
        </p:nvSpPr>
        <p:spPr>
          <a:xfrm>
            <a:off x="6588402" y="2855755"/>
            <a:ext cx="544327" cy="235047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C47F4A7-5A12-A7AB-73F1-E0DECBA6A1D9}"/>
              </a:ext>
            </a:extLst>
          </p:cNvPr>
          <p:cNvSpPr txBox="1"/>
          <p:nvPr/>
        </p:nvSpPr>
        <p:spPr>
          <a:xfrm>
            <a:off x="93198" y="618090"/>
            <a:ext cx="773309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b="1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ELIMINAZIONE RATEIZZAZIONE PLUSVALENZE</a:t>
            </a:r>
          </a:p>
        </p:txBody>
      </p:sp>
    </p:spTree>
    <p:extLst>
      <p:ext uri="{BB962C8B-B14F-4D97-AF65-F5344CB8AC3E}">
        <p14:creationId xmlns:p14="http://schemas.microsoft.com/office/powerpoint/2010/main" val="3300628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>
            <a:extLst>
              <a:ext uri="{FF2B5EF4-FFF2-40B4-BE49-F238E27FC236}">
                <a16:creationId xmlns:a16="http://schemas.microsoft.com/office/drawing/2014/main" id="{04052142-823A-7C47-96DB-5DDAB6BF99CB}"/>
              </a:ext>
            </a:extLst>
          </p:cNvPr>
          <p:cNvSpPr/>
          <p:nvPr/>
        </p:nvSpPr>
        <p:spPr>
          <a:xfrm>
            <a:off x="2053631" y="1804774"/>
            <a:ext cx="5036737" cy="1791280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3200" b="1" dirty="0">
                <a:latin typeface="Century Gothic" panose="020B0502020202020204" pitchFamily="34" charset="0"/>
              </a:rPr>
              <a:t>Grazie e arrivederci</a:t>
            </a:r>
          </a:p>
        </p:txBody>
      </p:sp>
    </p:spTree>
    <p:extLst>
      <p:ext uri="{BB962C8B-B14F-4D97-AF65-F5344CB8AC3E}">
        <p14:creationId xmlns:p14="http://schemas.microsoft.com/office/powerpoint/2010/main" val="266016065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BB6B0CE5641E44F8332066D4716997F" ma:contentTypeVersion="17" ma:contentTypeDescription="Creare un nuovo documento." ma:contentTypeScope="" ma:versionID="48183844fd191bdfc779eb72b8948228">
  <xsd:schema xmlns:xsd="http://www.w3.org/2001/XMLSchema" xmlns:xs="http://www.w3.org/2001/XMLSchema" xmlns:p="http://schemas.microsoft.com/office/2006/metadata/properties" xmlns:ns2="c4220004-9134-4703-81a5-490e112a6796" xmlns:ns3="ff1376fa-19f3-4555-8618-f9039c0fee16" targetNamespace="http://schemas.microsoft.com/office/2006/metadata/properties" ma:root="true" ma:fieldsID="2a4e929f3f200244456614d68fb9285f" ns2:_="" ns3:_="">
    <xsd:import namespace="c4220004-9134-4703-81a5-490e112a6796"/>
    <xsd:import namespace="ff1376fa-19f3-4555-8618-f9039c0fe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Accreditamentopresentato" minOccurs="0"/>
                <xsd:element ref="ns2:Statoaccreditamento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20004-9134-4703-81a5-490e112a67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f8454082-725b-47c1-8de9-7dd242047d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Accreditamentopresentato" ma:index="22" nillable="true" ma:displayName="Accreditamento presentato" ma:default="0" ma:description="Sì = presentato&#10;No = non presentato" ma:format="Dropdown" ma:internalName="Accreditamentopresentato">
      <xsd:simpleType>
        <xsd:restriction base="dms:Boolean"/>
      </xsd:simpleType>
    </xsd:element>
    <xsd:element name="Statoaccreditamento" ma:index="23" nillable="true" ma:displayName="Stato accreditamento" ma:default="0" ma:format="Dropdown" ma:internalName="Statoaccreditamento">
      <xsd:simpleType>
        <xsd:restriction base="dms:Boolea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1376fa-19f3-4555-8618-f9039c0fee1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8112bbb-d7e4-46f3-ba2f-cc1e3f7ccc7b}" ma:internalName="TaxCatchAll" ma:showField="CatchAllData" ma:web="ff1376fa-19f3-4555-8618-f9039c0fe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oaccreditamento xmlns="c4220004-9134-4703-81a5-490e112a6796">false</Statoaccreditamento>
    <Accreditamentopresentato xmlns="c4220004-9134-4703-81a5-490e112a6796">false</Accreditamentopresentato>
    <lcf76f155ced4ddcb4097134ff3c332f xmlns="c4220004-9134-4703-81a5-490e112a6796">
      <Terms xmlns="http://schemas.microsoft.com/office/infopath/2007/PartnerControls"/>
    </lcf76f155ced4ddcb4097134ff3c332f>
    <TaxCatchAll xmlns="ff1376fa-19f3-4555-8618-f9039c0fee1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8096A9-C3B2-4113-9E1D-E7B0F4EC30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20004-9134-4703-81a5-490e112a6796"/>
    <ds:schemaRef ds:uri="ff1376fa-19f3-4555-8618-f9039c0fe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72DCC3-1418-4BD9-B5B6-4E5907F83E18}">
  <ds:schemaRefs>
    <ds:schemaRef ds:uri="http://schemas.microsoft.com/office/2006/metadata/properties"/>
    <ds:schemaRef ds:uri="http://schemas.microsoft.com/office/infopath/2007/PartnerControls"/>
    <ds:schemaRef ds:uri="c4220004-9134-4703-81a5-490e112a6796"/>
    <ds:schemaRef ds:uri="ff1376fa-19f3-4555-8618-f9039c0fee16"/>
  </ds:schemaRefs>
</ds:datastoreItem>
</file>

<file path=customXml/itemProps3.xml><?xml version="1.0" encoding="utf-8"?>
<ds:datastoreItem xmlns:ds="http://schemas.openxmlformats.org/officeDocument/2006/customXml" ds:itemID="{A137ACA9-7ABE-4B48-9F74-573DC3A5C3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2265</TotalTime>
  <Words>5160</Words>
  <Application>Microsoft Office PowerPoint</Application>
  <PresentationFormat>Presentazione su schermo (16:9)</PresentationFormat>
  <Paragraphs>277</Paragraphs>
  <Slides>43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Century Gothic</vt:lpstr>
      <vt:lpstr>Wingdings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ACOM – Your Personal Agency</dc:creator>
  <cp:lastModifiedBy>odc odc</cp:lastModifiedBy>
  <cp:revision>1037</cp:revision>
  <dcterms:created xsi:type="dcterms:W3CDTF">2024-08-27T10:08:33Z</dcterms:created>
  <dcterms:modified xsi:type="dcterms:W3CDTF">2026-02-24T16:34:10Z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0x0101000BB6B0CE5641E44F8332066D4716997F</vt:lpwstr>
  </property>
</Properties>
</file>