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212"/>
  </p:notesMasterIdLst>
  <p:sldIdLst>
    <p:sldId id="262" r:id="rId6"/>
    <p:sldId id="269" r:id="rId7"/>
    <p:sldId id="281" r:id="rId8"/>
    <p:sldId id="282" r:id="rId9"/>
    <p:sldId id="283" r:id="rId10"/>
    <p:sldId id="284" r:id="rId11"/>
    <p:sldId id="348" r:id="rId12"/>
    <p:sldId id="349" r:id="rId13"/>
    <p:sldId id="293" r:id="rId14"/>
    <p:sldId id="294" r:id="rId15"/>
    <p:sldId id="310" r:id="rId16"/>
    <p:sldId id="309" r:id="rId17"/>
    <p:sldId id="311" r:id="rId18"/>
    <p:sldId id="312" r:id="rId19"/>
    <p:sldId id="295" r:id="rId20"/>
    <p:sldId id="257" r:id="rId21"/>
    <p:sldId id="300" r:id="rId22"/>
    <p:sldId id="301" r:id="rId23"/>
    <p:sldId id="314" r:id="rId24"/>
    <p:sldId id="313" r:id="rId25"/>
    <p:sldId id="305" r:id="rId26"/>
    <p:sldId id="307" r:id="rId27"/>
    <p:sldId id="308" r:id="rId28"/>
    <p:sldId id="299" r:id="rId29"/>
    <p:sldId id="258" r:id="rId30"/>
    <p:sldId id="302" r:id="rId31"/>
    <p:sldId id="259" r:id="rId32"/>
    <p:sldId id="273" r:id="rId33"/>
    <p:sldId id="303" r:id="rId34"/>
    <p:sldId id="304" r:id="rId35"/>
    <p:sldId id="298" r:id="rId36"/>
    <p:sldId id="315" r:id="rId37"/>
    <p:sldId id="329" r:id="rId38"/>
    <p:sldId id="333" r:id="rId39"/>
    <p:sldId id="335" r:id="rId40"/>
    <p:sldId id="330" r:id="rId41"/>
    <p:sldId id="331" r:id="rId42"/>
    <p:sldId id="332" r:id="rId43"/>
    <p:sldId id="334" r:id="rId44"/>
    <p:sldId id="336" r:id="rId45"/>
    <p:sldId id="337" r:id="rId46"/>
    <p:sldId id="338" r:id="rId47"/>
    <p:sldId id="328" r:id="rId48"/>
    <p:sldId id="339" r:id="rId49"/>
    <p:sldId id="340" r:id="rId50"/>
    <p:sldId id="316" r:id="rId51"/>
    <p:sldId id="318" r:id="rId52"/>
    <p:sldId id="319" r:id="rId53"/>
    <p:sldId id="320" r:id="rId54"/>
    <p:sldId id="317" r:id="rId55"/>
    <p:sldId id="321" r:id="rId56"/>
    <p:sldId id="341" r:id="rId57"/>
    <p:sldId id="342" r:id="rId58"/>
    <p:sldId id="343" r:id="rId59"/>
    <p:sldId id="322" r:id="rId60"/>
    <p:sldId id="344" r:id="rId61"/>
    <p:sldId id="345" r:id="rId62"/>
    <p:sldId id="346" r:id="rId63"/>
    <p:sldId id="323" r:id="rId64"/>
    <p:sldId id="325" r:id="rId65"/>
    <p:sldId id="326" r:id="rId66"/>
    <p:sldId id="327" r:id="rId67"/>
    <p:sldId id="347" r:id="rId68"/>
    <p:sldId id="350" r:id="rId69"/>
    <p:sldId id="351" r:id="rId70"/>
    <p:sldId id="352" r:id="rId71"/>
    <p:sldId id="353" r:id="rId72"/>
    <p:sldId id="306" r:id="rId73"/>
    <p:sldId id="354" r:id="rId74"/>
    <p:sldId id="355" r:id="rId75"/>
    <p:sldId id="356" r:id="rId76"/>
    <p:sldId id="285" r:id="rId77"/>
    <p:sldId id="289" r:id="rId78"/>
    <p:sldId id="290" r:id="rId79"/>
    <p:sldId id="288" r:id="rId80"/>
    <p:sldId id="287" r:id="rId81"/>
    <p:sldId id="357" r:id="rId82"/>
    <p:sldId id="256" r:id="rId83"/>
    <p:sldId id="271" r:id="rId84"/>
    <p:sldId id="286" r:id="rId85"/>
    <p:sldId id="358" r:id="rId86"/>
    <p:sldId id="359" r:id="rId87"/>
    <p:sldId id="360" r:id="rId88"/>
    <p:sldId id="292" r:id="rId89"/>
    <p:sldId id="361" r:id="rId90"/>
    <p:sldId id="362" r:id="rId91"/>
    <p:sldId id="363" r:id="rId92"/>
    <p:sldId id="364" r:id="rId93"/>
    <p:sldId id="296" r:id="rId94"/>
    <p:sldId id="297" r:id="rId95"/>
    <p:sldId id="365" r:id="rId96"/>
    <p:sldId id="366" r:id="rId97"/>
    <p:sldId id="367" r:id="rId98"/>
    <p:sldId id="368" r:id="rId99"/>
    <p:sldId id="369" r:id="rId100"/>
    <p:sldId id="5016" r:id="rId101"/>
    <p:sldId id="370" r:id="rId102"/>
    <p:sldId id="371" r:id="rId103"/>
    <p:sldId id="277" r:id="rId104"/>
    <p:sldId id="278" r:id="rId105"/>
    <p:sldId id="279" r:id="rId106"/>
    <p:sldId id="372" r:id="rId107"/>
    <p:sldId id="280" r:id="rId108"/>
    <p:sldId id="373" r:id="rId109"/>
    <p:sldId id="374" r:id="rId110"/>
    <p:sldId id="375" r:id="rId111"/>
    <p:sldId id="376" r:id="rId112"/>
    <p:sldId id="377" r:id="rId113"/>
    <p:sldId id="378" r:id="rId114"/>
    <p:sldId id="379" r:id="rId115"/>
    <p:sldId id="380" r:id="rId116"/>
    <p:sldId id="381" r:id="rId117"/>
    <p:sldId id="291" r:id="rId118"/>
    <p:sldId id="382" r:id="rId119"/>
    <p:sldId id="383" r:id="rId120"/>
    <p:sldId id="384" r:id="rId121"/>
    <p:sldId id="385" r:id="rId122"/>
    <p:sldId id="386" r:id="rId123"/>
    <p:sldId id="387" r:id="rId124"/>
    <p:sldId id="388" r:id="rId125"/>
    <p:sldId id="389" r:id="rId126"/>
    <p:sldId id="390" r:id="rId127"/>
    <p:sldId id="391" r:id="rId128"/>
    <p:sldId id="392" r:id="rId129"/>
    <p:sldId id="394" r:id="rId130"/>
    <p:sldId id="395" r:id="rId131"/>
    <p:sldId id="396" r:id="rId132"/>
    <p:sldId id="276" r:id="rId133"/>
    <p:sldId id="397" r:id="rId134"/>
    <p:sldId id="398" r:id="rId135"/>
    <p:sldId id="399" r:id="rId136"/>
    <p:sldId id="400" r:id="rId137"/>
    <p:sldId id="401" r:id="rId138"/>
    <p:sldId id="402" r:id="rId139"/>
    <p:sldId id="403" r:id="rId140"/>
    <p:sldId id="404" r:id="rId141"/>
    <p:sldId id="405" r:id="rId142"/>
    <p:sldId id="406" r:id="rId143"/>
    <p:sldId id="407" r:id="rId144"/>
    <p:sldId id="408" r:id="rId145"/>
    <p:sldId id="409" r:id="rId146"/>
    <p:sldId id="410" r:id="rId147"/>
    <p:sldId id="411" r:id="rId148"/>
    <p:sldId id="412" r:id="rId149"/>
    <p:sldId id="413" r:id="rId150"/>
    <p:sldId id="414" r:id="rId151"/>
    <p:sldId id="415" r:id="rId152"/>
    <p:sldId id="416" r:id="rId153"/>
    <p:sldId id="417" r:id="rId154"/>
    <p:sldId id="418" r:id="rId155"/>
    <p:sldId id="419" r:id="rId156"/>
    <p:sldId id="420" r:id="rId157"/>
    <p:sldId id="421" r:id="rId158"/>
    <p:sldId id="422" r:id="rId159"/>
    <p:sldId id="423" r:id="rId160"/>
    <p:sldId id="424" r:id="rId161"/>
    <p:sldId id="425" r:id="rId162"/>
    <p:sldId id="426" r:id="rId163"/>
    <p:sldId id="427" r:id="rId164"/>
    <p:sldId id="4963" r:id="rId165"/>
    <p:sldId id="4974" r:id="rId166"/>
    <p:sldId id="4965" r:id="rId167"/>
    <p:sldId id="4967" r:id="rId168"/>
    <p:sldId id="4968" r:id="rId169"/>
    <p:sldId id="4969" r:id="rId170"/>
    <p:sldId id="4971" r:id="rId171"/>
    <p:sldId id="4972" r:id="rId172"/>
    <p:sldId id="4973" r:id="rId173"/>
    <p:sldId id="4975" r:id="rId174"/>
    <p:sldId id="4976" r:id="rId175"/>
    <p:sldId id="4977" r:id="rId176"/>
    <p:sldId id="4978" r:id="rId177"/>
    <p:sldId id="4979" r:id="rId178"/>
    <p:sldId id="4980" r:id="rId179"/>
    <p:sldId id="4981" r:id="rId180"/>
    <p:sldId id="4982" r:id="rId181"/>
    <p:sldId id="4983" r:id="rId182"/>
    <p:sldId id="4984" r:id="rId183"/>
    <p:sldId id="4985" r:id="rId184"/>
    <p:sldId id="4988" r:id="rId185"/>
    <p:sldId id="4990" r:id="rId186"/>
    <p:sldId id="4991" r:id="rId187"/>
    <p:sldId id="4992" r:id="rId188"/>
    <p:sldId id="4993" r:id="rId189"/>
    <p:sldId id="4994" r:id="rId190"/>
    <p:sldId id="4995" r:id="rId191"/>
    <p:sldId id="4996" r:id="rId192"/>
    <p:sldId id="4997" r:id="rId193"/>
    <p:sldId id="4998" r:id="rId194"/>
    <p:sldId id="4999" r:id="rId195"/>
    <p:sldId id="5000" r:id="rId196"/>
    <p:sldId id="5001" r:id="rId197"/>
    <p:sldId id="5002" r:id="rId198"/>
    <p:sldId id="5003" r:id="rId199"/>
    <p:sldId id="5004" r:id="rId200"/>
    <p:sldId id="5005" r:id="rId201"/>
    <p:sldId id="5006" r:id="rId202"/>
    <p:sldId id="5007" r:id="rId203"/>
    <p:sldId id="5008" r:id="rId204"/>
    <p:sldId id="5009" r:id="rId205"/>
    <p:sldId id="5010" r:id="rId206"/>
    <p:sldId id="5011" r:id="rId207"/>
    <p:sldId id="5012" r:id="rId208"/>
    <p:sldId id="5013" r:id="rId209"/>
    <p:sldId id="5014" r:id="rId210"/>
    <p:sldId id="5015" r:id="rId211"/>
  </p:sldIdLst>
  <p:sldSz cx="9144000" cy="5143500" type="screen16x9"/>
  <p:notesSz cx="6808788" cy="99409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E6A64"/>
    <a:srgbClr val="C5322A"/>
    <a:srgbClr val="EBA39F"/>
    <a:srgbClr val="F3C7C5"/>
    <a:srgbClr val="0082C6"/>
    <a:srgbClr val="C9EDFF"/>
    <a:srgbClr val="65CCFF"/>
    <a:srgbClr val="11B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EC74B38-7382-47A6-84EB-4F96C89769F6}" v="18" dt="2026-01-19T10:34:16.604"/>
    <p1510:client id="{AC3172DB-FDE4-4976-AF35-C1B78194828F}" v="156" dt="2026-01-19T15:18:26.051"/>
    <p1510:client id="{C4DA7ACE-A947-47F7-B7A6-CE33CAAD4F1A}" v="182" dt="2026-01-19T00:53:28.512"/>
  </p1510:revLst>
</p1510:revInfo>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autoAdjust="0"/>
    <p:restoredTop sz="94612" autoAdjust="0"/>
  </p:normalViewPr>
  <p:slideViewPr>
    <p:cSldViewPr snapToGrid="0">
      <p:cViewPr varScale="1">
        <p:scale>
          <a:sx n="67" d="100"/>
          <a:sy n="67" d="100"/>
        </p:scale>
        <p:origin x="1260" y="272"/>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63" Type="http://schemas.openxmlformats.org/officeDocument/2006/relationships/slide" Target="slides/slide58.xml"/><Relationship Id="rId84" Type="http://schemas.openxmlformats.org/officeDocument/2006/relationships/slide" Target="slides/slide79.xml"/><Relationship Id="rId138" Type="http://schemas.openxmlformats.org/officeDocument/2006/relationships/slide" Target="slides/slide133.xml"/><Relationship Id="rId159" Type="http://schemas.openxmlformats.org/officeDocument/2006/relationships/slide" Target="slides/slide154.xml"/><Relationship Id="rId170" Type="http://schemas.openxmlformats.org/officeDocument/2006/relationships/slide" Target="slides/slide165.xml"/><Relationship Id="rId191" Type="http://schemas.openxmlformats.org/officeDocument/2006/relationships/slide" Target="slides/slide186.xml"/><Relationship Id="rId205" Type="http://schemas.openxmlformats.org/officeDocument/2006/relationships/slide" Target="slides/slide200.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53" Type="http://schemas.openxmlformats.org/officeDocument/2006/relationships/slide" Target="slides/slide48.xml"/><Relationship Id="rId74" Type="http://schemas.openxmlformats.org/officeDocument/2006/relationships/slide" Target="slides/slide69.xml"/><Relationship Id="rId128" Type="http://schemas.openxmlformats.org/officeDocument/2006/relationships/slide" Target="slides/slide123.xml"/><Relationship Id="rId149" Type="http://schemas.openxmlformats.org/officeDocument/2006/relationships/slide" Target="slides/slide144.xml"/><Relationship Id="rId5" Type="http://schemas.openxmlformats.org/officeDocument/2006/relationships/slideMaster" Target="slideMasters/slideMaster1.xml"/><Relationship Id="rId95" Type="http://schemas.openxmlformats.org/officeDocument/2006/relationships/slide" Target="slides/slide90.xml"/><Relationship Id="rId160" Type="http://schemas.openxmlformats.org/officeDocument/2006/relationships/slide" Target="slides/slide155.xml"/><Relationship Id="rId181" Type="http://schemas.openxmlformats.org/officeDocument/2006/relationships/slide" Target="slides/slide176.xml"/><Relationship Id="rId216" Type="http://schemas.openxmlformats.org/officeDocument/2006/relationships/tableStyles" Target="tableStyles.xml"/><Relationship Id="rId22" Type="http://schemas.openxmlformats.org/officeDocument/2006/relationships/slide" Target="slides/slide17.xml"/><Relationship Id="rId43" Type="http://schemas.openxmlformats.org/officeDocument/2006/relationships/slide" Target="slides/slide38.xml"/><Relationship Id="rId64" Type="http://schemas.openxmlformats.org/officeDocument/2006/relationships/slide" Target="slides/slide59.xml"/><Relationship Id="rId118" Type="http://schemas.openxmlformats.org/officeDocument/2006/relationships/slide" Target="slides/slide113.xml"/><Relationship Id="rId139" Type="http://schemas.openxmlformats.org/officeDocument/2006/relationships/slide" Target="slides/slide134.xml"/><Relationship Id="rId85" Type="http://schemas.openxmlformats.org/officeDocument/2006/relationships/slide" Target="slides/slide80.xml"/><Relationship Id="rId150" Type="http://schemas.openxmlformats.org/officeDocument/2006/relationships/slide" Target="slides/slide145.xml"/><Relationship Id="rId171" Type="http://schemas.openxmlformats.org/officeDocument/2006/relationships/slide" Target="slides/slide166.xml"/><Relationship Id="rId192" Type="http://schemas.openxmlformats.org/officeDocument/2006/relationships/slide" Target="slides/slide187.xml"/><Relationship Id="rId206" Type="http://schemas.openxmlformats.org/officeDocument/2006/relationships/slide" Target="slides/slide201.xml"/><Relationship Id="rId12" Type="http://schemas.openxmlformats.org/officeDocument/2006/relationships/slide" Target="slides/slide7.xml"/><Relationship Id="rId33" Type="http://schemas.openxmlformats.org/officeDocument/2006/relationships/slide" Target="slides/slide28.xml"/><Relationship Id="rId108" Type="http://schemas.openxmlformats.org/officeDocument/2006/relationships/slide" Target="slides/slide103.xml"/><Relationship Id="rId129" Type="http://schemas.openxmlformats.org/officeDocument/2006/relationships/slide" Target="slides/slide124.xml"/><Relationship Id="rId54" Type="http://schemas.openxmlformats.org/officeDocument/2006/relationships/slide" Target="slides/slide49.xml"/><Relationship Id="rId75" Type="http://schemas.openxmlformats.org/officeDocument/2006/relationships/slide" Target="slides/slide70.xml"/><Relationship Id="rId96" Type="http://schemas.openxmlformats.org/officeDocument/2006/relationships/slide" Target="slides/slide91.xml"/><Relationship Id="rId140" Type="http://schemas.openxmlformats.org/officeDocument/2006/relationships/slide" Target="slides/slide135.xml"/><Relationship Id="rId161" Type="http://schemas.openxmlformats.org/officeDocument/2006/relationships/slide" Target="slides/slide156.xml"/><Relationship Id="rId182" Type="http://schemas.openxmlformats.org/officeDocument/2006/relationships/slide" Target="slides/slide177.xml"/><Relationship Id="rId217" Type="http://schemas.microsoft.com/office/2016/11/relationships/changesInfo" Target="changesInfos/changesInfo1.xml"/><Relationship Id="rId6" Type="http://schemas.openxmlformats.org/officeDocument/2006/relationships/slide" Target="slides/slide1.xml"/><Relationship Id="rId23" Type="http://schemas.openxmlformats.org/officeDocument/2006/relationships/slide" Target="slides/slide18.xml"/><Relationship Id="rId119" Type="http://schemas.openxmlformats.org/officeDocument/2006/relationships/slide" Target="slides/slide114.xml"/><Relationship Id="rId44" Type="http://schemas.openxmlformats.org/officeDocument/2006/relationships/slide" Target="slides/slide39.xml"/><Relationship Id="rId65" Type="http://schemas.openxmlformats.org/officeDocument/2006/relationships/slide" Target="slides/slide60.xml"/><Relationship Id="rId86" Type="http://schemas.openxmlformats.org/officeDocument/2006/relationships/slide" Target="slides/slide81.xml"/><Relationship Id="rId130" Type="http://schemas.openxmlformats.org/officeDocument/2006/relationships/slide" Target="slides/slide125.xml"/><Relationship Id="rId151" Type="http://schemas.openxmlformats.org/officeDocument/2006/relationships/slide" Target="slides/slide146.xml"/><Relationship Id="rId172" Type="http://schemas.openxmlformats.org/officeDocument/2006/relationships/slide" Target="slides/slide167.xml"/><Relationship Id="rId193" Type="http://schemas.openxmlformats.org/officeDocument/2006/relationships/slide" Target="slides/slide188.xml"/><Relationship Id="rId207" Type="http://schemas.openxmlformats.org/officeDocument/2006/relationships/slide" Target="slides/slide202.xml"/><Relationship Id="rId13" Type="http://schemas.openxmlformats.org/officeDocument/2006/relationships/slide" Target="slides/slide8.xml"/><Relationship Id="rId109" Type="http://schemas.openxmlformats.org/officeDocument/2006/relationships/slide" Target="slides/slide104.xml"/><Relationship Id="rId34" Type="http://schemas.openxmlformats.org/officeDocument/2006/relationships/slide" Target="slides/slide29.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20" Type="http://schemas.openxmlformats.org/officeDocument/2006/relationships/slide" Target="slides/slide115.xml"/><Relationship Id="rId141" Type="http://schemas.openxmlformats.org/officeDocument/2006/relationships/slide" Target="slides/slide136.xml"/><Relationship Id="rId7" Type="http://schemas.openxmlformats.org/officeDocument/2006/relationships/slide" Target="slides/slide2.xml"/><Relationship Id="rId162" Type="http://schemas.openxmlformats.org/officeDocument/2006/relationships/slide" Target="slides/slide157.xml"/><Relationship Id="rId183" Type="http://schemas.openxmlformats.org/officeDocument/2006/relationships/slide" Target="slides/slide178.xml"/><Relationship Id="rId218" Type="http://schemas.microsoft.com/office/2015/10/relationships/revisionInfo" Target="revisionInfo.xml"/><Relationship Id="rId24" Type="http://schemas.openxmlformats.org/officeDocument/2006/relationships/slide" Target="slides/slide19.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31" Type="http://schemas.openxmlformats.org/officeDocument/2006/relationships/slide" Target="slides/slide126.xml"/><Relationship Id="rId152" Type="http://schemas.openxmlformats.org/officeDocument/2006/relationships/slide" Target="slides/slide147.xml"/><Relationship Id="rId173" Type="http://schemas.openxmlformats.org/officeDocument/2006/relationships/slide" Target="slides/slide168.xml"/><Relationship Id="rId194" Type="http://schemas.openxmlformats.org/officeDocument/2006/relationships/slide" Target="slides/slide189.xml"/><Relationship Id="rId208" Type="http://schemas.openxmlformats.org/officeDocument/2006/relationships/slide" Target="slides/slide203.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26" Type="http://schemas.openxmlformats.org/officeDocument/2006/relationships/slide" Target="slides/slide121.xml"/><Relationship Id="rId147" Type="http://schemas.openxmlformats.org/officeDocument/2006/relationships/slide" Target="slides/slide142.xml"/><Relationship Id="rId168" Type="http://schemas.openxmlformats.org/officeDocument/2006/relationships/slide" Target="slides/slide163.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slide" Target="slides/slide116.xml"/><Relationship Id="rId142" Type="http://schemas.openxmlformats.org/officeDocument/2006/relationships/slide" Target="slides/slide137.xml"/><Relationship Id="rId163" Type="http://schemas.openxmlformats.org/officeDocument/2006/relationships/slide" Target="slides/slide158.xml"/><Relationship Id="rId184" Type="http://schemas.openxmlformats.org/officeDocument/2006/relationships/slide" Target="slides/slide179.xml"/><Relationship Id="rId189" Type="http://schemas.openxmlformats.org/officeDocument/2006/relationships/slide" Target="slides/slide184.xml"/><Relationship Id="rId3" Type="http://schemas.openxmlformats.org/officeDocument/2006/relationships/customXml" Target="../customXml/item3.xml"/><Relationship Id="rId214" Type="http://schemas.openxmlformats.org/officeDocument/2006/relationships/viewProps" Target="viewProps.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slide" Target="slides/slide111.xml"/><Relationship Id="rId137" Type="http://schemas.openxmlformats.org/officeDocument/2006/relationships/slide" Target="slides/slide132.xml"/><Relationship Id="rId158" Type="http://schemas.openxmlformats.org/officeDocument/2006/relationships/slide" Target="slides/slide153.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slide" Target="slides/slide106.xml"/><Relationship Id="rId132" Type="http://schemas.openxmlformats.org/officeDocument/2006/relationships/slide" Target="slides/slide127.xml"/><Relationship Id="rId153" Type="http://schemas.openxmlformats.org/officeDocument/2006/relationships/slide" Target="slides/slide148.xml"/><Relationship Id="rId174" Type="http://schemas.openxmlformats.org/officeDocument/2006/relationships/slide" Target="slides/slide169.xml"/><Relationship Id="rId179" Type="http://schemas.openxmlformats.org/officeDocument/2006/relationships/slide" Target="slides/slide174.xml"/><Relationship Id="rId195" Type="http://schemas.openxmlformats.org/officeDocument/2006/relationships/slide" Target="slides/slide190.xml"/><Relationship Id="rId209" Type="http://schemas.openxmlformats.org/officeDocument/2006/relationships/slide" Target="slides/slide204.xml"/><Relationship Id="rId190" Type="http://schemas.openxmlformats.org/officeDocument/2006/relationships/slide" Target="slides/slide185.xml"/><Relationship Id="rId204" Type="http://schemas.openxmlformats.org/officeDocument/2006/relationships/slide" Target="slides/slide199.xml"/><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106" Type="http://schemas.openxmlformats.org/officeDocument/2006/relationships/slide" Target="slides/slide101.xml"/><Relationship Id="rId127" Type="http://schemas.openxmlformats.org/officeDocument/2006/relationships/slide" Target="slides/slide122.xml"/><Relationship Id="rId10" Type="http://schemas.openxmlformats.org/officeDocument/2006/relationships/slide" Target="slides/slide5.xml"/><Relationship Id="rId31" Type="http://schemas.openxmlformats.org/officeDocument/2006/relationships/slide" Target="slides/slide26.xml"/><Relationship Id="rId52" Type="http://schemas.openxmlformats.org/officeDocument/2006/relationships/slide" Target="slides/slide47.xml"/><Relationship Id="rId73" Type="http://schemas.openxmlformats.org/officeDocument/2006/relationships/slide" Target="slides/slide68.xml"/><Relationship Id="rId78" Type="http://schemas.openxmlformats.org/officeDocument/2006/relationships/slide" Target="slides/slide73.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slide" Target="slides/slide117.xml"/><Relationship Id="rId143" Type="http://schemas.openxmlformats.org/officeDocument/2006/relationships/slide" Target="slides/slide138.xml"/><Relationship Id="rId148" Type="http://schemas.openxmlformats.org/officeDocument/2006/relationships/slide" Target="slides/slide143.xml"/><Relationship Id="rId164" Type="http://schemas.openxmlformats.org/officeDocument/2006/relationships/slide" Target="slides/slide159.xml"/><Relationship Id="rId169" Type="http://schemas.openxmlformats.org/officeDocument/2006/relationships/slide" Target="slides/slide164.xml"/><Relationship Id="rId185" Type="http://schemas.openxmlformats.org/officeDocument/2006/relationships/slide" Target="slides/slide180.xml"/><Relationship Id="rId4" Type="http://schemas.openxmlformats.org/officeDocument/2006/relationships/customXml" Target="../customXml/item4.xml"/><Relationship Id="rId9" Type="http://schemas.openxmlformats.org/officeDocument/2006/relationships/slide" Target="slides/slide4.xml"/><Relationship Id="rId180" Type="http://schemas.openxmlformats.org/officeDocument/2006/relationships/slide" Target="slides/slide175.xml"/><Relationship Id="rId210" Type="http://schemas.openxmlformats.org/officeDocument/2006/relationships/slide" Target="slides/slide205.xml"/><Relationship Id="rId215" Type="http://schemas.openxmlformats.org/officeDocument/2006/relationships/theme" Target="theme/theme1.xml"/><Relationship Id="rId26" Type="http://schemas.openxmlformats.org/officeDocument/2006/relationships/slide" Target="slides/slide21.xml"/><Relationship Id="rId47" Type="http://schemas.openxmlformats.org/officeDocument/2006/relationships/slide" Target="slides/slide42.xml"/><Relationship Id="rId68" Type="http://schemas.openxmlformats.org/officeDocument/2006/relationships/slide" Target="slides/slide63.xml"/><Relationship Id="rId89" Type="http://schemas.openxmlformats.org/officeDocument/2006/relationships/slide" Target="slides/slide84.xml"/><Relationship Id="rId112" Type="http://schemas.openxmlformats.org/officeDocument/2006/relationships/slide" Target="slides/slide107.xml"/><Relationship Id="rId133" Type="http://schemas.openxmlformats.org/officeDocument/2006/relationships/slide" Target="slides/slide128.xml"/><Relationship Id="rId154" Type="http://schemas.openxmlformats.org/officeDocument/2006/relationships/slide" Target="slides/slide149.xml"/><Relationship Id="rId175" Type="http://schemas.openxmlformats.org/officeDocument/2006/relationships/slide" Target="slides/slide170.xml"/><Relationship Id="rId196" Type="http://schemas.openxmlformats.org/officeDocument/2006/relationships/slide" Target="slides/slide191.xml"/><Relationship Id="rId200" Type="http://schemas.openxmlformats.org/officeDocument/2006/relationships/slide" Target="slides/slide195.xml"/><Relationship Id="rId16" Type="http://schemas.openxmlformats.org/officeDocument/2006/relationships/slide" Target="slides/slide11.xml"/><Relationship Id="rId37" Type="http://schemas.openxmlformats.org/officeDocument/2006/relationships/slide" Target="slides/slide32.xml"/><Relationship Id="rId58" Type="http://schemas.openxmlformats.org/officeDocument/2006/relationships/slide" Target="slides/slide53.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slide" Target="slides/slide118.xml"/><Relationship Id="rId144" Type="http://schemas.openxmlformats.org/officeDocument/2006/relationships/slide" Target="slides/slide139.xml"/><Relationship Id="rId90" Type="http://schemas.openxmlformats.org/officeDocument/2006/relationships/slide" Target="slides/slide85.xml"/><Relationship Id="rId165" Type="http://schemas.openxmlformats.org/officeDocument/2006/relationships/slide" Target="slides/slide160.xml"/><Relationship Id="rId186" Type="http://schemas.openxmlformats.org/officeDocument/2006/relationships/slide" Target="slides/slide181.xml"/><Relationship Id="rId211" Type="http://schemas.openxmlformats.org/officeDocument/2006/relationships/slide" Target="slides/slide206.xml"/><Relationship Id="rId27" Type="http://schemas.openxmlformats.org/officeDocument/2006/relationships/slide" Target="slides/slide22.xml"/><Relationship Id="rId48" Type="http://schemas.openxmlformats.org/officeDocument/2006/relationships/slide" Target="slides/slide43.xml"/><Relationship Id="rId69" Type="http://schemas.openxmlformats.org/officeDocument/2006/relationships/slide" Target="slides/slide64.xml"/><Relationship Id="rId113" Type="http://schemas.openxmlformats.org/officeDocument/2006/relationships/slide" Target="slides/slide108.xml"/><Relationship Id="rId134" Type="http://schemas.openxmlformats.org/officeDocument/2006/relationships/slide" Target="slides/slide129.xml"/><Relationship Id="rId80" Type="http://schemas.openxmlformats.org/officeDocument/2006/relationships/slide" Target="slides/slide75.xml"/><Relationship Id="rId155" Type="http://schemas.openxmlformats.org/officeDocument/2006/relationships/slide" Target="slides/slide150.xml"/><Relationship Id="rId176" Type="http://schemas.openxmlformats.org/officeDocument/2006/relationships/slide" Target="slides/slide171.xml"/><Relationship Id="rId197" Type="http://schemas.openxmlformats.org/officeDocument/2006/relationships/slide" Target="slides/slide192.xml"/><Relationship Id="rId201" Type="http://schemas.openxmlformats.org/officeDocument/2006/relationships/slide" Target="slides/slide196.xml"/><Relationship Id="rId17" Type="http://schemas.openxmlformats.org/officeDocument/2006/relationships/slide" Target="slides/slide12.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24" Type="http://schemas.openxmlformats.org/officeDocument/2006/relationships/slide" Target="slides/slide119.xml"/><Relationship Id="rId70" Type="http://schemas.openxmlformats.org/officeDocument/2006/relationships/slide" Target="slides/slide65.xml"/><Relationship Id="rId91" Type="http://schemas.openxmlformats.org/officeDocument/2006/relationships/slide" Target="slides/slide86.xml"/><Relationship Id="rId145" Type="http://schemas.openxmlformats.org/officeDocument/2006/relationships/slide" Target="slides/slide140.xml"/><Relationship Id="rId166" Type="http://schemas.openxmlformats.org/officeDocument/2006/relationships/slide" Target="slides/slide161.xml"/><Relationship Id="rId187" Type="http://schemas.openxmlformats.org/officeDocument/2006/relationships/slide" Target="slides/slide182.xml"/><Relationship Id="rId1" Type="http://schemas.openxmlformats.org/officeDocument/2006/relationships/customXml" Target="../customXml/item1.xml"/><Relationship Id="rId212" Type="http://schemas.openxmlformats.org/officeDocument/2006/relationships/notesMaster" Target="notesMasters/notesMaster1.xml"/><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slide" Target="slides/slide109.xml"/><Relationship Id="rId60" Type="http://schemas.openxmlformats.org/officeDocument/2006/relationships/slide" Target="slides/slide55.xml"/><Relationship Id="rId81" Type="http://schemas.openxmlformats.org/officeDocument/2006/relationships/slide" Target="slides/slide76.xml"/><Relationship Id="rId135" Type="http://schemas.openxmlformats.org/officeDocument/2006/relationships/slide" Target="slides/slide130.xml"/><Relationship Id="rId156" Type="http://schemas.openxmlformats.org/officeDocument/2006/relationships/slide" Target="slides/slide151.xml"/><Relationship Id="rId177" Type="http://schemas.openxmlformats.org/officeDocument/2006/relationships/slide" Target="slides/slide172.xml"/><Relationship Id="rId198" Type="http://schemas.openxmlformats.org/officeDocument/2006/relationships/slide" Target="slides/slide193.xml"/><Relationship Id="rId202" Type="http://schemas.openxmlformats.org/officeDocument/2006/relationships/slide" Target="slides/slide197.xml"/><Relationship Id="rId18" Type="http://schemas.openxmlformats.org/officeDocument/2006/relationships/slide" Target="slides/slide13.xml"/><Relationship Id="rId39" Type="http://schemas.openxmlformats.org/officeDocument/2006/relationships/slide" Target="slides/slide34.xml"/><Relationship Id="rId50" Type="http://schemas.openxmlformats.org/officeDocument/2006/relationships/slide" Target="slides/slide45.xml"/><Relationship Id="rId104" Type="http://schemas.openxmlformats.org/officeDocument/2006/relationships/slide" Target="slides/slide99.xml"/><Relationship Id="rId125" Type="http://schemas.openxmlformats.org/officeDocument/2006/relationships/slide" Target="slides/slide120.xml"/><Relationship Id="rId146" Type="http://schemas.openxmlformats.org/officeDocument/2006/relationships/slide" Target="slides/slide141.xml"/><Relationship Id="rId167" Type="http://schemas.openxmlformats.org/officeDocument/2006/relationships/slide" Target="slides/slide162.xml"/><Relationship Id="rId188" Type="http://schemas.openxmlformats.org/officeDocument/2006/relationships/slide" Target="slides/slide183.xml"/><Relationship Id="rId71" Type="http://schemas.openxmlformats.org/officeDocument/2006/relationships/slide" Target="slides/slide66.xml"/><Relationship Id="rId92" Type="http://schemas.openxmlformats.org/officeDocument/2006/relationships/slide" Target="slides/slide87.xml"/><Relationship Id="rId213" Type="http://schemas.openxmlformats.org/officeDocument/2006/relationships/presProps" Target="presProps.xml"/><Relationship Id="rId2" Type="http://schemas.openxmlformats.org/officeDocument/2006/relationships/customXml" Target="../customXml/item2.xml"/><Relationship Id="rId29" Type="http://schemas.openxmlformats.org/officeDocument/2006/relationships/slide" Target="slides/slide24.xml"/><Relationship Id="rId40" Type="http://schemas.openxmlformats.org/officeDocument/2006/relationships/slide" Target="slides/slide35.xml"/><Relationship Id="rId115" Type="http://schemas.openxmlformats.org/officeDocument/2006/relationships/slide" Target="slides/slide110.xml"/><Relationship Id="rId136" Type="http://schemas.openxmlformats.org/officeDocument/2006/relationships/slide" Target="slides/slide131.xml"/><Relationship Id="rId157" Type="http://schemas.openxmlformats.org/officeDocument/2006/relationships/slide" Target="slides/slide152.xml"/><Relationship Id="rId178" Type="http://schemas.openxmlformats.org/officeDocument/2006/relationships/slide" Target="slides/slide173.xml"/><Relationship Id="rId61" Type="http://schemas.openxmlformats.org/officeDocument/2006/relationships/slide" Target="slides/slide56.xml"/><Relationship Id="rId82" Type="http://schemas.openxmlformats.org/officeDocument/2006/relationships/slide" Target="slides/slide77.xml"/><Relationship Id="rId199" Type="http://schemas.openxmlformats.org/officeDocument/2006/relationships/slide" Target="slides/slide194.xml"/><Relationship Id="rId203" Type="http://schemas.openxmlformats.org/officeDocument/2006/relationships/slide" Target="slides/slide198.xml"/><Relationship Id="rId19" Type="http://schemas.openxmlformats.org/officeDocument/2006/relationships/slide" Target="slides/slide1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dovico Caruso" userId="74678e72-8c6e-4b38-ad31-39bbd76ccb08" providerId="ADAL" clId="{17A637FF-2A42-4185-B1E0-965FE1C52267}"/>
    <pc:docChg chg="undo custSel addSld delSld modSld sldOrd modMainMaster">
      <pc:chgData name="Ludovico Caruso" userId="74678e72-8c6e-4b38-ad31-39bbd76ccb08" providerId="ADAL" clId="{17A637FF-2A42-4185-B1E0-965FE1C52267}" dt="2026-01-19T15:18:26.051" v="388"/>
      <pc:docMkLst>
        <pc:docMk/>
      </pc:docMkLst>
      <pc:sldChg chg="add">
        <pc:chgData name="Ludovico Caruso" userId="74678e72-8c6e-4b38-ad31-39bbd76ccb08" providerId="ADAL" clId="{17A637FF-2A42-4185-B1E0-965FE1C52267}" dt="2026-01-19T15:02:09.019" v="329"/>
        <pc:sldMkLst>
          <pc:docMk/>
          <pc:sldMk cId="1955359934" sldId="256"/>
        </pc:sldMkLst>
      </pc:sldChg>
      <pc:sldChg chg="addSp delSp modSp add del mod">
        <pc:chgData name="Ludovico Caruso" userId="74678e72-8c6e-4b38-ad31-39bbd76ccb08" providerId="ADAL" clId="{17A637FF-2A42-4185-B1E0-965FE1C52267}" dt="2026-01-19T15:17:56.891" v="370"/>
        <pc:sldMkLst>
          <pc:docMk/>
          <pc:sldMk cId="3624100914" sldId="257"/>
        </pc:sldMkLst>
        <pc:spChg chg="del">
          <ac:chgData name="Ludovico Caruso" userId="74678e72-8c6e-4b38-ad31-39bbd76ccb08" providerId="ADAL" clId="{17A637FF-2A42-4185-B1E0-965FE1C52267}" dt="2026-01-19T15:17:56.747" v="369" actId="478"/>
          <ac:spMkLst>
            <pc:docMk/>
            <pc:sldMk cId="3624100914" sldId="257"/>
            <ac:spMk id="2" creationId="{D4759819-2E24-12AB-43D6-9C1A7693ED1B}"/>
          </ac:spMkLst>
        </pc:spChg>
        <pc:spChg chg="add mod">
          <ac:chgData name="Ludovico Caruso" userId="74678e72-8c6e-4b38-ad31-39bbd76ccb08" providerId="ADAL" clId="{17A637FF-2A42-4185-B1E0-965FE1C52267}" dt="2026-01-19T10:33:45.178" v="27"/>
          <ac:spMkLst>
            <pc:docMk/>
            <pc:sldMk cId="3624100914" sldId="257"/>
            <ac:spMk id="4" creationId="{5B962CDB-440F-1FD5-B5BA-657AAE2CF7FF}"/>
          </ac:spMkLst>
        </pc:spChg>
        <pc:spChg chg="add mod">
          <ac:chgData name="Ludovico Caruso" userId="74678e72-8c6e-4b38-ad31-39bbd76ccb08" providerId="ADAL" clId="{17A637FF-2A42-4185-B1E0-965FE1C52267}" dt="2026-01-19T15:17:56.891" v="370"/>
          <ac:spMkLst>
            <pc:docMk/>
            <pc:sldMk cId="3624100914" sldId="257"/>
            <ac:spMk id="4" creationId="{6F8AEDC0-8D18-AF89-8147-03FC278112FA}"/>
          </ac:spMkLst>
        </pc:spChg>
        <pc:spChg chg="mod">
          <ac:chgData name="Ludovico Caruso" userId="74678e72-8c6e-4b38-ad31-39bbd76ccb08" providerId="ADAL" clId="{17A637FF-2A42-4185-B1E0-965FE1C52267}" dt="2026-01-19T11:13:19.395" v="147" actId="20577"/>
          <ac:spMkLst>
            <pc:docMk/>
            <pc:sldMk cId="3624100914" sldId="257"/>
            <ac:spMk id="14" creationId="{0300F04C-EA9B-4F4E-708A-9A8D525E03D3}"/>
          </ac:spMkLst>
        </pc:spChg>
        <pc:spChg chg="mod">
          <ac:chgData name="Ludovico Caruso" userId="74678e72-8c6e-4b38-ad31-39bbd76ccb08" providerId="ADAL" clId="{17A637FF-2A42-4185-B1E0-965FE1C52267}" dt="2026-01-19T11:13:06.964" v="146" actId="20577"/>
          <ac:spMkLst>
            <pc:docMk/>
            <pc:sldMk cId="3624100914" sldId="257"/>
            <ac:spMk id="15" creationId="{C7E06CF4-D69B-8C03-8578-9E8E222653D6}"/>
          </ac:spMkLst>
        </pc:spChg>
        <pc:spChg chg="mod">
          <ac:chgData name="Ludovico Caruso" userId="74678e72-8c6e-4b38-ad31-39bbd76ccb08" providerId="ADAL" clId="{17A637FF-2A42-4185-B1E0-965FE1C52267}" dt="2026-01-19T11:13:21.050" v="148" actId="20577"/>
          <ac:spMkLst>
            <pc:docMk/>
            <pc:sldMk cId="3624100914" sldId="257"/>
            <ac:spMk id="16" creationId="{D6E2B343-00B7-16E9-F14C-45537BE23D34}"/>
          </ac:spMkLst>
        </pc:spChg>
        <pc:spChg chg="mod">
          <ac:chgData name="Ludovico Caruso" userId="74678e72-8c6e-4b38-ad31-39bbd76ccb08" providerId="ADAL" clId="{17A637FF-2A42-4185-B1E0-965FE1C52267}" dt="2026-01-19T11:13:24.099" v="150" actId="20577"/>
          <ac:spMkLst>
            <pc:docMk/>
            <pc:sldMk cId="3624100914" sldId="257"/>
            <ac:spMk id="17" creationId="{FF037654-7C2B-E928-2630-81D466982F95}"/>
          </ac:spMkLst>
        </pc:spChg>
      </pc:sldChg>
      <pc:sldChg chg="addSp delSp modSp add del mod">
        <pc:chgData name="Ludovico Caruso" userId="74678e72-8c6e-4b38-ad31-39bbd76ccb08" providerId="ADAL" clId="{17A637FF-2A42-4185-B1E0-965FE1C52267}" dt="2026-01-19T15:18:13.742" v="380"/>
        <pc:sldMkLst>
          <pc:docMk/>
          <pc:sldMk cId="3071224663" sldId="258"/>
        </pc:sldMkLst>
        <pc:spChg chg="add mod">
          <ac:chgData name="Ludovico Caruso" userId="74678e72-8c6e-4b38-ad31-39bbd76ccb08" providerId="ADAL" clId="{17A637FF-2A42-4185-B1E0-965FE1C52267}" dt="2026-01-19T10:34:04.667" v="40"/>
          <ac:spMkLst>
            <pc:docMk/>
            <pc:sldMk cId="3071224663" sldId="258"/>
            <ac:spMk id="2" creationId="{35571A3C-0A03-5182-8E0F-FF24B0E33CB3}"/>
          </ac:spMkLst>
        </pc:spChg>
        <pc:spChg chg="add mod">
          <ac:chgData name="Ludovico Caruso" userId="74678e72-8c6e-4b38-ad31-39bbd76ccb08" providerId="ADAL" clId="{17A637FF-2A42-4185-B1E0-965FE1C52267}" dt="2026-01-19T15:18:13.742" v="380"/>
          <ac:spMkLst>
            <pc:docMk/>
            <pc:sldMk cId="3071224663" sldId="258"/>
            <ac:spMk id="2" creationId="{9BD7E269-D0D2-F407-DCE3-16A08B253842}"/>
          </ac:spMkLst>
        </pc:spChg>
        <pc:spChg chg="del mod">
          <ac:chgData name="Ludovico Caruso" userId="74678e72-8c6e-4b38-ad31-39bbd76ccb08" providerId="ADAL" clId="{17A637FF-2A42-4185-B1E0-965FE1C52267}" dt="2026-01-19T15:18:13.614" v="379" actId="478"/>
          <ac:spMkLst>
            <pc:docMk/>
            <pc:sldMk cId="3071224663" sldId="258"/>
            <ac:spMk id="3" creationId="{F7F057AD-7C10-F8C3-95A3-6CEC0EC52D33}"/>
          </ac:spMkLst>
        </pc:spChg>
      </pc:sldChg>
      <pc:sldChg chg="addSp delSp modSp add del mod">
        <pc:chgData name="Ludovico Caruso" userId="74678e72-8c6e-4b38-ad31-39bbd76ccb08" providerId="ADAL" clId="{17A637FF-2A42-4185-B1E0-965FE1C52267}" dt="2026-01-19T15:18:17.041" v="382"/>
        <pc:sldMkLst>
          <pc:docMk/>
          <pc:sldMk cId="3248665032" sldId="259"/>
        </pc:sldMkLst>
        <pc:spChg chg="add mod">
          <ac:chgData name="Ludovico Caruso" userId="74678e72-8c6e-4b38-ad31-39bbd76ccb08" providerId="ADAL" clId="{17A637FF-2A42-4185-B1E0-965FE1C52267}" dt="2026-01-19T10:34:07.824" v="42"/>
          <ac:spMkLst>
            <pc:docMk/>
            <pc:sldMk cId="3248665032" sldId="259"/>
            <ac:spMk id="2" creationId="{0BD20685-F3BE-40A4-CC6F-7833CB75F37B}"/>
          </ac:spMkLst>
        </pc:spChg>
        <pc:spChg chg="add mod">
          <ac:chgData name="Ludovico Caruso" userId="74678e72-8c6e-4b38-ad31-39bbd76ccb08" providerId="ADAL" clId="{17A637FF-2A42-4185-B1E0-965FE1C52267}" dt="2026-01-19T15:18:17.041" v="382"/>
          <ac:spMkLst>
            <pc:docMk/>
            <pc:sldMk cId="3248665032" sldId="259"/>
            <ac:spMk id="2" creationId="{ADE815CB-F4D0-12C6-DDA1-AC7CA1AFC5F2}"/>
          </ac:spMkLst>
        </pc:spChg>
        <pc:spChg chg="del">
          <ac:chgData name="Ludovico Caruso" userId="74678e72-8c6e-4b38-ad31-39bbd76ccb08" providerId="ADAL" clId="{17A637FF-2A42-4185-B1E0-965FE1C52267}" dt="2026-01-19T15:18:16.915" v="381" actId="478"/>
          <ac:spMkLst>
            <pc:docMk/>
            <pc:sldMk cId="3248665032" sldId="259"/>
            <ac:spMk id="4" creationId="{71252525-28E6-09FA-DC74-9D17D0DD9465}"/>
          </ac:spMkLst>
        </pc:spChg>
        <pc:spChg chg="mod">
          <ac:chgData name="Ludovico Caruso" userId="74678e72-8c6e-4b38-ad31-39bbd76ccb08" providerId="ADAL" clId="{17A637FF-2A42-4185-B1E0-965FE1C52267}" dt="2026-01-19T11:16:46.347" v="169" actId="1076"/>
          <ac:spMkLst>
            <pc:docMk/>
            <pc:sldMk cId="3248665032" sldId="259"/>
            <ac:spMk id="5" creationId="{69E9BAD7-98AC-4E3B-B5DE-4A8B498FAAF4}"/>
          </ac:spMkLst>
        </pc:spChg>
        <pc:spChg chg="mod">
          <ac:chgData name="Ludovico Caruso" userId="74678e72-8c6e-4b38-ad31-39bbd76ccb08" providerId="ADAL" clId="{17A637FF-2A42-4185-B1E0-965FE1C52267}" dt="2026-01-19T11:16:48.151" v="170" actId="14100"/>
          <ac:spMkLst>
            <pc:docMk/>
            <pc:sldMk cId="3248665032" sldId="259"/>
            <ac:spMk id="7" creationId="{9E262E56-58E2-9D3F-274B-A4EECE1F9ED3}"/>
          </ac:spMkLst>
        </pc:spChg>
      </pc:sldChg>
      <pc:sldChg chg="modSp add del mod">
        <pc:chgData name="Ludovico Caruso" userId="74678e72-8c6e-4b38-ad31-39bbd76ccb08" providerId="ADAL" clId="{17A637FF-2A42-4185-B1E0-965FE1C52267}" dt="2026-01-19T13:43:23.186" v="240"/>
        <pc:sldMkLst>
          <pc:docMk/>
          <pc:sldMk cId="2560193129" sldId="262"/>
        </pc:sldMkLst>
        <pc:spChg chg="mod">
          <ac:chgData name="Ludovico Caruso" userId="74678e72-8c6e-4b38-ad31-39bbd76ccb08" providerId="ADAL" clId="{17A637FF-2A42-4185-B1E0-965FE1C52267}" dt="2026-01-19T10:55:12.971" v="101" actId="20577"/>
          <ac:spMkLst>
            <pc:docMk/>
            <pc:sldMk cId="2560193129" sldId="262"/>
            <ac:spMk id="2" creationId="{6AD88611-20DF-3178-8B45-3109DDAEA1E1}"/>
          </ac:spMkLst>
        </pc:spChg>
        <pc:spChg chg="mod">
          <ac:chgData name="Ludovico Caruso" userId="74678e72-8c6e-4b38-ad31-39bbd76ccb08" providerId="ADAL" clId="{17A637FF-2A42-4185-B1E0-965FE1C52267}" dt="2026-01-19T10:55:06.431" v="98" actId="1076"/>
          <ac:spMkLst>
            <pc:docMk/>
            <pc:sldMk cId="2560193129" sldId="262"/>
            <ac:spMk id="3" creationId="{899BEEE5-6E79-0693-FF69-14F166929F33}"/>
          </ac:spMkLst>
        </pc:spChg>
      </pc:sldChg>
      <pc:sldChg chg="add del">
        <pc:chgData name="Ludovico Caruso" userId="74678e72-8c6e-4b38-ad31-39bbd76ccb08" providerId="ADAL" clId="{17A637FF-2A42-4185-B1E0-965FE1C52267}" dt="2026-01-19T13:43:23.186" v="240"/>
        <pc:sldMkLst>
          <pc:docMk/>
          <pc:sldMk cId="4175849693" sldId="269"/>
        </pc:sldMkLst>
      </pc:sldChg>
      <pc:sldChg chg="add">
        <pc:chgData name="Ludovico Caruso" userId="74678e72-8c6e-4b38-ad31-39bbd76ccb08" providerId="ADAL" clId="{17A637FF-2A42-4185-B1E0-965FE1C52267}" dt="2026-01-19T15:02:09.019" v="329"/>
        <pc:sldMkLst>
          <pc:docMk/>
          <pc:sldMk cId="3208467902" sldId="271"/>
        </pc:sldMkLst>
      </pc:sldChg>
      <pc:sldChg chg="addSp delSp modSp add del mod">
        <pc:chgData name="Ludovico Caruso" userId="74678e72-8c6e-4b38-ad31-39bbd76ccb08" providerId="ADAL" clId="{17A637FF-2A42-4185-B1E0-965FE1C52267}" dt="2026-01-19T15:18:19.469" v="384"/>
        <pc:sldMkLst>
          <pc:docMk/>
          <pc:sldMk cId="2542584060" sldId="273"/>
        </pc:sldMkLst>
        <pc:spChg chg="del">
          <ac:chgData name="Ludovico Caruso" userId="74678e72-8c6e-4b38-ad31-39bbd76ccb08" providerId="ADAL" clId="{17A637FF-2A42-4185-B1E0-965FE1C52267}" dt="2026-01-19T15:18:19.354" v="383" actId="478"/>
          <ac:spMkLst>
            <pc:docMk/>
            <pc:sldMk cId="2542584060" sldId="273"/>
            <ac:spMk id="2" creationId="{29B1FF51-DD96-0877-1EF4-5CB670CFF214}"/>
          </ac:spMkLst>
        </pc:spChg>
        <pc:spChg chg="add mod">
          <ac:chgData name="Ludovico Caruso" userId="74678e72-8c6e-4b38-ad31-39bbd76ccb08" providerId="ADAL" clId="{17A637FF-2A42-4185-B1E0-965FE1C52267}" dt="2026-01-19T10:34:10.260" v="44"/>
          <ac:spMkLst>
            <pc:docMk/>
            <pc:sldMk cId="2542584060" sldId="273"/>
            <ac:spMk id="3" creationId="{45042368-23BD-66F8-EACF-5330559A3EEA}"/>
          </ac:spMkLst>
        </pc:spChg>
        <pc:spChg chg="add mod">
          <ac:chgData name="Ludovico Caruso" userId="74678e72-8c6e-4b38-ad31-39bbd76ccb08" providerId="ADAL" clId="{17A637FF-2A42-4185-B1E0-965FE1C52267}" dt="2026-01-19T15:18:19.469" v="384"/>
          <ac:spMkLst>
            <pc:docMk/>
            <pc:sldMk cId="2542584060" sldId="273"/>
            <ac:spMk id="3" creationId="{F6C822C9-A136-FF9C-1F62-84BEEF089E97}"/>
          </ac:spMkLst>
        </pc:spChg>
      </pc:sldChg>
      <pc:sldChg chg="add">
        <pc:chgData name="Ludovico Caruso" userId="74678e72-8c6e-4b38-ad31-39bbd76ccb08" providerId="ADAL" clId="{17A637FF-2A42-4185-B1E0-965FE1C52267}" dt="2026-01-19T15:06:10.364" v="333"/>
        <pc:sldMkLst>
          <pc:docMk/>
          <pc:sldMk cId="2688060714" sldId="276"/>
        </pc:sldMkLst>
      </pc:sldChg>
      <pc:sldChg chg="add">
        <pc:chgData name="Ludovico Caruso" userId="74678e72-8c6e-4b38-ad31-39bbd76ccb08" providerId="ADAL" clId="{17A637FF-2A42-4185-B1E0-965FE1C52267}" dt="2026-01-19T15:03:25.619" v="330"/>
        <pc:sldMkLst>
          <pc:docMk/>
          <pc:sldMk cId="2482755679" sldId="277"/>
        </pc:sldMkLst>
      </pc:sldChg>
      <pc:sldChg chg="add">
        <pc:chgData name="Ludovico Caruso" userId="74678e72-8c6e-4b38-ad31-39bbd76ccb08" providerId="ADAL" clId="{17A637FF-2A42-4185-B1E0-965FE1C52267}" dt="2026-01-19T15:03:25.619" v="330"/>
        <pc:sldMkLst>
          <pc:docMk/>
          <pc:sldMk cId="162236599" sldId="278"/>
        </pc:sldMkLst>
      </pc:sldChg>
      <pc:sldChg chg="add">
        <pc:chgData name="Ludovico Caruso" userId="74678e72-8c6e-4b38-ad31-39bbd76ccb08" providerId="ADAL" clId="{17A637FF-2A42-4185-B1E0-965FE1C52267}" dt="2026-01-19T15:03:25.619" v="330"/>
        <pc:sldMkLst>
          <pc:docMk/>
          <pc:sldMk cId="2163379239" sldId="279"/>
        </pc:sldMkLst>
      </pc:sldChg>
      <pc:sldChg chg="add">
        <pc:chgData name="Ludovico Caruso" userId="74678e72-8c6e-4b38-ad31-39bbd76ccb08" providerId="ADAL" clId="{17A637FF-2A42-4185-B1E0-965FE1C52267}" dt="2026-01-19T15:03:25.619" v="330"/>
        <pc:sldMkLst>
          <pc:docMk/>
          <pc:sldMk cId="2664953490" sldId="280"/>
        </pc:sldMkLst>
      </pc:sldChg>
      <pc:sldChg chg="addSp delSp modSp add del mod ord">
        <pc:chgData name="Ludovico Caruso" userId="74678e72-8c6e-4b38-ad31-39bbd76ccb08" providerId="ADAL" clId="{17A637FF-2A42-4185-B1E0-965FE1C52267}" dt="2026-01-19T15:17:11.685" v="349"/>
        <pc:sldMkLst>
          <pc:docMk/>
          <pc:sldMk cId="1700620266" sldId="281"/>
        </pc:sldMkLst>
        <pc:spChg chg="mod">
          <ac:chgData name="Ludovico Caruso" userId="74678e72-8c6e-4b38-ad31-39bbd76ccb08" providerId="ADAL" clId="{17A637FF-2A42-4185-B1E0-965FE1C52267}" dt="2026-01-19T10:54:22.447" v="83"/>
          <ac:spMkLst>
            <pc:docMk/>
            <pc:sldMk cId="1700620266" sldId="281"/>
            <ac:spMk id="2" creationId="{9EAEEBA3-D4BD-F77E-A4E5-5099737BDD2F}"/>
          </ac:spMkLst>
        </pc:spChg>
        <pc:spChg chg="del mod">
          <ac:chgData name="Ludovico Caruso" userId="74678e72-8c6e-4b38-ad31-39bbd76ccb08" providerId="ADAL" clId="{17A637FF-2A42-4185-B1E0-965FE1C52267}" dt="2026-01-19T15:17:11.400" v="348" actId="478"/>
          <ac:spMkLst>
            <pc:docMk/>
            <pc:sldMk cId="1700620266" sldId="281"/>
            <ac:spMk id="4" creationId="{FEF25E43-7172-A532-7784-75ECD48ACD49}"/>
          </ac:spMkLst>
        </pc:spChg>
        <pc:spChg chg="add mod">
          <ac:chgData name="Ludovico Caruso" userId="74678e72-8c6e-4b38-ad31-39bbd76ccb08" providerId="ADAL" clId="{17A637FF-2A42-4185-B1E0-965FE1C52267}" dt="2026-01-19T15:17:11.685" v="349"/>
          <ac:spMkLst>
            <pc:docMk/>
            <pc:sldMk cId="1700620266" sldId="281"/>
            <ac:spMk id="5" creationId="{8CBB624C-D3D6-D552-DCA6-4730A50EEEBE}"/>
          </ac:spMkLst>
        </pc:spChg>
      </pc:sldChg>
      <pc:sldChg chg="addSp delSp modSp add del mod">
        <pc:chgData name="Ludovico Caruso" userId="74678e72-8c6e-4b38-ad31-39bbd76ccb08" providerId="ADAL" clId="{17A637FF-2A42-4185-B1E0-965FE1C52267}" dt="2026-01-19T15:17:15.287" v="351"/>
        <pc:sldMkLst>
          <pc:docMk/>
          <pc:sldMk cId="665072966" sldId="282"/>
        </pc:sldMkLst>
        <pc:spChg chg="add mod">
          <ac:chgData name="Ludovico Caruso" userId="74678e72-8c6e-4b38-ad31-39bbd76ccb08" providerId="ADAL" clId="{17A637FF-2A42-4185-B1E0-965FE1C52267}" dt="2026-01-19T15:17:15.287" v="351"/>
          <ac:spMkLst>
            <pc:docMk/>
            <pc:sldMk cId="665072966" sldId="282"/>
            <ac:spMk id="2" creationId="{C236CA71-947F-1248-CB47-E08F15EA9C75}"/>
          </ac:spMkLst>
        </pc:spChg>
        <pc:spChg chg="del">
          <ac:chgData name="Ludovico Caruso" userId="74678e72-8c6e-4b38-ad31-39bbd76ccb08" providerId="ADAL" clId="{17A637FF-2A42-4185-B1E0-965FE1C52267}" dt="2026-01-19T10:33:18.815" v="11" actId="478"/>
          <ac:spMkLst>
            <pc:docMk/>
            <pc:sldMk cId="665072966" sldId="282"/>
            <ac:spMk id="2" creationId="{D6DE4DEF-9FC4-ACDC-DC7A-7EEB0B8436DC}"/>
          </ac:spMkLst>
        </pc:spChg>
        <pc:spChg chg="del">
          <ac:chgData name="Ludovico Caruso" userId="74678e72-8c6e-4b38-ad31-39bbd76ccb08" providerId="ADAL" clId="{17A637FF-2A42-4185-B1E0-965FE1C52267}" dt="2026-01-19T15:17:15.110" v="350" actId="478"/>
          <ac:spMkLst>
            <pc:docMk/>
            <pc:sldMk cId="665072966" sldId="282"/>
            <ac:spMk id="3" creationId="{2C23A727-54AE-A852-04FC-4C657DA223F6}"/>
          </ac:spMkLst>
        </pc:spChg>
        <pc:spChg chg="add mod">
          <ac:chgData name="Ludovico Caruso" userId="74678e72-8c6e-4b38-ad31-39bbd76ccb08" providerId="ADAL" clId="{17A637FF-2A42-4185-B1E0-965FE1C52267}" dt="2026-01-19T10:33:19.006" v="12"/>
          <ac:spMkLst>
            <pc:docMk/>
            <pc:sldMk cId="665072966" sldId="282"/>
            <ac:spMk id="3" creationId="{406AAEB5-43A6-B0DD-F8D0-704BA5E3B2F0}"/>
          </ac:spMkLst>
        </pc:spChg>
        <pc:spChg chg="mod">
          <ac:chgData name="Ludovico Caruso" userId="74678e72-8c6e-4b38-ad31-39bbd76ccb08" providerId="ADAL" clId="{17A637FF-2A42-4185-B1E0-965FE1C52267}" dt="2026-01-19T11:09:55.008" v="104" actId="20577"/>
          <ac:spMkLst>
            <pc:docMk/>
            <pc:sldMk cId="665072966" sldId="282"/>
            <ac:spMk id="5" creationId="{79BAC3A9-5AE4-8126-86D1-B9E4BEB54507}"/>
          </ac:spMkLst>
        </pc:spChg>
        <pc:spChg chg="mod">
          <ac:chgData name="Ludovico Caruso" userId="74678e72-8c6e-4b38-ad31-39bbd76ccb08" providerId="ADAL" clId="{17A637FF-2A42-4185-B1E0-965FE1C52267}" dt="2026-01-19T11:09:51.118" v="103" actId="20577"/>
          <ac:spMkLst>
            <pc:docMk/>
            <pc:sldMk cId="665072966" sldId="282"/>
            <ac:spMk id="14" creationId="{042BDFCA-DA02-968A-322E-4A3E2D502527}"/>
          </ac:spMkLst>
        </pc:spChg>
      </pc:sldChg>
      <pc:sldChg chg="addSp delSp modSp add del mod">
        <pc:chgData name="Ludovico Caruso" userId="74678e72-8c6e-4b38-ad31-39bbd76ccb08" providerId="ADAL" clId="{17A637FF-2A42-4185-B1E0-965FE1C52267}" dt="2026-01-19T15:17:17.713" v="353"/>
        <pc:sldMkLst>
          <pc:docMk/>
          <pc:sldMk cId="2752626891" sldId="283"/>
        </pc:sldMkLst>
        <pc:spChg chg="add mod">
          <ac:chgData name="Ludovico Caruso" userId="74678e72-8c6e-4b38-ad31-39bbd76ccb08" providerId="ADAL" clId="{17A637FF-2A42-4185-B1E0-965FE1C52267}" dt="2026-01-19T15:17:17.713" v="353"/>
          <ac:spMkLst>
            <pc:docMk/>
            <pc:sldMk cId="2752626891" sldId="283"/>
            <ac:spMk id="2" creationId="{896FA2DE-036D-A128-E7BD-91AD2D9C89CE}"/>
          </ac:spMkLst>
        </pc:spChg>
        <pc:spChg chg="del">
          <ac:chgData name="Ludovico Caruso" userId="74678e72-8c6e-4b38-ad31-39bbd76ccb08" providerId="ADAL" clId="{17A637FF-2A42-4185-B1E0-965FE1C52267}" dt="2026-01-19T10:33:21.153" v="13" actId="478"/>
          <ac:spMkLst>
            <pc:docMk/>
            <pc:sldMk cId="2752626891" sldId="283"/>
            <ac:spMk id="2" creationId="{B9AB6D03-65E7-1A0B-65E9-E85DA0B4A8FF}"/>
          </ac:spMkLst>
        </pc:spChg>
        <pc:spChg chg="add mod">
          <ac:chgData name="Ludovico Caruso" userId="74678e72-8c6e-4b38-ad31-39bbd76ccb08" providerId="ADAL" clId="{17A637FF-2A42-4185-B1E0-965FE1C52267}" dt="2026-01-19T10:33:21.300" v="14"/>
          <ac:spMkLst>
            <pc:docMk/>
            <pc:sldMk cId="2752626891" sldId="283"/>
            <ac:spMk id="3" creationId="{0EB6EBF4-2C47-7191-8EE7-EC1DE50392FE}"/>
          </ac:spMkLst>
        </pc:spChg>
        <pc:spChg chg="del">
          <ac:chgData name="Ludovico Caruso" userId="74678e72-8c6e-4b38-ad31-39bbd76ccb08" providerId="ADAL" clId="{17A637FF-2A42-4185-B1E0-965FE1C52267}" dt="2026-01-19T15:17:17.555" v="352" actId="478"/>
          <ac:spMkLst>
            <pc:docMk/>
            <pc:sldMk cId="2752626891" sldId="283"/>
            <ac:spMk id="3" creationId="{EE3AA667-F4E1-94F5-4AF2-EA5C6DED605C}"/>
          </ac:spMkLst>
        </pc:spChg>
      </pc:sldChg>
      <pc:sldChg chg="addSp delSp modSp add del mod">
        <pc:chgData name="Ludovico Caruso" userId="74678e72-8c6e-4b38-ad31-39bbd76ccb08" providerId="ADAL" clId="{17A637FF-2A42-4185-B1E0-965FE1C52267}" dt="2026-01-19T15:17:20.948" v="355"/>
        <pc:sldMkLst>
          <pc:docMk/>
          <pc:sldMk cId="1937198749" sldId="284"/>
        </pc:sldMkLst>
        <pc:spChg chg="del">
          <ac:chgData name="Ludovico Caruso" userId="74678e72-8c6e-4b38-ad31-39bbd76ccb08" providerId="ADAL" clId="{17A637FF-2A42-4185-B1E0-965FE1C52267}" dt="2026-01-19T10:33:24.231" v="15" actId="478"/>
          <ac:spMkLst>
            <pc:docMk/>
            <pc:sldMk cId="1937198749" sldId="284"/>
            <ac:spMk id="2" creationId="{29B1FF51-DD96-0877-1EF4-5CB670CFF214}"/>
          </ac:spMkLst>
        </pc:spChg>
        <pc:spChg chg="add mod">
          <ac:chgData name="Ludovico Caruso" userId="74678e72-8c6e-4b38-ad31-39bbd76ccb08" providerId="ADAL" clId="{17A637FF-2A42-4185-B1E0-965FE1C52267}" dt="2026-01-19T15:17:20.948" v="355"/>
          <ac:spMkLst>
            <pc:docMk/>
            <pc:sldMk cId="1937198749" sldId="284"/>
            <ac:spMk id="2" creationId="{445E01F1-6563-4F42-430B-E110B532BA4E}"/>
          </ac:spMkLst>
        </pc:spChg>
        <pc:spChg chg="add mod">
          <ac:chgData name="Ludovico Caruso" userId="74678e72-8c6e-4b38-ad31-39bbd76ccb08" providerId="ADAL" clId="{17A637FF-2A42-4185-B1E0-965FE1C52267}" dt="2026-01-19T10:33:24.353" v="16"/>
          <ac:spMkLst>
            <pc:docMk/>
            <pc:sldMk cId="1937198749" sldId="284"/>
            <ac:spMk id="9" creationId="{063E2B5D-8C92-E6E1-925A-A3EEA4C47554}"/>
          </ac:spMkLst>
        </pc:spChg>
        <pc:spChg chg="del">
          <ac:chgData name="Ludovico Caruso" userId="74678e72-8c6e-4b38-ad31-39bbd76ccb08" providerId="ADAL" clId="{17A637FF-2A42-4185-B1E0-965FE1C52267}" dt="2026-01-19T15:17:20.840" v="354" actId="478"/>
          <ac:spMkLst>
            <pc:docMk/>
            <pc:sldMk cId="1937198749" sldId="284"/>
            <ac:spMk id="9" creationId="{91E3804E-E8E3-B877-4FD6-F4506B8AB174}"/>
          </ac:spMkLst>
        </pc:spChg>
      </pc:sldChg>
      <pc:sldChg chg="add">
        <pc:chgData name="Ludovico Caruso" userId="74678e72-8c6e-4b38-ad31-39bbd76ccb08" providerId="ADAL" clId="{17A637FF-2A42-4185-B1E0-965FE1C52267}" dt="2026-01-19T15:02:09.019" v="329"/>
        <pc:sldMkLst>
          <pc:docMk/>
          <pc:sldMk cId="3230091841" sldId="285"/>
        </pc:sldMkLst>
      </pc:sldChg>
      <pc:sldChg chg="add">
        <pc:chgData name="Ludovico Caruso" userId="74678e72-8c6e-4b38-ad31-39bbd76ccb08" providerId="ADAL" clId="{17A637FF-2A42-4185-B1E0-965FE1C52267}" dt="2026-01-19T15:02:09.019" v="329"/>
        <pc:sldMkLst>
          <pc:docMk/>
          <pc:sldMk cId="3225853648" sldId="286"/>
        </pc:sldMkLst>
      </pc:sldChg>
      <pc:sldChg chg="add">
        <pc:chgData name="Ludovico Caruso" userId="74678e72-8c6e-4b38-ad31-39bbd76ccb08" providerId="ADAL" clId="{17A637FF-2A42-4185-B1E0-965FE1C52267}" dt="2026-01-19T15:02:09.019" v="329"/>
        <pc:sldMkLst>
          <pc:docMk/>
          <pc:sldMk cId="3866798077" sldId="287"/>
        </pc:sldMkLst>
      </pc:sldChg>
      <pc:sldChg chg="add">
        <pc:chgData name="Ludovico Caruso" userId="74678e72-8c6e-4b38-ad31-39bbd76ccb08" providerId="ADAL" clId="{17A637FF-2A42-4185-B1E0-965FE1C52267}" dt="2026-01-19T15:02:09.019" v="329"/>
        <pc:sldMkLst>
          <pc:docMk/>
          <pc:sldMk cId="882305122" sldId="288"/>
        </pc:sldMkLst>
      </pc:sldChg>
      <pc:sldChg chg="add">
        <pc:chgData name="Ludovico Caruso" userId="74678e72-8c6e-4b38-ad31-39bbd76ccb08" providerId="ADAL" clId="{17A637FF-2A42-4185-B1E0-965FE1C52267}" dt="2026-01-19T15:02:09.019" v="329"/>
        <pc:sldMkLst>
          <pc:docMk/>
          <pc:sldMk cId="482772525" sldId="289"/>
        </pc:sldMkLst>
      </pc:sldChg>
      <pc:sldChg chg="add">
        <pc:chgData name="Ludovico Caruso" userId="74678e72-8c6e-4b38-ad31-39bbd76ccb08" providerId="ADAL" clId="{17A637FF-2A42-4185-B1E0-965FE1C52267}" dt="2026-01-19T15:02:09.019" v="329"/>
        <pc:sldMkLst>
          <pc:docMk/>
          <pc:sldMk cId="1219214433" sldId="290"/>
        </pc:sldMkLst>
      </pc:sldChg>
      <pc:sldChg chg="add">
        <pc:chgData name="Ludovico Caruso" userId="74678e72-8c6e-4b38-ad31-39bbd76ccb08" providerId="ADAL" clId="{17A637FF-2A42-4185-B1E0-965FE1C52267}" dt="2026-01-19T15:03:25.619" v="330"/>
        <pc:sldMkLst>
          <pc:docMk/>
          <pc:sldMk cId="1679813081" sldId="291"/>
        </pc:sldMkLst>
      </pc:sldChg>
      <pc:sldChg chg="add">
        <pc:chgData name="Ludovico Caruso" userId="74678e72-8c6e-4b38-ad31-39bbd76ccb08" providerId="ADAL" clId="{17A637FF-2A42-4185-B1E0-965FE1C52267}" dt="2026-01-19T15:02:09.019" v="329"/>
        <pc:sldMkLst>
          <pc:docMk/>
          <pc:sldMk cId="2886822189" sldId="292"/>
        </pc:sldMkLst>
      </pc:sldChg>
      <pc:sldChg chg="addSp delSp modSp add del mod">
        <pc:chgData name="Ludovico Caruso" userId="74678e72-8c6e-4b38-ad31-39bbd76ccb08" providerId="ADAL" clId="{17A637FF-2A42-4185-B1E0-965FE1C52267}" dt="2026-01-19T15:17:33.685" v="362"/>
        <pc:sldMkLst>
          <pc:docMk/>
          <pc:sldMk cId="1580188597" sldId="293"/>
        </pc:sldMkLst>
        <pc:spChg chg="del mod">
          <ac:chgData name="Ludovico Caruso" userId="74678e72-8c6e-4b38-ad31-39bbd76ccb08" providerId="ADAL" clId="{17A637FF-2A42-4185-B1E0-965FE1C52267}" dt="2026-01-19T15:17:33.544" v="361" actId="478"/>
          <ac:spMkLst>
            <pc:docMk/>
            <pc:sldMk cId="1580188597" sldId="293"/>
            <ac:spMk id="2" creationId="{ABDEBC27-C122-1A9A-EBF8-B46661E1F3BA}"/>
          </ac:spMkLst>
        </pc:spChg>
        <pc:spChg chg="add mod">
          <ac:chgData name="Ludovico Caruso" userId="74678e72-8c6e-4b38-ad31-39bbd76ccb08" providerId="ADAL" clId="{17A637FF-2A42-4185-B1E0-965FE1C52267}" dt="2026-01-19T10:33:26.346" v="19"/>
          <ac:spMkLst>
            <pc:docMk/>
            <pc:sldMk cId="1580188597" sldId="293"/>
            <ac:spMk id="3" creationId="{45A64C72-CC25-909A-8992-44FF573AEFB6}"/>
          </ac:spMkLst>
        </pc:spChg>
        <pc:spChg chg="add mod">
          <ac:chgData name="Ludovico Caruso" userId="74678e72-8c6e-4b38-ad31-39bbd76ccb08" providerId="ADAL" clId="{17A637FF-2A42-4185-B1E0-965FE1C52267}" dt="2026-01-19T15:17:33.685" v="362"/>
          <ac:spMkLst>
            <pc:docMk/>
            <pc:sldMk cId="1580188597" sldId="293"/>
            <ac:spMk id="4" creationId="{4D0A83A8-E8AC-CC9A-3B15-E056EBA3F15B}"/>
          </ac:spMkLst>
        </pc:spChg>
        <pc:spChg chg="mod">
          <ac:chgData name="Ludovico Caruso" userId="74678e72-8c6e-4b38-ad31-39bbd76ccb08" providerId="ADAL" clId="{17A637FF-2A42-4185-B1E0-965FE1C52267}" dt="2026-01-19T10:54:22.447" v="83"/>
          <ac:spMkLst>
            <pc:docMk/>
            <pc:sldMk cId="1580188597" sldId="293"/>
            <ac:spMk id="21" creationId="{BF8D1117-F60F-ABF9-C72C-AA1F7936BB77}"/>
          </ac:spMkLst>
        </pc:spChg>
        <pc:spChg chg="mod">
          <ac:chgData name="Ludovico Caruso" userId="74678e72-8c6e-4b38-ad31-39bbd76ccb08" providerId="ADAL" clId="{17A637FF-2A42-4185-B1E0-965FE1C52267}" dt="2026-01-19T10:54:22.447" v="83"/>
          <ac:spMkLst>
            <pc:docMk/>
            <pc:sldMk cId="1580188597" sldId="293"/>
            <ac:spMk id="24" creationId="{F1149649-4D3F-7066-444F-527D3BB92603}"/>
          </ac:spMkLst>
        </pc:spChg>
      </pc:sldChg>
      <pc:sldChg chg="addSp delSp modSp add del mod">
        <pc:chgData name="Ludovico Caruso" userId="74678e72-8c6e-4b38-ad31-39bbd76ccb08" providerId="ADAL" clId="{17A637FF-2A42-4185-B1E0-965FE1C52267}" dt="2026-01-19T15:17:37.830" v="364"/>
        <pc:sldMkLst>
          <pc:docMk/>
          <pc:sldMk cId="2795619732" sldId="294"/>
        </pc:sldMkLst>
        <pc:spChg chg="del">
          <ac:chgData name="Ludovico Caruso" userId="74678e72-8c6e-4b38-ad31-39bbd76ccb08" providerId="ADAL" clId="{17A637FF-2A42-4185-B1E0-965FE1C52267}" dt="2026-01-19T15:17:37.684" v="363" actId="478"/>
          <ac:spMkLst>
            <pc:docMk/>
            <pc:sldMk cId="2795619732" sldId="294"/>
            <ac:spMk id="2" creationId="{12F5E001-3B86-18A7-EA3B-BE34BDCCB44D}"/>
          </ac:spMkLst>
        </pc:spChg>
        <pc:spChg chg="add mod">
          <ac:chgData name="Ludovico Caruso" userId="74678e72-8c6e-4b38-ad31-39bbd76ccb08" providerId="ADAL" clId="{17A637FF-2A42-4185-B1E0-965FE1C52267}" dt="2026-01-19T15:17:37.830" v="364"/>
          <ac:spMkLst>
            <pc:docMk/>
            <pc:sldMk cId="2795619732" sldId="294"/>
            <ac:spMk id="5" creationId="{15BF432E-3031-89B3-0D29-78E48E33C101}"/>
          </ac:spMkLst>
        </pc:spChg>
        <pc:spChg chg="add mod">
          <ac:chgData name="Ludovico Caruso" userId="74678e72-8c6e-4b38-ad31-39bbd76ccb08" providerId="ADAL" clId="{17A637FF-2A42-4185-B1E0-965FE1C52267}" dt="2026-01-19T10:33:29.510" v="21"/>
          <ac:spMkLst>
            <pc:docMk/>
            <pc:sldMk cId="2795619732" sldId="294"/>
            <ac:spMk id="5" creationId="{F544960F-2CAE-79C4-FD73-537505EF9377}"/>
          </ac:spMkLst>
        </pc:spChg>
        <pc:spChg chg="mod">
          <ac:chgData name="Ludovico Caruso" userId="74678e72-8c6e-4b38-ad31-39bbd76ccb08" providerId="ADAL" clId="{17A637FF-2A42-4185-B1E0-965FE1C52267}" dt="2026-01-19T11:10:36.694" v="106" actId="20577"/>
          <ac:spMkLst>
            <pc:docMk/>
            <pc:sldMk cId="2795619732" sldId="294"/>
            <ac:spMk id="29" creationId="{E7B5CC45-DA58-0C30-5458-8305A12AC2BA}"/>
          </ac:spMkLst>
        </pc:spChg>
      </pc:sldChg>
      <pc:sldChg chg="modSp add del mod">
        <pc:chgData name="Ludovico Caruso" userId="74678e72-8c6e-4b38-ad31-39bbd76ccb08" providerId="ADAL" clId="{17A637FF-2A42-4185-B1E0-965FE1C52267}" dt="2026-01-19T13:43:23.186" v="240"/>
        <pc:sldMkLst>
          <pc:docMk/>
          <pc:sldMk cId="3507505767" sldId="295"/>
        </pc:sldMkLst>
        <pc:spChg chg="mod">
          <ac:chgData name="Ludovico Caruso" userId="74678e72-8c6e-4b38-ad31-39bbd76ccb08" providerId="ADAL" clId="{17A637FF-2A42-4185-B1E0-965FE1C52267}" dt="2026-01-19T11:13:44.839" v="151" actId="255"/>
          <ac:spMkLst>
            <pc:docMk/>
            <pc:sldMk cId="3507505767" sldId="295"/>
            <ac:spMk id="3" creationId="{1EAECED7-D829-5D15-B07F-FB39BE513763}"/>
          </ac:spMkLst>
        </pc:spChg>
      </pc:sldChg>
      <pc:sldChg chg="add">
        <pc:chgData name="Ludovico Caruso" userId="74678e72-8c6e-4b38-ad31-39bbd76ccb08" providerId="ADAL" clId="{17A637FF-2A42-4185-B1E0-965FE1C52267}" dt="2026-01-19T15:02:09.019" v="329"/>
        <pc:sldMkLst>
          <pc:docMk/>
          <pc:sldMk cId="2949536742" sldId="296"/>
        </pc:sldMkLst>
      </pc:sldChg>
      <pc:sldChg chg="add">
        <pc:chgData name="Ludovico Caruso" userId="74678e72-8c6e-4b38-ad31-39bbd76ccb08" providerId="ADAL" clId="{17A637FF-2A42-4185-B1E0-965FE1C52267}" dt="2026-01-19T15:02:09.019" v="329"/>
        <pc:sldMkLst>
          <pc:docMk/>
          <pc:sldMk cId="609197478" sldId="297"/>
        </pc:sldMkLst>
      </pc:sldChg>
      <pc:sldChg chg="add del">
        <pc:chgData name="Ludovico Caruso" userId="74678e72-8c6e-4b38-ad31-39bbd76ccb08" providerId="ADAL" clId="{17A637FF-2A42-4185-B1E0-965FE1C52267}" dt="2026-01-19T13:43:23.186" v="240"/>
        <pc:sldMkLst>
          <pc:docMk/>
          <pc:sldMk cId="1910434167" sldId="298"/>
        </pc:sldMkLst>
      </pc:sldChg>
      <pc:sldChg chg="modSp add del mod">
        <pc:chgData name="Ludovico Caruso" userId="74678e72-8c6e-4b38-ad31-39bbd76ccb08" providerId="ADAL" clId="{17A637FF-2A42-4185-B1E0-965FE1C52267}" dt="2026-01-19T13:43:23.186" v="240"/>
        <pc:sldMkLst>
          <pc:docMk/>
          <pc:sldMk cId="1172956182" sldId="299"/>
        </pc:sldMkLst>
        <pc:spChg chg="mod">
          <ac:chgData name="Ludovico Caruso" userId="74678e72-8c6e-4b38-ad31-39bbd76ccb08" providerId="ADAL" clId="{17A637FF-2A42-4185-B1E0-965FE1C52267}" dt="2026-01-19T11:16:11.659" v="166" actId="255"/>
          <ac:spMkLst>
            <pc:docMk/>
            <pc:sldMk cId="1172956182" sldId="299"/>
            <ac:spMk id="3" creationId="{91AAB6F7-D2CA-7315-E01E-2D4EBC1426F9}"/>
          </ac:spMkLst>
        </pc:spChg>
      </pc:sldChg>
      <pc:sldChg chg="modSp add del mod">
        <pc:chgData name="Ludovico Caruso" userId="74678e72-8c6e-4b38-ad31-39bbd76ccb08" providerId="ADAL" clId="{17A637FF-2A42-4185-B1E0-965FE1C52267}" dt="2026-01-19T13:43:23.186" v="240"/>
        <pc:sldMkLst>
          <pc:docMk/>
          <pc:sldMk cId="1117914735" sldId="300"/>
        </pc:sldMkLst>
        <pc:spChg chg="mod">
          <ac:chgData name="Ludovico Caruso" userId="74678e72-8c6e-4b38-ad31-39bbd76ccb08" providerId="ADAL" clId="{17A637FF-2A42-4185-B1E0-965FE1C52267}" dt="2026-01-19T11:13:59.590" v="152" actId="255"/>
          <ac:spMkLst>
            <pc:docMk/>
            <pc:sldMk cId="1117914735" sldId="300"/>
            <ac:spMk id="3" creationId="{75EF3F33-10D0-7B49-D94D-42164F3B727D}"/>
          </ac:spMkLst>
        </pc:spChg>
      </pc:sldChg>
      <pc:sldChg chg="addSp delSp modSp add del mod">
        <pc:chgData name="Ludovico Caruso" userId="74678e72-8c6e-4b38-ad31-39bbd76ccb08" providerId="ADAL" clId="{17A637FF-2A42-4185-B1E0-965FE1C52267}" dt="2026-01-19T15:18:00.328" v="372"/>
        <pc:sldMkLst>
          <pc:docMk/>
          <pc:sldMk cId="2779441887" sldId="301"/>
        </pc:sldMkLst>
        <pc:spChg chg="mod">
          <ac:chgData name="Ludovico Caruso" userId="74678e72-8c6e-4b38-ad31-39bbd76ccb08" providerId="ADAL" clId="{17A637FF-2A42-4185-B1E0-965FE1C52267}" dt="2026-01-19T11:14:45.155" v="158" actId="255"/>
          <ac:spMkLst>
            <pc:docMk/>
            <pc:sldMk cId="2779441887" sldId="301"/>
            <ac:spMk id="2" creationId="{F85DFE99-042A-6AE1-77E4-E906E8F6ABC3}"/>
          </ac:spMkLst>
        </pc:spChg>
        <pc:spChg chg="mod">
          <ac:chgData name="Ludovico Caruso" userId="74678e72-8c6e-4b38-ad31-39bbd76ccb08" providerId="ADAL" clId="{17A637FF-2A42-4185-B1E0-965FE1C52267}" dt="2026-01-19T11:14:40.221" v="156" actId="2710"/>
          <ac:spMkLst>
            <pc:docMk/>
            <pc:sldMk cId="2779441887" sldId="301"/>
            <ac:spMk id="3" creationId="{3A952F16-E171-B501-6A2B-EDEBA86B64EA}"/>
          </ac:spMkLst>
        </pc:spChg>
        <pc:spChg chg="add mod">
          <ac:chgData name="Ludovico Caruso" userId="74678e72-8c6e-4b38-ad31-39bbd76ccb08" providerId="ADAL" clId="{17A637FF-2A42-4185-B1E0-965FE1C52267}" dt="2026-01-19T15:18:00.328" v="372"/>
          <ac:spMkLst>
            <pc:docMk/>
            <pc:sldMk cId="2779441887" sldId="301"/>
            <ac:spMk id="4" creationId="{7832DE79-176F-E7BC-9DD9-CED460386172}"/>
          </ac:spMkLst>
        </pc:spChg>
        <pc:spChg chg="del">
          <ac:chgData name="Ludovico Caruso" userId="74678e72-8c6e-4b38-ad31-39bbd76ccb08" providerId="ADAL" clId="{17A637FF-2A42-4185-B1E0-965FE1C52267}" dt="2026-01-19T10:33:48.434" v="28" actId="478"/>
          <ac:spMkLst>
            <pc:docMk/>
            <pc:sldMk cId="2779441887" sldId="301"/>
            <ac:spMk id="4" creationId="{CE5D6B73-0D8B-ACDE-6C52-B5F2C1372C62}"/>
          </ac:spMkLst>
        </pc:spChg>
        <pc:spChg chg="add mod">
          <ac:chgData name="Ludovico Caruso" userId="74678e72-8c6e-4b38-ad31-39bbd76ccb08" providerId="ADAL" clId="{17A637FF-2A42-4185-B1E0-965FE1C52267}" dt="2026-01-19T10:33:48.547" v="29"/>
          <ac:spMkLst>
            <pc:docMk/>
            <pc:sldMk cId="2779441887" sldId="301"/>
            <ac:spMk id="5" creationId="{45EBF4DA-43F9-1CFB-1481-877EE92085A9}"/>
          </ac:spMkLst>
        </pc:spChg>
        <pc:spChg chg="del">
          <ac:chgData name="Ludovico Caruso" userId="74678e72-8c6e-4b38-ad31-39bbd76ccb08" providerId="ADAL" clId="{17A637FF-2A42-4185-B1E0-965FE1C52267}" dt="2026-01-19T15:18:00.191" v="371" actId="478"/>
          <ac:spMkLst>
            <pc:docMk/>
            <pc:sldMk cId="2779441887" sldId="301"/>
            <ac:spMk id="5" creationId="{BA49B867-727B-5180-9C61-5B6EF2CA5DC6}"/>
          </ac:spMkLst>
        </pc:spChg>
      </pc:sldChg>
      <pc:sldChg chg="modSp add del mod">
        <pc:chgData name="Ludovico Caruso" userId="74678e72-8c6e-4b38-ad31-39bbd76ccb08" providerId="ADAL" clId="{17A637FF-2A42-4185-B1E0-965FE1C52267}" dt="2026-01-19T13:43:23.186" v="240"/>
        <pc:sldMkLst>
          <pc:docMk/>
          <pc:sldMk cId="1390431308" sldId="302"/>
        </pc:sldMkLst>
        <pc:spChg chg="mod">
          <ac:chgData name="Ludovico Caruso" userId="74678e72-8c6e-4b38-ad31-39bbd76ccb08" providerId="ADAL" clId="{17A637FF-2A42-4185-B1E0-965FE1C52267}" dt="2026-01-19T11:16:35.160" v="167" actId="255"/>
          <ac:spMkLst>
            <pc:docMk/>
            <pc:sldMk cId="1390431308" sldId="302"/>
            <ac:spMk id="3" creationId="{20BC797B-35A0-02A9-3DF1-EBFD7A9BD13D}"/>
          </ac:spMkLst>
        </pc:spChg>
      </pc:sldChg>
      <pc:sldChg chg="addSp delSp modSp add del mod">
        <pc:chgData name="Ludovico Caruso" userId="74678e72-8c6e-4b38-ad31-39bbd76ccb08" providerId="ADAL" clId="{17A637FF-2A42-4185-B1E0-965FE1C52267}" dt="2026-01-19T15:18:22.112" v="386"/>
        <pc:sldMkLst>
          <pc:docMk/>
          <pc:sldMk cId="132312366" sldId="303"/>
        </pc:sldMkLst>
        <pc:spChg chg="del">
          <ac:chgData name="Ludovico Caruso" userId="74678e72-8c6e-4b38-ad31-39bbd76ccb08" providerId="ADAL" clId="{17A637FF-2A42-4185-B1E0-965FE1C52267}" dt="2026-01-19T15:18:21.993" v="385" actId="478"/>
          <ac:spMkLst>
            <pc:docMk/>
            <pc:sldMk cId="132312366" sldId="303"/>
            <ac:spMk id="2" creationId="{2D3E819A-9357-8F46-71C3-590EA2820247}"/>
          </ac:spMkLst>
        </pc:spChg>
        <pc:spChg chg="add mod">
          <ac:chgData name="Ludovico Caruso" userId="74678e72-8c6e-4b38-ad31-39bbd76ccb08" providerId="ADAL" clId="{17A637FF-2A42-4185-B1E0-965FE1C52267}" dt="2026-01-19T15:18:22.112" v="386"/>
          <ac:spMkLst>
            <pc:docMk/>
            <pc:sldMk cId="132312366" sldId="303"/>
            <ac:spMk id="4" creationId="{AED24365-584E-A000-E6CE-AF73DA9AB66F}"/>
          </ac:spMkLst>
        </pc:spChg>
        <pc:spChg chg="add mod">
          <ac:chgData name="Ludovico Caruso" userId="74678e72-8c6e-4b38-ad31-39bbd76ccb08" providerId="ADAL" clId="{17A637FF-2A42-4185-B1E0-965FE1C52267}" dt="2026-01-19T10:34:14.113" v="46"/>
          <ac:spMkLst>
            <pc:docMk/>
            <pc:sldMk cId="132312366" sldId="303"/>
            <ac:spMk id="4" creationId="{CFF72AA5-7972-DE3E-7427-F9634B4E95BB}"/>
          </ac:spMkLst>
        </pc:spChg>
        <pc:picChg chg="mod">
          <ac:chgData name="Ludovico Caruso" userId="74678e72-8c6e-4b38-ad31-39bbd76ccb08" providerId="ADAL" clId="{17A637FF-2A42-4185-B1E0-965FE1C52267}" dt="2026-01-19T11:17:15.537" v="172" actId="1035"/>
          <ac:picMkLst>
            <pc:docMk/>
            <pc:sldMk cId="132312366" sldId="303"/>
            <ac:picMk id="3" creationId="{3479B4F6-E184-29ED-B4B8-AD6DEFFCDD5B}"/>
          </ac:picMkLst>
        </pc:picChg>
      </pc:sldChg>
      <pc:sldChg chg="addSp delSp modSp add del mod">
        <pc:chgData name="Ludovico Caruso" userId="74678e72-8c6e-4b38-ad31-39bbd76ccb08" providerId="ADAL" clId="{17A637FF-2A42-4185-B1E0-965FE1C52267}" dt="2026-01-19T15:18:26.051" v="388"/>
        <pc:sldMkLst>
          <pc:docMk/>
          <pc:sldMk cId="3116999697" sldId="304"/>
        </pc:sldMkLst>
        <pc:spChg chg="del">
          <ac:chgData name="Ludovico Caruso" userId="74678e72-8c6e-4b38-ad31-39bbd76ccb08" providerId="ADAL" clId="{17A637FF-2A42-4185-B1E0-965FE1C52267}" dt="2026-01-19T15:18:25.914" v="387" actId="478"/>
          <ac:spMkLst>
            <pc:docMk/>
            <pc:sldMk cId="3116999697" sldId="304"/>
            <ac:spMk id="2" creationId="{A119883D-E68C-8184-7D9A-B543DFFFD9CD}"/>
          </ac:spMkLst>
        </pc:spChg>
        <pc:spChg chg="add mod">
          <ac:chgData name="Ludovico Caruso" userId="74678e72-8c6e-4b38-ad31-39bbd76ccb08" providerId="ADAL" clId="{17A637FF-2A42-4185-B1E0-965FE1C52267}" dt="2026-01-19T10:34:16.604" v="48"/>
          <ac:spMkLst>
            <pc:docMk/>
            <pc:sldMk cId="3116999697" sldId="304"/>
            <ac:spMk id="3" creationId="{38CDEC0A-139A-A034-B502-0DFFB7910B56}"/>
          </ac:spMkLst>
        </pc:spChg>
        <pc:spChg chg="add mod">
          <ac:chgData name="Ludovico Caruso" userId="74678e72-8c6e-4b38-ad31-39bbd76ccb08" providerId="ADAL" clId="{17A637FF-2A42-4185-B1E0-965FE1C52267}" dt="2026-01-19T15:18:26.051" v="388"/>
          <ac:spMkLst>
            <pc:docMk/>
            <pc:sldMk cId="3116999697" sldId="304"/>
            <ac:spMk id="3" creationId="{A22AC205-F986-7226-6824-30BC6275350A}"/>
          </ac:spMkLst>
        </pc:spChg>
      </pc:sldChg>
      <pc:sldChg chg="modSp add del mod">
        <pc:chgData name="Ludovico Caruso" userId="74678e72-8c6e-4b38-ad31-39bbd76ccb08" providerId="ADAL" clId="{17A637FF-2A42-4185-B1E0-965FE1C52267}" dt="2026-01-19T13:43:23.186" v="240"/>
        <pc:sldMkLst>
          <pc:docMk/>
          <pc:sldMk cId="3419985172" sldId="305"/>
        </pc:sldMkLst>
        <pc:spChg chg="mod">
          <ac:chgData name="Ludovico Caruso" userId="74678e72-8c6e-4b38-ad31-39bbd76ccb08" providerId="ADAL" clId="{17A637FF-2A42-4185-B1E0-965FE1C52267}" dt="2026-01-19T11:15:23.512" v="162" actId="255"/>
          <ac:spMkLst>
            <pc:docMk/>
            <pc:sldMk cId="3419985172" sldId="305"/>
            <ac:spMk id="3" creationId="{ED276EA7-9935-8DF5-A309-98B4F0C23432}"/>
          </ac:spMkLst>
        </pc:spChg>
      </pc:sldChg>
      <pc:sldChg chg="add">
        <pc:chgData name="Ludovico Caruso" userId="74678e72-8c6e-4b38-ad31-39bbd76ccb08" providerId="ADAL" clId="{17A637FF-2A42-4185-B1E0-965FE1C52267}" dt="2026-01-19T15:02:09.019" v="329"/>
        <pc:sldMkLst>
          <pc:docMk/>
          <pc:sldMk cId="724859234" sldId="306"/>
        </pc:sldMkLst>
      </pc:sldChg>
      <pc:sldChg chg="addSp delSp modSp add del mod">
        <pc:chgData name="Ludovico Caruso" userId="74678e72-8c6e-4b38-ad31-39bbd76ccb08" providerId="ADAL" clId="{17A637FF-2A42-4185-B1E0-965FE1C52267}" dt="2026-01-19T15:18:07.979" v="376"/>
        <pc:sldMkLst>
          <pc:docMk/>
          <pc:sldMk cId="1749252404" sldId="307"/>
        </pc:sldMkLst>
        <pc:spChg chg="del">
          <ac:chgData name="Ludovico Caruso" userId="74678e72-8c6e-4b38-ad31-39bbd76ccb08" providerId="ADAL" clId="{17A637FF-2A42-4185-B1E0-965FE1C52267}" dt="2026-01-19T15:18:07.849" v="375" actId="478"/>
          <ac:spMkLst>
            <pc:docMk/>
            <pc:sldMk cId="1749252404" sldId="307"/>
            <ac:spMk id="2" creationId="{54BEBDD5-B1C4-5ACB-9145-6A48FB7B93B1}"/>
          </ac:spMkLst>
        </pc:spChg>
        <pc:spChg chg="add mod">
          <ac:chgData name="Ludovico Caruso" userId="74678e72-8c6e-4b38-ad31-39bbd76ccb08" providerId="ADAL" clId="{17A637FF-2A42-4185-B1E0-965FE1C52267}" dt="2026-01-19T10:33:57.441" v="34"/>
          <ac:spMkLst>
            <pc:docMk/>
            <pc:sldMk cId="1749252404" sldId="307"/>
            <ac:spMk id="2" creationId="{FFF050DE-A6C0-8C37-9093-8DCFBB51C819}"/>
          </ac:spMkLst>
        </pc:spChg>
        <pc:spChg chg="add mod">
          <ac:chgData name="Ludovico Caruso" userId="74678e72-8c6e-4b38-ad31-39bbd76ccb08" providerId="ADAL" clId="{17A637FF-2A42-4185-B1E0-965FE1C52267}" dt="2026-01-19T15:18:07.979" v="376"/>
          <ac:spMkLst>
            <pc:docMk/>
            <pc:sldMk cId="1749252404" sldId="307"/>
            <ac:spMk id="3" creationId="{31C099EC-F1B6-E744-A737-20982D4B546A}"/>
          </ac:spMkLst>
        </pc:spChg>
        <pc:spChg chg="del mod">
          <ac:chgData name="Ludovico Caruso" userId="74678e72-8c6e-4b38-ad31-39bbd76ccb08" providerId="ADAL" clId="{17A637FF-2A42-4185-B1E0-965FE1C52267}" dt="2026-01-19T10:33:57.313" v="33" actId="478"/>
          <ac:spMkLst>
            <pc:docMk/>
            <pc:sldMk cId="1749252404" sldId="307"/>
            <ac:spMk id="4" creationId="{AD463FF6-5CB5-90C7-10CB-8F536A75C591}"/>
          </ac:spMkLst>
        </pc:spChg>
        <pc:spChg chg="mod">
          <ac:chgData name="Ludovico Caruso" userId="74678e72-8c6e-4b38-ad31-39bbd76ccb08" providerId="ADAL" clId="{17A637FF-2A42-4185-B1E0-965FE1C52267}" dt="2026-01-19T11:15:53.520" v="164" actId="14100"/>
          <ac:spMkLst>
            <pc:docMk/>
            <pc:sldMk cId="1749252404" sldId="307"/>
            <ac:spMk id="7" creationId="{FF391E4D-61F9-3786-169C-EB422E8DAF7C}"/>
          </ac:spMkLst>
        </pc:spChg>
      </pc:sldChg>
      <pc:sldChg chg="addSp delSp modSp add del mod">
        <pc:chgData name="Ludovico Caruso" userId="74678e72-8c6e-4b38-ad31-39bbd76ccb08" providerId="ADAL" clId="{17A637FF-2A42-4185-B1E0-965FE1C52267}" dt="2026-01-19T15:18:10.361" v="378"/>
        <pc:sldMkLst>
          <pc:docMk/>
          <pc:sldMk cId="2488182729" sldId="308"/>
        </pc:sldMkLst>
        <pc:spChg chg="add mod">
          <ac:chgData name="Ludovico Caruso" userId="74678e72-8c6e-4b38-ad31-39bbd76ccb08" providerId="ADAL" clId="{17A637FF-2A42-4185-B1E0-965FE1C52267}" dt="2026-01-19T10:34:01.204" v="37"/>
          <ac:spMkLst>
            <pc:docMk/>
            <pc:sldMk cId="2488182729" sldId="308"/>
            <ac:spMk id="3" creationId="{06473A9A-E385-03F8-4549-93868FB397E6}"/>
          </ac:spMkLst>
        </pc:spChg>
        <pc:spChg chg="del">
          <ac:chgData name="Ludovico Caruso" userId="74678e72-8c6e-4b38-ad31-39bbd76ccb08" providerId="ADAL" clId="{17A637FF-2A42-4185-B1E0-965FE1C52267}" dt="2026-01-19T15:18:10.218" v="377" actId="478"/>
          <ac:spMkLst>
            <pc:docMk/>
            <pc:sldMk cId="2488182729" sldId="308"/>
            <ac:spMk id="3" creationId="{70375699-8C44-8F9C-AC79-BE425E715F50}"/>
          </ac:spMkLst>
        </pc:spChg>
        <pc:spChg chg="add mod">
          <ac:chgData name="Ludovico Caruso" userId="74678e72-8c6e-4b38-ad31-39bbd76ccb08" providerId="ADAL" clId="{17A637FF-2A42-4185-B1E0-965FE1C52267}" dt="2026-01-19T15:18:10.361" v="378"/>
          <ac:spMkLst>
            <pc:docMk/>
            <pc:sldMk cId="2488182729" sldId="308"/>
            <ac:spMk id="4" creationId="{07D4EDD8-71BC-60ED-4B57-F63052D1ED0F}"/>
          </ac:spMkLst>
        </pc:spChg>
        <pc:spChg chg="del mod">
          <ac:chgData name="Ludovico Caruso" userId="74678e72-8c6e-4b38-ad31-39bbd76ccb08" providerId="ADAL" clId="{17A637FF-2A42-4185-B1E0-965FE1C52267}" dt="2026-01-19T10:34:01.077" v="36" actId="478"/>
          <ac:spMkLst>
            <pc:docMk/>
            <pc:sldMk cId="2488182729" sldId="308"/>
            <ac:spMk id="4" creationId="{4F2550E5-6AEF-9F6C-B7BF-20192126D719}"/>
          </ac:spMkLst>
        </pc:spChg>
        <pc:graphicFrameChg chg="modGraphic">
          <ac:chgData name="Ludovico Caruso" userId="74678e72-8c6e-4b38-ad31-39bbd76ccb08" providerId="ADAL" clId="{17A637FF-2A42-4185-B1E0-965FE1C52267}" dt="2026-01-19T11:16:02.015" v="165" actId="255"/>
          <ac:graphicFrameMkLst>
            <pc:docMk/>
            <pc:sldMk cId="2488182729" sldId="308"/>
            <ac:graphicFrameMk id="2" creationId="{7AB0CD89-84D6-A227-640E-6B661D0E3CEC}"/>
          </ac:graphicFrameMkLst>
        </pc:graphicFrameChg>
      </pc:sldChg>
      <pc:sldChg chg="addSp delSp modSp add del mod">
        <pc:chgData name="Ludovico Caruso" userId="74678e72-8c6e-4b38-ad31-39bbd76ccb08" providerId="ADAL" clId="{17A637FF-2A42-4185-B1E0-965FE1C52267}" dt="2026-01-19T15:17:43.595" v="366"/>
        <pc:sldMkLst>
          <pc:docMk/>
          <pc:sldMk cId="730019316" sldId="309"/>
        </pc:sldMkLst>
        <pc:spChg chg="del">
          <ac:chgData name="Ludovico Caruso" userId="74678e72-8c6e-4b38-ad31-39bbd76ccb08" providerId="ADAL" clId="{17A637FF-2A42-4185-B1E0-965FE1C52267}" dt="2026-01-19T15:17:41.605" v="365" actId="478"/>
          <ac:spMkLst>
            <pc:docMk/>
            <pc:sldMk cId="730019316" sldId="309"/>
            <ac:spMk id="2" creationId="{D4CDFF48-25D3-0DD2-3205-637DDF80FC3C}"/>
          </ac:spMkLst>
        </pc:spChg>
        <pc:spChg chg="add mod">
          <ac:chgData name="Ludovico Caruso" userId="74678e72-8c6e-4b38-ad31-39bbd76ccb08" providerId="ADAL" clId="{17A637FF-2A42-4185-B1E0-965FE1C52267}" dt="2026-01-19T15:17:43.595" v="366"/>
          <ac:spMkLst>
            <pc:docMk/>
            <pc:sldMk cId="730019316" sldId="309"/>
            <ac:spMk id="4" creationId="{40BFA54E-02CA-9C66-782D-16F0E9F0FCCB}"/>
          </ac:spMkLst>
        </pc:spChg>
        <pc:spChg chg="add mod">
          <ac:chgData name="Ludovico Caruso" userId="74678e72-8c6e-4b38-ad31-39bbd76ccb08" providerId="ADAL" clId="{17A637FF-2A42-4185-B1E0-965FE1C52267}" dt="2026-01-19T10:33:33.046" v="23"/>
          <ac:spMkLst>
            <pc:docMk/>
            <pc:sldMk cId="730019316" sldId="309"/>
            <ac:spMk id="4" creationId="{7C2E63E8-198E-848A-DF68-79955DFC5DFB}"/>
          </ac:spMkLst>
        </pc:spChg>
        <pc:spChg chg="mod">
          <ac:chgData name="Ludovico Caruso" userId="74678e72-8c6e-4b38-ad31-39bbd76ccb08" providerId="ADAL" clId="{17A637FF-2A42-4185-B1E0-965FE1C52267}" dt="2026-01-19T11:11:20.857" v="113" actId="20577"/>
          <ac:spMkLst>
            <pc:docMk/>
            <pc:sldMk cId="730019316" sldId="309"/>
            <ac:spMk id="5" creationId="{B2F6D3CD-D339-9D89-007F-FC6298418E53}"/>
          </ac:spMkLst>
        </pc:spChg>
      </pc:sldChg>
      <pc:sldChg chg="add del">
        <pc:chgData name="Ludovico Caruso" userId="74678e72-8c6e-4b38-ad31-39bbd76ccb08" providerId="ADAL" clId="{17A637FF-2A42-4185-B1E0-965FE1C52267}" dt="2026-01-19T13:43:23.186" v="240"/>
        <pc:sldMkLst>
          <pc:docMk/>
          <pc:sldMk cId="4239338957" sldId="310"/>
        </pc:sldMkLst>
      </pc:sldChg>
      <pc:sldChg chg="add del">
        <pc:chgData name="Ludovico Caruso" userId="74678e72-8c6e-4b38-ad31-39bbd76ccb08" providerId="ADAL" clId="{17A637FF-2A42-4185-B1E0-965FE1C52267}" dt="2026-01-19T13:43:23.186" v="240"/>
        <pc:sldMkLst>
          <pc:docMk/>
          <pc:sldMk cId="1690272202" sldId="311"/>
        </pc:sldMkLst>
      </pc:sldChg>
      <pc:sldChg chg="addSp delSp modSp add del mod">
        <pc:chgData name="Ludovico Caruso" userId="74678e72-8c6e-4b38-ad31-39bbd76ccb08" providerId="ADAL" clId="{17A637FF-2A42-4185-B1E0-965FE1C52267}" dt="2026-01-19T15:17:53.388" v="368"/>
        <pc:sldMkLst>
          <pc:docMk/>
          <pc:sldMk cId="780449074" sldId="312"/>
        </pc:sldMkLst>
        <pc:spChg chg="del">
          <ac:chgData name="Ludovico Caruso" userId="74678e72-8c6e-4b38-ad31-39bbd76ccb08" providerId="ADAL" clId="{17A637FF-2A42-4185-B1E0-965FE1C52267}" dt="2026-01-19T15:17:53.198" v="367" actId="478"/>
          <ac:spMkLst>
            <pc:docMk/>
            <pc:sldMk cId="780449074" sldId="312"/>
            <ac:spMk id="2" creationId="{EB23CDF7-62A7-2E0B-F7A3-A1E3E9F1E3E7}"/>
          </ac:spMkLst>
        </pc:spChg>
        <pc:spChg chg="add mod">
          <ac:chgData name="Ludovico Caruso" userId="74678e72-8c6e-4b38-ad31-39bbd76ccb08" providerId="ADAL" clId="{17A637FF-2A42-4185-B1E0-965FE1C52267}" dt="2026-01-19T15:17:53.388" v="368"/>
          <ac:spMkLst>
            <pc:docMk/>
            <pc:sldMk cId="780449074" sldId="312"/>
            <ac:spMk id="3" creationId="{5C5D5217-A3C1-75BD-2E94-CEB03E1A4C50}"/>
          </ac:spMkLst>
        </pc:spChg>
        <pc:spChg chg="add mod">
          <ac:chgData name="Ludovico Caruso" userId="74678e72-8c6e-4b38-ad31-39bbd76ccb08" providerId="ADAL" clId="{17A637FF-2A42-4185-B1E0-965FE1C52267}" dt="2026-01-19T10:33:41.893" v="25"/>
          <ac:spMkLst>
            <pc:docMk/>
            <pc:sldMk cId="780449074" sldId="312"/>
            <ac:spMk id="3" creationId="{988CFF9A-4B15-EE23-B747-C9FBF2DF7E79}"/>
          </ac:spMkLst>
        </pc:spChg>
        <pc:spChg chg="mod">
          <ac:chgData name="Ludovico Caruso" userId="74678e72-8c6e-4b38-ad31-39bbd76ccb08" providerId="ADAL" clId="{17A637FF-2A42-4185-B1E0-965FE1C52267}" dt="2026-01-19T13:43:52.820" v="243" actId="14100"/>
          <ac:spMkLst>
            <pc:docMk/>
            <pc:sldMk cId="780449074" sldId="312"/>
            <ac:spMk id="5" creationId="{62C5CD59-59B5-1D10-8952-B9E614D7FFAE}"/>
          </ac:spMkLst>
        </pc:spChg>
      </pc:sldChg>
      <pc:sldChg chg="addSp delSp modSp add del mod">
        <pc:chgData name="Ludovico Caruso" userId="74678e72-8c6e-4b38-ad31-39bbd76ccb08" providerId="ADAL" clId="{17A637FF-2A42-4185-B1E0-965FE1C52267}" dt="2026-01-19T15:18:04.293" v="374"/>
        <pc:sldMkLst>
          <pc:docMk/>
          <pc:sldMk cId="3181808876" sldId="313"/>
        </pc:sldMkLst>
        <pc:spChg chg="add mod">
          <ac:chgData name="Ludovico Caruso" userId="74678e72-8c6e-4b38-ad31-39bbd76ccb08" providerId="ADAL" clId="{17A637FF-2A42-4185-B1E0-965FE1C52267}" dt="2026-01-19T10:33:52.550" v="31"/>
          <ac:spMkLst>
            <pc:docMk/>
            <pc:sldMk cId="3181808876" sldId="313"/>
            <ac:spMk id="2" creationId="{853E744E-A1FA-C84B-1FCC-92F45E1FFF4D}"/>
          </ac:spMkLst>
        </pc:spChg>
        <pc:spChg chg="add mod">
          <ac:chgData name="Ludovico Caruso" userId="74678e72-8c6e-4b38-ad31-39bbd76ccb08" providerId="ADAL" clId="{17A637FF-2A42-4185-B1E0-965FE1C52267}" dt="2026-01-19T15:18:04.293" v="374"/>
          <ac:spMkLst>
            <pc:docMk/>
            <pc:sldMk cId="3181808876" sldId="313"/>
            <ac:spMk id="2" creationId="{8F263A98-63CA-8AF4-9C9C-B8117DD1CF81}"/>
          </ac:spMkLst>
        </pc:spChg>
        <pc:spChg chg="del">
          <ac:chgData name="Ludovico Caruso" userId="74678e72-8c6e-4b38-ad31-39bbd76ccb08" providerId="ADAL" clId="{17A637FF-2A42-4185-B1E0-965FE1C52267}" dt="2026-01-19T15:18:04.148" v="373" actId="478"/>
          <ac:spMkLst>
            <pc:docMk/>
            <pc:sldMk cId="3181808876" sldId="313"/>
            <ac:spMk id="4" creationId="{037593CF-30F2-CE42-7C39-C165BAE57C38}"/>
          </ac:spMkLst>
        </pc:spChg>
        <pc:spChg chg="mod">
          <ac:chgData name="Ludovico Caruso" userId="74678e72-8c6e-4b38-ad31-39bbd76ccb08" providerId="ADAL" clId="{17A637FF-2A42-4185-B1E0-965FE1C52267}" dt="2026-01-19T11:15:02.489" v="161" actId="20577"/>
          <ac:spMkLst>
            <pc:docMk/>
            <pc:sldMk cId="3181808876" sldId="313"/>
            <ac:spMk id="7" creationId="{6E5C5096-CA54-D488-D45E-4246088D1D10}"/>
          </ac:spMkLst>
        </pc:spChg>
      </pc:sldChg>
      <pc:sldChg chg="modSp add del mod">
        <pc:chgData name="Ludovico Caruso" userId="74678e72-8c6e-4b38-ad31-39bbd76ccb08" providerId="ADAL" clId="{17A637FF-2A42-4185-B1E0-965FE1C52267}" dt="2026-01-19T13:43:23.186" v="240"/>
        <pc:sldMkLst>
          <pc:docMk/>
          <pc:sldMk cId="4222587436" sldId="314"/>
        </pc:sldMkLst>
        <pc:spChg chg="mod">
          <ac:chgData name="Ludovico Caruso" userId="74678e72-8c6e-4b38-ad31-39bbd76ccb08" providerId="ADAL" clId="{17A637FF-2A42-4185-B1E0-965FE1C52267}" dt="2026-01-19T11:14:52.435" v="159" actId="255"/>
          <ac:spMkLst>
            <pc:docMk/>
            <pc:sldMk cId="4222587436" sldId="314"/>
            <ac:spMk id="3" creationId="{C3E24EA2-9104-589F-CC25-B65AE3D3FFB1}"/>
          </ac:spMkLst>
        </pc:spChg>
      </pc:sldChg>
      <pc:sldChg chg="modSp add mod">
        <pc:chgData name="Ludovico Caruso" userId="74678e72-8c6e-4b38-ad31-39bbd76ccb08" providerId="ADAL" clId="{17A637FF-2A42-4185-B1E0-965FE1C52267}" dt="2026-01-19T11:17:45.357" v="174" actId="1076"/>
        <pc:sldMkLst>
          <pc:docMk/>
          <pc:sldMk cId="1481397073" sldId="315"/>
        </pc:sldMkLst>
        <pc:spChg chg="mod">
          <ac:chgData name="Ludovico Caruso" userId="74678e72-8c6e-4b38-ad31-39bbd76ccb08" providerId="ADAL" clId="{17A637FF-2A42-4185-B1E0-965FE1C52267}" dt="2026-01-19T11:17:40.473" v="173" actId="20577"/>
          <ac:spMkLst>
            <pc:docMk/>
            <pc:sldMk cId="1481397073" sldId="315"/>
            <ac:spMk id="2" creationId="{19647E88-E388-FDE3-6FB3-F59D28B858C8}"/>
          </ac:spMkLst>
        </pc:spChg>
        <pc:spChg chg="mod">
          <ac:chgData name="Ludovico Caruso" userId="74678e72-8c6e-4b38-ad31-39bbd76ccb08" providerId="ADAL" clId="{17A637FF-2A42-4185-B1E0-965FE1C52267}" dt="2026-01-19T11:17:45.357" v="174" actId="1076"/>
          <ac:spMkLst>
            <pc:docMk/>
            <pc:sldMk cId="1481397073" sldId="315"/>
            <ac:spMk id="4" creationId="{87C92724-E9FD-333A-0671-9E927EFC5EED}"/>
          </ac:spMkLst>
        </pc:spChg>
      </pc:sldChg>
      <pc:sldChg chg="delSp add">
        <pc:chgData name="Ludovico Caruso" userId="74678e72-8c6e-4b38-ad31-39bbd76ccb08" providerId="ADAL" clId="{17A637FF-2A42-4185-B1E0-965FE1C52267}" dt="2026-01-19T15:10:55.074" v="340" actId="478"/>
        <pc:sldMkLst>
          <pc:docMk/>
          <pc:sldMk cId="1025597224" sldId="316"/>
        </pc:sldMkLst>
        <pc:spChg chg="del">
          <ac:chgData name="Ludovico Caruso" userId="74678e72-8c6e-4b38-ad31-39bbd76ccb08" providerId="ADAL" clId="{17A637FF-2A42-4185-B1E0-965FE1C52267}" dt="2026-01-19T15:10:55.074" v="340" actId="478"/>
          <ac:spMkLst>
            <pc:docMk/>
            <pc:sldMk cId="1025597224" sldId="316"/>
            <ac:spMk id="4" creationId="{5227C490-5944-818D-E44B-57F3CECD56B2}"/>
          </ac:spMkLst>
        </pc:spChg>
      </pc:sldChg>
      <pc:sldChg chg="delSp add">
        <pc:chgData name="Ludovico Caruso" userId="74678e72-8c6e-4b38-ad31-39bbd76ccb08" providerId="ADAL" clId="{17A637FF-2A42-4185-B1E0-965FE1C52267}" dt="2026-01-19T15:11:02.428" v="341" actId="478"/>
        <pc:sldMkLst>
          <pc:docMk/>
          <pc:sldMk cId="2878968484" sldId="317"/>
        </pc:sldMkLst>
        <pc:spChg chg="del">
          <ac:chgData name="Ludovico Caruso" userId="74678e72-8c6e-4b38-ad31-39bbd76ccb08" providerId="ADAL" clId="{17A637FF-2A42-4185-B1E0-965FE1C52267}" dt="2026-01-19T15:11:02.428" v="341" actId="478"/>
          <ac:spMkLst>
            <pc:docMk/>
            <pc:sldMk cId="2878968484" sldId="317"/>
            <ac:spMk id="4" creationId="{DD3C98BF-0844-D063-2D0D-FBFA74808F8F}"/>
          </ac:spMkLst>
        </pc:spChg>
      </pc:sldChg>
      <pc:sldChg chg="modSp add mod">
        <pc:chgData name="Ludovico Caruso" userId="74678e72-8c6e-4b38-ad31-39bbd76ccb08" providerId="ADAL" clId="{17A637FF-2A42-4185-B1E0-965FE1C52267}" dt="2026-01-19T13:46:47.829" v="263" actId="207"/>
        <pc:sldMkLst>
          <pc:docMk/>
          <pc:sldMk cId="3136932393" sldId="318"/>
        </pc:sldMkLst>
        <pc:spChg chg="mod">
          <ac:chgData name="Ludovico Caruso" userId="74678e72-8c6e-4b38-ad31-39bbd76ccb08" providerId="ADAL" clId="{17A637FF-2A42-4185-B1E0-965FE1C52267}" dt="2026-01-19T13:46:47.829" v="263" actId="207"/>
          <ac:spMkLst>
            <pc:docMk/>
            <pc:sldMk cId="3136932393" sldId="318"/>
            <ac:spMk id="6" creationId="{D3F40EA1-1D66-0F2C-09E1-DF8A53966625}"/>
          </ac:spMkLst>
        </pc:spChg>
        <pc:spChg chg="mod">
          <ac:chgData name="Ludovico Caruso" userId="74678e72-8c6e-4b38-ad31-39bbd76ccb08" providerId="ADAL" clId="{17A637FF-2A42-4185-B1E0-965FE1C52267}" dt="2026-01-19T13:46:36.316" v="262" actId="207"/>
          <ac:spMkLst>
            <pc:docMk/>
            <pc:sldMk cId="3136932393" sldId="318"/>
            <ac:spMk id="12" creationId="{D71A8719-DEAE-8275-ED14-3BDBE0BCA2F8}"/>
          </ac:spMkLst>
        </pc:spChg>
      </pc:sldChg>
      <pc:sldChg chg="modSp add">
        <pc:chgData name="Ludovico Caruso" userId="74678e72-8c6e-4b38-ad31-39bbd76ccb08" providerId="ADAL" clId="{17A637FF-2A42-4185-B1E0-965FE1C52267}" dt="2026-01-19T13:54:24.082" v="328"/>
        <pc:sldMkLst>
          <pc:docMk/>
          <pc:sldMk cId="4057318696" sldId="319"/>
        </pc:sldMkLst>
        <pc:graphicFrameChg chg="mod">
          <ac:chgData name="Ludovico Caruso" userId="74678e72-8c6e-4b38-ad31-39bbd76ccb08" providerId="ADAL" clId="{17A637FF-2A42-4185-B1E0-965FE1C52267}" dt="2026-01-19T13:54:24.082" v="328"/>
          <ac:graphicFrameMkLst>
            <pc:docMk/>
            <pc:sldMk cId="4057318696" sldId="319"/>
            <ac:graphicFrameMk id="3" creationId="{24EE5280-BCFB-51A3-5B36-DA5AA740FE64}"/>
          </ac:graphicFrameMkLst>
        </pc:graphicFrameChg>
      </pc:sldChg>
      <pc:sldChg chg="modSp add mod">
        <pc:chgData name="Ludovico Caruso" userId="74678e72-8c6e-4b38-ad31-39bbd76ccb08" providerId="ADAL" clId="{17A637FF-2A42-4185-B1E0-965FE1C52267}" dt="2026-01-19T13:48:27.873" v="281" actId="207"/>
        <pc:sldMkLst>
          <pc:docMk/>
          <pc:sldMk cId="1836644833" sldId="320"/>
        </pc:sldMkLst>
        <pc:spChg chg="mod">
          <ac:chgData name="Ludovico Caruso" userId="74678e72-8c6e-4b38-ad31-39bbd76ccb08" providerId="ADAL" clId="{17A637FF-2A42-4185-B1E0-965FE1C52267}" dt="2026-01-19T13:48:27.873" v="281" actId="207"/>
          <ac:spMkLst>
            <pc:docMk/>
            <pc:sldMk cId="1836644833" sldId="320"/>
            <ac:spMk id="5" creationId="{4044EAB2-2CFB-87D2-6634-EF363E56C5CC}"/>
          </ac:spMkLst>
        </pc:spChg>
        <pc:graphicFrameChg chg="mod">
          <ac:chgData name="Ludovico Caruso" userId="74678e72-8c6e-4b38-ad31-39bbd76ccb08" providerId="ADAL" clId="{17A637FF-2A42-4185-B1E0-965FE1C52267}" dt="2026-01-19T13:48:14.638" v="279"/>
          <ac:graphicFrameMkLst>
            <pc:docMk/>
            <pc:sldMk cId="1836644833" sldId="320"/>
            <ac:graphicFrameMk id="3" creationId="{5C5CAB1F-F0C1-0FE7-EE5A-E9B448D36E80}"/>
          </ac:graphicFrameMkLst>
        </pc:graphicFrameChg>
      </pc:sldChg>
      <pc:sldChg chg="modSp add mod">
        <pc:chgData name="Ludovico Caruso" userId="74678e72-8c6e-4b38-ad31-39bbd76ccb08" providerId="ADAL" clId="{17A637FF-2A42-4185-B1E0-965FE1C52267}" dt="2026-01-19T13:48:45.933" v="284" actId="207"/>
        <pc:sldMkLst>
          <pc:docMk/>
          <pc:sldMk cId="4002684172" sldId="321"/>
        </pc:sldMkLst>
        <pc:spChg chg="mod">
          <ac:chgData name="Ludovico Caruso" userId="74678e72-8c6e-4b38-ad31-39bbd76ccb08" providerId="ADAL" clId="{17A637FF-2A42-4185-B1E0-965FE1C52267}" dt="2026-01-19T13:48:36.064" v="282" actId="207"/>
          <ac:spMkLst>
            <pc:docMk/>
            <pc:sldMk cId="4002684172" sldId="321"/>
            <ac:spMk id="6" creationId="{23AF402A-4897-9DE9-116A-21606D528935}"/>
          </ac:spMkLst>
        </pc:spChg>
        <pc:spChg chg="mod">
          <ac:chgData name="Ludovico Caruso" userId="74678e72-8c6e-4b38-ad31-39bbd76ccb08" providerId="ADAL" clId="{17A637FF-2A42-4185-B1E0-965FE1C52267}" dt="2026-01-19T13:48:39.987" v="283" actId="207"/>
          <ac:spMkLst>
            <pc:docMk/>
            <pc:sldMk cId="4002684172" sldId="321"/>
            <ac:spMk id="11" creationId="{F9359FA5-F2C9-55D6-B162-02E720F46F4F}"/>
          </ac:spMkLst>
        </pc:spChg>
        <pc:spChg chg="mod">
          <ac:chgData name="Ludovico Caruso" userId="74678e72-8c6e-4b38-ad31-39bbd76ccb08" providerId="ADAL" clId="{17A637FF-2A42-4185-B1E0-965FE1C52267}" dt="2026-01-19T13:48:45.933" v="284" actId="207"/>
          <ac:spMkLst>
            <pc:docMk/>
            <pc:sldMk cId="4002684172" sldId="321"/>
            <ac:spMk id="12" creationId="{B9435BE7-FA00-7222-5390-A4EAE94FEB7A}"/>
          </ac:spMkLst>
        </pc:spChg>
      </pc:sldChg>
      <pc:sldChg chg="modSp add mod">
        <pc:chgData name="Ludovico Caruso" userId="74678e72-8c6e-4b38-ad31-39bbd76ccb08" providerId="ADAL" clId="{17A637FF-2A42-4185-B1E0-965FE1C52267}" dt="2026-01-19T13:50:22.393" v="303" actId="2085"/>
        <pc:sldMkLst>
          <pc:docMk/>
          <pc:sldMk cId="256207206" sldId="322"/>
        </pc:sldMkLst>
        <pc:spChg chg="mod">
          <ac:chgData name="Ludovico Caruso" userId="74678e72-8c6e-4b38-ad31-39bbd76ccb08" providerId="ADAL" clId="{17A637FF-2A42-4185-B1E0-965FE1C52267}" dt="2026-01-19T13:50:22.393" v="303" actId="2085"/>
          <ac:spMkLst>
            <pc:docMk/>
            <pc:sldMk cId="256207206" sldId="322"/>
            <ac:spMk id="8" creationId="{5076E527-B27D-9353-815A-7AD260B247F9}"/>
          </ac:spMkLst>
        </pc:spChg>
        <pc:spChg chg="mod">
          <ac:chgData name="Ludovico Caruso" userId="74678e72-8c6e-4b38-ad31-39bbd76ccb08" providerId="ADAL" clId="{17A637FF-2A42-4185-B1E0-965FE1C52267}" dt="2026-01-19T13:50:15.366" v="301" actId="207"/>
          <ac:spMkLst>
            <pc:docMk/>
            <pc:sldMk cId="256207206" sldId="322"/>
            <ac:spMk id="9" creationId="{1B20DDF3-9C58-6E41-2FC0-695905CF881B}"/>
          </ac:spMkLst>
        </pc:spChg>
      </pc:sldChg>
      <pc:sldChg chg="delSp add">
        <pc:chgData name="Ludovico Caruso" userId="74678e72-8c6e-4b38-ad31-39bbd76ccb08" providerId="ADAL" clId="{17A637FF-2A42-4185-B1E0-965FE1C52267}" dt="2026-01-19T15:11:19.709" v="344" actId="478"/>
        <pc:sldMkLst>
          <pc:docMk/>
          <pc:sldMk cId="3572885568" sldId="323"/>
        </pc:sldMkLst>
        <pc:spChg chg="del">
          <ac:chgData name="Ludovico Caruso" userId="74678e72-8c6e-4b38-ad31-39bbd76ccb08" providerId="ADAL" clId="{17A637FF-2A42-4185-B1E0-965FE1C52267}" dt="2026-01-19T15:11:19.709" v="344" actId="478"/>
          <ac:spMkLst>
            <pc:docMk/>
            <pc:sldMk cId="3572885568" sldId="323"/>
            <ac:spMk id="4" creationId="{BEA0089A-E1CF-6C2A-E114-F2C52602EC18}"/>
          </ac:spMkLst>
        </pc:spChg>
      </pc:sldChg>
      <pc:sldChg chg="modSp add mod">
        <pc:chgData name="Ludovico Caruso" userId="74678e72-8c6e-4b38-ad31-39bbd76ccb08" providerId="ADAL" clId="{17A637FF-2A42-4185-B1E0-965FE1C52267}" dt="2026-01-19T13:51:49.970" v="319" actId="207"/>
        <pc:sldMkLst>
          <pc:docMk/>
          <pc:sldMk cId="1512459082" sldId="325"/>
        </pc:sldMkLst>
        <pc:spChg chg="mod">
          <ac:chgData name="Ludovico Caruso" userId="74678e72-8c6e-4b38-ad31-39bbd76ccb08" providerId="ADAL" clId="{17A637FF-2A42-4185-B1E0-965FE1C52267}" dt="2026-01-19T13:51:42.819" v="318" actId="207"/>
          <ac:spMkLst>
            <pc:docMk/>
            <pc:sldMk cId="1512459082" sldId="325"/>
            <ac:spMk id="14" creationId="{AFF254DF-D9A1-7755-4072-CFC05FDCDC17}"/>
          </ac:spMkLst>
        </pc:spChg>
        <pc:spChg chg="mod">
          <ac:chgData name="Ludovico Caruso" userId="74678e72-8c6e-4b38-ad31-39bbd76ccb08" providerId="ADAL" clId="{17A637FF-2A42-4185-B1E0-965FE1C52267}" dt="2026-01-19T13:51:38.052" v="317" actId="207"/>
          <ac:spMkLst>
            <pc:docMk/>
            <pc:sldMk cId="1512459082" sldId="325"/>
            <ac:spMk id="15" creationId="{DD63C645-5DC9-C0D7-6BB9-42BF5D5F7ACD}"/>
          </ac:spMkLst>
        </pc:spChg>
        <pc:spChg chg="mod">
          <ac:chgData name="Ludovico Caruso" userId="74678e72-8c6e-4b38-ad31-39bbd76ccb08" providerId="ADAL" clId="{17A637FF-2A42-4185-B1E0-965FE1C52267}" dt="2026-01-19T13:51:49.970" v="319" actId="207"/>
          <ac:spMkLst>
            <pc:docMk/>
            <pc:sldMk cId="1512459082" sldId="325"/>
            <ac:spMk id="16" creationId="{3AB8ABF6-B90D-B0F1-794E-608672B8D11D}"/>
          </ac:spMkLst>
        </pc:spChg>
        <pc:spChg chg="mod">
          <ac:chgData name="Ludovico Caruso" userId="74678e72-8c6e-4b38-ad31-39bbd76ccb08" providerId="ADAL" clId="{17A637FF-2A42-4185-B1E0-965FE1C52267}" dt="2026-01-19T13:51:33.956" v="316" actId="207"/>
          <ac:spMkLst>
            <pc:docMk/>
            <pc:sldMk cId="1512459082" sldId="325"/>
            <ac:spMk id="18" creationId="{EB327B12-C287-A371-9B10-2FF1F167308C}"/>
          </ac:spMkLst>
        </pc:spChg>
      </pc:sldChg>
      <pc:sldChg chg="modSp add mod">
        <pc:chgData name="Ludovico Caruso" userId="74678e72-8c6e-4b38-ad31-39bbd76ccb08" providerId="ADAL" clId="{17A637FF-2A42-4185-B1E0-965FE1C52267}" dt="2026-01-19T13:52:50.494" v="325"/>
        <pc:sldMkLst>
          <pc:docMk/>
          <pc:sldMk cId="4256675921" sldId="326"/>
        </pc:sldMkLst>
        <pc:spChg chg="mod">
          <ac:chgData name="Ludovico Caruso" userId="74678e72-8c6e-4b38-ad31-39bbd76ccb08" providerId="ADAL" clId="{17A637FF-2A42-4185-B1E0-965FE1C52267}" dt="2026-01-19T13:51:56.123" v="320" actId="207"/>
          <ac:spMkLst>
            <pc:docMk/>
            <pc:sldMk cId="4256675921" sldId="326"/>
            <ac:spMk id="5" creationId="{BC668443-7669-5755-1A32-CF55701520FC}"/>
          </ac:spMkLst>
        </pc:spChg>
        <pc:graphicFrameChg chg="mod">
          <ac:chgData name="Ludovico Caruso" userId="74678e72-8c6e-4b38-ad31-39bbd76ccb08" providerId="ADAL" clId="{17A637FF-2A42-4185-B1E0-965FE1C52267}" dt="2026-01-19T13:52:50.494" v="325"/>
          <ac:graphicFrameMkLst>
            <pc:docMk/>
            <pc:sldMk cId="4256675921" sldId="326"/>
            <ac:graphicFrameMk id="7" creationId="{7EC9C287-6AD1-9850-C463-0F287EFE78F7}"/>
          </ac:graphicFrameMkLst>
        </pc:graphicFrameChg>
      </pc:sldChg>
      <pc:sldChg chg="modSp add mod">
        <pc:chgData name="Ludovico Caruso" userId="74678e72-8c6e-4b38-ad31-39bbd76ccb08" providerId="ADAL" clId="{17A637FF-2A42-4185-B1E0-965FE1C52267}" dt="2026-01-19T13:52:59.281" v="326" actId="207"/>
        <pc:sldMkLst>
          <pc:docMk/>
          <pc:sldMk cId="2078697842" sldId="327"/>
        </pc:sldMkLst>
        <pc:picChg chg="mod">
          <ac:chgData name="Ludovico Caruso" userId="74678e72-8c6e-4b38-ad31-39bbd76ccb08" providerId="ADAL" clId="{17A637FF-2A42-4185-B1E0-965FE1C52267}" dt="2026-01-19T13:52:59.281" v="326" actId="207"/>
          <ac:picMkLst>
            <pc:docMk/>
            <pc:sldMk cId="2078697842" sldId="327"/>
            <ac:picMk id="13" creationId="{E6DD75EA-F561-A490-9564-02277247BCA3}"/>
          </ac:picMkLst>
        </pc:picChg>
      </pc:sldChg>
      <pc:sldChg chg="delSp modSp add">
        <pc:chgData name="Ludovico Caruso" userId="74678e72-8c6e-4b38-ad31-39bbd76ccb08" providerId="ADAL" clId="{17A637FF-2A42-4185-B1E0-965FE1C52267}" dt="2026-01-19T15:10:48.750" v="339" actId="478"/>
        <pc:sldMkLst>
          <pc:docMk/>
          <pc:sldMk cId="2559522588" sldId="328"/>
        </pc:sldMkLst>
        <pc:spChg chg="del mod">
          <ac:chgData name="Ludovico Caruso" userId="74678e72-8c6e-4b38-ad31-39bbd76ccb08" providerId="ADAL" clId="{17A637FF-2A42-4185-B1E0-965FE1C52267}" dt="2026-01-19T15:10:48.750" v="339" actId="478"/>
          <ac:spMkLst>
            <pc:docMk/>
            <pc:sldMk cId="2559522588" sldId="328"/>
            <ac:spMk id="4" creationId="{7FE1A68A-4642-911C-5AFF-37D865DE074B}"/>
          </ac:spMkLst>
        </pc:spChg>
      </pc:sldChg>
      <pc:sldChg chg="modSp add mod">
        <pc:chgData name="Ludovico Caruso" userId="74678e72-8c6e-4b38-ad31-39bbd76ccb08" providerId="ADAL" clId="{17A637FF-2A42-4185-B1E0-965FE1C52267}" dt="2026-01-19T11:21:41.057" v="186" actId="692"/>
        <pc:sldMkLst>
          <pc:docMk/>
          <pc:sldMk cId="3740368173" sldId="329"/>
        </pc:sldMkLst>
        <pc:spChg chg="mod">
          <ac:chgData name="Ludovico Caruso" userId="74678e72-8c6e-4b38-ad31-39bbd76ccb08" providerId="ADAL" clId="{17A637FF-2A42-4185-B1E0-965FE1C52267}" dt="2026-01-19T11:21:41.057" v="186" actId="692"/>
          <ac:spMkLst>
            <pc:docMk/>
            <pc:sldMk cId="3740368173" sldId="329"/>
            <ac:spMk id="10" creationId="{98A6F75B-C5BB-5B49-0E2C-9035305E90D6}"/>
          </ac:spMkLst>
        </pc:spChg>
        <pc:graphicFrameChg chg="mod">
          <ac:chgData name="Ludovico Caruso" userId="74678e72-8c6e-4b38-ad31-39bbd76ccb08" providerId="ADAL" clId="{17A637FF-2A42-4185-B1E0-965FE1C52267}" dt="2026-01-19T11:21:35.004" v="185"/>
          <ac:graphicFrameMkLst>
            <pc:docMk/>
            <pc:sldMk cId="3740368173" sldId="329"/>
            <ac:graphicFrameMk id="7" creationId="{BA7C8D4C-C395-0148-5305-182939364C57}"/>
          </ac:graphicFrameMkLst>
        </pc:graphicFrameChg>
      </pc:sldChg>
      <pc:sldChg chg="addSp delSp modSp add mod">
        <pc:chgData name="Ludovico Caruso" userId="74678e72-8c6e-4b38-ad31-39bbd76ccb08" providerId="ADAL" clId="{17A637FF-2A42-4185-B1E0-965FE1C52267}" dt="2026-01-19T11:25:24.449" v="213"/>
        <pc:sldMkLst>
          <pc:docMk/>
          <pc:sldMk cId="3737892987" sldId="330"/>
        </pc:sldMkLst>
        <pc:graphicFrameChg chg="add del mod">
          <ac:chgData name="Ludovico Caruso" userId="74678e72-8c6e-4b38-ad31-39bbd76ccb08" providerId="ADAL" clId="{17A637FF-2A42-4185-B1E0-965FE1C52267}" dt="2026-01-19T11:25:24.449" v="213"/>
          <ac:graphicFrameMkLst>
            <pc:docMk/>
            <pc:sldMk cId="3737892987" sldId="330"/>
            <ac:graphicFrameMk id="3" creationId="{1C883CBB-A76D-C8F3-5372-53C29A72A5E7}"/>
          </ac:graphicFrameMkLst>
        </pc:graphicFrameChg>
      </pc:sldChg>
      <pc:sldChg chg="modSp add">
        <pc:chgData name="Ludovico Caruso" userId="74678e72-8c6e-4b38-ad31-39bbd76ccb08" providerId="ADAL" clId="{17A637FF-2A42-4185-B1E0-965FE1C52267}" dt="2026-01-19T11:25:45.209" v="216" actId="692"/>
        <pc:sldMkLst>
          <pc:docMk/>
          <pc:sldMk cId="3900773157" sldId="331"/>
        </pc:sldMkLst>
        <pc:graphicFrameChg chg="mod">
          <ac:chgData name="Ludovico Caruso" userId="74678e72-8c6e-4b38-ad31-39bbd76ccb08" providerId="ADAL" clId="{17A637FF-2A42-4185-B1E0-965FE1C52267}" dt="2026-01-19T11:25:45.209" v="216" actId="692"/>
          <ac:graphicFrameMkLst>
            <pc:docMk/>
            <pc:sldMk cId="3900773157" sldId="331"/>
            <ac:graphicFrameMk id="3" creationId="{4FD22EBB-9E22-C099-C9A6-F1BA8B565196}"/>
          </ac:graphicFrameMkLst>
        </pc:graphicFrameChg>
      </pc:sldChg>
      <pc:sldChg chg="modSp add">
        <pc:chgData name="Ludovico Caruso" userId="74678e72-8c6e-4b38-ad31-39bbd76ccb08" providerId="ADAL" clId="{17A637FF-2A42-4185-B1E0-965FE1C52267}" dt="2026-01-19T11:26:05.267" v="219" actId="2085"/>
        <pc:sldMkLst>
          <pc:docMk/>
          <pc:sldMk cId="685629289" sldId="332"/>
        </pc:sldMkLst>
        <pc:graphicFrameChg chg="mod">
          <ac:chgData name="Ludovico Caruso" userId="74678e72-8c6e-4b38-ad31-39bbd76ccb08" providerId="ADAL" clId="{17A637FF-2A42-4185-B1E0-965FE1C52267}" dt="2026-01-19T11:26:05.267" v="219" actId="2085"/>
          <ac:graphicFrameMkLst>
            <pc:docMk/>
            <pc:sldMk cId="685629289" sldId="332"/>
            <ac:graphicFrameMk id="3" creationId="{B741EDB5-EBEB-356B-95BE-393DAA0B084B}"/>
          </ac:graphicFrameMkLst>
        </pc:graphicFrameChg>
      </pc:sldChg>
      <pc:sldChg chg="modSp add setBg">
        <pc:chgData name="Ludovico Caruso" userId="74678e72-8c6e-4b38-ad31-39bbd76ccb08" providerId="ADAL" clId="{17A637FF-2A42-4185-B1E0-965FE1C52267}" dt="2026-01-19T11:23:07.711" v="196"/>
        <pc:sldMkLst>
          <pc:docMk/>
          <pc:sldMk cId="4055046918" sldId="333"/>
        </pc:sldMkLst>
        <pc:graphicFrameChg chg="mod">
          <ac:chgData name="Ludovico Caruso" userId="74678e72-8c6e-4b38-ad31-39bbd76ccb08" providerId="ADAL" clId="{17A637FF-2A42-4185-B1E0-965FE1C52267}" dt="2026-01-19T11:23:07.711" v="196"/>
          <ac:graphicFrameMkLst>
            <pc:docMk/>
            <pc:sldMk cId="4055046918" sldId="333"/>
            <ac:graphicFrameMk id="3" creationId="{1E732F6A-C597-C822-1953-856B062C4D99}"/>
          </ac:graphicFrameMkLst>
        </pc:graphicFrameChg>
      </pc:sldChg>
      <pc:sldChg chg="delSp add">
        <pc:chgData name="Ludovico Caruso" userId="74678e72-8c6e-4b38-ad31-39bbd76ccb08" providerId="ADAL" clId="{17A637FF-2A42-4185-B1E0-965FE1C52267}" dt="2026-01-19T15:10:42.846" v="337" actId="478"/>
        <pc:sldMkLst>
          <pc:docMk/>
          <pc:sldMk cId="2074138425" sldId="334"/>
        </pc:sldMkLst>
        <pc:spChg chg="del">
          <ac:chgData name="Ludovico Caruso" userId="74678e72-8c6e-4b38-ad31-39bbd76ccb08" providerId="ADAL" clId="{17A637FF-2A42-4185-B1E0-965FE1C52267}" dt="2026-01-19T15:10:42.846" v="337" actId="478"/>
          <ac:spMkLst>
            <pc:docMk/>
            <pc:sldMk cId="2074138425" sldId="334"/>
            <ac:spMk id="4" creationId="{ABF8A6CE-298F-8F65-07D4-5620493FA1EC}"/>
          </ac:spMkLst>
        </pc:spChg>
      </pc:sldChg>
      <pc:sldChg chg="modSp add mod">
        <pc:chgData name="Ludovico Caruso" userId="74678e72-8c6e-4b38-ad31-39bbd76ccb08" providerId="ADAL" clId="{17A637FF-2A42-4185-B1E0-965FE1C52267}" dt="2026-01-19T11:24:33.209" v="203" actId="207"/>
        <pc:sldMkLst>
          <pc:docMk/>
          <pc:sldMk cId="1687382721" sldId="335"/>
        </pc:sldMkLst>
        <pc:spChg chg="mod">
          <ac:chgData name="Ludovico Caruso" userId="74678e72-8c6e-4b38-ad31-39bbd76ccb08" providerId="ADAL" clId="{17A637FF-2A42-4185-B1E0-965FE1C52267}" dt="2026-01-19T11:24:33.209" v="203" actId="207"/>
          <ac:spMkLst>
            <pc:docMk/>
            <pc:sldMk cId="1687382721" sldId="335"/>
            <ac:spMk id="5" creationId="{2B166C60-F78C-0A3D-6F6D-362A7A6F10BF}"/>
          </ac:spMkLst>
        </pc:spChg>
        <pc:graphicFrameChg chg="mod">
          <ac:chgData name="Ludovico Caruso" userId="74678e72-8c6e-4b38-ad31-39bbd76ccb08" providerId="ADAL" clId="{17A637FF-2A42-4185-B1E0-965FE1C52267}" dt="2026-01-19T11:24:21.565" v="201"/>
          <ac:graphicFrameMkLst>
            <pc:docMk/>
            <pc:sldMk cId="1687382721" sldId="335"/>
            <ac:graphicFrameMk id="3" creationId="{0FECCAAE-2B1F-D84B-452E-1DBAB2B229B5}"/>
          </ac:graphicFrameMkLst>
        </pc:graphicFrameChg>
      </pc:sldChg>
      <pc:sldChg chg="modSp add mod">
        <pc:chgData name="Ludovico Caruso" userId="74678e72-8c6e-4b38-ad31-39bbd76ccb08" providerId="ADAL" clId="{17A637FF-2A42-4185-B1E0-965FE1C52267}" dt="2026-01-19T11:26:57.054" v="225" actId="2085"/>
        <pc:sldMkLst>
          <pc:docMk/>
          <pc:sldMk cId="1999770901" sldId="336"/>
        </pc:sldMkLst>
        <pc:spChg chg="mod">
          <ac:chgData name="Ludovico Caruso" userId="74678e72-8c6e-4b38-ad31-39bbd76ccb08" providerId="ADAL" clId="{17A637FF-2A42-4185-B1E0-965FE1C52267}" dt="2026-01-19T11:26:17.798" v="220" actId="207"/>
          <ac:spMkLst>
            <pc:docMk/>
            <pc:sldMk cId="1999770901" sldId="336"/>
            <ac:spMk id="5" creationId="{73826B72-B71E-F1C2-32A0-78A4DB924AA9}"/>
          </ac:spMkLst>
        </pc:spChg>
        <pc:spChg chg="mod">
          <ac:chgData name="Ludovico Caruso" userId="74678e72-8c6e-4b38-ad31-39bbd76ccb08" providerId="ADAL" clId="{17A637FF-2A42-4185-B1E0-965FE1C52267}" dt="2026-01-19T11:26:57.054" v="225" actId="2085"/>
          <ac:spMkLst>
            <pc:docMk/>
            <pc:sldMk cId="1999770901" sldId="336"/>
            <ac:spMk id="10" creationId="{6D988834-C117-6FA6-0389-DAA4C1661DC1}"/>
          </ac:spMkLst>
        </pc:spChg>
        <pc:graphicFrameChg chg="mod">
          <ac:chgData name="Ludovico Caruso" userId="74678e72-8c6e-4b38-ad31-39bbd76ccb08" providerId="ADAL" clId="{17A637FF-2A42-4185-B1E0-965FE1C52267}" dt="2026-01-19T11:26:52.391" v="224"/>
          <ac:graphicFrameMkLst>
            <pc:docMk/>
            <pc:sldMk cId="1999770901" sldId="336"/>
            <ac:graphicFrameMk id="7" creationId="{20B6CB99-1570-D03B-F608-5F1129516515}"/>
          </ac:graphicFrameMkLst>
        </pc:graphicFrameChg>
      </pc:sldChg>
      <pc:sldChg chg="modSp add mod">
        <pc:chgData name="Ludovico Caruso" userId="74678e72-8c6e-4b38-ad31-39bbd76ccb08" providerId="ADAL" clId="{17A637FF-2A42-4185-B1E0-965FE1C52267}" dt="2026-01-19T11:30:02.770" v="235" actId="207"/>
        <pc:sldMkLst>
          <pc:docMk/>
          <pc:sldMk cId="2640725060" sldId="337"/>
        </pc:sldMkLst>
        <pc:spChg chg="mod">
          <ac:chgData name="Ludovico Caruso" userId="74678e72-8c6e-4b38-ad31-39bbd76ccb08" providerId="ADAL" clId="{17A637FF-2A42-4185-B1E0-965FE1C52267}" dt="2026-01-19T11:30:02.770" v="235" actId="207"/>
          <ac:spMkLst>
            <pc:docMk/>
            <pc:sldMk cId="2640725060" sldId="337"/>
            <ac:spMk id="5" creationId="{3A3586B2-1880-ADD9-ED71-BC5D194B3251}"/>
          </ac:spMkLst>
        </pc:spChg>
        <pc:graphicFrameChg chg="mod">
          <ac:chgData name="Ludovico Caruso" userId="74678e72-8c6e-4b38-ad31-39bbd76ccb08" providerId="ADAL" clId="{17A637FF-2A42-4185-B1E0-965FE1C52267}" dt="2026-01-19T11:27:37.238" v="229"/>
          <ac:graphicFrameMkLst>
            <pc:docMk/>
            <pc:sldMk cId="2640725060" sldId="337"/>
            <ac:graphicFrameMk id="3" creationId="{9B8A912C-7AD4-598B-49BC-CA6F5922BD9F}"/>
          </ac:graphicFrameMkLst>
        </pc:graphicFrameChg>
      </pc:sldChg>
      <pc:sldChg chg="modSp add mod">
        <pc:chgData name="Ludovico Caruso" userId="74678e72-8c6e-4b38-ad31-39bbd76ccb08" providerId="ADAL" clId="{17A637FF-2A42-4185-B1E0-965FE1C52267}" dt="2026-01-19T13:44:21.118" v="245" actId="313"/>
        <pc:sldMkLst>
          <pc:docMk/>
          <pc:sldMk cId="3923457694" sldId="338"/>
        </pc:sldMkLst>
        <pc:spChg chg="mod">
          <ac:chgData name="Ludovico Caruso" userId="74678e72-8c6e-4b38-ad31-39bbd76ccb08" providerId="ADAL" clId="{17A637FF-2A42-4185-B1E0-965FE1C52267}" dt="2026-01-19T13:44:21.118" v="245" actId="313"/>
          <ac:spMkLst>
            <pc:docMk/>
            <pc:sldMk cId="3923457694" sldId="338"/>
            <ac:spMk id="5" creationId="{E8D8CF2F-B1DF-7017-92C8-3BE832EDA988}"/>
          </ac:spMkLst>
        </pc:spChg>
        <pc:graphicFrameChg chg="mod">
          <ac:chgData name="Ludovico Caruso" userId="74678e72-8c6e-4b38-ad31-39bbd76ccb08" providerId="ADAL" clId="{17A637FF-2A42-4185-B1E0-965FE1C52267}" dt="2026-01-19T13:44:14.286" v="244"/>
          <ac:graphicFrameMkLst>
            <pc:docMk/>
            <pc:sldMk cId="3923457694" sldId="338"/>
            <ac:graphicFrameMk id="3" creationId="{C0A7861B-7024-00E5-BD32-BD0A7DF51D19}"/>
          </ac:graphicFrameMkLst>
        </pc:graphicFrameChg>
      </pc:sldChg>
      <pc:sldChg chg="modSp add">
        <pc:chgData name="Ludovico Caruso" userId="74678e72-8c6e-4b38-ad31-39bbd76ccb08" providerId="ADAL" clId="{17A637FF-2A42-4185-B1E0-965FE1C52267}" dt="2026-01-19T13:45:08.565" v="251"/>
        <pc:sldMkLst>
          <pc:docMk/>
          <pc:sldMk cId="3820054620" sldId="339"/>
        </pc:sldMkLst>
        <pc:graphicFrameChg chg="mod">
          <ac:chgData name="Ludovico Caruso" userId="74678e72-8c6e-4b38-ad31-39bbd76ccb08" providerId="ADAL" clId="{17A637FF-2A42-4185-B1E0-965FE1C52267}" dt="2026-01-19T13:45:08.565" v="251"/>
          <ac:graphicFrameMkLst>
            <pc:docMk/>
            <pc:sldMk cId="3820054620" sldId="339"/>
            <ac:graphicFrameMk id="7" creationId="{08AC3879-42CB-8E25-F492-7E0C5CF8A2EA}"/>
          </ac:graphicFrameMkLst>
        </pc:graphicFrameChg>
      </pc:sldChg>
      <pc:sldChg chg="modSp add mod">
        <pc:chgData name="Ludovico Caruso" userId="74678e72-8c6e-4b38-ad31-39bbd76ccb08" providerId="ADAL" clId="{17A637FF-2A42-4185-B1E0-965FE1C52267}" dt="2026-01-19T13:46:21.910" v="261"/>
        <pc:sldMkLst>
          <pc:docMk/>
          <pc:sldMk cId="2253364992" sldId="340"/>
        </pc:sldMkLst>
        <pc:spChg chg="mod">
          <ac:chgData name="Ludovico Caruso" userId="74678e72-8c6e-4b38-ad31-39bbd76ccb08" providerId="ADAL" clId="{17A637FF-2A42-4185-B1E0-965FE1C52267}" dt="2026-01-19T13:46:06.921" v="257" actId="207"/>
          <ac:spMkLst>
            <pc:docMk/>
            <pc:sldMk cId="2253364992" sldId="340"/>
            <ac:spMk id="6" creationId="{00AA44D6-4316-A38E-61B3-928765F960D6}"/>
          </ac:spMkLst>
        </pc:spChg>
        <pc:spChg chg="mod">
          <ac:chgData name="Ludovico Caruso" userId="74678e72-8c6e-4b38-ad31-39bbd76ccb08" providerId="ADAL" clId="{17A637FF-2A42-4185-B1E0-965FE1C52267}" dt="2026-01-19T13:46:10.076" v="258" actId="207"/>
          <ac:spMkLst>
            <pc:docMk/>
            <pc:sldMk cId="2253364992" sldId="340"/>
            <ac:spMk id="10" creationId="{2FA668C8-13C6-D790-2547-C8DD3DAD837D}"/>
          </ac:spMkLst>
        </pc:spChg>
        <pc:spChg chg="mod">
          <ac:chgData name="Ludovico Caruso" userId="74678e72-8c6e-4b38-ad31-39bbd76ccb08" providerId="ADAL" clId="{17A637FF-2A42-4185-B1E0-965FE1C52267}" dt="2026-01-19T13:46:13.784" v="259" actId="207"/>
          <ac:spMkLst>
            <pc:docMk/>
            <pc:sldMk cId="2253364992" sldId="340"/>
            <ac:spMk id="11" creationId="{FEA66587-6BFD-54AE-DDBF-486D633B4A39}"/>
          </ac:spMkLst>
        </pc:spChg>
        <pc:spChg chg="mod">
          <ac:chgData name="Ludovico Caruso" userId="74678e72-8c6e-4b38-ad31-39bbd76ccb08" providerId="ADAL" clId="{17A637FF-2A42-4185-B1E0-965FE1C52267}" dt="2026-01-19T13:46:21.910" v="261"/>
          <ac:spMkLst>
            <pc:docMk/>
            <pc:sldMk cId="2253364992" sldId="340"/>
            <ac:spMk id="18" creationId="{F39CE10D-6112-081F-DF2A-06AC08146E46}"/>
          </ac:spMkLst>
        </pc:spChg>
        <pc:graphicFrameChg chg="mod">
          <ac:chgData name="Ludovico Caruso" userId="74678e72-8c6e-4b38-ad31-39bbd76ccb08" providerId="ADAL" clId="{17A637FF-2A42-4185-B1E0-965FE1C52267}" dt="2026-01-19T13:45:49.678" v="256"/>
          <ac:graphicFrameMkLst>
            <pc:docMk/>
            <pc:sldMk cId="2253364992" sldId="340"/>
            <ac:graphicFrameMk id="9" creationId="{E69604E0-4009-30A6-54D7-3CE85B9FD4DF}"/>
          </ac:graphicFrameMkLst>
        </pc:graphicFrameChg>
      </pc:sldChg>
      <pc:sldChg chg="modSp add mod">
        <pc:chgData name="Ludovico Caruso" userId="74678e72-8c6e-4b38-ad31-39bbd76ccb08" providerId="ADAL" clId="{17A637FF-2A42-4185-B1E0-965FE1C52267}" dt="2026-01-19T13:49:15.734" v="291" actId="207"/>
        <pc:sldMkLst>
          <pc:docMk/>
          <pc:sldMk cId="2335138483" sldId="341"/>
        </pc:sldMkLst>
        <pc:spChg chg="mod">
          <ac:chgData name="Ludovico Caruso" userId="74678e72-8c6e-4b38-ad31-39bbd76ccb08" providerId="ADAL" clId="{17A637FF-2A42-4185-B1E0-965FE1C52267}" dt="2026-01-19T13:49:15.734" v="291" actId="207"/>
          <ac:spMkLst>
            <pc:docMk/>
            <pc:sldMk cId="2335138483" sldId="341"/>
            <ac:spMk id="6" creationId="{5EF5E028-D107-29F3-4525-B5E61AA2B6FF}"/>
          </ac:spMkLst>
        </pc:spChg>
        <pc:spChg chg="mod">
          <ac:chgData name="Ludovico Caruso" userId="74678e72-8c6e-4b38-ad31-39bbd76ccb08" providerId="ADAL" clId="{17A637FF-2A42-4185-B1E0-965FE1C52267}" dt="2026-01-19T13:49:08.743" v="289" actId="207"/>
          <ac:spMkLst>
            <pc:docMk/>
            <pc:sldMk cId="2335138483" sldId="341"/>
            <ac:spMk id="10" creationId="{B5550141-2753-66AC-8433-F82537DC61AC}"/>
          </ac:spMkLst>
        </pc:spChg>
        <pc:spChg chg="mod">
          <ac:chgData name="Ludovico Caruso" userId="74678e72-8c6e-4b38-ad31-39bbd76ccb08" providerId="ADAL" clId="{17A637FF-2A42-4185-B1E0-965FE1C52267}" dt="2026-01-19T13:49:11.103" v="290" actId="207"/>
          <ac:spMkLst>
            <pc:docMk/>
            <pc:sldMk cId="2335138483" sldId="341"/>
            <ac:spMk id="11" creationId="{8E8CA366-0ECA-AE68-3917-AB728E79A61C}"/>
          </ac:spMkLst>
        </pc:spChg>
        <pc:graphicFrameChg chg="mod">
          <ac:chgData name="Ludovico Caruso" userId="74678e72-8c6e-4b38-ad31-39bbd76ccb08" providerId="ADAL" clId="{17A637FF-2A42-4185-B1E0-965FE1C52267}" dt="2026-01-19T13:49:02.777" v="288"/>
          <ac:graphicFrameMkLst>
            <pc:docMk/>
            <pc:sldMk cId="2335138483" sldId="341"/>
            <ac:graphicFrameMk id="9" creationId="{FBF6D7D8-5AAE-013D-CE2F-5C6AC35D814D}"/>
          </ac:graphicFrameMkLst>
        </pc:graphicFrameChg>
      </pc:sldChg>
      <pc:sldChg chg="delSp add">
        <pc:chgData name="Ludovico Caruso" userId="74678e72-8c6e-4b38-ad31-39bbd76ccb08" providerId="ADAL" clId="{17A637FF-2A42-4185-B1E0-965FE1C52267}" dt="2026-01-19T15:11:08.158" v="342" actId="478"/>
        <pc:sldMkLst>
          <pc:docMk/>
          <pc:sldMk cId="2525762987" sldId="342"/>
        </pc:sldMkLst>
        <pc:spChg chg="del">
          <ac:chgData name="Ludovico Caruso" userId="74678e72-8c6e-4b38-ad31-39bbd76ccb08" providerId="ADAL" clId="{17A637FF-2A42-4185-B1E0-965FE1C52267}" dt="2026-01-19T15:11:08.158" v="342" actId="478"/>
          <ac:spMkLst>
            <pc:docMk/>
            <pc:sldMk cId="2525762987" sldId="342"/>
            <ac:spMk id="4" creationId="{B1EF5466-B8D5-509D-D265-B8F8329D2A0D}"/>
          </ac:spMkLst>
        </pc:spChg>
      </pc:sldChg>
      <pc:sldChg chg="modSp add mod">
        <pc:chgData name="Ludovico Caruso" userId="74678e72-8c6e-4b38-ad31-39bbd76ccb08" providerId="ADAL" clId="{17A637FF-2A42-4185-B1E0-965FE1C52267}" dt="2026-01-19T13:50:02.855" v="300" actId="692"/>
        <pc:sldMkLst>
          <pc:docMk/>
          <pc:sldMk cId="1562149262" sldId="343"/>
        </pc:sldMkLst>
        <pc:spChg chg="mod">
          <ac:chgData name="Ludovico Caruso" userId="74678e72-8c6e-4b38-ad31-39bbd76ccb08" providerId="ADAL" clId="{17A637FF-2A42-4185-B1E0-965FE1C52267}" dt="2026-01-19T13:50:02.855" v="300" actId="692"/>
          <ac:spMkLst>
            <pc:docMk/>
            <pc:sldMk cId="1562149262" sldId="343"/>
            <ac:spMk id="8" creationId="{029913D9-9871-5EC8-DE7A-788C940139D0}"/>
          </ac:spMkLst>
        </pc:spChg>
        <pc:spChg chg="mod">
          <ac:chgData name="Ludovico Caruso" userId="74678e72-8c6e-4b38-ad31-39bbd76ccb08" providerId="ADAL" clId="{17A637FF-2A42-4185-B1E0-965FE1C52267}" dt="2026-01-19T13:49:41.535" v="295" actId="207"/>
          <ac:spMkLst>
            <pc:docMk/>
            <pc:sldMk cId="1562149262" sldId="343"/>
            <ac:spMk id="9" creationId="{02218D9F-4961-1C35-C7D8-9EBF83F74CC7}"/>
          </ac:spMkLst>
        </pc:spChg>
        <pc:graphicFrameChg chg="mod">
          <ac:chgData name="Ludovico Caruso" userId="74678e72-8c6e-4b38-ad31-39bbd76ccb08" providerId="ADAL" clId="{17A637FF-2A42-4185-B1E0-965FE1C52267}" dt="2026-01-19T13:49:36.045" v="294"/>
          <ac:graphicFrameMkLst>
            <pc:docMk/>
            <pc:sldMk cId="1562149262" sldId="343"/>
            <ac:graphicFrameMk id="7" creationId="{B7630F3A-D3F8-AD23-4DCE-AE585009314B}"/>
          </ac:graphicFrameMkLst>
        </pc:graphicFrameChg>
      </pc:sldChg>
      <pc:sldChg chg="delSp add">
        <pc:chgData name="Ludovico Caruso" userId="74678e72-8c6e-4b38-ad31-39bbd76ccb08" providerId="ADAL" clId="{17A637FF-2A42-4185-B1E0-965FE1C52267}" dt="2026-01-19T15:11:13.138" v="343" actId="478"/>
        <pc:sldMkLst>
          <pc:docMk/>
          <pc:sldMk cId="1567437003" sldId="344"/>
        </pc:sldMkLst>
        <pc:spChg chg="del">
          <ac:chgData name="Ludovico Caruso" userId="74678e72-8c6e-4b38-ad31-39bbd76ccb08" providerId="ADAL" clId="{17A637FF-2A42-4185-B1E0-965FE1C52267}" dt="2026-01-19T15:11:13.138" v="343" actId="478"/>
          <ac:spMkLst>
            <pc:docMk/>
            <pc:sldMk cId="1567437003" sldId="344"/>
            <ac:spMk id="4" creationId="{18E59388-29C3-3905-E9BC-416579C40EDC}"/>
          </ac:spMkLst>
        </pc:spChg>
      </pc:sldChg>
      <pc:sldChg chg="modSp add mod">
        <pc:chgData name="Ludovico Caruso" userId="74678e72-8c6e-4b38-ad31-39bbd76ccb08" providerId="ADAL" clId="{17A637FF-2A42-4185-B1E0-965FE1C52267}" dt="2026-01-19T13:50:44.557" v="306"/>
        <pc:sldMkLst>
          <pc:docMk/>
          <pc:sldMk cId="2575010533" sldId="345"/>
        </pc:sldMkLst>
        <pc:graphicFrameChg chg="mod modGraphic">
          <ac:chgData name="Ludovico Caruso" userId="74678e72-8c6e-4b38-ad31-39bbd76ccb08" providerId="ADAL" clId="{17A637FF-2A42-4185-B1E0-965FE1C52267}" dt="2026-01-19T13:50:44.557" v="306"/>
          <ac:graphicFrameMkLst>
            <pc:docMk/>
            <pc:sldMk cId="2575010533" sldId="345"/>
            <ac:graphicFrameMk id="6" creationId="{3F0435BC-F0EC-D72A-EC13-97C6F80E4F79}"/>
          </ac:graphicFrameMkLst>
        </pc:graphicFrameChg>
      </pc:sldChg>
      <pc:sldChg chg="modSp add">
        <pc:chgData name="Ludovico Caruso" userId="74678e72-8c6e-4b38-ad31-39bbd76ccb08" providerId="ADAL" clId="{17A637FF-2A42-4185-B1E0-965FE1C52267}" dt="2026-01-19T13:51:24.719" v="315" actId="2085"/>
        <pc:sldMkLst>
          <pc:docMk/>
          <pc:sldMk cId="1991982093" sldId="346"/>
        </pc:sldMkLst>
        <pc:graphicFrameChg chg="mod">
          <ac:chgData name="Ludovico Caruso" userId="74678e72-8c6e-4b38-ad31-39bbd76ccb08" providerId="ADAL" clId="{17A637FF-2A42-4185-B1E0-965FE1C52267}" dt="2026-01-19T13:51:24.719" v="315" actId="2085"/>
          <ac:graphicFrameMkLst>
            <pc:docMk/>
            <pc:sldMk cId="1991982093" sldId="346"/>
            <ac:graphicFrameMk id="3" creationId="{F1D0C94A-48FC-7751-A3A9-BFB119CD804D}"/>
          </ac:graphicFrameMkLst>
        </pc:graphicFrameChg>
      </pc:sldChg>
      <pc:sldChg chg="add">
        <pc:chgData name="Ludovico Caruso" userId="74678e72-8c6e-4b38-ad31-39bbd76ccb08" providerId="ADAL" clId="{17A637FF-2A42-4185-B1E0-965FE1C52267}" dt="2026-01-19T10:50:45.781" v="50"/>
        <pc:sldMkLst>
          <pc:docMk/>
          <pc:sldMk cId="790750402" sldId="347"/>
        </pc:sldMkLst>
      </pc:sldChg>
      <pc:sldChg chg="addSp delSp modSp add mod">
        <pc:chgData name="Ludovico Caruso" userId="74678e72-8c6e-4b38-ad31-39bbd76ccb08" providerId="ADAL" clId="{17A637FF-2A42-4185-B1E0-965FE1C52267}" dt="2026-01-19T15:17:27.666" v="357"/>
        <pc:sldMkLst>
          <pc:docMk/>
          <pc:sldMk cId="4103528649" sldId="348"/>
        </pc:sldMkLst>
        <pc:spChg chg="del">
          <ac:chgData name="Ludovico Caruso" userId="74678e72-8c6e-4b38-ad31-39bbd76ccb08" providerId="ADAL" clId="{17A637FF-2A42-4185-B1E0-965FE1C52267}" dt="2026-01-19T15:17:27.515" v="356" actId="478"/>
          <ac:spMkLst>
            <pc:docMk/>
            <pc:sldMk cId="4103528649" sldId="348"/>
            <ac:spMk id="2" creationId="{832B4E05-BA93-8328-6894-20287F4A5CFE}"/>
          </ac:spMkLst>
        </pc:spChg>
        <pc:spChg chg="add mod">
          <ac:chgData name="Ludovico Caruso" userId="74678e72-8c6e-4b38-ad31-39bbd76ccb08" providerId="ADAL" clId="{17A637FF-2A42-4185-B1E0-965FE1C52267}" dt="2026-01-19T15:17:27.666" v="357"/>
          <ac:spMkLst>
            <pc:docMk/>
            <pc:sldMk cId="4103528649" sldId="348"/>
            <ac:spMk id="4" creationId="{14B71E9B-1404-834A-09C0-51FF8C967D03}"/>
          </ac:spMkLst>
        </pc:spChg>
      </pc:sldChg>
      <pc:sldChg chg="addSp delSp modSp add mod">
        <pc:chgData name="Ludovico Caruso" userId="74678e72-8c6e-4b38-ad31-39bbd76ccb08" providerId="ADAL" clId="{17A637FF-2A42-4185-B1E0-965FE1C52267}" dt="2026-01-19T15:17:30.126" v="359"/>
        <pc:sldMkLst>
          <pc:docMk/>
          <pc:sldMk cId="2360378735" sldId="349"/>
        </pc:sldMkLst>
        <pc:spChg chg="del">
          <ac:chgData name="Ludovico Caruso" userId="74678e72-8c6e-4b38-ad31-39bbd76ccb08" providerId="ADAL" clId="{17A637FF-2A42-4185-B1E0-965FE1C52267}" dt="2026-01-19T15:17:30.005" v="358" actId="478"/>
          <ac:spMkLst>
            <pc:docMk/>
            <pc:sldMk cId="2360378735" sldId="349"/>
            <ac:spMk id="2" creationId="{147D53FD-0134-9669-C5A6-C473B4B4CCBA}"/>
          </ac:spMkLst>
        </pc:spChg>
        <pc:spChg chg="add mod">
          <ac:chgData name="Ludovico Caruso" userId="74678e72-8c6e-4b38-ad31-39bbd76ccb08" providerId="ADAL" clId="{17A637FF-2A42-4185-B1E0-965FE1C52267}" dt="2026-01-19T15:17:30.126" v="359"/>
          <ac:spMkLst>
            <pc:docMk/>
            <pc:sldMk cId="2360378735" sldId="349"/>
            <ac:spMk id="4" creationId="{C3F0411A-D01B-02CB-56F5-B7CA6DE66AFF}"/>
          </ac:spMkLst>
        </pc:spChg>
      </pc:sldChg>
      <pc:sldChg chg="add">
        <pc:chgData name="Ludovico Caruso" userId="74678e72-8c6e-4b38-ad31-39bbd76ccb08" providerId="ADAL" clId="{17A637FF-2A42-4185-B1E0-965FE1C52267}" dt="2026-01-19T15:02:09.019" v="329"/>
        <pc:sldMkLst>
          <pc:docMk/>
          <pc:sldMk cId="3858684377" sldId="350"/>
        </pc:sldMkLst>
      </pc:sldChg>
      <pc:sldChg chg="add">
        <pc:chgData name="Ludovico Caruso" userId="74678e72-8c6e-4b38-ad31-39bbd76ccb08" providerId="ADAL" clId="{17A637FF-2A42-4185-B1E0-965FE1C52267}" dt="2026-01-19T15:02:09.019" v="329"/>
        <pc:sldMkLst>
          <pc:docMk/>
          <pc:sldMk cId="1715645783" sldId="351"/>
        </pc:sldMkLst>
      </pc:sldChg>
      <pc:sldChg chg="add">
        <pc:chgData name="Ludovico Caruso" userId="74678e72-8c6e-4b38-ad31-39bbd76ccb08" providerId="ADAL" clId="{17A637FF-2A42-4185-B1E0-965FE1C52267}" dt="2026-01-19T15:02:09.019" v="329"/>
        <pc:sldMkLst>
          <pc:docMk/>
          <pc:sldMk cId="948146205" sldId="352"/>
        </pc:sldMkLst>
      </pc:sldChg>
      <pc:sldChg chg="add">
        <pc:chgData name="Ludovico Caruso" userId="74678e72-8c6e-4b38-ad31-39bbd76ccb08" providerId="ADAL" clId="{17A637FF-2A42-4185-B1E0-965FE1C52267}" dt="2026-01-19T15:02:09.019" v="329"/>
        <pc:sldMkLst>
          <pc:docMk/>
          <pc:sldMk cId="696714048" sldId="353"/>
        </pc:sldMkLst>
      </pc:sldChg>
      <pc:sldChg chg="add">
        <pc:chgData name="Ludovico Caruso" userId="74678e72-8c6e-4b38-ad31-39bbd76ccb08" providerId="ADAL" clId="{17A637FF-2A42-4185-B1E0-965FE1C52267}" dt="2026-01-19T15:02:09.019" v="329"/>
        <pc:sldMkLst>
          <pc:docMk/>
          <pc:sldMk cId="3902767408" sldId="354"/>
        </pc:sldMkLst>
      </pc:sldChg>
      <pc:sldChg chg="add">
        <pc:chgData name="Ludovico Caruso" userId="74678e72-8c6e-4b38-ad31-39bbd76ccb08" providerId="ADAL" clId="{17A637FF-2A42-4185-B1E0-965FE1C52267}" dt="2026-01-19T15:02:09.019" v="329"/>
        <pc:sldMkLst>
          <pc:docMk/>
          <pc:sldMk cId="836763915" sldId="355"/>
        </pc:sldMkLst>
      </pc:sldChg>
      <pc:sldChg chg="add">
        <pc:chgData name="Ludovico Caruso" userId="74678e72-8c6e-4b38-ad31-39bbd76ccb08" providerId="ADAL" clId="{17A637FF-2A42-4185-B1E0-965FE1C52267}" dt="2026-01-19T15:02:09.019" v="329"/>
        <pc:sldMkLst>
          <pc:docMk/>
          <pc:sldMk cId="869503849" sldId="356"/>
        </pc:sldMkLst>
      </pc:sldChg>
      <pc:sldChg chg="add">
        <pc:chgData name="Ludovico Caruso" userId="74678e72-8c6e-4b38-ad31-39bbd76ccb08" providerId="ADAL" clId="{17A637FF-2A42-4185-B1E0-965FE1C52267}" dt="2026-01-19T15:02:09.019" v="329"/>
        <pc:sldMkLst>
          <pc:docMk/>
          <pc:sldMk cId="3236527133" sldId="357"/>
        </pc:sldMkLst>
      </pc:sldChg>
      <pc:sldChg chg="add">
        <pc:chgData name="Ludovico Caruso" userId="74678e72-8c6e-4b38-ad31-39bbd76ccb08" providerId="ADAL" clId="{17A637FF-2A42-4185-B1E0-965FE1C52267}" dt="2026-01-19T15:02:09.019" v="329"/>
        <pc:sldMkLst>
          <pc:docMk/>
          <pc:sldMk cId="2482109637" sldId="358"/>
        </pc:sldMkLst>
      </pc:sldChg>
      <pc:sldChg chg="add">
        <pc:chgData name="Ludovico Caruso" userId="74678e72-8c6e-4b38-ad31-39bbd76ccb08" providerId="ADAL" clId="{17A637FF-2A42-4185-B1E0-965FE1C52267}" dt="2026-01-19T15:02:09.019" v="329"/>
        <pc:sldMkLst>
          <pc:docMk/>
          <pc:sldMk cId="2176611607" sldId="359"/>
        </pc:sldMkLst>
      </pc:sldChg>
      <pc:sldChg chg="add">
        <pc:chgData name="Ludovico Caruso" userId="74678e72-8c6e-4b38-ad31-39bbd76ccb08" providerId="ADAL" clId="{17A637FF-2A42-4185-B1E0-965FE1C52267}" dt="2026-01-19T15:02:09.019" v="329"/>
        <pc:sldMkLst>
          <pc:docMk/>
          <pc:sldMk cId="2659230639" sldId="360"/>
        </pc:sldMkLst>
      </pc:sldChg>
      <pc:sldChg chg="add">
        <pc:chgData name="Ludovico Caruso" userId="74678e72-8c6e-4b38-ad31-39bbd76ccb08" providerId="ADAL" clId="{17A637FF-2A42-4185-B1E0-965FE1C52267}" dt="2026-01-19T15:02:09.019" v="329"/>
        <pc:sldMkLst>
          <pc:docMk/>
          <pc:sldMk cId="2025554995" sldId="361"/>
        </pc:sldMkLst>
      </pc:sldChg>
      <pc:sldChg chg="add">
        <pc:chgData name="Ludovico Caruso" userId="74678e72-8c6e-4b38-ad31-39bbd76ccb08" providerId="ADAL" clId="{17A637FF-2A42-4185-B1E0-965FE1C52267}" dt="2026-01-19T15:02:09.019" v="329"/>
        <pc:sldMkLst>
          <pc:docMk/>
          <pc:sldMk cId="3763354013" sldId="362"/>
        </pc:sldMkLst>
      </pc:sldChg>
      <pc:sldChg chg="add">
        <pc:chgData name="Ludovico Caruso" userId="74678e72-8c6e-4b38-ad31-39bbd76ccb08" providerId="ADAL" clId="{17A637FF-2A42-4185-B1E0-965FE1C52267}" dt="2026-01-19T15:02:09.019" v="329"/>
        <pc:sldMkLst>
          <pc:docMk/>
          <pc:sldMk cId="1211525495" sldId="363"/>
        </pc:sldMkLst>
      </pc:sldChg>
      <pc:sldChg chg="add">
        <pc:chgData name="Ludovico Caruso" userId="74678e72-8c6e-4b38-ad31-39bbd76ccb08" providerId="ADAL" clId="{17A637FF-2A42-4185-B1E0-965FE1C52267}" dt="2026-01-19T15:02:09.019" v="329"/>
        <pc:sldMkLst>
          <pc:docMk/>
          <pc:sldMk cId="3238301661" sldId="364"/>
        </pc:sldMkLst>
      </pc:sldChg>
      <pc:sldChg chg="add">
        <pc:chgData name="Ludovico Caruso" userId="74678e72-8c6e-4b38-ad31-39bbd76ccb08" providerId="ADAL" clId="{17A637FF-2A42-4185-B1E0-965FE1C52267}" dt="2026-01-19T15:02:09.019" v="329"/>
        <pc:sldMkLst>
          <pc:docMk/>
          <pc:sldMk cId="1992741205" sldId="365"/>
        </pc:sldMkLst>
      </pc:sldChg>
      <pc:sldChg chg="add">
        <pc:chgData name="Ludovico Caruso" userId="74678e72-8c6e-4b38-ad31-39bbd76ccb08" providerId="ADAL" clId="{17A637FF-2A42-4185-B1E0-965FE1C52267}" dt="2026-01-19T15:02:09.019" v="329"/>
        <pc:sldMkLst>
          <pc:docMk/>
          <pc:sldMk cId="410588445" sldId="366"/>
        </pc:sldMkLst>
      </pc:sldChg>
      <pc:sldChg chg="add">
        <pc:chgData name="Ludovico Caruso" userId="74678e72-8c6e-4b38-ad31-39bbd76ccb08" providerId="ADAL" clId="{17A637FF-2A42-4185-B1E0-965FE1C52267}" dt="2026-01-19T15:02:09.019" v="329"/>
        <pc:sldMkLst>
          <pc:docMk/>
          <pc:sldMk cId="2944592272" sldId="367"/>
        </pc:sldMkLst>
      </pc:sldChg>
      <pc:sldChg chg="add">
        <pc:chgData name="Ludovico Caruso" userId="74678e72-8c6e-4b38-ad31-39bbd76ccb08" providerId="ADAL" clId="{17A637FF-2A42-4185-B1E0-965FE1C52267}" dt="2026-01-19T15:02:09.019" v="329"/>
        <pc:sldMkLst>
          <pc:docMk/>
          <pc:sldMk cId="1625213617" sldId="368"/>
        </pc:sldMkLst>
      </pc:sldChg>
      <pc:sldChg chg="add">
        <pc:chgData name="Ludovico Caruso" userId="74678e72-8c6e-4b38-ad31-39bbd76ccb08" providerId="ADAL" clId="{17A637FF-2A42-4185-B1E0-965FE1C52267}" dt="2026-01-19T15:02:09.019" v="329"/>
        <pc:sldMkLst>
          <pc:docMk/>
          <pc:sldMk cId="2079403328" sldId="369"/>
        </pc:sldMkLst>
      </pc:sldChg>
      <pc:sldChg chg="add">
        <pc:chgData name="Ludovico Caruso" userId="74678e72-8c6e-4b38-ad31-39bbd76ccb08" providerId="ADAL" clId="{17A637FF-2A42-4185-B1E0-965FE1C52267}" dt="2026-01-19T15:03:25.619" v="330"/>
        <pc:sldMkLst>
          <pc:docMk/>
          <pc:sldMk cId="4226287795" sldId="370"/>
        </pc:sldMkLst>
      </pc:sldChg>
      <pc:sldChg chg="add">
        <pc:chgData name="Ludovico Caruso" userId="74678e72-8c6e-4b38-ad31-39bbd76ccb08" providerId="ADAL" clId="{17A637FF-2A42-4185-B1E0-965FE1C52267}" dt="2026-01-19T15:03:25.619" v="330"/>
        <pc:sldMkLst>
          <pc:docMk/>
          <pc:sldMk cId="2286118028" sldId="371"/>
        </pc:sldMkLst>
      </pc:sldChg>
      <pc:sldChg chg="add">
        <pc:chgData name="Ludovico Caruso" userId="74678e72-8c6e-4b38-ad31-39bbd76ccb08" providerId="ADAL" clId="{17A637FF-2A42-4185-B1E0-965FE1C52267}" dt="2026-01-19T15:03:25.619" v="330"/>
        <pc:sldMkLst>
          <pc:docMk/>
          <pc:sldMk cId="1894413247" sldId="372"/>
        </pc:sldMkLst>
      </pc:sldChg>
      <pc:sldChg chg="add">
        <pc:chgData name="Ludovico Caruso" userId="74678e72-8c6e-4b38-ad31-39bbd76ccb08" providerId="ADAL" clId="{17A637FF-2A42-4185-B1E0-965FE1C52267}" dt="2026-01-19T15:03:25.619" v="330"/>
        <pc:sldMkLst>
          <pc:docMk/>
          <pc:sldMk cId="107150214" sldId="373"/>
        </pc:sldMkLst>
      </pc:sldChg>
      <pc:sldChg chg="add">
        <pc:chgData name="Ludovico Caruso" userId="74678e72-8c6e-4b38-ad31-39bbd76ccb08" providerId="ADAL" clId="{17A637FF-2A42-4185-B1E0-965FE1C52267}" dt="2026-01-19T15:03:25.619" v="330"/>
        <pc:sldMkLst>
          <pc:docMk/>
          <pc:sldMk cId="3331225712" sldId="374"/>
        </pc:sldMkLst>
      </pc:sldChg>
      <pc:sldChg chg="add">
        <pc:chgData name="Ludovico Caruso" userId="74678e72-8c6e-4b38-ad31-39bbd76ccb08" providerId="ADAL" clId="{17A637FF-2A42-4185-B1E0-965FE1C52267}" dt="2026-01-19T15:03:25.619" v="330"/>
        <pc:sldMkLst>
          <pc:docMk/>
          <pc:sldMk cId="3213288566" sldId="375"/>
        </pc:sldMkLst>
      </pc:sldChg>
      <pc:sldChg chg="add">
        <pc:chgData name="Ludovico Caruso" userId="74678e72-8c6e-4b38-ad31-39bbd76ccb08" providerId="ADAL" clId="{17A637FF-2A42-4185-B1E0-965FE1C52267}" dt="2026-01-19T15:03:25.619" v="330"/>
        <pc:sldMkLst>
          <pc:docMk/>
          <pc:sldMk cId="2484760960" sldId="376"/>
        </pc:sldMkLst>
      </pc:sldChg>
      <pc:sldChg chg="add">
        <pc:chgData name="Ludovico Caruso" userId="74678e72-8c6e-4b38-ad31-39bbd76ccb08" providerId="ADAL" clId="{17A637FF-2A42-4185-B1E0-965FE1C52267}" dt="2026-01-19T15:03:25.619" v="330"/>
        <pc:sldMkLst>
          <pc:docMk/>
          <pc:sldMk cId="38590731" sldId="377"/>
        </pc:sldMkLst>
      </pc:sldChg>
      <pc:sldChg chg="add">
        <pc:chgData name="Ludovico Caruso" userId="74678e72-8c6e-4b38-ad31-39bbd76ccb08" providerId="ADAL" clId="{17A637FF-2A42-4185-B1E0-965FE1C52267}" dt="2026-01-19T15:03:25.619" v="330"/>
        <pc:sldMkLst>
          <pc:docMk/>
          <pc:sldMk cId="937810518" sldId="378"/>
        </pc:sldMkLst>
      </pc:sldChg>
      <pc:sldChg chg="add">
        <pc:chgData name="Ludovico Caruso" userId="74678e72-8c6e-4b38-ad31-39bbd76ccb08" providerId="ADAL" clId="{17A637FF-2A42-4185-B1E0-965FE1C52267}" dt="2026-01-19T15:03:25.619" v="330"/>
        <pc:sldMkLst>
          <pc:docMk/>
          <pc:sldMk cId="244339314" sldId="379"/>
        </pc:sldMkLst>
      </pc:sldChg>
      <pc:sldChg chg="add">
        <pc:chgData name="Ludovico Caruso" userId="74678e72-8c6e-4b38-ad31-39bbd76ccb08" providerId="ADAL" clId="{17A637FF-2A42-4185-B1E0-965FE1C52267}" dt="2026-01-19T15:03:25.619" v="330"/>
        <pc:sldMkLst>
          <pc:docMk/>
          <pc:sldMk cId="30661253" sldId="380"/>
        </pc:sldMkLst>
      </pc:sldChg>
      <pc:sldChg chg="add">
        <pc:chgData name="Ludovico Caruso" userId="74678e72-8c6e-4b38-ad31-39bbd76ccb08" providerId="ADAL" clId="{17A637FF-2A42-4185-B1E0-965FE1C52267}" dt="2026-01-19T15:03:25.619" v="330"/>
        <pc:sldMkLst>
          <pc:docMk/>
          <pc:sldMk cId="3796024064" sldId="381"/>
        </pc:sldMkLst>
      </pc:sldChg>
      <pc:sldChg chg="add">
        <pc:chgData name="Ludovico Caruso" userId="74678e72-8c6e-4b38-ad31-39bbd76ccb08" providerId="ADAL" clId="{17A637FF-2A42-4185-B1E0-965FE1C52267}" dt="2026-01-19T15:03:25.619" v="330"/>
        <pc:sldMkLst>
          <pc:docMk/>
          <pc:sldMk cId="853745838" sldId="382"/>
        </pc:sldMkLst>
      </pc:sldChg>
      <pc:sldChg chg="add">
        <pc:chgData name="Ludovico Caruso" userId="74678e72-8c6e-4b38-ad31-39bbd76ccb08" providerId="ADAL" clId="{17A637FF-2A42-4185-B1E0-965FE1C52267}" dt="2026-01-19T15:03:25.619" v="330"/>
        <pc:sldMkLst>
          <pc:docMk/>
          <pc:sldMk cId="946966959" sldId="383"/>
        </pc:sldMkLst>
      </pc:sldChg>
      <pc:sldChg chg="add">
        <pc:chgData name="Ludovico Caruso" userId="74678e72-8c6e-4b38-ad31-39bbd76ccb08" providerId="ADAL" clId="{17A637FF-2A42-4185-B1E0-965FE1C52267}" dt="2026-01-19T15:03:25.619" v="330"/>
        <pc:sldMkLst>
          <pc:docMk/>
          <pc:sldMk cId="3251122206" sldId="384"/>
        </pc:sldMkLst>
      </pc:sldChg>
      <pc:sldChg chg="add">
        <pc:chgData name="Ludovico Caruso" userId="74678e72-8c6e-4b38-ad31-39bbd76ccb08" providerId="ADAL" clId="{17A637FF-2A42-4185-B1E0-965FE1C52267}" dt="2026-01-19T15:03:25.619" v="330"/>
        <pc:sldMkLst>
          <pc:docMk/>
          <pc:sldMk cId="3219456667" sldId="385"/>
        </pc:sldMkLst>
      </pc:sldChg>
      <pc:sldChg chg="add">
        <pc:chgData name="Ludovico Caruso" userId="74678e72-8c6e-4b38-ad31-39bbd76ccb08" providerId="ADAL" clId="{17A637FF-2A42-4185-B1E0-965FE1C52267}" dt="2026-01-19T15:03:25.619" v="330"/>
        <pc:sldMkLst>
          <pc:docMk/>
          <pc:sldMk cId="2432767411" sldId="386"/>
        </pc:sldMkLst>
      </pc:sldChg>
      <pc:sldChg chg="add">
        <pc:chgData name="Ludovico Caruso" userId="74678e72-8c6e-4b38-ad31-39bbd76ccb08" providerId="ADAL" clId="{17A637FF-2A42-4185-B1E0-965FE1C52267}" dt="2026-01-19T15:03:25.619" v="330"/>
        <pc:sldMkLst>
          <pc:docMk/>
          <pc:sldMk cId="4036238798" sldId="387"/>
        </pc:sldMkLst>
      </pc:sldChg>
      <pc:sldChg chg="add">
        <pc:chgData name="Ludovico Caruso" userId="74678e72-8c6e-4b38-ad31-39bbd76ccb08" providerId="ADAL" clId="{17A637FF-2A42-4185-B1E0-965FE1C52267}" dt="2026-01-19T15:03:25.619" v="330"/>
        <pc:sldMkLst>
          <pc:docMk/>
          <pc:sldMk cId="4081854525" sldId="388"/>
        </pc:sldMkLst>
      </pc:sldChg>
      <pc:sldChg chg="add">
        <pc:chgData name="Ludovico Caruso" userId="74678e72-8c6e-4b38-ad31-39bbd76ccb08" providerId="ADAL" clId="{17A637FF-2A42-4185-B1E0-965FE1C52267}" dt="2026-01-19T15:03:25.619" v="330"/>
        <pc:sldMkLst>
          <pc:docMk/>
          <pc:sldMk cId="842787155" sldId="389"/>
        </pc:sldMkLst>
      </pc:sldChg>
      <pc:sldChg chg="add">
        <pc:chgData name="Ludovico Caruso" userId="74678e72-8c6e-4b38-ad31-39bbd76ccb08" providerId="ADAL" clId="{17A637FF-2A42-4185-B1E0-965FE1C52267}" dt="2026-01-19T15:03:25.619" v="330"/>
        <pc:sldMkLst>
          <pc:docMk/>
          <pc:sldMk cId="3688481230" sldId="390"/>
        </pc:sldMkLst>
      </pc:sldChg>
      <pc:sldChg chg="add">
        <pc:chgData name="Ludovico Caruso" userId="74678e72-8c6e-4b38-ad31-39bbd76ccb08" providerId="ADAL" clId="{17A637FF-2A42-4185-B1E0-965FE1C52267}" dt="2026-01-19T15:03:25.619" v="330"/>
        <pc:sldMkLst>
          <pc:docMk/>
          <pc:sldMk cId="1651842183" sldId="391"/>
        </pc:sldMkLst>
      </pc:sldChg>
      <pc:sldChg chg="add">
        <pc:chgData name="Ludovico Caruso" userId="74678e72-8c6e-4b38-ad31-39bbd76ccb08" providerId="ADAL" clId="{17A637FF-2A42-4185-B1E0-965FE1C52267}" dt="2026-01-19T15:03:25.619" v="330"/>
        <pc:sldMkLst>
          <pc:docMk/>
          <pc:sldMk cId="2269529711" sldId="392"/>
        </pc:sldMkLst>
      </pc:sldChg>
      <pc:sldChg chg="add del">
        <pc:chgData name="Ludovico Caruso" userId="74678e72-8c6e-4b38-ad31-39bbd76ccb08" providerId="ADAL" clId="{17A637FF-2A42-4185-B1E0-965FE1C52267}" dt="2026-01-19T15:03:53.836" v="332" actId="47"/>
        <pc:sldMkLst>
          <pc:docMk/>
          <pc:sldMk cId="644430897" sldId="393"/>
        </pc:sldMkLst>
      </pc:sldChg>
      <pc:sldChg chg="add">
        <pc:chgData name="Ludovico Caruso" userId="74678e72-8c6e-4b38-ad31-39bbd76ccb08" providerId="ADAL" clId="{17A637FF-2A42-4185-B1E0-965FE1C52267}" dt="2026-01-19T15:03:52.469" v="331"/>
        <pc:sldMkLst>
          <pc:docMk/>
          <pc:sldMk cId="493279311" sldId="394"/>
        </pc:sldMkLst>
      </pc:sldChg>
      <pc:sldChg chg="add">
        <pc:chgData name="Ludovico Caruso" userId="74678e72-8c6e-4b38-ad31-39bbd76ccb08" providerId="ADAL" clId="{17A637FF-2A42-4185-B1E0-965FE1C52267}" dt="2026-01-19T15:06:10.364" v="333"/>
        <pc:sldMkLst>
          <pc:docMk/>
          <pc:sldMk cId="4236095568" sldId="395"/>
        </pc:sldMkLst>
      </pc:sldChg>
      <pc:sldChg chg="add">
        <pc:chgData name="Ludovico Caruso" userId="74678e72-8c6e-4b38-ad31-39bbd76ccb08" providerId="ADAL" clId="{17A637FF-2A42-4185-B1E0-965FE1C52267}" dt="2026-01-19T15:06:10.364" v="333"/>
        <pc:sldMkLst>
          <pc:docMk/>
          <pc:sldMk cId="2115480649" sldId="396"/>
        </pc:sldMkLst>
      </pc:sldChg>
      <pc:sldChg chg="add">
        <pc:chgData name="Ludovico Caruso" userId="74678e72-8c6e-4b38-ad31-39bbd76ccb08" providerId="ADAL" clId="{17A637FF-2A42-4185-B1E0-965FE1C52267}" dt="2026-01-19T15:06:10.364" v="333"/>
        <pc:sldMkLst>
          <pc:docMk/>
          <pc:sldMk cId="3040870991" sldId="397"/>
        </pc:sldMkLst>
      </pc:sldChg>
      <pc:sldChg chg="add">
        <pc:chgData name="Ludovico Caruso" userId="74678e72-8c6e-4b38-ad31-39bbd76ccb08" providerId="ADAL" clId="{17A637FF-2A42-4185-B1E0-965FE1C52267}" dt="2026-01-19T15:06:10.364" v="333"/>
        <pc:sldMkLst>
          <pc:docMk/>
          <pc:sldMk cId="1828371755" sldId="398"/>
        </pc:sldMkLst>
      </pc:sldChg>
      <pc:sldChg chg="add">
        <pc:chgData name="Ludovico Caruso" userId="74678e72-8c6e-4b38-ad31-39bbd76ccb08" providerId="ADAL" clId="{17A637FF-2A42-4185-B1E0-965FE1C52267}" dt="2026-01-19T15:06:10.364" v="333"/>
        <pc:sldMkLst>
          <pc:docMk/>
          <pc:sldMk cId="1869428692" sldId="399"/>
        </pc:sldMkLst>
      </pc:sldChg>
      <pc:sldChg chg="add">
        <pc:chgData name="Ludovico Caruso" userId="74678e72-8c6e-4b38-ad31-39bbd76ccb08" providerId="ADAL" clId="{17A637FF-2A42-4185-B1E0-965FE1C52267}" dt="2026-01-19T15:06:10.364" v="333"/>
        <pc:sldMkLst>
          <pc:docMk/>
          <pc:sldMk cId="2046405146" sldId="400"/>
        </pc:sldMkLst>
      </pc:sldChg>
      <pc:sldChg chg="add">
        <pc:chgData name="Ludovico Caruso" userId="74678e72-8c6e-4b38-ad31-39bbd76ccb08" providerId="ADAL" clId="{17A637FF-2A42-4185-B1E0-965FE1C52267}" dt="2026-01-19T15:06:10.364" v="333"/>
        <pc:sldMkLst>
          <pc:docMk/>
          <pc:sldMk cId="1039940881" sldId="401"/>
        </pc:sldMkLst>
      </pc:sldChg>
      <pc:sldChg chg="add">
        <pc:chgData name="Ludovico Caruso" userId="74678e72-8c6e-4b38-ad31-39bbd76ccb08" providerId="ADAL" clId="{17A637FF-2A42-4185-B1E0-965FE1C52267}" dt="2026-01-19T15:06:10.364" v="333"/>
        <pc:sldMkLst>
          <pc:docMk/>
          <pc:sldMk cId="3258544314" sldId="402"/>
        </pc:sldMkLst>
      </pc:sldChg>
      <pc:sldChg chg="add">
        <pc:chgData name="Ludovico Caruso" userId="74678e72-8c6e-4b38-ad31-39bbd76ccb08" providerId="ADAL" clId="{17A637FF-2A42-4185-B1E0-965FE1C52267}" dt="2026-01-19T15:06:10.364" v="333"/>
        <pc:sldMkLst>
          <pc:docMk/>
          <pc:sldMk cId="3229651096" sldId="403"/>
        </pc:sldMkLst>
      </pc:sldChg>
      <pc:sldChg chg="add">
        <pc:chgData name="Ludovico Caruso" userId="74678e72-8c6e-4b38-ad31-39bbd76ccb08" providerId="ADAL" clId="{17A637FF-2A42-4185-B1E0-965FE1C52267}" dt="2026-01-19T15:06:10.364" v="333"/>
        <pc:sldMkLst>
          <pc:docMk/>
          <pc:sldMk cId="3346047338" sldId="404"/>
        </pc:sldMkLst>
      </pc:sldChg>
      <pc:sldChg chg="add">
        <pc:chgData name="Ludovico Caruso" userId="74678e72-8c6e-4b38-ad31-39bbd76ccb08" providerId="ADAL" clId="{17A637FF-2A42-4185-B1E0-965FE1C52267}" dt="2026-01-19T15:06:10.364" v="333"/>
        <pc:sldMkLst>
          <pc:docMk/>
          <pc:sldMk cId="3666753553" sldId="405"/>
        </pc:sldMkLst>
      </pc:sldChg>
      <pc:sldChg chg="add">
        <pc:chgData name="Ludovico Caruso" userId="74678e72-8c6e-4b38-ad31-39bbd76ccb08" providerId="ADAL" clId="{17A637FF-2A42-4185-B1E0-965FE1C52267}" dt="2026-01-19T15:06:10.364" v="333"/>
        <pc:sldMkLst>
          <pc:docMk/>
          <pc:sldMk cId="3932821805" sldId="406"/>
        </pc:sldMkLst>
      </pc:sldChg>
      <pc:sldChg chg="add">
        <pc:chgData name="Ludovico Caruso" userId="74678e72-8c6e-4b38-ad31-39bbd76ccb08" providerId="ADAL" clId="{17A637FF-2A42-4185-B1E0-965FE1C52267}" dt="2026-01-19T15:06:10.364" v="333"/>
        <pc:sldMkLst>
          <pc:docMk/>
          <pc:sldMk cId="2638851590" sldId="407"/>
        </pc:sldMkLst>
      </pc:sldChg>
      <pc:sldChg chg="add">
        <pc:chgData name="Ludovico Caruso" userId="74678e72-8c6e-4b38-ad31-39bbd76ccb08" providerId="ADAL" clId="{17A637FF-2A42-4185-B1E0-965FE1C52267}" dt="2026-01-19T15:06:10.364" v="333"/>
        <pc:sldMkLst>
          <pc:docMk/>
          <pc:sldMk cId="3048757141" sldId="408"/>
        </pc:sldMkLst>
      </pc:sldChg>
      <pc:sldChg chg="add">
        <pc:chgData name="Ludovico Caruso" userId="74678e72-8c6e-4b38-ad31-39bbd76ccb08" providerId="ADAL" clId="{17A637FF-2A42-4185-B1E0-965FE1C52267}" dt="2026-01-19T15:06:10.364" v="333"/>
        <pc:sldMkLst>
          <pc:docMk/>
          <pc:sldMk cId="2733683920" sldId="409"/>
        </pc:sldMkLst>
      </pc:sldChg>
      <pc:sldChg chg="add">
        <pc:chgData name="Ludovico Caruso" userId="74678e72-8c6e-4b38-ad31-39bbd76ccb08" providerId="ADAL" clId="{17A637FF-2A42-4185-B1E0-965FE1C52267}" dt="2026-01-19T15:06:10.364" v="333"/>
        <pc:sldMkLst>
          <pc:docMk/>
          <pc:sldMk cId="193677389" sldId="410"/>
        </pc:sldMkLst>
      </pc:sldChg>
      <pc:sldChg chg="add">
        <pc:chgData name="Ludovico Caruso" userId="74678e72-8c6e-4b38-ad31-39bbd76ccb08" providerId="ADAL" clId="{17A637FF-2A42-4185-B1E0-965FE1C52267}" dt="2026-01-19T15:06:10.364" v="333"/>
        <pc:sldMkLst>
          <pc:docMk/>
          <pc:sldMk cId="2110555831" sldId="411"/>
        </pc:sldMkLst>
      </pc:sldChg>
      <pc:sldChg chg="add">
        <pc:chgData name="Ludovico Caruso" userId="74678e72-8c6e-4b38-ad31-39bbd76ccb08" providerId="ADAL" clId="{17A637FF-2A42-4185-B1E0-965FE1C52267}" dt="2026-01-19T15:06:10.364" v="333"/>
        <pc:sldMkLst>
          <pc:docMk/>
          <pc:sldMk cId="4151210169" sldId="412"/>
        </pc:sldMkLst>
      </pc:sldChg>
      <pc:sldChg chg="add">
        <pc:chgData name="Ludovico Caruso" userId="74678e72-8c6e-4b38-ad31-39bbd76ccb08" providerId="ADAL" clId="{17A637FF-2A42-4185-B1E0-965FE1C52267}" dt="2026-01-19T15:06:10.364" v="333"/>
        <pc:sldMkLst>
          <pc:docMk/>
          <pc:sldMk cId="1712332012" sldId="413"/>
        </pc:sldMkLst>
      </pc:sldChg>
      <pc:sldChg chg="add">
        <pc:chgData name="Ludovico Caruso" userId="74678e72-8c6e-4b38-ad31-39bbd76ccb08" providerId="ADAL" clId="{17A637FF-2A42-4185-B1E0-965FE1C52267}" dt="2026-01-19T15:06:10.364" v="333"/>
        <pc:sldMkLst>
          <pc:docMk/>
          <pc:sldMk cId="2022646433" sldId="414"/>
        </pc:sldMkLst>
      </pc:sldChg>
      <pc:sldChg chg="add">
        <pc:chgData name="Ludovico Caruso" userId="74678e72-8c6e-4b38-ad31-39bbd76ccb08" providerId="ADAL" clId="{17A637FF-2A42-4185-B1E0-965FE1C52267}" dt="2026-01-19T15:06:10.364" v="333"/>
        <pc:sldMkLst>
          <pc:docMk/>
          <pc:sldMk cId="324349525" sldId="415"/>
        </pc:sldMkLst>
      </pc:sldChg>
      <pc:sldChg chg="add">
        <pc:chgData name="Ludovico Caruso" userId="74678e72-8c6e-4b38-ad31-39bbd76ccb08" providerId="ADAL" clId="{17A637FF-2A42-4185-B1E0-965FE1C52267}" dt="2026-01-19T15:06:10.364" v="333"/>
        <pc:sldMkLst>
          <pc:docMk/>
          <pc:sldMk cId="2983797329" sldId="416"/>
        </pc:sldMkLst>
      </pc:sldChg>
      <pc:sldChg chg="add">
        <pc:chgData name="Ludovico Caruso" userId="74678e72-8c6e-4b38-ad31-39bbd76ccb08" providerId="ADAL" clId="{17A637FF-2A42-4185-B1E0-965FE1C52267}" dt="2026-01-19T15:06:10.364" v="333"/>
        <pc:sldMkLst>
          <pc:docMk/>
          <pc:sldMk cId="97854325" sldId="417"/>
        </pc:sldMkLst>
      </pc:sldChg>
      <pc:sldChg chg="add">
        <pc:chgData name="Ludovico Caruso" userId="74678e72-8c6e-4b38-ad31-39bbd76ccb08" providerId="ADAL" clId="{17A637FF-2A42-4185-B1E0-965FE1C52267}" dt="2026-01-19T15:06:10.364" v="333"/>
        <pc:sldMkLst>
          <pc:docMk/>
          <pc:sldMk cId="711263203" sldId="418"/>
        </pc:sldMkLst>
      </pc:sldChg>
      <pc:sldChg chg="add">
        <pc:chgData name="Ludovico Caruso" userId="74678e72-8c6e-4b38-ad31-39bbd76ccb08" providerId="ADAL" clId="{17A637FF-2A42-4185-B1E0-965FE1C52267}" dt="2026-01-19T15:06:10.364" v="333"/>
        <pc:sldMkLst>
          <pc:docMk/>
          <pc:sldMk cId="2762209960" sldId="419"/>
        </pc:sldMkLst>
      </pc:sldChg>
      <pc:sldChg chg="add">
        <pc:chgData name="Ludovico Caruso" userId="74678e72-8c6e-4b38-ad31-39bbd76ccb08" providerId="ADAL" clId="{17A637FF-2A42-4185-B1E0-965FE1C52267}" dt="2026-01-19T15:06:10.364" v="333"/>
        <pc:sldMkLst>
          <pc:docMk/>
          <pc:sldMk cId="3965200954" sldId="420"/>
        </pc:sldMkLst>
      </pc:sldChg>
      <pc:sldChg chg="add">
        <pc:chgData name="Ludovico Caruso" userId="74678e72-8c6e-4b38-ad31-39bbd76ccb08" providerId="ADAL" clId="{17A637FF-2A42-4185-B1E0-965FE1C52267}" dt="2026-01-19T15:06:10.364" v="333"/>
        <pc:sldMkLst>
          <pc:docMk/>
          <pc:sldMk cId="699368302" sldId="421"/>
        </pc:sldMkLst>
      </pc:sldChg>
      <pc:sldChg chg="add">
        <pc:chgData name="Ludovico Caruso" userId="74678e72-8c6e-4b38-ad31-39bbd76ccb08" providerId="ADAL" clId="{17A637FF-2A42-4185-B1E0-965FE1C52267}" dt="2026-01-19T15:06:10.364" v="333"/>
        <pc:sldMkLst>
          <pc:docMk/>
          <pc:sldMk cId="2279625281" sldId="422"/>
        </pc:sldMkLst>
      </pc:sldChg>
      <pc:sldChg chg="add">
        <pc:chgData name="Ludovico Caruso" userId="74678e72-8c6e-4b38-ad31-39bbd76ccb08" providerId="ADAL" clId="{17A637FF-2A42-4185-B1E0-965FE1C52267}" dt="2026-01-19T15:06:10.364" v="333"/>
        <pc:sldMkLst>
          <pc:docMk/>
          <pc:sldMk cId="3745773006" sldId="423"/>
        </pc:sldMkLst>
      </pc:sldChg>
      <pc:sldChg chg="add">
        <pc:chgData name="Ludovico Caruso" userId="74678e72-8c6e-4b38-ad31-39bbd76ccb08" providerId="ADAL" clId="{17A637FF-2A42-4185-B1E0-965FE1C52267}" dt="2026-01-19T15:06:10.364" v="333"/>
        <pc:sldMkLst>
          <pc:docMk/>
          <pc:sldMk cId="1944336595" sldId="424"/>
        </pc:sldMkLst>
      </pc:sldChg>
      <pc:sldChg chg="add">
        <pc:chgData name="Ludovico Caruso" userId="74678e72-8c6e-4b38-ad31-39bbd76ccb08" providerId="ADAL" clId="{17A637FF-2A42-4185-B1E0-965FE1C52267}" dt="2026-01-19T15:06:10.364" v="333"/>
        <pc:sldMkLst>
          <pc:docMk/>
          <pc:sldMk cId="2773949394" sldId="425"/>
        </pc:sldMkLst>
      </pc:sldChg>
      <pc:sldChg chg="add">
        <pc:chgData name="Ludovico Caruso" userId="74678e72-8c6e-4b38-ad31-39bbd76ccb08" providerId="ADAL" clId="{17A637FF-2A42-4185-B1E0-965FE1C52267}" dt="2026-01-19T15:06:15.297" v="334"/>
        <pc:sldMkLst>
          <pc:docMk/>
          <pc:sldMk cId="2959408554" sldId="426"/>
        </pc:sldMkLst>
      </pc:sldChg>
      <pc:sldChg chg="modSp add mod">
        <pc:chgData name="Ludovico Caruso" userId="74678e72-8c6e-4b38-ad31-39bbd76ccb08" providerId="ADAL" clId="{17A637FF-2A42-4185-B1E0-965FE1C52267}" dt="2026-01-19T15:16:27.060" v="347" actId="255"/>
        <pc:sldMkLst>
          <pc:docMk/>
          <pc:sldMk cId="2900578301" sldId="427"/>
        </pc:sldMkLst>
        <pc:spChg chg="mod">
          <ac:chgData name="Ludovico Caruso" userId="74678e72-8c6e-4b38-ad31-39bbd76ccb08" providerId="ADAL" clId="{17A637FF-2A42-4185-B1E0-965FE1C52267}" dt="2026-01-19T15:16:27.060" v="347" actId="255"/>
          <ac:spMkLst>
            <pc:docMk/>
            <pc:sldMk cId="2900578301" sldId="427"/>
            <ac:spMk id="2" creationId="{6AD88611-20DF-3178-8B45-3109DDAEA1E1}"/>
          </ac:spMkLst>
        </pc:spChg>
        <pc:spChg chg="mod">
          <ac:chgData name="Ludovico Caruso" userId="74678e72-8c6e-4b38-ad31-39bbd76ccb08" providerId="ADAL" clId="{17A637FF-2A42-4185-B1E0-965FE1C52267}" dt="2026-01-19T15:16:20.529" v="346" actId="114"/>
          <ac:spMkLst>
            <pc:docMk/>
            <pc:sldMk cId="2900578301" sldId="427"/>
            <ac:spMk id="3" creationId="{899BEEE5-6E79-0693-FF69-14F166929F33}"/>
          </ac:spMkLst>
        </pc:spChg>
      </pc:sldChg>
      <pc:sldChg chg="add">
        <pc:chgData name="Ludovico Caruso" userId="74678e72-8c6e-4b38-ad31-39bbd76ccb08" providerId="ADAL" clId="{17A637FF-2A42-4185-B1E0-965FE1C52267}" dt="2026-01-19T15:08:36.843" v="335"/>
        <pc:sldMkLst>
          <pc:docMk/>
          <pc:sldMk cId="3838122262" sldId="4963"/>
        </pc:sldMkLst>
      </pc:sldChg>
      <pc:sldChg chg="add">
        <pc:chgData name="Ludovico Caruso" userId="74678e72-8c6e-4b38-ad31-39bbd76ccb08" providerId="ADAL" clId="{17A637FF-2A42-4185-B1E0-965FE1C52267}" dt="2026-01-19T15:08:36.843" v="335"/>
        <pc:sldMkLst>
          <pc:docMk/>
          <pc:sldMk cId="1382130404" sldId="4965"/>
        </pc:sldMkLst>
      </pc:sldChg>
      <pc:sldChg chg="add">
        <pc:chgData name="Ludovico Caruso" userId="74678e72-8c6e-4b38-ad31-39bbd76ccb08" providerId="ADAL" clId="{17A637FF-2A42-4185-B1E0-965FE1C52267}" dt="2026-01-19T15:08:36.843" v="335"/>
        <pc:sldMkLst>
          <pc:docMk/>
          <pc:sldMk cId="1211180182" sldId="4967"/>
        </pc:sldMkLst>
      </pc:sldChg>
      <pc:sldChg chg="add">
        <pc:chgData name="Ludovico Caruso" userId="74678e72-8c6e-4b38-ad31-39bbd76ccb08" providerId="ADAL" clId="{17A637FF-2A42-4185-B1E0-965FE1C52267}" dt="2026-01-19T15:08:36.843" v="335"/>
        <pc:sldMkLst>
          <pc:docMk/>
          <pc:sldMk cId="1163520659" sldId="4968"/>
        </pc:sldMkLst>
      </pc:sldChg>
      <pc:sldChg chg="add">
        <pc:chgData name="Ludovico Caruso" userId="74678e72-8c6e-4b38-ad31-39bbd76ccb08" providerId="ADAL" clId="{17A637FF-2A42-4185-B1E0-965FE1C52267}" dt="2026-01-19T15:08:36.843" v="335"/>
        <pc:sldMkLst>
          <pc:docMk/>
          <pc:sldMk cId="4184565584" sldId="4969"/>
        </pc:sldMkLst>
      </pc:sldChg>
      <pc:sldChg chg="add">
        <pc:chgData name="Ludovico Caruso" userId="74678e72-8c6e-4b38-ad31-39bbd76ccb08" providerId="ADAL" clId="{17A637FF-2A42-4185-B1E0-965FE1C52267}" dt="2026-01-19T15:08:36.843" v="335"/>
        <pc:sldMkLst>
          <pc:docMk/>
          <pc:sldMk cId="1356415827" sldId="4971"/>
        </pc:sldMkLst>
      </pc:sldChg>
      <pc:sldChg chg="add">
        <pc:chgData name="Ludovico Caruso" userId="74678e72-8c6e-4b38-ad31-39bbd76ccb08" providerId="ADAL" clId="{17A637FF-2A42-4185-B1E0-965FE1C52267}" dt="2026-01-19T15:08:36.843" v="335"/>
        <pc:sldMkLst>
          <pc:docMk/>
          <pc:sldMk cId="1642785264" sldId="4972"/>
        </pc:sldMkLst>
      </pc:sldChg>
      <pc:sldChg chg="add">
        <pc:chgData name="Ludovico Caruso" userId="74678e72-8c6e-4b38-ad31-39bbd76ccb08" providerId="ADAL" clId="{17A637FF-2A42-4185-B1E0-965FE1C52267}" dt="2026-01-19T15:08:36.843" v="335"/>
        <pc:sldMkLst>
          <pc:docMk/>
          <pc:sldMk cId="829868820" sldId="4973"/>
        </pc:sldMkLst>
      </pc:sldChg>
      <pc:sldChg chg="add">
        <pc:chgData name="Ludovico Caruso" userId="74678e72-8c6e-4b38-ad31-39bbd76ccb08" providerId="ADAL" clId="{17A637FF-2A42-4185-B1E0-965FE1C52267}" dt="2026-01-19T15:08:36.843" v="335"/>
        <pc:sldMkLst>
          <pc:docMk/>
          <pc:sldMk cId="2014347423" sldId="4974"/>
        </pc:sldMkLst>
      </pc:sldChg>
      <pc:sldChg chg="add">
        <pc:chgData name="Ludovico Caruso" userId="74678e72-8c6e-4b38-ad31-39bbd76ccb08" providerId="ADAL" clId="{17A637FF-2A42-4185-B1E0-965FE1C52267}" dt="2026-01-19T15:08:36.843" v="335"/>
        <pc:sldMkLst>
          <pc:docMk/>
          <pc:sldMk cId="3304200028" sldId="4975"/>
        </pc:sldMkLst>
      </pc:sldChg>
      <pc:sldChg chg="add">
        <pc:chgData name="Ludovico Caruso" userId="74678e72-8c6e-4b38-ad31-39bbd76ccb08" providerId="ADAL" clId="{17A637FF-2A42-4185-B1E0-965FE1C52267}" dt="2026-01-19T15:08:36.843" v="335"/>
        <pc:sldMkLst>
          <pc:docMk/>
          <pc:sldMk cId="3944968193" sldId="4976"/>
        </pc:sldMkLst>
      </pc:sldChg>
      <pc:sldChg chg="add">
        <pc:chgData name="Ludovico Caruso" userId="74678e72-8c6e-4b38-ad31-39bbd76ccb08" providerId="ADAL" clId="{17A637FF-2A42-4185-B1E0-965FE1C52267}" dt="2026-01-19T15:08:36.843" v="335"/>
        <pc:sldMkLst>
          <pc:docMk/>
          <pc:sldMk cId="1546887198" sldId="4977"/>
        </pc:sldMkLst>
      </pc:sldChg>
      <pc:sldChg chg="add">
        <pc:chgData name="Ludovico Caruso" userId="74678e72-8c6e-4b38-ad31-39bbd76ccb08" providerId="ADAL" clId="{17A637FF-2A42-4185-B1E0-965FE1C52267}" dt="2026-01-19T15:08:36.843" v="335"/>
        <pc:sldMkLst>
          <pc:docMk/>
          <pc:sldMk cId="2943848388" sldId="4978"/>
        </pc:sldMkLst>
      </pc:sldChg>
      <pc:sldChg chg="add">
        <pc:chgData name="Ludovico Caruso" userId="74678e72-8c6e-4b38-ad31-39bbd76ccb08" providerId="ADAL" clId="{17A637FF-2A42-4185-B1E0-965FE1C52267}" dt="2026-01-19T15:08:36.843" v="335"/>
        <pc:sldMkLst>
          <pc:docMk/>
          <pc:sldMk cId="3019029507" sldId="4979"/>
        </pc:sldMkLst>
      </pc:sldChg>
      <pc:sldChg chg="add">
        <pc:chgData name="Ludovico Caruso" userId="74678e72-8c6e-4b38-ad31-39bbd76ccb08" providerId="ADAL" clId="{17A637FF-2A42-4185-B1E0-965FE1C52267}" dt="2026-01-19T15:08:36.843" v="335"/>
        <pc:sldMkLst>
          <pc:docMk/>
          <pc:sldMk cId="18355798" sldId="4980"/>
        </pc:sldMkLst>
      </pc:sldChg>
      <pc:sldChg chg="add">
        <pc:chgData name="Ludovico Caruso" userId="74678e72-8c6e-4b38-ad31-39bbd76ccb08" providerId="ADAL" clId="{17A637FF-2A42-4185-B1E0-965FE1C52267}" dt="2026-01-19T15:08:36.843" v="335"/>
        <pc:sldMkLst>
          <pc:docMk/>
          <pc:sldMk cId="2945999824" sldId="4981"/>
        </pc:sldMkLst>
      </pc:sldChg>
      <pc:sldChg chg="add">
        <pc:chgData name="Ludovico Caruso" userId="74678e72-8c6e-4b38-ad31-39bbd76ccb08" providerId="ADAL" clId="{17A637FF-2A42-4185-B1E0-965FE1C52267}" dt="2026-01-19T15:08:36.843" v="335"/>
        <pc:sldMkLst>
          <pc:docMk/>
          <pc:sldMk cId="1533921340" sldId="4982"/>
        </pc:sldMkLst>
      </pc:sldChg>
      <pc:sldChg chg="add">
        <pc:chgData name="Ludovico Caruso" userId="74678e72-8c6e-4b38-ad31-39bbd76ccb08" providerId="ADAL" clId="{17A637FF-2A42-4185-B1E0-965FE1C52267}" dt="2026-01-19T15:08:36.843" v="335"/>
        <pc:sldMkLst>
          <pc:docMk/>
          <pc:sldMk cId="4082490178" sldId="4983"/>
        </pc:sldMkLst>
      </pc:sldChg>
      <pc:sldChg chg="add">
        <pc:chgData name="Ludovico Caruso" userId="74678e72-8c6e-4b38-ad31-39bbd76ccb08" providerId="ADAL" clId="{17A637FF-2A42-4185-B1E0-965FE1C52267}" dt="2026-01-19T15:08:36.843" v="335"/>
        <pc:sldMkLst>
          <pc:docMk/>
          <pc:sldMk cId="2658390059" sldId="4984"/>
        </pc:sldMkLst>
      </pc:sldChg>
      <pc:sldChg chg="add">
        <pc:chgData name="Ludovico Caruso" userId="74678e72-8c6e-4b38-ad31-39bbd76ccb08" providerId="ADAL" clId="{17A637FF-2A42-4185-B1E0-965FE1C52267}" dt="2026-01-19T15:08:36.843" v="335"/>
        <pc:sldMkLst>
          <pc:docMk/>
          <pc:sldMk cId="991371821" sldId="4985"/>
        </pc:sldMkLst>
      </pc:sldChg>
      <pc:sldChg chg="add">
        <pc:chgData name="Ludovico Caruso" userId="74678e72-8c6e-4b38-ad31-39bbd76ccb08" providerId="ADAL" clId="{17A637FF-2A42-4185-B1E0-965FE1C52267}" dt="2026-01-19T15:08:36.843" v="335"/>
        <pc:sldMkLst>
          <pc:docMk/>
          <pc:sldMk cId="2242276252" sldId="4988"/>
        </pc:sldMkLst>
      </pc:sldChg>
      <pc:sldChg chg="add">
        <pc:chgData name="Ludovico Caruso" userId="74678e72-8c6e-4b38-ad31-39bbd76ccb08" providerId="ADAL" clId="{17A637FF-2A42-4185-B1E0-965FE1C52267}" dt="2026-01-19T15:08:36.843" v="335"/>
        <pc:sldMkLst>
          <pc:docMk/>
          <pc:sldMk cId="2040107544" sldId="4990"/>
        </pc:sldMkLst>
      </pc:sldChg>
      <pc:sldChg chg="add">
        <pc:chgData name="Ludovico Caruso" userId="74678e72-8c6e-4b38-ad31-39bbd76ccb08" providerId="ADAL" clId="{17A637FF-2A42-4185-B1E0-965FE1C52267}" dt="2026-01-19T15:08:36.843" v="335"/>
        <pc:sldMkLst>
          <pc:docMk/>
          <pc:sldMk cId="3449334279" sldId="4991"/>
        </pc:sldMkLst>
      </pc:sldChg>
      <pc:sldChg chg="add">
        <pc:chgData name="Ludovico Caruso" userId="74678e72-8c6e-4b38-ad31-39bbd76ccb08" providerId="ADAL" clId="{17A637FF-2A42-4185-B1E0-965FE1C52267}" dt="2026-01-19T15:08:36.843" v="335"/>
        <pc:sldMkLst>
          <pc:docMk/>
          <pc:sldMk cId="4057614106" sldId="4992"/>
        </pc:sldMkLst>
      </pc:sldChg>
      <pc:sldChg chg="add">
        <pc:chgData name="Ludovico Caruso" userId="74678e72-8c6e-4b38-ad31-39bbd76ccb08" providerId="ADAL" clId="{17A637FF-2A42-4185-B1E0-965FE1C52267}" dt="2026-01-19T15:08:36.843" v="335"/>
        <pc:sldMkLst>
          <pc:docMk/>
          <pc:sldMk cId="536527398" sldId="4993"/>
        </pc:sldMkLst>
      </pc:sldChg>
      <pc:sldChg chg="add">
        <pc:chgData name="Ludovico Caruso" userId="74678e72-8c6e-4b38-ad31-39bbd76ccb08" providerId="ADAL" clId="{17A637FF-2A42-4185-B1E0-965FE1C52267}" dt="2026-01-19T15:08:36.843" v="335"/>
        <pc:sldMkLst>
          <pc:docMk/>
          <pc:sldMk cId="3358132030" sldId="4994"/>
        </pc:sldMkLst>
      </pc:sldChg>
      <pc:sldChg chg="add">
        <pc:chgData name="Ludovico Caruso" userId="74678e72-8c6e-4b38-ad31-39bbd76ccb08" providerId="ADAL" clId="{17A637FF-2A42-4185-B1E0-965FE1C52267}" dt="2026-01-19T15:08:36.843" v="335"/>
        <pc:sldMkLst>
          <pc:docMk/>
          <pc:sldMk cId="991547756" sldId="4995"/>
        </pc:sldMkLst>
      </pc:sldChg>
      <pc:sldChg chg="add">
        <pc:chgData name="Ludovico Caruso" userId="74678e72-8c6e-4b38-ad31-39bbd76ccb08" providerId="ADAL" clId="{17A637FF-2A42-4185-B1E0-965FE1C52267}" dt="2026-01-19T15:08:36.843" v="335"/>
        <pc:sldMkLst>
          <pc:docMk/>
          <pc:sldMk cId="3125144289" sldId="4996"/>
        </pc:sldMkLst>
      </pc:sldChg>
      <pc:sldChg chg="add">
        <pc:chgData name="Ludovico Caruso" userId="74678e72-8c6e-4b38-ad31-39bbd76ccb08" providerId="ADAL" clId="{17A637FF-2A42-4185-B1E0-965FE1C52267}" dt="2026-01-19T15:08:36.843" v="335"/>
        <pc:sldMkLst>
          <pc:docMk/>
          <pc:sldMk cId="2893482378" sldId="4997"/>
        </pc:sldMkLst>
      </pc:sldChg>
      <pc:sldChg chg="add">
        <pc:chgData name="Ludovico Caruso" userId="74678e72-8c6e-4b38-ad31-39bbd76ccb08" providerId="ADAL" clId="{17A637FF-2A42-4185-B1E0-965FE1C52267}" dt="2026-01-19T15:08:36.843" v="335"/>
        <pc:sldMkLst>
          <pc:docMk/>
          <pc:sldMk cId="2028580936" sldId="4998"/>
        </pc:sldMkLst>
      </pc:sldChg>
      <pc:sldChg chg="add">
        <pc:chgData name="Ludovico Caruso" userId="74678e72-8c6e-4b38-ad31-39bbd76ccb08" providerId="ADAL" clId="{17A637FF-2A42-4185-B1E0-965FE1C52267}" dt="2026-01-19T15:08:36.843" v="335"/>
        <pc:sldMkLst>
          <pc:docMk/>
          <pc:sldMk cId="3281255330" sldId="4999"/>
        </pc:sldMkLst>
      </pc:sldChg>
      <pc:sldChg chg="add">
        <pc:chgData name="Ludovico Caruso" userId="74678e72-8c6e-4b38-ad31-39bbd76ccb08" providerId="ADAL" clId="{17A637FF-2A42-4185-B1E0-965FE1C52267}" dt="2026-01-19T15:08:36.843" v="335"/>
        <pc:sldMkLst>
          <pc:docMk/>
          <pc:sldMk cId="4027934322" sldId="5000"/>
        </pc:sldMkLst>
      </pc:sldChg>
      <pc:sldChg chg="add">
        <pc:chgData name="Ludovico Caruso" userId="74678e72-8c6e-4b38-ad31-39bbd76ccb08" providerId="ADAL" clId="{17A637FF-2A42-4185-B1E0-965FE1C52267}" dt="2026-01-19T15:08:36.843" v="335"/>
        <pc:sldMkLst>
          <pc:docMk/>
          <pc:sldMk cId="1380618384" sldId="5001"/>
        </pc:sldMkLst>
      </pc:sldChg>
      <pc:sldChg chg="add">
        <pc:chgData name="Ludovico Caruso" userId="74678e72-8c6e-4b38-ad31-39bbd76ccb08" providerId="ADAL" clId="{17A637FF-2A42-4185-B1E0-965FE1C52267}" dt="2026-01-19T15:08:36.843" v="335"/>
        <pc:sldMkLst>
          <pc:docMk/>
          <pc:sldMk cId="2893080686" sldId="5002"/>
        </pc:sldMkLst>
      </pc:sldChg>
      <pc:sldChg chg="add">
        <pc:chgData name="Ludovico Caruso" userId="74678e72-8c6e-4b38-ad31-39bbd76ccb08" providerId="ADAL" clId="{17A637FF-2A42-4185-B1E0-965FE1C52267}" dt="2026-01-19T15:08:36.843" v="335"/>
        <pc:sldMkLst>
          <pc:docMk/>
          <pc:sldMk cId="186064361" sldId="5003"/>
        </pc:sldMkLst>
      </pc:sldChg>
      <pc:sldChg chg="add">
        <pc:chgData name="Ludovico Caruso" userId="74678e72-8c6e-4b38-ad31-39bbd76ccb08" providerId="ADAL" clId="{17A637FF-2A42-4185-B1E0-965FE1C52267}" dt="2026-01-19T15:08:36.843" v="335"/>
        <pc:sldMkLst>
          <pc:docMk/>
          <pc:sldMk cId="3394181560" sldId="5004"/>
        </pc:sldMkLst>
      </pc:sldChg>
      <pc:sldChg chg="add">
        <pc:chgData name="Ludovico Caruso" userId="74678e72-8c6e-4b38-ad31-39bbd76ccb08" providerId="ADAL" clId="{17A637FF-2A42-4185-B1E0-965FE1C52267}" dt="2026-01-19T15:08:36.843" v="335"/>
        <pc:sldMkLst>
          <pc:docMk/>
          <pc:sldMk cId="3089440143" sldId="5005"/>
        </pc:sldMkLst>
      </pc:sldChg>
      <pc:sldChg chg="add">
        <pc:chgData name="Ludovico Caruso" userId="74678e72-8c6e-4b38-ad31-39bbd76ccb08" providerId="ADAL" clId="{17A637FF-2A42-4185-B1E0-965FE1C52267}" dt="2026-01-19T15:08:36.843" v="335"/>
        <pc:sldMkLst>
          <pc:docMk/>
          <pc:sldMk cId="3172042308" sldId="5006"/>
        </pc:sldMkLst>
      </pc:sldChg>
      <pc:sldChg chg="add">
        <pc:chgData name="Ludovico Caruso" userId="74678e72-8c6e-4b38-ad31-39bbd76ccb08" providerId="ADAL" clId="{17A637FF-2A42-4185-B1E0-965FE1C52267}" dt="2026-01-19T15:08:36.843" v="335"/>
        <pc:sldMkLst>
          <pc:docMk/>
          <pc:sldMk cId="1623088935" sldId="5007"/>
        </pc:sldMkLst>
      </pc:sldChg>
      <pc:sldChg chg="add">
        <pc:chgData name="Ludovico Caruso" userId="74678e72-8c6e-4b38-ad31-39bbd76ccb08" providerId="ADAL" clId="{17A637FF-2A42-4185-B1E0-965FE1C52267}" dt="2026-01-19T15:08:36.843" v="335"/>
        <pc:sldMkLst>
          <pc:docMk/>
          <pc:sldMk cId="2835801628" sldId="5008"/>
        </pc:sldMkLst>
      </pc:sldChg>
      <pc:sldChg chg="add">
        <pc:chgData name="Ludovico Caruso" userId="74678e72-8c6e-4b38-ad31-39bbd76ccb08" providerId="ADAL" clId="{17A637FF-2A42-4185-B1E0-965FE1C52267}" dt="2026-01-19T15:08:36.843" v="335"/>
        <pc:sldMkLst>
          <pc:docMk/>
          <pc:sldMk cId="1973061185" sldId="5009"/>
        </pc:sldMkLst>
      </pc:sldChg>
      <pc:sldChg chg="add">
        <pc:chgData name="Ludovico Caruso" userId="74678e72-8c6e-4b38-ad31-39bbd76ccb08" providerId="ADAL" clId="{17A637FF-2A42-4185-B1E0-965FE1C52267}" dt="2026-01-19T15:08:36.843" v="335"/>
        <pc:sldMkLst>
          <pc:docMk/>
          <pc:sldMk cId="2010045768" sldId="5010"/>
        </pc:sldMkLst>
      </pc:sldChg>
      <pc:sldChg chg="add">
        <pc:chgData name="Ludovico Caruso" userId="74678e72-8c6e-4b38-ad31-39bbd76ccb08" providerId="ADAL" clId="{17A637FF-2A42-4185-B1E0-965FE1C52267}" dt="2026-01-19T15:08:36.843" v="335"/>
        <pc:sldMkLst>
          <pc:docMk/>
          <pc:sldMk cId="60602122" sldId="5011"/>
        </pc:sldMkLst>
      </pc:sldChg>
      <pc:sldChg chg="add">
        <pc:chgData name="Ludovico Caruso" userId="74678e72-8c6e-4b38-ad31-39bbd76ccb08" providerId="ADAL" clId="{17A637FF-2A42-4185-B1E0-965FE1C52267}" dt="2026-01-19T15:08:36.843" v="335"/>
        <pc:sldMkLst>
          <pc:docMk/>
          <pc:sldMk cId="1515735715" sldId="5012"/>
        </pc:sldMkLst>
      </pc:sldChg>
      <pc:sldChg chg="add">
        <pc:chgData name="Ludovico Caruso" userId="74678e72-8c6e-4b38-ad31-39bbd76ccb08" providerId="ADAL" clId="{17A637FF-2A42-4185-B1E0-965FE1C52267}" dt="2026-01-19T15:08:36.843" v="335"/>
        <pc:sldMkLst>
          <pc:docMk/>
          <pc:sldMk cId="771417457" sldId="5013"/>
        </pc:sldMkLst>
      </pc:sldChg>
      <pc:sldChg chg="add">
        <pc:chgData name="Ludovico Caruso" userId="74678e72-8c6e-4b38-ad31-39bbd76ccb08" providerId="ADAL" clId="{17A637FF-2A42-4185-B1E0-965FE1C52267}" dt="2026-01-19T15:08:36.843" v="335"/>
        <pc:sldMkLst>
          <pc:docMk/>
          <pc:sldMk cId="3065727183" sldId="5014"/>
        </pc:sldMkLst>
      </pc:sldChg>
      <pc:sldChg chg="add">
        <pc:chgData name="Ludovico Caruso" userId="74678e72-8c6e-4b38-ad31-39bbd76ccb08" providerId="ADAL" clId="{17A637FF-2A42-4185-B1E0-965FE1C52267}" dt="2026-01-19T15:08:42.244" v="336"/>
        <pc:sldMkLst>
          <pc:docMk/>
          <pc:sldMk cId="2772144953" sldId="5015"/>
        </pc:sldMkLst>
      </pc:sldChg>
      <pc:sldChg chg="add">
        <pc:chgData name="Ludovico Caruso" userId="74678e72-8c6e-4b38-ad31-39bbd76ccb08" providerId="ADAL" clId="{17A637FF-2A42-4185-B1E0-965FE1C52267}" dt="2026-01-19T15:12:40.211" v="345"/>
        <pc:sldMkLst>
          <pc:docMk/>
          <pc:sldMk cId="1667516376" sldId="5016"/>
        </pc:sldMkLst>
      </pc:sldChg>
      <pc:sldMasterChg chg="delSp mod">
        <pc:chgData name="Ludovico Caruso" userId="74678e72-8c6e-4b38-ad31-39bbd76ccb08" providerId="ADAL" clId="{17A637FF-2A42-4185-B1E0-965FE1C52267}" dt="2026-01-19T10:15:16.411" v="0" actId="478"/>
        <pc:sldMasterMkLst>
          <pc:docMk/>
          <pc:sldMasterMk cId="1797473863" sldId="2147483660"/>
        </pc:sldMasterMkLst>
        <pc:grpChg chg="del">
          <ac:chgData name="Ludovico Caruso" userId="74678e72-8c6e-4b38-ad31-39bbd76ccb08" providerId="ADAL" clId="{17A637FF-2A42-4185-B1E0-965FE1C52267}" dt="2026-01-19T10:15:16.411" v="0" actId="478"/>
          <ac:grpSpMkLst>
            <pc:docMk/>
            <pc:sldMasterMk cId="1797473863" sldId="2147483660"/>
            <ac:grpSpMk id="4" creationId="{99C3E366-BBC8-AB43-DDDD-F93DB292C9F3}"/>
          </ac:grpSpMkLst>
        </pc:grp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CC4F913-9F93-4184-B35E-AD80551A1CAC}" type="doc">
      <dgm:prSet loTypeId="urn:microsoft.com/office/officeart/2005/8/layout/vList6" loCatId="list" qsTypeId="urn:microsoft.com/office/officeart/2005/8/quickstyle/simple1" qsCatId="simple" csTypeId="urn:microsoft.com/office/officeart/2005/8/colors/accent2_2" csCatId="accent2" phldr="1"/>
      <dgm:spPr/>
      <dgm:t>
        <a:bodyPr/>
        <a:lstStyle/>
        <a:p>
          <a:endParaRPr lang="it-IT"/>
        </a:p>
      </dgm:t>
    </dgm:pt>
    <dgm:pt modelId="{C4AF57C3-BC68-48B9-95AC-42BD64A44D57}">
      <dgm:prSet phldrT="[Testo]" phldr="0"/>
      <dgm:spPr>
        <a:solidFill>
          <a:srgbClr val="C5322A"/>
        </a:solidFill>
      </dgm:spPr>
      <dgm:t>
        <a:bodyPr/>
        <a:lstStyle/>
        <a:p>
          <a:r>
            <a:rPr lang="it-IT" dirty="0"/>
            <a:t>60%</a:t>
          </a:r>
        </a:p>
      </dgm:t>
    </dgm:pt>
    <dgm:pt modelId="{E87A0089-C189-4946-B238-63C88ED2E9AA}" type="parTrans" cxnId="{C7233533-0CC1-443D-B3E9-78D42E7CB720}">
      <dgm:prSet/>
      <dgm:spPr/>
      <dgm:t>
        <a:bodyPr/>
        <a:lstStyle/>
        <a:p>
          <a:endParaRPr lang="it-IT"/>
        </a:p>
      </dgm:t>
    </dgm:pt>
    <dgm:pt modelId="{64869739-65AC-4000-84ED-EFB3B0E27152}" type="sibTrans" cxnId="{C7233533-0CC1-443D-B3E9-78D42E7CB720}">
      <dgm:prSet/>
      <dgm:spPr/>
      <dgm:t>
        <a:bodyPr/>
        <a:lstStyle/>
        <a:p>
          <a:endParaRPr lang="it-IT"/>
        </a:p>
      </dgm:t>
    </dgm:pt>
    <dgm:pt modelId="{D84D07C4-7E95-496A-9EDA-A199C4A5E716}">
      <dgm:prSet phldrT="[Testo]" phldr="0"/>
      <dgm:spPr>
        <a:solidFill>
          <a:srgbClr val="C5322A">
            <a:alpha val="90000"/>
          </a:srgbClr>
        </a:solidFill>
      </dgm:spPr>
      <dgm:t>
        <a:bodyPr/>
        <a:lstStyle/>
        <a:p>
          <a:pPr>
            <a:buFontTx/>
            <a:buNone/>
          </a:pPr>
          <a:r>
            <a:rPr lang="it-IT" dirty="0"/>
            <a:t> 30 SET 2026</a:t>
          </a:r>
        </a:p>
      </dgm:t>
    </dgm:pt>
    <dgm:pt modelId="{0CC0F657-AF9F-45E3-A210-474770F72597}" type="parTrans" cxnId="{116CA712-AFBF-4D36-A12D-FB7E19BB59F5}">
      <dgm:prSet/>
      <dgm:spPr/>
      <dgm:t>
        <a:bodyPr/>
        <a:lstStyle/>
        <a:p>
          <a:endParaRPr lang="it-IT"/>
        </a:p>
      </dgm:t>
    </dgm:pt>
    <dgm:pt modelId="{FDC28831-F637-4266-8056-275C231FD762}" type="sibTrans" cxnId="{116CA712-AFBF-4D36-A12D-FB7E19BB59F5}">
      <dgm:prSet/>
      <dgm:spPr/>
      <dgm:t>
        <a:bodyPr/>
        <a:lstStyle/>
        <a:p>
          <a:endParaRPr lang="it-IT"/>
        </a:p>
      </dgm:t>
    </dgm:pt>
    <dgm:pt modelId="{73847449-F3A9-4F78-B86E-204267199F1D}">
      <dgm:prSet phldrT="[Testo]" phldr="0"/>
      <dgm:spPr>
        <a:solidFill>
          <a:srgbClr val="C5322A">
            <a:alpha val="90000"/>
          </a:srgbClr>
        </a:solidFill>
      </dgm:spPr>
      <dgm:t>
        <a:bodyPr/>
        <a:lstStyle/>
        <a:p>
          <a:pPr>
            <a:buFontTx/>
            <a:buNone/>
          </a:pPr>
          <a:r>
            <a:rPr lang="it-IT" dirty="0"/>
            <a:t> 30 NOV 2026</a:t>
          </a:r>
        </a:p>
      </dgm:t>
    </dgm:pt>
    <dgm:pt modelId="{C712A0C5-F1A6-49E3-A773-372A1C6DB225}" type="parTrans" cxnId="{56FA157F-B1FA-4939-B2ED-A8F011604289}">
      <dgm:prSet/>
      <dgm:spPr/>
      <dgm:t>
        <a:bodyPr/>
        <a:lstStyle/>
        <a:p>
          <a:endParaRPr lang="it-IT"/>
        </a:p>
      </dgm:t>
    </dgm:pt>
    <dgm:pt modelId="{23389F51-C1A5-47F7-9B02-056879AB5D65}" type="sibTrans" cxnId="{56FA157F-B1FA-4939-B2ED-A8F011604289}">
      <dgm:prSet/>
      <dgm:spPr/>
      <dgm:t>
        <a:bodyPr/>
        <a:lstStyle/>
        <a:p>
          <a:endParaRPr lang="it-IT"/>
        </a:p>
      </dgm:t>
    </dgm:pt>
    <dgm:pt modelId="{CC05CE01-D06F-43A7-B24F-A9ADFD61D654}">
      <dgm:prSet phldrT="[Testo]" phldr="0"/>
      <dgm:spPr>
        <a:solidFill>
          <a:srgbClr val="C5322A"/>
        </a:solidFill>
      </dgm:spPr>
      <dgm:t>
        <a:bodyPr/>
        <a:lstStyle/>
        <a:p>
          <a:r>
            <a:rPr lang="it-IT" dirty="0"/>
            <a:t>40%</a:t>
          </a:r>
        </a:p>
      </dgm:t>
    </dgm:pt>
    <dgm:pt modelId="{7160CE0C-CAE0-4233-9BAF-341B34497197}" type="parTrans" cxnId="{53CDF378-54DD-4DD2-9E19-0AF92056869C}">
      <dgm:prSet/>
      <dgm:spPr/>
      <dgm:t>
        <a:bodyPr/>
        <a:lstStyle/>
        <a:p>
          <a:endParaRPr lang="it-IT"/>
        </a:p>
      </dgm:t>
    </dgm:pt>
    <dgm:pt modelId="{3EA63662-05A0-40A6-93B8-AA20D3096D9B}" type="sibTrans" cxnId="{53CDF378-54DD-4DD2-9E19-0AF92056869C}">
      <dgm:prSet/>
      <dgm:spPr/>
      <dgm:t>
        <a:bodyPr/>
        <a:lstStyle/>
        <a:p>
          <a:endParaRPr lang="it-IT"/>
        </a:p>
      </dgm:t>
    </dgm:pt>
    <dgm:pt modelId="{2BCB6682-BA3D-4848-92FA-8DC341480BFA}" type="pres">
      <dgm:prSet presAssocID="{7CC4F913-9F93-4184-B35E-AD80551A1CAC}" presName="Name0" presStyleCnt="0">
        <dgm:presLayoutVars>
          <dgm:dir/>
          <dgm:animLvl val="lvl"/>
          <dgm:resizeHandles/>
        </dgm:presLayoutVars>
      </dgm:prSet>
      <dgm:spPr/>
    </dgm:pt>
    <dgm:pt modelId="{0EE62632-56B8-4750-8C22-24A666C1D7DA}" type="pres">
      <dgm:prSet presAssocID="{C4AF57C3-BC68-48B9-95AC-42BD64A44D57}" presName="linNode" presStyleCnt="0"/>
      <dgm:spPr/>
    </dgm:pt>
    <dgm:pt modelId="{FE4815A4-007E-4919-ABCB-53079F3B624F}" type="pres">
      <dgm:prSet presAssocID="{C4AF57C3-BC68-48B9-95AC-42BD64A44D57}" presName="parentShp" presStyleLbl="node1" presStyleIdx="0" presStyleCnt="2">
        <dgm:presLayoutVars>
          <dgm:bulletEnabled val="1"/>
        </dgm:presLayoutVars>
      </dgm:prSet>
      <dgm:spPr/>
    </dgm:pt>
    <dgm:pt modelId="{6D192A8B-74C1-4498-8EE1-BB7483B33609}" type="pres">
      <dgm:prSet presAssocID="{C4AF57C3-BC68-48B9-95AC-42BD64A44D57}" presName="childShp" presStyleLbl="bgAccFollowNode1" presStyleIdx="0" presStyleCnt="2">
        <dgm:presLayoutVars>
          <dgm:bulletEnabled val="1"/>
        </dgm:presLayoutVars>
      </dgm:prSet>
      <dgm:spPr/>
    </dgm:pt>
    <dgm:pt modelId="{187DB67E-392E-4822-853C-EE83BAB60ABA}" type="pres">
      <dgm:prSet presAssocID="{64869739-65AC-4000-84ED-EFB3B0E27152}" presName="spacing" presStyleCnt="0"/>
      <dgm:spPr/>
    </dgm:pt>
    <dgm:pt modelId="{335F4C91-70E4-485B-A875-E16CBAA4B61D}" type="pres">
      <dgm:prSet presAssocID="{CC05CE01-D06F-43A7-B24F-A9ADFD61D654}" presName="linNode" presStyleCnt="0"/>
      <dgm:spPr/>
    </dgm:pt>
    <dgm:pt modelId="{738B8780-7FED-4E58-A6FE-6EC3B73964E6}" type="pres">
      <dgm:prSet presAssocID="{CC05CE01-D06F-43A7-B24F-A9ADFD61D654}" presName="parentShp" presStyleLbl="node1" presStyleIdx="1" presStyleCnt="2">
        <dgm:presLayoutVars>
          <dgm:bulletEnabled val="1"/>
        </dgm:presLayoutVars>
      </dgm:prSet>
      <dgm:spPr/>
    </dgm:pt>
    <dgm:pt modelId="{67482637-474D-4012-9A6E-67B9DE3E5EFC}" type="pres">
      <dgm:prSet presAssocID="{CC05CE01-D06F-43A7-B24F-A9ADFD61D654}" presName="childShp" presStyleLbl="bgAccFollowNode1" presStyleIdx="1" presStyleCnt="2" custLinFactNeighborX="1896" custLinFactNeighborY="46548">
        <dgm:presLayoutVars>
          <dgm:bulletEnabled val="1"/>
        </dgm:presLayoutVars>
      </dgm:prSet>
      <dgm:spPr/>
    </dgm:pt>
  </dgm:ptLst>
  <dgm:cxnLst>
    <dgm:cxn modelId="{116CA712-AFBF-4D36-A12D-FB7E19BB59F5}" srcId="{C4AF57C3-BC68-48B9-95AC-42BD64A44D57}" destId="{D84D07C4-7E95-496A-9EDA-A199C4A5E716}" srcOrd="0" destOrd="0" parTransId="{0CC0F657-AF9F-45E3-A210-474770F72597}" sibTransId="{FDC28831-F637-4266-8056-275C231FD762}"/>
    <dgm:cxn modelId="{C7233533-0CC1-443D-B3E9-78D42E7CB720}" srcId="{7CC4F913-9F93-4184-B35E-AD80551A1CAC}" destId="{C4AF57C3-BC68-48B9-95AC-42BD64A44D57}" srcOrd="0" destOrd="0" parTransId="{E87A0089-C189-4946-B238-63C88ED2E9AA}" sibTransId="{64869739-65AC-4000-84ED-EFB3B0E27152}"/>
    <dgm:cxn modelId="{2167AF68-0A61-4DF7-8271-505A06AE0F05}" type="presOf" srcId="{D84D07C4-7E95-496A-9EDA-A199C4A5E716}" destId="{6D192A8B-74C1-4498-8EE1-BB7483B33609}" srcOrd="0" destOrd="0" presId="urn:microsoft.com/office/officeart/2005/8/layout/vList6"/>
    <dgm:cxn modelId="{53CDF378-54DD-4DD2-9E19-0AF92056869C}" srcId="{7CC4F913-9F93-4184-B35E-AD80551A1CAC}" destId="{CC05CE01-D06F-43A7-B24F-A9ADFD61D654}" srcOrd="1" destOrd="0" parTransId="{7160CE0C-CAE0-4233-9BAF-341B34497197}" sibTransId="{3EA63662-05A0-40A6-93B8-AA20D3096D9B}"/>
    <dgm:cxn modelId="{56FA157F-B1FA-4939-B2ED-A8F011604289}" srcId="{CC05CE01-D06F-43A7-B24F-A9ADFD61D654}" destId="{73847449-F3A9-4F78-B86E-204267199F1D}" srcOrd="0" destOrd="0" parTransId="{C712A0C5-F1A6-49E3-A773-372A1C6DB225}" sibTransId="{23389F51-C1A5-47F7-9B02-056879AB5D65}"/>
    <dgm:cxn modelId="{5D34B2C1-A823-4FC3-9BD2-66A8596BAABC}" type="presOf" srcId="{73847449-F3A9-4F78-B86E-204267199F1D}" destId="{67482637-474D-4012-9A6E-67B9DE3E5EFC}" srcOrd="0" destOrd="0" presId="urn:microsoft.com/office/officeart/2005/8/layout/vList6"/>
    <dgm:cxn modelId="{B0A774CD-799C-4D04-92F4-B01D8702B898}" type="presOf" srcId="{7CC4F913-9F93-4184-B35E-AD80551A1CAC}" destId="{2BCB6682-BA3D-4848-92FA-8DC341480BFA}" srcOrd="0" destOrd="0" presId="urn:microsoft.com/office/officeart/2005/8/layout/vList6"/>
    <dgm:cxn modelId="{BA61E6E3-8BB0-4125-992D-888C62524452}" type="presOf" srcId="{C4AF57C3-BC68-48B9-95AC-42BD64A44D57}" destId="{FE4815A4-007E-4919-ABCB-53079F3B624F}" srcOrd="0" destOrd="0" presId="urn:microsoft.com/office/officeart/2005/8/layout/vList6"/>
    <dgm:cxn modelId="{C8AD07E6-CE74-4030-9B63-6618C9F3FB17}" type="presOf" srcId="{CC05CE01-D06F-43A7-B24F-A9ADFD61D654}" destId="{738B8780-7FED-4E58-A6FE-6EC3B73964E6}" srcOrd="0" destOrd="0" presId="urn:microsoft.com/office/officeart/2005/8/layout/vList6"/>
    <dgm:cxn modelId="{A0C8B8E9-C6C6-4506-90DA-8EC7C5042CB5}" type="presParOf" srcId="{2BCB6682-BA3D-4848-92FA-8DC341480BFA}" destId="{0EE62632-56B8-4750-8C22-24A666C1D7DA}" srcOrd="0" destOrd="0" presId="urn:microsoft.com/office/officeart/2005/8/layout/vList6"/>
    <dgm:cxn modelId="{B549678F-5017-4A32-B104-30D48B537BF3}" type="presParOf" srcId="{0EE62632-56B8-4750-8C22-24A666C1D7DA}" destId="{FE4815A4-007E-4919-ABCB-53079F3B624F}" srcOrd="0" destOrd="0" presId="urn:microsoft.com/office/officeart/2005/8/layout/vList6"/>
    <dgm:cxn modelId="{006CF33F-2066-40D8-8AA6-373805E37FBA}" type="presParOf" srcId="{0EE62632-56B8-4750-8C22-24A666C1D7DA}" destId="{6D192A8B-74C1-4498-8EE1-BB7483B33609}" srcOrd="1" destOrd="0" presId="urn:microsoft.com/office/officeart/2005/8/layout/vList6"/>
    <dgm:cxn modelId="{CCF205BA-C7E5-4C9B-B949-1556B7467D16}" type="presParOf" srcId="{2BCB6682-BA3D-4848-92FA-8DC341480BFA}" destId="{187DB67E-392E-4822-853C-EE83BAB60ABA}" srcOrd="1" destOrd="0" presId="urn:microsoft.com/office/officeart/2005/8/layout/vList6"/>
    <dgm:cxn modelId="{2A4496F4-786A-4FF3-8E38-16BEEF293DC9}" type="presParOf" srcId="{2BCB6682-BA3D-4848-92FA-8DC341480BFA}" destId="{335F4C91-70E4-485B-A875-E16CBAA4B61D}" srcOrd="2" destOrd="0" presId="urn:microsoft.com/office/officeart/2005/8/layout/vList6"/>
    <dgm:cxn modelId="{99326511-6BC7-4F26-8A07-9B94EAD97DA1}" type="presParOf" srcId="{335F4C91-70E4-485B-A875-E16CBAA4B61D}" destId="{738B8780-7FED-4E58-A6FE-6EC3B73964E6}" srcOrd="0" destOrd="0" presId="urn:microsoft.com/office/officeart/2005/8/layout/vList6"/>
    <dgm:cxn modelId="{DA27F06C-F6B5-4015-ACF9-437C08278C60}" type="presParOf" srcId="{335F4C91-70E4-485B-A875-E16CBAA4B61D}" destId="{67482637-474D-4012-9A6E-67B9DE3E5EFC}"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8A28A83-A4FE-4D02-B6E3-DB12BFF35620}" type="doc">
      <dgm:prSet loTypeId="urn:microsoft.com/office/officeart/2005/8/layout/hList1" loCatId="list" qsTypeId="urn:microsoft.com/office/officeart/2005/8/quickstyle/simple1" qsCatId="simple" csTypeId="urn:microsoft.com/office/officeart/2005/8/colors/accent2_2" csCatId="accent2" phldr="1"/>
      <dgm:spPr/>
      <dgm:t>
        <a:bodyPr/>
        <a:lstStyle/>
        <a:p>
          <a:endParaRPr lang="it-IT"/>
        </a:p>
      </dgm:t>
    </dgm:pt>
    <dgm:pt modelId="{5B6C4360-8AD3-46F0-9D48-8C688C15E388}">
      <dgm:prSet phldrT="[Testo]" phldr="0"/>
      <dgm:spPr>
        <a:solidFill>
          <a:srgbClr val="C5322A"/>
        </a:solidFill>
      </dgm:spPr>
      <dgm:t>
        <a:bodyPr/>
        <a:lstStyle/>
        <a:p>
          <a:r>
            <a:rPr lang="it-IT" dirty="0"/>
            <a:t>Ambito soggettivo (co. 35)</a:t>
          </a:r>
        </a:p>
      </dgm:t>
    </dgm:pt>
    <dgm:pt modelId="{7535DD2C-332B-4A4A-8C0D-6E8CB7EA0A3F}" type="parTrans" cxnId="{4FFFBC28-8FC0-4630-8AA9-DE5AD9EE8420}">
      <dgm:prSet/>
      <dgm:spPr/>
      <dgm:t>
        <a:bodyPr/>
        <a:lstStyle/>
        <a:p>
          <a:endParaRPr lang="it-IT"/>
        </a:p>
      </dgm:t>
    </dgm:pt>
    <dgm:pt modelId="{E1147A84-D3F7-41DF-893D-4B5498A0C255}" type="sibTrans" cxnId="{4FFFBC28-8FC0-4630-8AA9-DE5AD9EE8420}">
      <dgm:prSet/>
      <dgm:spPr/>
      <dgm:t>
        <a:bodyPr/>
        <a:lstStyle/>
        <a:p>
          <a:endParaRPr lang="it-IT"/>
        </a:p>
      </dgm:t>
    </dgm:pt>
    <dgm:pt modelId="{72B23680-55F2-4C69-BE59-D65ED8FF1D4A}">
      <dgm:prSet phldrT="[Testo]" phldr="0"/>
      <dgm:spPr>
        <a:solidFill>
          <a:srgbClr val="F3C7C5">
            <a:alpha val="90000"/>
          </a:srgbClr>
        </a:solidFill>
      </dgm:spPr>
      <dgm:t>
        <a:bodyPr/>
        <a:lstStyle/>
        <a:p>
          <a:r>
            <a:rPr lang="it-IT" dirty="0"/>
            <a:t>Società commerciali costitute in Snc, Sas, </a:t>
          </a:r>
          <a:r>
            <a:rPr lang="it-IT" dirty="0" err="1"/>
            <a:t>Srl</a:t>
          </a:r>
          <a:r>
            <a:rPr lang="it-IT" dirty="0"/>
            <a:t>, Spa, Sapa</a:t>
          </a:r>
        </a:p>
      </dgm:t>
    </dgm:pt>
    <dgm:pt modelId="{400AFE4B-2542-4B97-B923-4B5E39A96424}" type="parTrans" cxnId="{60DA37B1-7F3F-421B-8EA6-957209FE57D3}">
      <dgm:prSet/>
      <dgm:spPr/>
      <dgm:t>
        <a:bodyPr/>
        <a:lstStyle/>
        <a:p>
          <a:endParaRPr lang="it-IT"/>
        </a:p>
      </dgm:t>
    </dgm:pt>
    <dgm:pt modelId="{EAD69A51-3B5E-468F-8288-BF4CE8078D01}" type="sibTrans" cxnId="{60DA37B1-7F3F-421B-8EA6-957209FE57D3}">
      <dgm:prSet/>
      <dgm:spPr/>
      <dgm:t>
        <a:bodyPr/>
        <a:lstStyle/>
        <a:p>
          <a:endParaRPr lang="it-IT"/>
        </a:p>
      </dgm:t>
    </dgm:pt>
    <dgm:pt modelId="{5D058376-E50C-4AB7-950A-60DAFAA06B89}">
      <dgm:prSet phldrT="[Testo]" phldr="0"/>
      <dgm:spPr>
        <a:solidFill>
          <a:srgbClr val="F3C7C5">
            <a:alpha val="90000"/>
          </a:srgbClr>
        </a:solidFill>
      </dgm:spPr>
      <dgm:t>
        <a:bodyPr/>
        <a:lstStyle/>
        <a:p>
          <a:r>
            <a:rPr lang="it-IT" dirty="0"/>
            <a:t>Le società che hanno per oggetto esclusivo o prevalente la gestione di beni non strumentali (mobili e immobili registrati)che si trasformano in SS entro il 30/09/2026</a:t>
          </a:r>
        </a:p>
      </dgm:t>
    </dgm:pt>
    <dgm:pt modelId="{FDA4B7E3-9856-4A3F-AF61-4DFA1B73B902}" type="parTrans" cxnId="{A777FB70-D06A-4996-8F23-C82ECC371C60}">
      <dgm:prSet/>
      <dgm:spPr/>
      <dgm:t>
        <a:bodyPr/>
        <a:lstStyle/>
        <a:p>
          <a:endParaRPr lang="it-IT"/>
        </a:p>
      </dgm:t>
    </dgm:pt>
    <dgm:pt modelId="{E17A3B8C-AEC8-40BD-9B0E-7A7AA09604F7}" type="sibTrans" cxnId="{A777FB70-D06A-4996-8F23-C82ECC371C60}">
      <dgm:prSet/>
      <dgm:spPr/>
      <dgm:t>
        <a:bodyPr/>
        <a:lstStyle/>
        <a:p>
          <a:endParaRPr lang="it-IT"/>
        </a:p>
      </dgm:t>
    </dgm:pt>
    <dgm:pt modelId="{FFBB1889-F8C2-46A9-A6CD-E2AFF1884423}">
      <dgm:prSet phldrT="[Testo]" phldr="0"/>
      <dgm:spPr>
        <a:solidFill>
          <a:srgbClr val="C5322A"/>
        </a:solidFill>
      </dgm:spPr>
      <dgm:t>
        <a:bodyPr/>
        <a:lstStyle/>
        <a:p>
          <a:r>
            <a:rPr lang="it-IT" dirty="0"/>
            <a:t>Qualità di Socio (co.35)</a:t>
          </a:r>
        </a:p>
      </dgm:t>
    </dgm:pt>
    <dgm:pt modelId="{DD3A66A9-EF56-48E8-8F4C-74DB199F1AFA}" type="parTrans" cxnId="{65461259-904A-4C4B-AF49-3B89105FEFCF}">
      <dgm:prSet/>
      <dgm:spPr/>
      <dgm:t>
        <a:bodyPr/>
        <a:lstStyle/>
        <a:p>
          <a:endParaRPr lang="it-IT"/>
        </a:p>
      </dgm:t>
    </dgm:pt>
    <dgm:pt modelId="{A88CB6F5-31C4-47F5-A925-3401A44108CD}" type="sibTrans" cxnId="{65461259-904A-4C4B-AF49-3B89105FEFCF}">
      <dgm:prSet/>
      <dgm:spPr/>
      <dgm:t>
        <a:bodyPr/>
        <a:lstStyle/>
        <a:p>
          <a:endParaRPr lang="it-IT"/>
        </a:p>
      </dgm:t>
    </dgm:pt>
    <dgm:pt modelId="{F6979847-827B-4DF3-A590-E30B52F90E9A}">
      <dgm:prSet phldrT="[Testo]"/>
      <dgm:spPr>
        <a:solidFill>
          <a:srgbClr val="F3C7C5">
            <a:alpha val="90000"/>
          </a:srgbClr>
        </a:solidFill>
      </dgm:spPr>
      <dgm:t>
        <a:bodyPr/>
        <a:lstStyle/>
        <a:p>
          <a:r>
            <a:rPr lang="it-IT" dirty="0"/>
            <a:t>Tutti i soci devono risultare iscritti nel libro dei soci, ove prescritto, alla data del 30/09/2025</a:t>
          </a:r>
        </a:p>
      </dgm:t>
    </dgm:pt>
    <dgm:pt modelId="{E8E82249-C484-436B-A31F-7223FB99FBD2}" type="parTrans" cxnId="{CCCDCBA2-BE5E-415B-89CA-16997EEDC248}">
      <dgm:prSet/>
      <dgm:spPr/>
      <dgm:t>
        <a:bodyPr/>
        <a:lstStyle/>
        <a:p>
          <a:endParaRPr lang="it-IT"/>
        </a:p>
      </dgm:t>
    </dgm:pt>
    <dgm:pt modelId="{6EBC826C-C2C5-48C4-A98E-4EA23B554533}" type="sibTrans" cxnId="{CCCDCBA2-BE5E-415B-89CA-16997EEDC248}">
      <dgm:prSet/>
      <dgm:spPr/>
      <dgm:t>
        <a:bodyPr/>
        <a:lstStyle/>
        <a:p>
          <a:endParaRPr lang="it-IT"/>
        </a:p>
      </dgm:t>
    </dgm:pt>
    <dgm:pt modelId="{6E5234BD-A5D7-494A-A7F6-3FB4A416C3F4}">
      <dgm:prSet phldrT="[Testo]"/>
      <dgm:spPr>
        <a:solidFill>
          <a:srgbClr val="F3C7C5">
            <a:alpha val="90000"/>
          </a:srgbClr>
        </a:solidFill>
      </dgm:spPr>
      <dgm:t>
        <a:bodyPr/>
        <a:lstStyle/>
        <a:p>
          <a:r>
            <a:rPr lang="it-IT" dirty="0"/>
            <a:t>O siano iscritti entro 30 giorni dalla data di entrata in vigore della Legge, in forza di titolo di trasferimento avente data certa anteriore al 01/10/2025</a:t>
          </a:r>
        </a:p>
      </dgm:t>
    </dgm:pt>
    <dgm:pt modelId="{9D5F5D6B-5AF2-429E-90AD-A6DC61F7B682}" type="parTrans" cxnId="{D15C4303-85CC-4AC6-B12A-4D3D6B4DCC7C}">
      <dgm:prSet/>
      <dgm:spPr/>
      <dgm:t>
        <a:bodyPr/>
        <a:lstStyle/>
        <a:p>
          <a:endParaRPr lang="it-IT"/>
        </a:p>
      </dgm:t>
    </dgm:pt>
    <dgm:pt modelId="{A6278714-54BF-4339-8C1E-57713ED284F2}" type="sibTrans" cxnId="{D15C4303-85CC-4AC6-B12A-4D3D6B4DCC7C}">
      <dgm:prSet/>
      <dgm:spPr/>
      <dgm:t>
        <a:bodyPr/>
        <a:lstStyle/>
        <a:p>
          <a:endParaRPr lang="it-IT"/>
        </a:p>
      </dgm:t>
    </dgm:pt>
    <dgm:pt modelId="{CD915C4A-E848-44CA-878E-FDC2AEC5ABF0}" type="pres">
      <dgm:prSet presAssocID="{78A28A83-A4FE-4D02-B6E3-DB12BFF35620}" presName="Name0" presStyleCnt="0">
        <dgm:presLayoutVars>
          <dgm:dir/>
          <dgm:animLvl val="lvl"/>
          <dgm:resizeHandles val="exact"/>
        </dgm:presLayoutVars>
      </dgm:prSet>
      <dgm:spPr/>
    </dgm:pt>
    <dgm:pt modelId="{B9E0EAA6-4910-41F5-9AF6-56921DDB7675}" type="pres">
      <dgm:prSet presAssocID="{5B6C4360-8AD3-46F0-9D48-8C688C15E388}" presName="composite" presStyleCnt="0"/>
      <dgm:spPr/>
    </dgm:pt>
    <dgm:pt modelId="{D375291C-3C22-4287-A521-7C4F6D2C3403}" type="pres">
      <dgm:prSet presAssocID="{5B6C4360-8AD3-46F0-9D48-8C688C15E388}" presName="parTx" presStyleLbl="alignNode1" presStyleIdx="0" presStyleCnt="2">
        <dgm:presLayoutVars>
          <dgm:chMax val="0"/>
          <dgm:chPref val="0"/>
          <dgm:bulletEnabled val="1"/>
        </dgm:presLayoutVars>
      </dgm:prSet>
      <dgm:spPr/>
    </dgm:pt>
    <dgm:pt modelId="{C7A33FDE-9AF8-4CB5-8278-2B41F70BDA30}" type="pres">
      <dgm:prSet presAssocID="{5B6C4360-8AD3-46F0-9D48-8C688C15E388}" presName="desTx" presStyleLbl="alignAccFollowNode1" presStyleIdx="0" presStyleCnt="2" custLinFactNeighborX="217">
        <dgm:presLayoutVars>
          <dgm:bulletEnabled val="1"/>
        </dgm:presLayoutVars>
      </dgm:prSet>
      <dgm:spPr/>
    </dgm:pt>
    <dgm:pt modelId="{EFA33A0A-252B-484C-A016-12099AC9EEFC}" type="pres">
      <dgm:prSet presAssocID="{E1147A84-D3F7-41DF-893D-4B5498A0C255}" presName="space" presStyleCnt="0"/>
      <dgm:spPr/>
    </dgm:pt>
    <dgm:pt modelId="{31398844-FD2D-4CE9-89BB-009CFAE53A2A}" type="pres">
      <dgm:prSet presAssocID="{FFBB1889-F8C2-46A9-A6CD-E2AFF1884423}" presName="composite" presStyleCnt="0"/>
      <dgm:spPr/>
    </dgm:pt>
    <dgm:pt modelId="{F1EE1E92-F3F4-41DF-A9DC-639999F96A77}" type="pres">
      <dgm:prSet presAssocID="{FFBB1889-F8C2-46A9-A6CD-E2AFF1884423}" presName="parTx" presStyleLbl="alignNode1" presStyleIdx="1" presStyleCnt="2">
        <dgm:presLayoutVars>
          <dgm:chMax val="0"/>
          <dgm:chPref val="0"/>
          <dgm:bulletEnabled val="1"/>
        </dgm:presLayoutVars>
      </dgm:prSet>
      <dgm:spPr/>
    </dgm:pt>
    <dgm:pt modelId="{4E247A81-60C3-4528-ADF1-04D1AEE6F2C7}" type="pres">
      <dgm:prSet presAssocID="{FFBB1889-F8C2-46A9-A6CD-E2AFF1884423}" presName="desTx" presStyleLbl="alignAccFollowNode1" presStyleIdx="1" presStyleCnt="2">
        <dgm:presLayoutVars>
          <dgm:bulletEnabled val="1"/>
        </dgm:presLayoutVars>
      </dgm:prSet>
      <dgm:spPr/>
    </dgm:pt>
  </dgm:ptLst>
  <dgm:cxnLst>
    <dgm:cxn modelId="{D15C4303-85CC-4AC6-B12A-4D3D6B4DCC7C}" srcId="{FFBB1889-F8C2-46A9-A6CD-E2AFF1884423}" destId="{6E5234BD-A5D7-494A-A7F6-3FB4A416C3F4}" srcOrd="1" destOrd="0" parTransId="{9D5F5D6B-5AF2-429E-90AD-A6DC61F7B682}" sibTransId="{A6278714-54BF-4339-8C1E-57713ED284F2}"/>
    <dgm:cxn modelId="{99BD530D-0699-4D66-BDF2-88DC08AFE244}" type="presOf" srcId="{F6979847-827B-4DF3-A590-E30B52F90E9A}" destId="{4E247A81-60C3-4528-ADF1-04D1AEE6F2C7}" srcOrd="0" destOrd="0" presId="urn:microsoft.com/office/officeart/2005/8/layout/hList1"/>
    <dgm:cxn modelId="{4FFFBC28-8FC0-4630-8AA9-DE5AD9EE8420}" srcId="{78A28A83-A4FE-4D02-B6E3-DB12BFF35620}" destId="{5B6C4360-8AD3-46F0-9D48-8C688C15E388}" srcOrd="0" destOrd="0" parTransId="{7535DD2C-332B-4A4A-8C0D-6E8CB7EA0A3F}" sibTransId="{E1147A84-D3F7-41DF-893D-4B5498A0C255}"/>
    <dgm:cxn modelId="{6CB2E32D-B7AF-46D6-8668-D2976C7B2871}" type="presOf" srcId="{72B23680-55F2-4C69-BE59-D65ED8FF1D4A}" destId="{C7A33FDE-9AF8-4CB5-8278-2B41F70BDA30}" srcOrd="0" destOrd="0" presId="urn:microsoft.com/office/officeart/2005/8/layout/hList1"/>
    <dgm:cxn modelId="{A777FB70-D06A-4996-8F23-C82ECC371C60}" srcId="{5B6C4360-8AD3-46F0-9D48-8C688C15E388}" destId="{5D058376-E50C-4AB7-950A-60DAFAA06B89}" srcOrd="1" destOrd="0" parTransId="{FDA4B7E3-9856-4A3F-AF61-4DFA1B73B902}" sibTransId="{E17A3B8C-AEC8-40BD-9B0E-7A7AA09604F7}"/>
    <dgm:cxn modelId="{65461259-904A-4C4B-AF49-3B89105FEFCF}" srcId="{78A28A83-A4FE-4D02-B6E3-DB12BFF35620}" destId="{FFBB1889-F8C2-46A9-A6CD-E2AFF1884423}" srcOrd="1" destOrd="0" parTransId="{DD3A66A9-EF56-48E8-8F4C-74DB199F1AFA}" sibTransId="{A88CB6F5-31C4-47F5-A925-3401A44108CD}"/>
    <dgm:cxn modelId="{CCCDCBA2-BE5E-415B-89CA-16997EEDC248}" srcId="{FFBB1889-F8C2-46A9-A6CD-E2AFF1884423}" destId="{F6979847-827B-4DF3-A590-E30B52F90E9A}" srcOrd="0" destOrd="0" parTransId="{E8E82249-C484-436B-A31F-7223FB99FBD2}" sibTransId="{6EBC826C-C2C5-48C4-A98E-4EA23B554533}"/>
    <dgm:cxn modelId="{707CDEA2-2F76-464D-B4C4-7C9BB0ACBCAB}" type="presOf" srcId="{FFBB1889-F8C2-46A9-A6CD-E2AFF1884423}" destId="{F1EE1E92-F3F4-41DF-A9DC-639999F96A77}" srcOrd="0" destOrd="0" presId="urn:microsoft.com/office/officeart/2005/8/layout/hList1"/>
    <dgm:cxn modelId="{334282A5-6951-406D-BA83-5ECDA0AAE206}" type="presOf" srcId="{78A28A83-A4FE-4D02-B6E3-DB12BFF35620}" destId="{CD915C4A-E848-44CA-878E-FDC2AEC5ABF0}" srcOrd="0" destOrd="0" presId="urn:microsoft.com/office/officeart/2005/8/layout/hList1"/>
    <dgm:cxn modelId="{60DA37B1-7F3F-421B-8EA6-957209FE57D3}" srcId="{5B6C4360-8AD3-46F0-9D48-8C688C15E388}" destId="{72B23680-55F2-4C69-BE59-D65ED8FF1D4A}" srcOrd="0" destOrd="0" parTransId="{400AFE4B-2542-4B97-B923-4B5E39A96424}" sibTransId="{EAD69A51-3B5E-468F-8288-BF4CE8078D01}"/>
    <dgm:cxn modelId="{DD5496B9-895B-499D-9B8D-459FC3E4C751}" type="presOf" srcId="{5B6C4360-8AD3-46F0-9D48-8C688C15E388}" destId="{D375291C-3C22-4287-A521-7C4F6D2C3403}" srcOrd="0" destOrd="0" presId="urn:microsoft.com/office/officeart/2005/8/layout/hList1"/>
    <dgm:cxn modelId="{686CA9F3-7939-4F42-B063-9F6E24EB7CDA}" type="presOf" srcId="{5D058376-E50C-4AB7-950A-60DAFAA06B89}" destId="{C7A33FDE-9AF8-4CB5-8278-2B41F70BDA30}" srcOrd="0" destOrd="1" presId="urn:microsoft.com/office/officeart/2005/8/layout/hList1"/>
    <dgm:cxn modelId="{2EE767FB-F8A2-4B9F-88F5-2619D73EA514}" type="presOf" srcId="{6E5234BD-A5D7-494A-A7F6-3FB4A416C3F4}" destId="{4E247A81-60C3-4528-ADF1-04D1AEE6F2C7}" srcOrd="0" destOrd="1" presId="urn:microsoft.com/office/officeart/2005/8/layout/hList1"/>
    <dgm:cxn modelId="{0AB408E3-7F36-4809-870B-C9CB5376754E}" type="presParOf" srcId="{CD915C4A-E848-44CA-878E-FDC2AEC5ABF0}" destId="{B9E0EAA6-4910-41F5-9AF6-56921DDB7675}" srcOrd="0" destOrd="0" presId="urn:microsoft.com/office/officeart/2005/8/layout/hList1"/>
    <dgm:cxn modelId="{D5FBC028-0FFB-4BE1-8915-E80F24C1EF59}" type="presParOf" srcId="{B9E0EAA6-4910-41F5-9AF6-56921DDB7675}" destId="{D375291C-3C22-4287-A521-7C4F6D2C3403}" srcOrd="0" destOrd="0" presId="urn:microsoft.com/office/officeart/2005/8/layout/hList1"/>
    <dgm:cxn modelId="{2CC7C69D-CE77-417E-B523-96D6A2F24207}" type="presParOf" srcId="{B9E0EAA6-4910-41F5-9AF6-56921DDB7675}" destId="{C7A33FDE-9AF8-4CB5-8278-2B41F70BDA30}" srcOrd="1" destOrd="0" presId="urn:microsoft.com/office/officeart/2005/8/layout/hList1"/>
    <dgm:cxn modelId="{DB24D191-A6A9-4322-8E05-CBDAE091F779}" type="presParOf" srcId="{CD915C4A-E848-44CA-878E-FDC2AEC5ABF0}" destId="{EFA33A0A-252B-484C-A016-12099AC9EEFC}" srcOrd="1" destOrd="0" presId="urn:microsoft.com/office/officeart/2005/8/layout/hList1"/>
    <dgm:cxn modelId="{0DC623D7-0DC0-4493-8674-1E6619779B46}" type="presParOf" srcId="{CD915C4A-E848-44CA-878E-FDC2AEC5ABF0}" destId="{31398844-FD2D-4CE9-89BB-009CFAE53A2A}" srcOrd="2" destOrd="0" presId="urn:microsoft.com/office/officeart/2005/8/layout/hList1"/>
    <dgm:cxn modelId="{D8378A43-CA3E-40DB-9A90-6FED2923980D}" type="presParOf" srcId="{31398844-FD2D-4CE9-89BB-009CFAE53A2A}" destId="{F1EE1E92-F3F4-41DF-A9DC-639999F96A77}" srcOrd="0" destOrd="0" presId="urn:microsoft.com/office/officeart/2005/8/layout/hList1"/>
    <dgm:cxn modelId="{596F36EC-A173-4337-89C9-382D752B19C5}" type="presParOf" srcId="{31398844-FD2D-4CE9-89BB-009CFAE53A2A}" destId="{4E247A81-60C3-4528-ADF1-04D1AEE6F2C7}"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8A28A83-A4FE-4D02-B6E3-DB12BFF35620}" type="doc">
      <dgm:prSet loTypeId="urn:microsoft.com/office/officeart/2005/8/layout/hList1" loCatId="list" qsTypeId="urn:microsoft.com/office/officeart/2005/8/quickstyle/simple1" qsCatId="simple" csTypeId="urn:microsoft.com/office/officeart/2005/8/colors/accent2_2" csCatId="accent2" phldr="1"/>
      <dgm:spPr/>
      <dgm:t>
        <a:bodyPr/>
        <a:lstStyle/>
        <a:p>
          <a:endParaRPr lang="it-IT"/>
        </a:p>
      </dgm:t>
    </dgm:pt>
    <dgm:pt modelId="{EFB565E1-0236-4963-9490-395691024BDC}">
      <dgm:prSet phldrT="[Testo]" phldr="0"/>
      <dgm:spPr>
        <a:solidFill>
          <a:srgbClr val="C5322A"/>
        </a:solidFill>
      </dgm:spPr>
      <dgm:t>
        <a:bodyPr/>
        <a:lstStyle/>
        <a:p>
          <a:r>
            <a:rPr lang="it-IT" dirty="0"/>
            <a:t>Ambito oggettivo (co. 35)</a:t>
          </a:r>
        </a:p>
      </dgm:t>
    </dgm:pt>
    <dgm:pt modelId="{79FC690D-EDF2-4F37-8847-E30D52AC1FD3}" type="parTrans" cxnId="{D499CEF1-247C-4C27-91CD-1E5454DF8C01}">
      <dgm:prSet/>
      <dgm:spPr/>
      <dgm:t>
        <a:bodyPr/>
        <a:lstStyle/>
        <a:p>
          <a:endParaRPr lang="it-IT"/>
        </a:p>
      </dgm:t>
    </dgm:pt>
    <dgm:pt modelId="{5A5B3051-A86C-4A43-9AF8-8D3298182FCF}" type="sibTrans" cxnId="{D499CEF1-247C-4C27-91CD-1E5454DF8C01}">
      <dgm:prSet/>
      <dgm:spPr/>
      <dgm:t>
        <a:bodyPr/>
        <a:lstStyle/>
        <a:p>
          <a:endParaRPr lang="it-IT"/>
        </a:p>
      </dgm:t>
    </dgm:pt>
    <dgm:pt modelId="{37D2BD56-EC69-4A4D-8E2B-7CE954D58669}">
      <dgm:prSet phldrT="[Testo]"/>
      <dgm:spPr>
        <a:solidFill>
          <a:srgbClr val="F3C7C5">
            <a:alpha val="90000"/>
          </a:srgbClr>
        </a:solidFill>
      </dgm:spPr>
      <dgm:t>
        <a:bodyPr/>
        <a:lstStyle/>
        <a:p>
          <a:pPr>
            <a:buFont typeface="Arial" panose="020B0604020202020204" pitchFamily="34" charset="0"/>
            <a:buChar char="•"/>
          </a:pPr>
          <a:r>
            <a:rPr lang="it-IT" dirty="0"/>
            <a:t>beni immobili diversi da quelli strumentali </a:t>
          </a:r>
          <a:r>
            <a:rPr lang="it-IT" i="1" dirty="0"/>
            <a:t>ex</a:t>
          </a:r>
          <a:r>
            <a:rPr lang="it-IT" dirty="0"/>
            <a:t> art. 43, co.2, TUIR</a:t>
          </a:r>
        </a:p>
      </dgm:t>
    </dgm:pt>
    <dgm:pt modelId="{F3C3C15C-001B-4C9F-BD76-A4A9B0BBCC02}" type="parTrans" cxnId="{C3981DDD-6F06-41BC-980A-0F3536D5DEA1}">
      <dgm:prSet/>
      <dgm:spPr/>
      <dgm:t>
        <a:bodyPr/>
        <a:lstStyle/>
        <a:p>
          <a:endParaRPr lang="it-IT"/>
        </a:p>
      </dgm:t>
    </dgm:pt>
    <dgm:pt modelId="{F154CB57-8C73-4C99-8236-8FB3E984FD30}" type="sibTrans" cxnId="{C3981DDD-6F06-41BC-980A-0F3536D5DEA1}">
      <dgm:prSet/>
      <dgm:spPr/>
      <dgm:t>
        <a:bodyPr/>
        <a:lstStyle/>
        <a:p>
          <a:endParaRPr lang="it-IT"/>
        </a:p>
      </dgm:t>
    </dgm:pt>
    <dgm:pt modelId="{19AE1D24-2A83-49C9-B02E-D5E88BE30291}">
      <dgm:prSet phldrT="[Testo]"/>
      <dgm:spPr>
        <a:solidFill>
          <a:srgbClr val="F3C7C5">
            <a:alpha val="90000"/>
          </a:srgbClr>
        </a:solidFill>
      </dgm:spPr>
      <dgm:t>
        <a:bodyPr/>
        <a:lstStyle/>
        <a:p>
          <a:pPr>
            <a:buFont typeface="Arial" panose="020B0604020202020204" pitchFamily="34" charset="0"/>
            <a:buChar char="•"/>
          </a:pPr>
          <a:r>
            <a:rPr lang="it-IT" dirty="0"/>
            <a:t> beni mobili iscritti in pubblici registri non utilizzati come beni strumentali nell'attività propria dell'impresa</a:t>
          </a:r>
        </a:p>
      </dgm:t>
    </dgm:pt>
    <dgm:pt modelId="{7D517FA6-3150-445B-A4AB-17736C58F942}" type="parTrans" cxnId="{5BD85137-8A62-4250-9728-D856E9CC5408}">
      <dgm:prSet/>
      <dgm:spPr/>
      <dgm:t>
        <a:bodyPr/>
        <a:lstStyle/>
        <a:p>
          <a:endParaRPr lang="it-IT"/>
        </a:p>
      </dgm:t>
    </dgm:pt>
    <dgm:pt modelId="{A6E9D449-D64B-414B-9ED4-B249F18C1339}" type="sibTrans" cxnId="{5BD85137-8A62-4250-9728-D856E9CC5408}">
      <dgm:prSet/>
      <dgm:spPr/>
      <dgm:t>
        <a:bodyPr/>
        <a:lstStyle/>
        <a:p>
          <a:endParaRPr lang="it-IT"/>
        </a:p>
      </dgm:t>
    </dgm:pt>
    <dgm:pt modelId="{CD915C4A-E848-44CA-878E-FDC2AEC5ABF0}" type="pres">
      <dgm:prSet presAssocID="{78A28A83-A4FE-4D02-B6E3-DB12BFF35620}" presName="Name0" presStyleCnt="0">
        <dgm:presLayoutVars>
          <dgm:dir/>
          <dgm:animLvl val="lvl"/>
          <dgm:resizeHandles val="exact"/>
        </dgm:presLayoutVars>
      </dgm:prSet>
      <dgm:spPr/>
    </dgm:pt>
    <dgm:pt modelId="{55EE0D55-9FB0-43AA-99AF-39CE34926A86}" type="pres">
      <dgm:prSet presAssocID="{EFB565E1-0236-4963-9490-395691024BDC}" presName="composite" presStyleCnt="0"/>
      <dgm:spPr/>
    </dgm:pt>
    <dgm:pt modelId="{DE1B0CA5-773D-49FA-97BD-9D6C84F67866}" type="pres">
      <dgm:prSet presAssocID="{EFB565E1-0236-4963-9490-395691024BDC}" presName="parTx" presStyleLbl="alignNode1" presStyleIdx="0" presStyleCnt="1">
        <dgm:presLayoutVars>
          <dgm:chMax val="0"/>
          <dgm:chPref val="0"/>
          <dgm:bulletEnabled val="1"/>
        </dgm:presLayoutVars>
      </dgm:prSet>
      <dgm:spPr/>
    </dgm:pt>
    <dgm:pt modelId="{1D3AE98A-6F66-4409-9BE3-F129AB9A1700}" type="pres">
      <dgm:prSet presAssocID="{EFB565E1-0236-4963-9490-395691024BDC}" presName="desTx" presStyleLbl="alignAccFollowNode1" presStyleIdx="0" presStyleCnt="1">
        <dgm:presLayoutVars>
          <dgm:bulletEnabled val="1"/>
        </dgm:presLayoutVars>
      </dgm:prSet>
      <dgm:spPr/>
    </dgm:pt>
  </dgm:ptLst>
  <dgm:cxnLst>
    <dgm:cxn modelId="{F994F418-F0EE-42B9-9CE1-2A1979374EDD}" type="presOf" srcId="{37D2BD56-EC69-4A4D-8E2B-7CE954D58669}" destId="{1D3AE98A-6F66-4409-9BE3-F129AB9A1700}" srcOrd="0" destOrd="0" presId="urn:microsoft.com/office/officeart/2005/8/layout/hList1"/>
    <dgm:cxn modelId="{5BD85137-8A62-4250-9728-D856E9CC5408}" srcId="{EFB565E1-0236-4963-9490-395691024BDC}" destId="{19AE1D24-2A83-49C9-B02E-D5E88BE30291}" srcOrd="1" destOrd="0" parTransId="{7D517FA6-3150-445B-A4AB-17736C58F942}" sibTransId="{A6E9D449-D64B-414B-9ED4-B249F18C1339}"/>
    <dgm:cxn modelId="{8BB57168-5E0D-43F8-8A10-CBC9E17B6922}" type="presOf" srcId="{EFB565E1-0236-4963-9490-395691024BDC}" destId="{DE1B0CA5-773D-49FA-97BD-9D6C84F67866}" srcOrd="0" destOrd="0" presId="urn:microsoft.com/office/officeart/2005/8/layout/hList1"/>
    <dgm:cxn modelId="{334282A5-6951-406D-BA83-5ECDA0AAE206}" type="presOf" srcId="{78A28A83-A4FE-4D02-B6E3-DB12BFF35620}" destId="{CD915C4A-E848-44CA-878E-FDC2AEC5ABF0}" srcOrd="0" destOrd="0" presId="urn:microsoft.com/office/officeart/2005/8/layout/hList1"/>
    <dgm:cxn modelId="{238B27D1-F136-4AF3-82B8-BC73F10E0982}" type="presOf" srcId="{19AE1D24-2A83-49C9-B02E-D5E88BE30291}" destId="{1D3AE98A-6F66-4409-9BE3-F129AB9A1700}" srcOrd="0" destOrd="1" presId="urn:microsoft.com/office/officeart/2005/8/layout/hList1"/>
    <dgm:cxn modelId="{C3981DDD-6F06-41BC-980A-0F3536D5DEA1}" srcId="{EFB565E1-0236-4963-9490-395691024BDC}" destId="{37D2BD56-EC69-4A4D-8E2B-7CE954D58669}" srcOrd="0" destOrd="0" parTransId="{F3C3C15C-001B-4C9F-BD76-A4A9B0BBCC02}" sibTransId="{F154CB57-8C73-4C99-8236-8FB3E984FD30}"/>
    <dgm:cxn modelId="{D499CEF1-247C-4C27-91CD-1E5454DF8C01}" srcId="{78A28A83-A4FE-4D02-B6E3-DB12BFF35620}" destId="{EFB565E1-0236-4963-9490-395691024BDC}" srcOrd="0" destOrd="0" parTransId="{79FC690D-EDF2-4F37-8847-E30D52AC1FD3}" sibTransId="{5A5B3051-A86C-4A43-9AF8-8D3298182FCF}"/>
    <dgm:cxn modelId="{A1FB1A5C-EAB9-403F-890A-AA45B91D58DC}" type="presParOf" srcId="{CD915C4A-E848-44CA-878E-FDC2AEC5ABF0}" destId="{55EE0D55-9FB0-43AA-99AF-39CE34926A86}" srcOrd="0" destOrd="0" presId="urn:microsoft.com/office/officeart/2005/8/layout/hList1"/>
    <dgm:cxn modelId="{1974F413-3DE7-4B88-B556-D84572A5D246}" type="presParOf" srcId="{55EE0D55-9FB0-43AA-99AF-39CE34926A86}" destId="{DE1B0CA5-773D-49FA-97BD-9D6C84F67866}" srcOrd="0" destOrd="0" presId="urn:microsoft.com/office/officeart/2005/8/layout/hList1"/>
    <dgm:cxn modelId="{5925B182-638B-4D99-B274-BC1633BBEE54}" type="presParOf" srcId="{55EE0D55-9FB0-43AA-99AF-39CE34926A86}" destId="{1D3AE98A-6F66-4409-9BE3-F129AB9A1700}"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8A28A83-A4FE-4D02-B6E3-DB12BFF35620}" type="doc">
      <dgm:prSet loTypeId="urn:microsoft.com/office/officeart/2005/8/layout/hList1" loCatId="list" qsTypeId="urn:microsoft.com/office/officeart/2005/8/quickstyle/simple1" qsCatId="simple" csTypeId="urn:microsoft.com/office/officeart/2005/8/colors/accent2_2" csCatId="accent2" phldr="1"/>
      <dgm:spPr/>
      <dgm:t>
        <a:bodyPr/>
        <a:lstStyle/>
        <a:p>
          <a:endParaRPr lang="it-IT"/>
        </a:p>
      </dgm:t>
    </dgm:pt>
    <dgm:pt modelId="{5B6C4360-8AD3-46F0-9D48-8C688C15E388}">
      <dgm:prSet phldrT="[Testo]" phldr="0"/>
      <dgm:spPr>
        <a:solidFill>
          <a:srgbClr val="C5322A"/>
        </a:solidFill>
      </dgm:spPr>
      <dgm:t>
        <a:bodyPr/>
        <a:lstStyle/>
        <a:p>
          <a:r>
            <a:rPr lang="it-IT" dirty="0"/>
            <a:t>Aliquote (co. 36)</a:t>
          </a:r>
        </a:p>
      </dgm:t>
    </dgm:pt>
    <dgm:pt modelId="{7535DD2C-332B-4A4A-8C0D-6E8CB7EA0A3F}" type="parTrans" cxnId="{4FFFBC28-8FC0-4630-8AA9-DE5AD9EE8420}">
      <dgm:prSet/>
      <dgm:spPr/>
      <dgm:t>
        <a:bodyPr/>
        <a:lstStyle/>
        <a:p>
          <a:endParaRPr lang="it-IT"/>
        </a:p>
      </dgm:t>
    </dgm:pt>
    <dgm:pt modelId="{E1147A84-D3F7-41DF-893D-4B5498A0C255}" type="sibTrans" cxnId="{4FFFBC28-8FC0-4630-8AA9-DE5AD9EE8420}">
      <dgm:prSet/>
      <dgm:spPr/>
      <dgm:t>
        <a:bodyPr/>
        <a:lstStyle/>
        <a:p>
          <a:endParaRPr lang="it-IT"/>
        </a:p>
      </dgm:t>
    </dgm:pt>
    <dgm:pt modelId="{72B23680-55F2-4C69-BE59-D65ED8FF1D4A}">
      <dgm:prSet phldrT="[Testo]" phldr="0"/>
      <dgm:spPr>
        <a:solidFill>
          <a:srgbClr val="F3C7C5">
            <a:alpha val="90000"/>
          </a:srgbClr>
        </a:solidFill>
      </dgm:spPr>
      <dgm:t>
        <a:bodyPr/>
        <a:lstStyle/>
        <a:p>
          <a:r>
            <a:rPr lang="it-IT" dirty="0"/>
            <a:t>8% in misura ordinaria</a:t>
          </a:r>
        </a:p>
      </dgm:t>
    </dgm:pt>
    <dgm:pt modelId="{400AFE4B-2542-4B97-B923-4B5E39A96424}" type="parTrans" cxnId="{60DA37B1-7F3F-421B-8EA6-957209FE57D3}">
      <dgm:prSet/>
      <dgm:spPr/>
      <dgm:t>
        <a:bodyPr/>
        <a:lstStyle/>
        <a:p>
          <a:endParaRPr lang="it-IT"/>
        </a:p>
      </dgm:t>
    </dgm:pt>
    <dgm:pt modelId="{EAD69A51-3B5E-468F-8288-BF4CE8078D01}" type="sibTrans" cxnId="{60DA37B1-7F3F-421B-8EA6-957209FE57D3}">
      <dgm:prSet/>
      <dgm:spPr/>
      <dgm:t>
        <a:bodyPr/>
        <a:lstStyle/>
        <a:p>
          <a:endParaRPr lang="it-IT"/>
        </a:p>
      </dgm:t>
    </dgm:pt>
    <dgm:pt modelId="{5D058376-E50C-4AB7-950A-60DAFAA06B89}">
      <dgm:prSet phldrT="[Testo]" phldr="0"/>
      <dgm:spPr>
        <a:solidFill>
          <a:srgbClr val="F3C7C5">
            <a:alpha val="90000"/>
          </a:srgbClr>
        </a:solidFill>
      </dgm:spPr>
      <dgm:t>
        <a:bodyPr/>
        <a:lstStyle/>
        <a:p>
          <a:r>
            <a:rPr lang="it-IT" dirty="0"/>
            <a:t>10,5% per le società che risultino non operative in almeno due dei tre esercizi precedenti</a:t>
          </a:r>
        </a:p>
      </dgm:t>
    </dgm:pt>
    <dgm:pt modelId="{FDA4B7E3-9856-4A3F-AF61-4DFA1B73B902}" type="parTrans" cxnId="{A777FB70-D06A-4996-8F23-C82ECC371C60}">
      <dgm:prSet/>
      <dgm:spPr/>
      <dgm:t>
        <a:bodyPr/>
        <a:lstStyle/>
        <a:p>
          <a:endParaRPr lang="it-IT"/>
        </a:p>
      </dgm:t>
    </dgm:pt>
    <dgm:pt modelId="{E17A3B8C-AEC8-40BD-9B0E-7A7AA09604F7}" type="sibTrans" cxnId="{A777FB70-D06A-4996-8F23-C82ECC371C60}">
      <dgm:prSet/>
      <dgm:spPr/>
      <dgm:t>
        <a:bodyPr/>
        <a:lstStyle/>
        <a:p>
          <a:endParaRPr lang="it-IT"/>
        </a:p>
      </dgm:t>
    </dgm:pt>
    <dgm:pt modelId="{EFB565E1-0236-4963-9490-395691024BDC}">
      <dgm:prSet phldrT="[Testo]" phldr="0"/>
      <dgm:spPr>
        <a:solidFill>
          <a:srgbClr val="C00000"/>
        </a:solidFill>
      </dgm:spPr>
      <dgm:t>
        <a:bodyPr/>
        <a:lstStyle/>
        <a:p>
          <a:r>
            <a:rPr lang="it-IT" dirty="0"/>
            <a:t>Base imponibile (co.36)</a:t>
          </a:r>
        </a:p>
      </dgm:t>
    </dgm:pt>
    <dgm:pt modelId="{79FC690D-EDF2-4F37-8847-E30D52AC1FD3}" type="parTrans" cxnId="{D499CEF1-247C-4C27-91CD-1E5454DF8C01}">
      <dgm:prSet/>
      <dgm:spPr/>
      <dgm:t>
        <a:bodyPr/>
        <a:lstStyle/>
        <a:p>
          <a:endParaRPr lang="it-IT"/>
        </a:p>
      </dgm:t>
    </dgm:pt>
    <dgm:pt modelId="{5A5B3051-A86C-4A43-9AF8-8D3298182FCF}" type="sibTrans" cxnId="{D499CEF1-247C-4C27-91CD-1E5454DF8C01}">
      <dgm:prSet/>
      <dgm:spPr/>
      <dgm:t>
        <a:bodyPr/>
        <a:lstStyle/>
        <a:p>
          <a:endParaRPr lang="it-IT"/>
        </a:p>
      </dgm:t>
    </dgm:pt>
    <dgm:pt modelId="{37D2BD56-EC69-4A4D-8E2B-7CE954D58669}">
      <dgm:prSet phldrT="[Testo]"/>
      <dgm:spPr>
        <a:solidFill>
          <a:srgbClr val="F3C7C5">
            <a:alpha val="90000"/>
          </a:srgbClr>
        </a:solidFill>
      </dgm:spPr>
      <dgm:t>
        <a:bodyPr/>
        <a:lstStyle/>
        <a:p>
          <a:pPr>
            <a:buFont typeface="Arial" panose="020B0604020202020204" pitchFamily="34" charset="0"/>
            <a:buChar char="•"/>
          </a:pPr>
          <a:r>
            <a:rPr lang="it-IT" dirty="0"/>
            <a:t>differenza tra il </a:t>
          </a:r>
          <a:r>
            <a:rPr lang="it-IT" b="1" dirty="0"/>
            <a:t>valore normale </a:t>
          </a:r>
          <a:r>
            <a:rPr lang="it-IT" dirty="0"/>
            <a:t>dei beni assegnati e il loro </a:t>
          </a:r>
          <a:r>
            <a:rPr lang="it-IT" b="1" dirty="0"/>
            <a:t>costo fiscalmente riconosciuto</a:t>
          </a:r>
        </a:p>
      </dgm:t>
    </dgm:pt>
    <dgm:pt modelId="{F3C3C15C-001B-4C9F-BD76-A4A9B0BBCC02}" type="parTrans" cxnId="{C3981DDD-6F06-41BC-980A-0F3536D5DEA1}">
      <dgm:prSet/>
      <dgm:spPr/>
      <dgm:t>
        <a:bodyPr/>
        <a:lstStyle/>
        <a:p>
          <a:endParaRPr lang="it-IT"/>
        </a:p>
      </dgm:t>
    </dgm:pt>
    <dgm:pt modelId="{F154CB57-8C73-4C99-8236-8FB3E984FD30}" type="sibTrans" cxnId="{C3981DDD-6F06-41BC-980A-0F3536D5DEA1}">
      <dgm:prSet/>
      <dgm:spPr/>
      <dgm:t>
        <a:bodyPr/>
        <a:lstStyle/>
        <a:p>
          <a:endParaRPr lang="it-IT"/>
        </a:p>
      </dgm:t>
    </dgm:pt>
    <dgm:pt modelId="{EF8E7DD7-326C-4E9A-8C8D-DEFE0DAF5200}">
      <dgm:prSet phldrT="[Testo]" phldr="0"/>
      <dgm:spPr>
        <a:solidFill>
          <a:srgbClr val="F3C7C5">
            <a:alpha val="90000"/>
          </a:srgbClr>
        </a:solidFill>
      </dgm:spPr>
      <dgm:t>
        <a:bodyPr/>
        <a:lstStyle/>
        <a:p>
          <a:r>
            <a:rPr lang="it-IT" dirty="0"/>
            <a:t>13% sulle riserve in sospensione d’imposta annullate per effetto dell’operazione</a:t>
          </a:r>
        </a:p>
      </dgm:t>
    </dgm:pt>
    <dgm:pt modelId="{FA08600C-2920-4D25-A343-FE23C08B24EE}" type="parTrans" cxnId="{A4DB79BE-FF7F-4FD1-9624-AEAF04720C95}">
      <dgm:prSet/>
      <dgm:spPr/>
      <dgm:t>
        <a:bodyPr/>
        <a:lstStyle/>
        <a:p>
          <a:endParaRPr lang="it-IT"/>
        </a:p>
      </dgm:t>
    </dgm:pt>
    <dgm:pt modelId="{EBA068FD-F0C6-4BDC-998E-D7A593CF9D4D}" type="sibTrans" cxnId="{A4DB79BE-FF7F-4FD1-9624-AEAF04720C95}">
      <dgm:prSet/>
      <dgm:spPr/>
      <dgm:t>
        <a:bodyPr/>
        <a:lstStyle/>
        <a:p>
          <a:endParaRPr lang="it-IT"/>
        </a:p>
      </dgm:t>
    </dgm:pt>
    <dgm:pt modelId="{B6552476-8723-4A51-9CE6-0EBC4BCE0975}">
      <dgm:prSet phldrT="[Testo]"/>
      <dgm:spPr>
        <a:solidFill>
          <a:srgbClr val="F3C7C5">
            <a:alpha val="90000"/>
          </a:srgbClr>
        </a:solidFill>
      </dgm:spPr>
      <dgm:t>
        <a:bodyPr/>
        <a:lstStyle/>
        <a:p>
          <a:r>
            <a:rPr lang="it-IT" dirty="0"/>
            <a:t>in caso di trasformazione si considera il valore normale dei beni posseduti all'atto </a:t>
          </a:r>
          <a:r>
            <a:rPr lang="it-IT"/>
            <a:t>della trasformazione</a:t>
          </a:r>
          <a:endParaRPr lang="it-IT" dirty="0"/>
        </a:p>
      </dgm:t>
    </dgm:pt>
    <dgm:pt modelId="{A425A2B6-8EAE-43EA-BDB6-08E86BF22CF5}" type="parTrans" cxnId="{42D9711F-BD7F-4A50-9950-F771BE353673}">
      <dgm:prSet/>
      <dgm:spPr/>
      <dgm:t>
        <a:bodyPr/>
        <a:lstStyle/>
        <a:p>
          <a:endParaRPr lang="it-IT"/>
        </a:p>
      </dgm:t>
    </dgm:pt>
    <dgm:pt modelId="{0914E3DA-B16F-40FB-A973-877F168C7BBB}" type="sibTrans" cxnId="{42D9711F-BD7F-4A50-9950-F771BE353673}">
      <dgm:prSet/>
      <dgm:spPr/>
      <dgm:t>
        <a:bodyPr/>
        <a:lstStyle/>
        <a:p>
          <a:endParaRPr lang="it-IT"/>
        </a:p>
      </dgm:t>
    </dgm:pt>
    <dgm:pt modelId="{CD915C4A-E848-44CA-878E-FDC2AEC5ABF0}" type="pres">
      <dgm:prSet presAssocID="{78A28A83-A4FE-4D02-B6E3-DB12BFF35620}" presName="Name0" presStyleCnt="0">
        <dgm:presLayoutVars>
          <dgm:dir/>
          <dgm:animLvl val="lvl"/>
          <dgm:resizeHandles val="exact"/>
        </dgm:presLayoutVars>
      </dgm:prSet>
      <dgm:spPr/>
    </dgm:pt>
    <dgm:pt modelId="{B9E0EAA6-4910-41F5-9AF6-56921DDB7675}" type="pres">
      <dgm:prSet presAssocID="{5B6C4360-8AD3-46F0-9D48-8C688C15E388}" presName="composite" presStyleCnt="0"/>
      <dgm:spPr/>
    </dgm:pt>
    <dgm:pt modelId="{D375291C-3C22-4287-A521-7C4F6D2C3403}" type="pres">
      <dgm:prSet presAssocID="{5B6C4360-8AD3-46F0-9D48-8C688C15E388}" presName="parTx" presStyleLbl="alignNode1" presStyleIdx="0" presStyleCnt="2" custLinFactNeighborX="458">
        <dgm:presLayoutVars>
          <dgm:chMax val="0"/>
          <dgm:chPref val="0"/>
          <dgm:bulletEnabled val="1"/>
        </dgm:presLayoutVars>
      </dgm:prSet>
      <dgm:spPr/>
    </dgm:pt>
    <dgm:pt modelId="{C7A33FDE-9AF8-4CB5-8278-2B41F70BDA30}" type="pres">
      <dgm:prSet presAssocID="{5B6C4360-8AD3-46F0-9D48-8C688C15E388}" presName="desTx" presStyleLbl="alignAccFollowNode1" presStyleIdx="0" presStyleCnt="2" custLinFactNeighborX="458">
        <dgm:presLayoutVars>
          <dgm:bulletEnabled val="1"/>
        </dgm:presLayoutVars>
      </dgm:prSet>
      <dgm:spPr/>
    </dgm:pt>
    <dgm:pt modelId="{EFA33A0A-252B-484C-A016-12099AC9EEFC}" type="pres">
      <dgm:prSet presAssocID="{E1147A84-D3F7-41DF-893D-4B5498A0C255}" presName="space" presStyleCnt="0"/>
      <dgm:spPr/>
    </dgm:pt>
    <dgm:pt modelId="{55EE0D55-9FB0-43AA-99AF-39CE34926A86}" type="pres">
      <dgm:prSet presAssocID="{EFB565E1-0236-4963-9490-395691024BDC}" presName="composite" presStyleCnt="0"/>
      <dgm:spPr/>
    </dgm:pt>
    <dgm:pt modelId="{DE1B0CA5-773D-49FA-97BD-9D6C84F67866}" type="pres">
      <dgm:prSet presAssocID="{EFB565E1-0236-4963-9490-395691024BDC}" presName="parTx" presStyleLbl="alignNode1" presStyleIdx="1" presStyleCnt="2">
        <dgm:presLayoutVars>
          <dgm:chMax val="0"/>
          <dgm:chPref val="0"/>
          <dgm:bulletEnabled val="1"/>
        </dgm:presLayoutVars>
      </dgm:prSet>
      <dgm:spPr/>
    </dgm:pt>
    <dgm:pt modelId="{1D3AE98A-6F66-4409-9BE3-F129AB9A1700}" type="pres">
      <dgm:prSet presAssocID="{EFB565E1-0236-4963-9490-395691024BDC}" presName="desTx" presStyleLbl="alignAccFollowNode1" presStyleIdx="1" presStyleCnt="2">
        <dgm:presLayoutVars>
          <dgm:bulletEnabled val="1"/>
        </dgm:presLayoutVars>
      </dgm:prSet>
      <dgm:spPr/>
    </dgm:pt>
  </dgm:ptLst>
  <dgm:cxnLst>
    <dgm:cxn modelId="{BDE89D17-BA61-4D9F-8090-6EFF180ECAC8}" type="presOf" srcId="{72B23680-55F2-4C69-BE59-D65ED8FF1D4A}" destId="{C7A33FDE-9AF8-4CB5-8278-2B41F70BDA30}" srcOrd="0" destOrd="0" presId="urn:microsoft.com/office/officeart/2005/8/layout/hList1"/>
    <dgm:cxn modelId="{42D9711F-BD7F-4A50-9950-F771BE353673}" srcId="{EFB565E1-0236-4963-9490-395691024BDC}" destId="{B6552476-8723-4A51-9CE6-0EBC4BCE0975}" srcOrd="1" destOrd="0" parTransId="{A425A2B6-8EAE-43EA-BDB6-08E86BF22CF5}" sibTransId="{0914E3DA-B16F-40FB-A973-877F168C7BBB}"/>
    <dgm:cxn modelId="{4FFFBC28-8FC0-4630-8AA9-DE5AD9EE8420}" srcId="{78A28A83-A4FE-4D02-B6E3-DB12BFF35620}" destId="{5B6C4360-8AD3-46F0-9D48-8C688C15E388}" srcOrd="0" destOrd="0" parTransId="{7535DD2C-332B-4A4A-8C0D-6E8CB7EA0A3F}" sibTransId="{E1147A84-D3F7-41DF-893D-4B5498A0C255}"/>
    <dgm:cxn modelId="{A777FB70-D06A-4996-8F23-C82ECC371C60}" srcId="{5B6C4360-8AD3-46F0-9D48-8C688C15E388}" destId="{5D058376-E50C-4AB7-950A-60DAFAA06B89}" srcOrd="1" destOrd="0" parTransId="{FDA4B7E3-9856-4A3F-AF61-4DFA1B73B902}" sibTransId="{E17A3B8C-AEC8-40BD-9B0E-7A7AA09604F7}"/>
    <dgm:cxn modelId="{0CD9C680-BF8C-407A-A7E8-FB86E59324D4}" type="presOf" srcId="{5B6C4360-8AD3-46F0-9D48-8C688C15E388}" destId="{D375291C-3C22-4287-A521-7C4F6D2C3403}" srcOrd="0" destOrd="0" presId="urn:microsoft.com/office/officeart/2005/8/layout/hList1"/>
    <dgm:cxn modelId="{E2C5C787-DD4A-44FF-B445-D3B73D10DBCD}" type="presOf" srcId="{37D2BD56-EC69-4A4D-8E2B-7CE954D58669}" destId="{1D3AE98A-6F66-4409-9BE3-F129AB9A1700}" srcOrd="0" destOrd="0" presId="urn:microsoft.com/office/officeart/2005/8/layout/hList1"/>
    <dgm:cxn modelId="{334282A5-6951-406D-BA83-5ECDA0AAE206}" type="presOf" srcId="{78A28A83-A4FE-4D02-B6E3-DB12BFF35620}" destId="{CD915C4A-E848-44CA-878E-FDC2AEC5ABF0}" srcOrd="0" destOrd="0" presId="urn:microsoft.com/office/officeart/2005/8/layout/hList1"/>
    <dgm:cxn modelId="{60DA37B1-7F3F-421B-8EA6-957209FE57D3}" srcId="{5B6C4360-8AD3-46F0-9D48-8C688C15E388}" destId="{72B23680-55F2-4C69-BE59-D65ED8FF1D4A}" srcOrd="0" destOrd="0" parTransId="{400AFE4B-2542-4B97-B923-4B5E39A96424}" sibTransId="{EAD69A51-3B5E-468F-8288-BF4CE8078D01}"/>
    <dgm:cxn modelId="{27A580B1-8FA4-4A99-B5F3-270DB889D926}" type="presOf" srcId="{EFB565E1-0236-4963-9490-395691024BDC}" destId="{DE1B0CA5-773D-49FA-97BD-9D6C84F67866}" srcOrd="0" destOrd="0" presId="urn:microsoft.com/office/officeart/2005/8/layout/hList1"/>
    <dgm:cxn modelId="{A4DB79BE-FF7F-4FD1-9624-AEAF04720C95}" srcId="{5B6C4360-8AD3-46F0-9D48-8C688C15E388}" destId="{EF8E7DD7-326C-4E9A-8C8D-DEFE0DAF5200}" srcOrd="2" destOrd="0" parTransId="{FA08600C-2920-4D25-A343-FE23C08B24EE}" sibTransId="{EBA068FD-F0C6-4BDC-998E-D7A593CF9D4D}"/>
    <dgm:cxn modelId="{EDBFEEC3-1244-49E6-838B-5BF71E6552E7}" type="presOf" srcId="{EF8E7DD7-326C-4E9A-8C8D-DEFE0DAF5200}" destId="{C7A33FDE-9AF8-4CB5-8278-2B41F70BDA30}" srcOrd="0" destOrd="2" presId="urn:microsoft.com/office/officeart/2005/8/layout/hList1"/>
    <dgm:cxn modelId="{E2AC60C7-9E73-4FAF-9967-482D1F4C1754}" type="presOf" srcId="{5D058376-E50C-4AB7-950A-60DAFAA06B89}" destId="{C7A33FDE-9AF8-4CB5-8278-2B41F70BDA30}" srcOrd="0" destOrd="1" presId="urn:microsoft.com/office/officeart/2005/8/layout/hList1"/>
    <dgm:cxn modelId="{0ADED0D0-930E-493B-A02D-7A7724287D31}" type="presOf" srcId="{B6552476-8723-4A51-9CE6-0EBC4BCE0975}" destId="{1D3AE98A-6F66-4409-9BE3-F129AB9A1700}" srcOrd="0" destOrd="1" presId="urn:microsoft.com/office/officeart/2005/8/layout/hList1"/>
    <dgm:cxn modelId="{C3981DDD-6F06-41BC-980A-0F3536D5DEA1}" srcId="{EFB565E1-0236-4963-9490-395691024BDC}" destId="{37D2BD56-EC69-4A4D-8E2B-7CE954D58669}" srcOrd="0" destOrd="0" parTransId="{F3C3C15C-001B-4C9F-BD76-A4A9B0BBCC02}" sibTransId="{F154CB57-8C73-4C99-8236-8FB3E984FD30}"/>
    <dgm:cxn modelId="{D499CEF1-247C-4C27-91CD-1E5454DF8C01}" srcId="{78A28A83-A4FE-4D02-B6E3-DB12BFF35620}" destId="{EFB565E1-0236-4963-9490-395691024BDC}" srcOrd="1" destOrd="0" parTransId="{79FC690D-EDF2-4F37-8847-E30D52AC1FD3}" sibTransId="{5A5B3051-A86C-4A43-9AF8-8D3298182FCF}"/>
    <dgm:cxn modelId="{53407D37-C9A7-4CDC-A8C0-09EBBD119B25}" type="presParOf" srcId="{CD915C4A-E848-44CA-878E-FDC2AEC5ABF0}" destId="{B9E0EAA6-4910-41F5-9AF6-56921DDB7675}" srcOrd="0" destOrd="0" presId="urn:microsoft.com/office/officeart/2005/8/layout/hList1"/>
    <dgm:cxn modelId="{561A9D10-7547-4B00-B0CF-716A2777A885}" type="presParOf" srcId="{B9E0EAA6-4910-41F5-9AF6-56921DDB7675}" destId="{D375291C-3C22-4287-A521-7C4F6D2C3403}" srcOrd="0" destOrd="0" presId="urn:microsoft.com/office/officeart/2005/8/layout/hList1"/>
    <dgm:cxn modelId="{628900CB-755B-46EE-9620-377BAF1BDC89}" type="presParOf" srcId="{B9E0EAA6-4910-41F5-9AF6-56921DDB7675}" destId="{C7A33FDE-9AF8-4CB5-8278-2B41F70BDA30}" srcOrd="1" destOrd="0" presId="urn:microsoft.com/office/officeart/2005/8/layout/hList1"/>
    <dgm:cxn modelId="{75864A87-5738-429B-8535-ED64EDA2DA76}" type="presParOf" srcId="{CD915C4A-E848-44CA-878E-FDC2AEC5ABF0}" destId="{EFA33A0A-252B-484C-A016-12099AC9EEFC}" srcOrd="1" destOrd="0" presId="urn:microsoft.com/office/officeart/2005/8/layout/hList1"/>
    <dgm:cxn modelId="{0E9D1BE1-BE5A-450A-AA21-49D772AF4CA2}" type="presParOf" srcId="{CD915C4A-E848-44CA-878E-FDC2AEC5ABF0}" destId="{55EE0D55-9FB0-43AA-99AF-39CE34926A86}" srcOrd="2" destOrd="0" presId="urn:microsoft.com/office/officeart/2005/8/layout/hList1"/>
    <dgm:cxn modelId="{AD8D55A6-4618-4A09-B15E-9CFD9CEC0F54}" type="presParOf" srcId="{55EE0D55-9FB0-43AA-99AF-39CE34926A86}" destId="{DE1B0CA5-773D-49FA-97BD-9D6C84F67866}" srcOrd="0" destOrd="0" presId="urn:microsoft.com/office/officeart/2005/8/layout/hList1"/>
    <dgm:cxn modelId="{E063A800-1416-426B-A65A-D7717CF64413}" type="presParOf" srcId="{55EE0D55-9FB0-43AA-99AF-39CE34926A86}" destId="{1D3AE98A-6F66-4409-9BE3-F129AB9A1700}"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4A6F73B-330F-41A9-9869-9271BD901CFA}" type="doc">
      <dgm:prSet loTypeId="urn:microsoft.com/office/officeart/2005/8/layout/list1" loCatId="list" qsTypeId="urn:microsoft.com/office/officeart/2005/8/quickstyle/simple1" qsCatId="simple" csTypeId="urn:microsoft.com/office/officeart/2005/8/colors/accent2_2" csCatId="accent2" phldr="1"/>
      <dgm:spPr/>
      <dgm:t>
        <a:bodyPr/>
        <a:lstStyle/>
        <a:p>
          <a:endParaRPr lang="it-IT"/>
        </a:p>
      </dgm:t>
    </dgm:pt>
    <dgm:pt modelId="{7DB85A8B-7AFB-47DB-A740-540CB199B282}">
      <dgm:prSet phldrT="[Testo]" phldr="0"/>
      <dgm:spPr>
        <a:solidFill>
          <a:srgbClr val="C00000"/>
        </a:solidFill>
      </dgm:spPr>
      <dgm:t>
        <a:bodyPr/>
        <a:lstStyle/>
        <a:p>
          <a:r>
            <a:rPr lang="it-IT" dirty="0"/>
            <a:t>Per le società che si trasformano in società semplici (co.38)</a:t>
          </a:r>
        </a:p>
      </dgm:t>
    </dgm:pt>
    <dgm:pt modelId="{E3B4C16C-6C3B-41B9-9DA7-4892D0DDA393}" type="parTrans" cxnId="{1F12BE20-7905-4597-BC2A-1C09F3D0DD8B}">
      <dgm:prSet/>
      <dgm:spPr/>
      <dgm:t>
        <a:bodyPr/>
        <a:lstStyle/>
        <a:p>
          <a:endParaRPr lang="it-IT"/>
        </a:p>
      </dgm:t>
    </dgm:pt>
    <dgm:pt modelId="{E94CB70A-DAB9-4DB3-BBD7-35022711942C}" type="sibTrans" cxnId="{1F12BE20-7905-4597-BC2A-1C09F3D0DD8B}">
      <dgm:prSet/>
      <dgm:spPr/>
      <dgm:t>
        <a:bodyPr/>
        <a:lstStyle/>
        <a:p>
          <a:endParaRPr lang="it-IT"/>
        </a:p>
      </dgm:t>
    </dgm:pt>
    <dgm:pt modelId="{C113B1D4-85A2-4117-828B-0C72F9D92C75}">
      <dgm:prSet/>
      <dgm:spPr>
        <a:solidFill>
          <a:srgbClr val="EBA39F">
            <a:alpha val="90000"/>
          </a:srgbClr>
        </a:solidFill>
        <a:ln>
          <a:solidFill>
            <a:srgbClr val="F3C7C5"/>
          </a:solidFill>
        </a:ln>
      </dgm:spPr>
      <dgm:t>
        <a:bodyPr/>
        <a:lstStyle/>
        <a:p>
          <a:r>
            <a:rPr lang="it-IT" dirty="0"/>
            <a:t>Il costo fiscalmente riconosciuto delle azioni o quote possedute dai soci delle società trasformate deve essere aumentato della differenza assoggettata a imposta sostitutiva</a:t>
          </a:r>
        </a:p>
      </dgm:t>
    </dgm:pt>
    <dgm:pt modelId="{F57D2637-3D20-4994-9C7A-10DEDC63C6E8}" type="parTrans" cxnId="{1F3D47D7-CAEE-42B6-AD1D-B2B7DA8BC253}">
      <dgm:prSet/>
      <dgm:spPr/>
      <dgm:t>
        <a:bodyPr/>
        <a:lstStyle/>
        <a:p>
          <a:endParaRPr lang="it-IT"/>
        </a:p>
      </dgm:t>
    </dgm:pt>
    <dgm:pt modelId="{8191D7CE-9927-4B1F-A91F-16897817443C}" type="sibTrans" cxnId="{1F3D47D7-CAEE-42B6-AD1D-B2B7DA8BC253}">
      <dgm:prSet/>
      <dgm:spPr/>
      <dgm:t>
        <a:bodyPr/>
        <a:lstStyle/>
        <a:p>
          <a:endParaRPr lang="it-IT"/>
        </a:p>
      </dgm:t>
    </dgm:pt>
    <dgm:pt modelId="{340EB547-D9AA-4DEF-977D-0C55479E8F9B}">
      <dgm:prSet/>
      <dgm:spPr>
        <a:solidFill>
          <a:srgbClr val="EBA39F">
            <a:alpha val="90000"/>
          </a:srgbClr>
        </a:solidFill>
        <a:ln>
          <a:solidFill>
            <a:srgbClr val="F3C7C5"/>
          </a:solidFill>
        </a:ln>
      </dgm:spPr>
      <dgm:t>
        <a:bodyPr/>
        <a:lstStyle/>
        <a:p>
          <a:r>
            <a:rPr lang="it-IT" dirty="0"/>
            <a:t>Nei confronti dei soci assegnatari non opera la presunzione di distribuzione prioritaria degli utili e delle riserve</a:t>
          </a:r>
        </a:p>
      </dgm:t>
    </dgm:pt>
    <dgm:pt modelId="{293400FB-A98D-485B-9ADE-D7059BD076AA}" type="parTrans" cxnId="{BAA3DB27-A9C9-474A-AC94-97509135161C}">
      <dgm:prSet/>
      <dgm:spPr/>
      <dgm:t>
        <a:bodyPr/>
        <a:lstStyle/>
        <a:p>
          <a:endParaRPr lang="it-IT"/>
        </a:p>
      </dgm:t>
    </dgm:pt>
    <dgm:pt modelId="{0AE21D35-14EC-4447-A1E0-F70A65F9809D}" type="sibTrans" cxnId="{BAA3DB27-A9C9-474A-AC94-97509135161C}">
      <dgm:prSet/>
      <dgm:spPr/>
      <dgm:t>
        <a:bodyPr/>
        <a:lstStyle/>
        <a:p>
          <a:endParaRPr lang="it-IT"/>
        </a:p>
      </dgm:t>
    </dgm:pt>
    <dgm:pt modelId="{E2465EEA-E5B6-4B1D-8A0C-22F5B0197611}">
      <dgm:prSet/>
      <dgm:spPr>
        <a:solidFill>
          <a:srgbClr val="EBA39F">
            <a:alpha val="90000"/>
          </a:srgbClr>
        </a:solidFill>
        <a:ln>
          <a:solidFill>
            <a:srgbClr val="F3C7C5"/>
          </a:solidFill>
        </a:ln>
      </dgm:spPr>
      <dgm:t>
        <a:bodyPr/>
        <a:lstStyle/>
        <a:p>
          <a:r>
            <a:rPr lang="it-IT" dirty="0"/>
            <a:t>Coordinamento: il valore normale dei beni ricevuti dal socio, al netto dei debiti accollati, riduce il costo fiscalmente riconosciuto delle quote/azioni possedute</a:t>
          </a:r>
        </a:p>
      </dgm:t>
    </dgm:pt>
    <dgm:pt modelId="{D83B0771-D0AF-4D3C-8CC5-85C393F44198}" type="parTrans" cxnId="{1646A4FC-2855-44FD-826D-2CC8410C8177}">
      <dgm:prSet/>
      <dgm:spPr/>
      <dgm:t>
        <a:bodyPr/>
        <a:lstStyle/>
        <a:p>
          <a:endParaRPr lang="it-IT"/>
        </a:p>
      </dgm:t>
    </dgm:pt>
    <dgm:pt modelId="{82F885F9-2D1C-4353-925C-A0A573A12E7F}" type="sibTrans" cxnId="{1646A4FC-2855-44FD-826D-2CC8410C8177}">
      <dgm:prSet/>
      <dgm:spPr/>
      <dgm:t>
        <a:bodyPr/>
        <a:lstStyle/>
        <a:p>
          <a:endParaRPr lang="it-IT"/>
        </a:p>
      </dgm:t>
    </dgm:pt>
    <dgm:pt modelId="{EB73C1C8-078A-438F-8651-C46DD7A68318}" type="pres">
      <dgm:prSet presAssocID="{A4A6F73B-330F-41A9-9869-9271BD901CFA}" presName="linear" presStyleCnt="0">
        <dgm:presLayoutVars>
          <dgm:dir/>
          <dgm:animLvl val="lvl"/>
          <dgm:resizeHandles val="exact"/>
        </dgm:presLayoutVars>
      </dgm:prSet>
      <dgm:spPr/>
    </dgm:pt>
    <dgm:pt modelId="{9F9414BF-A2F5-4177-9014-F222E5C2371F}" type="pres">
      <dgm:prSet presAssocID="{7DB85A8B-7AFB-47DB-A740-540CB199B282}" presName="parentLin" presStyleCnt="0"/>
      <dgm:spPr/>
    </dgm:pt>
    <dgm:pt modelId="{1BA03B0C-AC64-40E9-BD42-ECEF23E59203}" type="pres">
      <dgm:prSet presAssocID="{7DB85A8B-7AFB-47DB-A740-540CB199B282}" presName="parentLeftMargin" presStyleLbl="node1" presStyleIdx="0" presStyleCnt="1"/>
      <dgm:spPr/>
    </dgm:pt>
    <dgm:pt modelId="{4135B40A-74FC-4C96-95A4-7490C63DACDD}" type="pres">
      <dgm:prSet presAssocID="{7DB85A8B-7AFB-47DB-A740-540CB199B282}" presName="parentText" presStyleLbl="node1" presStyleIdx="0" presStyleCnt="1">
        <dgm:presLayoutVars>
          <dgm:chMax val="0"/>
          <dgm:bulletEnabled val="1"/>
        </dgm:presLayoutVars>
      </dgm:prSet>
      <dgm:spPr/>
    </dgm:pt>
    <dgm:pt modelId="{86A5FF74-9931-4997-BB87-E285E923D6F7}" type="pres">
      <dgm:prSet presAssocID="{7DB85A8B-7AFB-47DB-A740-540CB199B282}" presName="negativeSpace" presStyleCnt="0"/>
      <dgm:spPr/>
    </dgm:pt>
    <dgm:pt modelId="{E308ABAF-C5D4-4654-A947-6121BDF80DDA}" type="pres">
      <dgm:prSet presAssocID="{7DB85A8B-7AFB-47DB-A740-540CB199B282}" presName="childText" presStyleLbl="conFgAcc1" presStyleIdx="0" presStyleCnt="1">
        <dgm:presLayoutVars>
          <dgm:bulletEnabled val="1"/>
        </dgm:presLayoutVars>
      </dgm:prSet>
      <dgm:spPr/>
    </dgm:pt>
  </dgm:ptLst>
  <dgm:cxnLst>
    <dgm:cxn modelId="{1F12BE20-7905-4597-BC2A-1C09F3D0DD8B}" srcId="{A4A6F73B-330F-41A9-9869-9271BD901CFA}" destId="{7DB85A8B-7AFB-47DB-A740-540CB199B282}" srcOrd="0" destOrd="0" parTransId="{E3B4C16C-6C3B-41B9-9DA7-4892D0DDA393}" sibTransId="{E94CB70A-DAB9-4DB3-BBD7-35022711942C}"/>
    <dgm:cxn modelId="{168AF023-1FC9-4A4F-B07C-B2844305D9B6}" type="presOf" srcId="{A4A6F73B-330F-41A9-9869-9271BD901CFA}" destId="{EB73C1C8-078A-438F-8651-C46DD7A68318}" srcOrd="0" destOrd="0" presId="urn:microsoft.com/office/officeart/2005/8/layout/list1"/>
    <dgm:cxn modelId="{BAA3DB27-A9C9-474A-AC94-97509135161C}" srcId="{7DB85A8B-7AFB-47DB-A740-540CB199B282}" destId="{340EB547-D9AA-4DEF-977D-0C55479E8F9B}" srcOrd="1" destOrd="0" parTransId="{293400FB-A98D-485B-9ADE-D7059BD076AA}" sibTransId="{0AE21D35-14EC-4447-A1E0-F70A65F9809D}"/>
    <dgm:cxn modelId="{E872305C-1BF1-4937-B0EE-51ABF321DB7C}" type="presOf" srcId="{7DB85A8B-7AFB-47DB-A740-540CB199B282}" destId="{4135B40A-74FC-4C96-95A4-7490C63DACDD}" srcOrd="1" destOrd="0" presId="urn:microsoft.com/office/officeart/2005/8/layout/list1"/>
    <dgm:cxn modelId="{C4C17381-C49E-460C-AC2D-5BA9E3FF8D87}" type="presOf" srcId="{7DB85A8B-7AFB-47DB-A740-540CB199B282}" destId="{1BA03B0C-AC64-40E9-BD42-ECEF23E59203}" srcOrd="0" destOrd="0" presId="urn:microsoft.com/office/officeart/2005/8/layout/list1"/>
    <dgm:cxn modelId="{EFB5CDB7-CDC9-4C5D-9F76-6D62A81C8E16}" type="presOf" srcId="{C113B1D4-85A2-4117-828B-0C72F9D92C75}" destId="{E308ABAF-C5D4-4654-A947-6121BDF80DDA}" srcOrd="0" destOrd="0" presId="urn:microsoft.com/office/officeart/2005/8/layout/list1"/>
    <dgm:cxn modelId="{AF339CD0-03B3-47A3-A59B-2060D1357DB9}" type="presOf" srcId="{340EB547-D9AA-4DEF-977D-0C55479E8F9B}" destId="{E308ABAF-C5D4-4654-A947-6121BDF80DDA}" srcOrd="0" destOrd="1" presId="urn:microsoft.com/office/officeart/2005/8/layout/list1"/>
    <dgm:cxn modelId="{1F3D47D7-CAEE-42B6-AD1D-B2B7DA8BC253}" srcId="{7DB85A8B-7AFB-47DB-A740-540CB199B282}" destId="{C113B1D4-85A2-4117-828B-0C72F9D92C75}" srcOrd="0" destOrd="0" parTransId="{F57D2637-3D20-4994-9C7A-10DEDC63C6E8}" sibTransId="{8191D7CE-9927-4B1F-A91F-16897817443C}"/>
    <dgm:cxn modelId="{E7B080F9-18C9-4534-B5B2-22CA3ACC3016}" type="presOf" srcId="{E2465EEA-E5B6-4B1D-8A0C-22F5B0197611}" destId="{E308ABAF-C5D4-4654-A947-6121BDF80DDA}" srcOrd="0" destOrd="2" presId="urn:microsoft.com/office/officeart/2005/8/layout/list1"/>
    <dgm:cxn modelId="{1646A4FC-2855-44FD-826D-2CC8410C8177}" srcId="{7DB85A8B-7AFB-47DB-A740-540CB199B282}" destId="{E2465EEA-E5B6-4B1D-8A0C-22F5B0197611}" srcOrd="2" destOrd="0" parTransId="{D83B0771-D0AF-4D3C-8CC5-85C393F44198}" sibTransId="{82F885F9-2D1C-4353-925C-A0A573A12E7F}"/>
    <dgm:cxn modelId="{5A463C4B-5F9D-4DAD-B0CF-A087FB682CA1}" type="presParOf" srcId="{EB73C1C8-078A-438F-8651-C46DD7A68318}" destId="{9F9414BF-A2F5-4177-9014-F222E5C2371F}" srcOrd="0" destOrd="0" presId="urn:microsoft.com/office/officeart/2005/8/layout/list1"/>
    <dgm:cxn modelId="{1E7D47F4-4153-43D2-A4C9-071BC1C04A59}" type="presParOf" srcId="{9F9414BF-A2F5-4177-9014-F222E5C2371F}" destId="{1BA03B0C-AC64-40E9-BD42-ECEF23E59203}" srcOrd="0" destOrd="0" presId="urn:microsoft.com/office/officeart/2005/8/layout/list1"/>
    <dgm:cxn modelId="{4DF10887-16C0-45D3-A4D0-CC709CB54CF6}" type="presParOf" srcId="{9F9414BF-A2F5-4177-9014-F222E5C2371F}" destId="{4135B40A-74FC-4C96-95A4-7490C63DACDD}" srcOrd="1" destOrd="0" presId="urn:microsoft.com/office/officeart/2005/8/layout/list1"/>
    <dgm:cxn modelId="{3C36E3E4-A808-47A1-A32B-4F242CEF3542}" type="presParOf" srcId="{EB73C1C8-078A-438F-8651-C46DD7A68318}" destId="{86A5FF74-9931-4997-BB87-E285E923D6F7}" srcOrd="1" destOrd="0" presId="urn:microsoft.com/office/officeart/2005/8/layout/list1"/>
    <dgm:cxn modelId="{D5843D09-9E32-49E8-B19E-2B4F10869A1D}" type="presParOf" srcId="{EB73C1C8-078A-438F-8651-C46DD7A68318}" destId="{E308ABAF-C5D4-4654-A947-6121BDF80DDA}"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4A6F73B-330F-41A9-9869-9271BD901CFA}" type="doc">
      <dgm:prSet loTypeId="urn:microsoft.com/office/officeart/2005/8/layout/list1" loCatId="list" qsTypeId="urn:microsoft.com/office/officeart/2005/8/quickstyle/simple1" qsCatId="simple" csTypeId="urn:microsoft.com/office/officeart/2005/8/colors/accent2_2" csCatId="accent2" phldr="1"/>
      <dgm:spPr/>
      <dgm:t>
        <a:bodyPr/>
        <a:lstStyle/>
        <a:p>
          <a:endParaRPr lang="it-IT"/>
        </a:p>
      </dgm:t>
    </dgm:pt>
    <dgm:pt modelId="{7DB85A8B-7AFB-47DB-A740-540CB199B282}">
      <dgm:prSet phldrT="[Testo]" phldr="0"/>
      <dgm:spPr>
        <a:solidFill>
          <a:srgbClr val="C00000"/>
        </a:solidFill>
      </dgm:spPr>
      <dgm:t>
        <a:bodyPr/>
        <a:lstStyle/>
        <a:p>
          <a:r>
            <a:rPr lang="it-IT" dirty="0"/>
            <a:t>Assegnazioni e cessioni di beni immobili</a:t>
          </a:r>
        </a:p>
      </dgm:t>
    </dgm:pt>
    <dgm:pt modelId="{E3B4C16C-6C3B-41B9-9DA7-4892D0DDA393}" type="parTrans" cxnId="{1F12BE20-7905-4597-BC2A-1C09F3D0DD8B}">
      <dgm:prSet/>
      <dgm:spPr/>
      <dgm:t>
        <a:bodyPr/>
        <a:lstStyle/>
        <a:p>
          <a:endParaRPr lang="it-IT"/>
        </a:p>
      </dgm:t>
    </dgm:pt>
    <dgm:pt modelId="{E94CB70A-DAB9-4DB3-BBD7-35022711942C}" type="sibTrans" cxnId="{1F12BE20-7905-4597-BC2A-1C09F3D0DD8B}">
      <dgm:prSet/>
      <dgm:spPr/>
      <dgm:t>
        <a:bodyPr/>
        <a:lstStyle/>
        <a:p>
          <a:endParaRPr lang="it-IT"/>
        </a:p>
      </dgm:t>
    </dgm:pt>
    <dgm:pt modelId="{C113B1D4-85A2-4117-828B-0C72F9D92C75}">
      <dgm:prSet/>
      <dgm:spPr>
        <a:solidFill>
          <a:srgbClr val="EBA39F">
            <a:alpha val="90000"/>
          </a:srgbClr>
        </a:solidFill>
        <a:ln>
          <a:noFill/>
        </a:ln>
      </dgm:spPr>
      <dgm:t>
        <a:bodyPr/>
        <a:lstStyle/>
        <a:p>
          <a:r>
            <a:rPr lang="it-IT" dirty="0"/>
            <a:t>Co. 37: la società può richiedere che il valore normale sia rappresentato dal valore catastale</a:t>
          </a:r>
        </a:p>
      </dgm:t>
    </dgm:pt>
    <dgm:pt modelId="{F57D2637-3D20-4994-9C7A-10DEDC63C6E8}" type="parTrans" cxnId="{1F3D47D7-CAEE-42B6-AD1D-B2B7DA8BC253}">
      <dgm:prSet/>
      <dgm:spPr/>
      <dgm:t>
        <a:bodyPr/>
        <a:lstStyle/>
        <a:p>
          <a:endParaRPr lang="it-IT"/>
        </a:p>
      </dgm:t>
    </dgm:pt>
    <dgm:pt modelId="{8191D7CE-9927-4B1F-A91F-16897817443C}" type="sibTrans" cxnId="{1F3D47D7-CAEE-42B6-AD1D-B2B7DA8BC253}">
      <dgm:prSet/>
      <dgm:spPr/>
      <dgm:t>
        <a:bodyPr/>
        <a:lstStyle/>
        <a:p>
          <a:endParaRPr lang="it-IT"/>
        </a:p>
      </dgm:t>
    </dgm:pt>
    <dgm:pt modelId="{C2F30F85-E3F2-4083-9FE3-BFD01D8CC3EA}">
      <dgm:prSet/>
      <dgm:spPr>
        <a:solidFill>
          <a:srgbClr val="EBA39F">
            <a:alpha val="90000"/>
          </a:srgbClr>
        </a:solidFill>
        <a:ln>
          <a:noFill/>
        </a:ln>
      </dgm:spPr>
      <dgm:t>
        <a:bodyPr/>
        <a:lstStyle/>
        <a:p>
          <a:r>
            <a:rPr lang="it-IT" dirty="0"/>
            <a:t>Co. 39: le aliquote dell'imposta proporzionale di registro eventualmente applicabili sono ridotte alla metà e le imposte ipotecarie e catastali si applicano in misura fissa.</a:t>
          </a:r>
        </a:p>
      </dgm:t>
    </dgm:pt>
    <dgm:pt modelId="{FD647B23-6DD6-4C08-99D4-72B95BBFD04E}" type="parTrans" cxnId="{9B23DDA7-4AFC-4258-A220-4E8E46D593BD}">
      <dgm:prSet/>
      <dgm:spPr/>
      <dgm:t>
        <a:bodyPr/>
        <a:lstStyle/>
        <a:p>
          <a:endParaRPr lang="it-IT"/>
        </a:p>
      </dgm:t>
    </dgm:pt>
    <dgm:pt modelId="{C00660E1-61C6-44A2-BC5B-EDCB8FC15877}" type="sibTrans" cxnId="{9B23DDA7-4AFC-4258-A220-4E8E46D593BD}">
      <dgm:prSet/>
      <dgm:spPr/>
      <dgm:t>
        <a:bodyPr/>
        <a:lstStyle/>
        <a:p>
          <a:endParaRPr lang="it-IT"/>
        </a:p>
      </dgm:t>
    </dgm:pt>
    <dgm:pt modelId="{EB73C1C8-078A-438F-8651-C46DD7A68318}" type="pres">
      <dgm:prSet presAssocID="{A4A6F73B-330F-41A9-9869-9271BD901CFA}" presName="linear" presStyleCnt="0">
        <dgm:presLayoutVars>
          <dgm:dir/>
          <dgm:animLvl val="lvl"/>
          <dgm:resizeHandles val="exact"/>
        </dgm:presLayoutVars>
      </dgm:prSet>
      <dgm:spPr/>
    </dgm:pt>
    <dgm:pt modelId="{9F9414BF-A2F5-4177-9014-F222E5C2371F}" type="pres">
      <dgm:prSet presAssocID="{7DB85A8B-7AFB-47DB-A740-540CB199B282}" presName="parentLin" presStyleCnt="0"/>
      <dgm:spPr/>
    </dgm:pt>
    <dgm:pt modelId="{1BA03B0C-AC64-40E9-BD42-ECEF23E59203}" type="pres">
      <dgm:prSet presAssocID="{7DB85A8B-7AFB-47DB-A740-540CB199B282}" presName="parentLeftMargin" presStyleLbl="node1" presStyleIdx="0" presStyleCnt="1"/>
      <dgm:spPr/>
    </dgm:pt>
    <dgm:pt modelId="{4135B40A-74FC-4C96-95A4-7490C63DACDD}" type="pres">
      <dgm:prSet presAssocID="{7DB85A8B-7AFB-47DB-A740-540CB199B282}" presName="parentText" presStyleLbl="node1" presStyleIdx="0" presStyleCnt="1">
        <dgm:presLayoutVars>
          <dgm:chMax val="0"/>
          <dgm:bulletEnabled val="1"/>
        </dgm:presLayoutVars>
      </dgm:prSet>
      <dgm:spPr/>
    </dgm:pt>
    <dgm:pt modelId="{86A5FF74-9931-4997-BB87-E285E923D6F7}" type="pres">
      <dgm:prSet presAssocID="{7DB85A8B-7AFB-47DB-A740-540CB199B282}" presName="negativeSpace" presStyleCnt="0"/>
      <dgm:spPr/>
    </dgm:pt>
    <dgm:pt modelId="{E308ABAF-C5D4-4654-A947-6121BDF80DDA}" type="pres">
      <dgm:prSet presAssocID="{7DB85A8B-7AFB-47DB-A740-540CB199B282}" presName="childText" presStyleLbl="conFgAcc1" presStyleIdx="0" presStyleCnt="1">
        <dgm:presLayoutVars>
          <dgm:bulletEnabled val="1"/>
        </dgm:presLayoutVars>
      </dgm:prSet>
      <dgm:spPr/>
    </dgm:pt>
  </dgm:ptLst>
  <dgm:cxnLst>
    <dgm:cxn modelId="{1F12BE20-7905-4597-BC2A-1C09F3D0DD8B}" srcId="{A4A6F73B-330F-41A9-9869-9271BD901CFA}" destId="{7DB85A8B-7AFB-47DB-A740-540CB199B282}" srcOrd="0" destOrd="0" parTransId="{E3B4C16C-6C3B-41B9-9DA7-4892D0DDA393}" sibTransId="{E94CB70A-DAB9-4DB3-BBD7-35022711942C}"/>
    <dgm:cxn modelId="{168AF023-1FC9-4A4F-B07C-B2844305D9B6}" type="presOf" srcId="{A4A6F73B-330F-41A9-9869-9271BD901CFA}" destId="{EB73C1C8-078A-438F-8651-C46DD7A68318}" srcOrd="0" destOrd="0" presId="urn:microsoft.com/office/officeart/2005/8/layout/list1"/>
    <dgm:cxn modelId="{E872305C-1BF1-4937-B0EE-51ABF321DB7C}" type="presOf" srcId="{7DB85A8B-7AFB-47DB-A740-540CB199B282}" destId="{4135B40A-74FC-4C96-95A4-7490C63DACDD}" srcOrd="1" destOrd="0" presId="urn:microsoft.com/office/officeart/2005/8/layout/list1"/>
    <dgm:cxn modelId="{FBFC8476-2AC6-4F7D-9FEE-C8421E7B458A}" type="presOf" srcId="{C2F30F85-E3F2-4083-9FE3-BFD01D8CC3EA}" destId="{E308ABAF-C5D4-4654-A947-6121BDF80DDA}" srcOrd="0" destOrd="1" presId="urn:microsoft.com/office/officeart/2005/8/layout/list1"/>
    <dgm:cxn modelId="{C4C17381-C49E-460C-AC2D-5BA9E3FF8D87}" type="presOf" srcId="{7DB85A8B-7AFB-47DB-A740-540CB199B282}" destId="{1BA03B0C-AC64-40E9-BD42-ECEF23E59203}" srcOrd="0" destOrd="0" presId="urn:microsoft.com/office/officeart/2005/8/layout/list1"/>
    <dgm:cxn modelId="{9B23DDA7-4AFC-4258-A220-4E8E46D593BD}" srcId="{7DB85A8B-7AFB-47DB-A740-540CB199B282}" destId="{C2F30F85-E3F2-4083-9FE3-BFD01D8CC3EA}" srcOrd="1" destOrd="0" parTransId="{FD647B23-6DD6-4C08-99D4-72B95BBFD04E}" sibTransId="{C00660E1-61C6-44A2-BC5B-EDCB8FC15877}"/>
    <dgm:cxn modelId="{EFB5CDB7-CDC9-4C5D-9F76-6D62A81C8E16}" type="presOf" srcId="{C113B1D4-85A2-4117-828B-0C72F9D92C75}" destId="{E308ABAF-C5D4-4654-A947-6121BDF80DDA}" srcOrd="0" destOrd="0" presId="urn:microsoft.com/office/officeart/2005/8/layout/list1"/>
    <dgm:cxn modelId="{1F3D47D7-CAEE-42B6-AD1D-B2B7DA8BC253}" srcId="{7DB85A8B-7AFB-47DB-A740-540CB199B282}" destId="{C113B1D4-85A2-4117-828B-0C72F9D92C75}" srcOrd="0" destOrd="0" parTransId="{F57D2637-3D20-4994-9C7A-10DEDC63C6E8}" sibTransId="{8191D7CE-9927-4B1F-A91F-16897817443C}"/>
    <dgm:cxn modelId="{5A463C4B-5F9D-4DAD-B0CF-A087FB682CA1}" type="presParOf" srcId="{EB73C1C8-078A-438F-8651-C46DD7A68318}" destId="{9F9414BF-A2F5-4177-9014-F222E5C2371F}" srcOrd="0" destOrd="0" presId="urn:microsoft.com/office/officeart/2005/8/layout/list1"/>
    <dgm:cxn modelId="{1E7D47F4-4153-43D2-A4C9-071BC1C04A59}" type="presParOf" srcId="{9F9414BF-A2F5-4177-9014-F222E5C2371F}" destId="{1BA03B0C-AC64-40E9-BD42-ECEF23E59203}" srcOrd="0" destOrd="0" presId="urn:microsoft.com/office/officeart/2005/8/layout/list1"/>
    <dgm:cxn modelId="{4DF10887-16C0-45D3-A4D0-CC709CB54CF6}" type="presParOf" srcId="{9F9414BF-A2F5-4177-9014-F222E5C2371F}" destId="{4135B40A-74FC-4C96-95A4-7490C63DACDD}" srcOrd="1" destOrd="0" presId="urn:microsoft.com/office/officeart/2005/8/layout/list1"/>
    <dgm:cxn modelId="{3C36E3E4-A808-47A1-A32B-4F242CEF3542}" type="presParOf" srcId="{EB73C1C8-078A-438F-8651-C46DD7A68318}" destId="{86A5FF74-9931-4997-BB87-E285E923D6F7}" srcOrd="1" destOrd="0" presId="urn:microsoft.com/office/officeart/2005/8/layout/list1"/>
    <dgm:cxn modelId="{D5843D09-9E32-49E8-B19E-2B4F10869A1D}" type="presParOf" srcId="{EB73C1C8-078A-438F-8651-C46DD7A68318}" destId="{E308ABAF-C5D4-4654-A947-6121BDF80DDA}"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CC4F913-9F93-4184-B35E-AD80551A1CAC}" type="doc">
      <dgm:prSet loTypeId="urn:microsoft.com/office/officeart/2005/8/layout/vList6" loCatId="list" qsTypeId="urn:microsoft.com/office/officeart/2005/8/quickstyle/simple1" qsCatId="simple" csTypeId="urn:microsoft.com/office/officeart/2005/8/colors/accent2_2" csCatId="accent2" phldr="1"/>
      <dgm:spPr/>
      <dgm:t>
        <a:bodyPr/>
        <a:lstStyle/>
        <a:p>
          <a:endParaRPr lang="it-IT"/>
        </a:p>
      </dgm:t>
    </dgm:pt>
    <dgm:pt modelId="{C4AF57C3-BC68-48B9-95AC-42BD64A44D57}">
      <dgm:prSet phldrT="[Testo]" phldr="0"/>
      <dgm:spPr>
        <a:solidFill>
          <a:srgbClr val="DE6A64"/>
        </a:solidFill>
      </dgm:spPr>
      <dgm:t>
        <a:bodyPr/>
        <a:lstStyle/>
        <a:p>
          <a:r>
            <a:rPr lang="it-IT" dirty="0"/>
            <a:t>I rata</a:t>
          </a:r>
        </a:p>
      </dgm:t>
    </dgm:pt>
    <dgm:pt modelId="{E87A0089-C189-4946-B238-63C88ED2E9AA}" type="parTrans" cxnId="{C7233533-0CC1-443D-B3E9-78D42E7CB720}">
      <dgm:prSet/>
      <dgm:spPr/>
      <dgm:t>
        <a:bodyPr/>
        <a:lstStyle/>
        <a:p>
          <a:endParaRPr lang="it-IT"/>
        </a:p>
      </dgm:t>
    </dgm:pt>
    <dgm:pt modelId="{64869739-65AC-4000-84ED-EFB3B0E27152}" type="sibTrans" cxnId="{C7233533-0CC1-443D-B3E9-78D42E7CB720}">
      <dgm:prSet/>
      <dgm:spPr/>
      <dgm:t>
        <a:bodyPr/>
        <a:lstStyle/>
        <a:p>
          <a:endParaRPr lang="it-IT"/>
        </a:p>
      </dgm:t>
    </dgm:pt>
    <dgm:pt modelId="{D84D07C4-7E95-496A-9EDA-A199C4A5E716}">
      <dgm:prSet phldrT="[Testo]" phldr="0"/>
      <dgm:spPr/>
      <dgm:t>
        <a:bodyPr/>
        <a:lstStyle/>
        <a:p>
          <a:pPr>
            <a:buFontTx/>
            <a:buNone/>
          </a:pPr>
          <a:r>
            <a:rPr lang="it-IT" dirty="0"/>
            <a:t> 30 NOV 2026</a:t>
          </a:r>
        </a:p>
      </dgm:t>
    </dgm:pt>
    <dgm:pt modelId="{0CC0F657-AF9F-45E3-A210-474770F72597}" type="parTrans" cxnId="{116CA712-AFBF-4D36-A12D-FB7E19BB59F5}">
      <dgm:prSet/>
      <dgm:spPr/>
      <dgm:t>
        <a:bodyPr/>
        <a:lstStyle/>
        <a:p>
          <a:endParaRPr lang="it-IT"/>
        </a:p>
      </dgm:t>
    </dgm:pt>
    <dgm:pt modelId="{FDC28831-F637-4266-8056-275C231FD762}" type="sibTrans" cxnId="{116CA712-AFBF-4D36-A12D-FB7E19BB59F5}">
      <dgm:prSet/>
      <dgm:spPr/>
      <dgm:t>
        <a:bodyPr/>
        <a:lstStyle/>
        <a:p>
          <a:endParaRPr lang="it-IT"/>
        </a:p>
      </dgm:t>
    </dgm:pt>
    <dgm:pt modelId="{73847449-F3A9-4F78-B86E-204267199F1D}">
      <dgm:prSet phldrT="[Testo]" phldr="0"/>
      <dgm:spPr/>
      <dgm:t>
        <a:bodyPr/>
        <a:lstStyle/>
        <a:p>
          <a:pPr>
            <a:buFontTx/>
            <a:buNone/>
          </a:pPr>
          <a:r>
            <a:rPr lang="it-IT" dirty="0"/>
            <a:t> 30 GIU 2027</a:t>
          </a:r>
        </a:p>
      </dgm:t>
    </dgm:pt>
    <dgm:pt modelId="{C712A0C5-F1A6-49E3-A773-372A1C6DB225}" type="parTrans" cxnId="{56FA157F-B1FA-4939-B2ED-A8F011604289}">
      <dgm:prSet/>
      <dgm:spPr/>
      <dgm:t>
        <a:bodyPr/>
        <a:lstStyle/>
        <a:p>
          <a:endParaRPr lang="it-IT"/>
        </a:p>
      </dgm:t>
    </dgm:pt>
    <dgm:pt modelId="{23389F51-C1A5-47F7-9B02-056879AB5D65}" type="sibTrans" cxnId="{56FA157F-B1FA-4939-B2ED-A8F011604289}">
      <dgm:prSet/>
      <dgm:spPr/>
      <dgm:t>
        <a:bodyPr/>
        <a:lstStyle/>
        <a:p>
          <a:endParaRPr lang="it-IT"/>
        </a:p>
      </dgm:t>
    </dgm:pt>
    <dgm:pt modelId="{CC05CE01-D06F-43A7-B24F-A9ADFD61D654}">
      <dgm:prSet phldrT="[Testo]" phldr="0"/>
      <dgm:spPr>
        <a:solidFill>
          <a:srgbClr val="DE6A64"/>
        </a:solidFill>
      </dgm:spPr>
      <dgm:t>
        <a:bodyPr/>
        <a:lstStyle/>
        <a:p>
          <a:r>
            <a:rPr lang="it-IT" dirty="0"/>
            <a:t>II rata</a:t>
          </a:r>
        </a:p>
      </dgm:t>
    </dgm:pt>
    <dgm:pt modelId="{7160CE0C-CAE0-4233-9BAF-341B34497197}" type="parTrans" cxnId="{53CDF378-54DD-4DD2-9E19-0AF92056869C}">
      <dgm:prSet/>
      <dgm:spPr/>
      <dgm:t>
        <a:bodyPr/>
        <a:lstStyle/>
        <a:p>
          <a:endParaRPr lang="it-IT"/>
        </a:p>
      </dgm:t>
    </dgm:pt>
    <dgm:pt modelId="{3EA63662-05A0-40A6-93B8-AA20D3096D9B}" type="sibTrans" cxnId="{53CDF378-54DD-4DD2-9E19-0AF92056869C}">
      <dgm:prSet/>
      <dgm:spPr/>
      <dgm:t>
        <a:bodyPr/>
        <a:lstStyle/>
        <a:p>
          <a:endParaRPr lang="it-IT"/>
        </a:p>
      </dgm:t>
    </dgm:pt>
    <dgm:pt modelId="{2BCB6682-BA3D-4848-92FA-8DC341480BFA}" type="pres">
      <dgm:prSet presAssocID="{7CC4F913-9F93-4184-B35E-AD80551A1CAC}" presName="Name0" presStyleCnt="0">
        <dgm:presLayoutVars>
          <dgm:dir/>
          <dgm:animLvl val="lvl"/>
          <dgm:resizeHandles/>
        </dgm:presLayoutVars>
      </dgm:prSet>
      <dgm:spPr/>
    </dgm:pt>
    <dgm:pt modelId="{0EE62632-56B8-4750-8C22-24A666C1D7DA}" type="pres">
      <dgm:prSet presAssocID="{C4AF57C3-BC68-48B9-95AC-42BD64A44D57}" presName="linNode" presStyleCnt="0"/>
      <dgm:spPr/>
    </dgm:pt>
    <dgm:pt modelId="{FE4815A4-007E-4919-ABCB-53079F3B624F}" type="pres">
      <dgm:prSet presAssocID="{C4AF57C3-BC68-48B9-95AC-42BD64A44D57}" presName="parentShp" presStyleLbl="node1" presStyleIdx="0" presStyleCnt="2">
        <dgm:presLayoutVars>
          <dgm:bulletEnabled val="1"/>
        </dgm:presLayoutVars>
      </dgm:prSet>
      <dgm:spPr/>
    </dgm:pt>
    <dgm:pt modelId="{6D192A8B-74C1-4498-8EE1-BB7483B33609}" type="pres">
      <dgm:prSet presAssocID="{C4AF57C3-BC68-48B9-95AC-42BD64A44D57}" presName="childShp" presStyleLbl="bgAccFollowNode1" presStyleIdx="0" presStyleCnt="2">
        <dgm:presLayoutVars>
          <dgm:bulletEnabled val="1"/>
        </dgm:presLayoutVars>
      </dgm:prSet>
      <dgm:spPr/>
    </dgm:pt>
    <dgm:pt modelId="{187DB67E-392E-4822-853C-EE83BAB60ABA}" type="pres">
      <dgm:prSet presAssocID="{64869739-65AC-4000-84ED-EFB3B0E27152}" presName="spacing" presStyleCnt="0"/>
      <dgm:spPr/>
    </dgm:pt>
    <dgm:pt modelId="{335F4C91-70E4-485B-A875-E16CBAA4B61D}" type="pres">
      <dgm:prSet presAssocID="{CC05CE01-D06F-43A7-B24F-A9ADFD61D654}" presName="linNode" presStyleCnt="0"/>
      <dgm:spPr/>
    </dgm:pt>
    <dgm:pt modelId="{738B8780-7FED-4E58-A6FE-6EC3B73964E6}" type="pres">
      <dgm:prSet presAssocID="{CC05CE01-D06F-43A7-B24F-A9ADFD61D654}" presName="parentShp" presStyleLbl="node1" presStyleIdx="1" presStyleCnt="2">
        <dgm:presLayoutVars>
          <dgm:bulletEnabled val="1"/>
        </dgm:presLayoutVars>
      </dgm:prSet>
      <dgm:spPr/>
    </dgm:pt>
    <dgm:pt modelId="{67482637-474D-4012-9A6E-67B9DE3E5EFC}" type="pres">
      <dgm:prSet presAssocID="{CC05CE01-D06F-43A7-B24F-A9ADFD61D654}" presName="childShp" presStyleLbl="bgAccFollowNode1" presStyleIdx="1" presStyleCnt="2" custLinFactNeighborX="1896" custLinFactNeighborY="46548">
        <dgm:presLayoutVars>
          <dgm:bulletEnabled val="1"/>
        </dgm:presLayoutVars>
      </dgm:prSet>
      <dgm:spPr/>
    </dgm:pt>
  </dgm:ptLst>
  <dgm:cxnLst>
    <dgm:cxn modelId="{116CA712-AFBF-4D36-A12D-FB7E19BB59F5}" srcId="{C4AF57C3-BC68-48B9-95AC-42BD64A44D57}" destId="{D84D07C4-7E95-496A-9EDA-A199C4A5E716}" srcOrd="0" destOrd="0" parTransId="{0CC0F657-AF9F-45E3-A210-474770F72597}" sibTransId="{FDC28831-F637-4266-8056-275C231FD762}"/>
    <dgm:cxn modelId="{C7233533-0CC1-443D-B3E9-78D42E7CB720}" srcId="{7CC4F913-9F93-4184-B35E-AD80551A1CAC}" destId="{C4AF57C3-BC68-48B9-95AC-42BD64A44D57}" srcOrd="0" destOrd="0" parTransId="{E87A0089-C189-4946-B238-63C88ED2E9AA}" sibTransId="{64869739-65AC-4000-84ED-EFB3B0E27152}"/>
    <dgm:cxn modelId="{2167AF68-0A61-4DF7-8271-505A06AE0F05}" type="presOf" srcId="{D84D07C4-7E95-496A-9EDA-A199C4A5E716}" destId="{6D192A8B-74C1-4498-8EE1-BB7483B33609}" srcOrd="0" destOrd="0" presId="urn:microsoft.com/office/officeart/2005/8/layout/vList6"/>
    <dgm:cxn modelId="{53CDF378-54DD-4DD2-9E19-0AF92056869C}" srcId="{7CC4F913-9F93-4184-B35E-AD80551A1CAC}" destId="{CC05CE01-D06F-43A7-B24F-A9ADFD61D654}" srcOrd="1" destOrd="0" parTransId="{7160CE0C-CAE0-4233-9BAF-341B34497197}" sibTransId="{3EA63662-05A0-40A6-93B8-AA20D3096D9B}"/>
    <dgm:cxn modelId="{56FA157F-B1FA-4939-B2ED-A8F011604289}" srcId="{CC05CE01-D06F-43A7-B24F-A9ADFD61D654}" destId="{73847449-F3A9-4F78-B86E-204267199F1D}" srcOrd="0" destOrd="0" parTransId="{C712A0C5-F1A6-49E3-A773-372A1C6DB225}" sibTransId="{23389F51-C1A5-47F7-9B02-056879AB5D65}"/>
    <dgm:cxn modelId="{5D34B2C1-A823-4FC3-9BD2-66A8596BAABC}" type="presOf" srcId="{73847449-F3A9-4F78-B86E-204267199F1D}" destId="{67482637-474D-4012-9A6E-67B9DE3E5EFC}" srcOrd="0" destOrd="0" presId="urn:microsoft.com/office/officeart/2005/8/layout/vList6"/>
    <dgm:cxn modelId="{B0A774CD-799C-4D04-92F4-B01D8702B898}" type="presOf" srcId="{7CC4F913-9F93-4184-B35E-AD80551A1CAC}" destId="{2BCB6682-BA3D-4848-92FA-8DC341480BFA}" srcOrd="0" destOrd="0" presId="urn:microsoft.com/office/officeart/2005/8/layout/vList6"/>
    <dgm:cxn modelId="{BA61E6E3-8BB0-4125-992D-888C62524452}" type="presOf" srcId="{C4AF57C3-BC68-48B9-95AC-42BD64A44D57}" destId="{FE4815A4-007E-4919-ABCB-53079F3B624F}" srcOrd="0" destOrd="0" presId="urn:microsoft.com/office/officeart/2005/8/layout/vList6"/>
    <dgm:cxn modelId="{C8AD07E6-CE74-4030-9B63-6618C9F3FB17}" type="presOf" srcId="{CC05CE01-D06F-43A7-B24F-A9ADFD61D654}" destId="{738B8780-7FED-4E58-A6FE-6EC3B73964E6}" srcOrd="0" destOrd="0" presId="urn:microsoft.com/office/officeart/2005/8/layout/vList6"/>
    <dgm:cxn modelId="{A0C8B8E9-C6C6-4506-90DA-8EC7C5042CB5}" type="presParOf" srcId="{2BCB6682-BA3D-4848-92FA-8DC341480BFA}" destId="{0EE62632-56B8-4750-8C22-24A666C1D7DA}" srcOrd="0" destOrd="0" presId="urn:microsoft.com/office/officeart/2005/8/layout/vList6"/>
    <dgm:cxn modelId="{B549678F-5017-4A32-B104-30D48B537BF3}" type="presParOf" srcId="{0EE62632-56B8-4750-8C22-24A666C1D7DA}" destId="{FE4815A4-007E-4919-ABCB-53079F3B624F}" srcOrd="0" destOrd="0" presId="urn:microsoft.com/office/officeart/2005/8/layout/vList6"/>
    <dgm:cxn modelId="{006CF33F-2066-40D8-8AA6-373805E37FBA}" type="presParOf" srcId="{0EE62632-56B8-4750-8C22-24A666C1D7DA}" destId="{6D192A8B-74C1-4498-8EE1-BB7483B33609}" srcOrd="1" destOrd="0" presId="urn:microsoft.com/office/officeart/2005/8/layout/vList6"/>
    <dgm:cxn modelId="{CCF205BA-C7E5-4C9B-B949-1556B7467D16}" type="presParOf" srcId="{2BCB6682-BA3D-4848-92FA-8DC341480BFA}" destId="{187DB67E-392E-4822-853C-EE83BAB60ABA}" srcOrd="1" destOrd="0" presId="urn:microsoft.com/office/officeart/2005/8/layout/vList6"/>
    <dgm:cxn modelId="{2A4496F4-786A-4FF3-8E38-16BEEF293DC9}" type="presParOf" srcId="{2BCB6682-BA3D-4848-92FA-8DC341480BFA}" destId="{335F4C91-70E4-485B-A875-E16CBAA4B61D}" srcOrd="2" destOrd="0" presId="urn:microsoft.com/office/officeart/2005/8/layout/vList6"/>
    <dgm:cxn modelId="{99326511-6BC7-4F26-8A07-9B94EAD97DA1}" type="presParOf" srcId="{335F4C91-70E4-485B-A875-E16CBAA4B61D}" destId="{738B8780-7FED-4E58-A6FE-6EC3B73964E6}" srcOrd="0" destOrd="0" presId="urn:microsoft.com/office/officeart/2005/8/layout/vList6"/>
    <dgm:cxn modelId="{DA27F06C-F6B5-4015-ACF9-437C08278C60}" type="presParOf" srcId="{335F4C91-70E4-485B-A875-E16CBAA4B61D}" destId="{67482637-474D-4012-9A6E-67B9DE3E5EFC}"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8A28A83-A4FE-4D02-B6E3-DB12BFF35620}" type="doc">
      <dgm:prSet loTypeId="urn:microsoft.com/office/officeart/2005/8/layout/hList1" loCatId="list" qsTypeId="urn:microsoft.com/office/officeart/2005/8/quickstyle/simple1" qsCatId="simple" csTypeId="urn:microsoft.com/office/officeart/2005/8/colors/accent2_2" csCatId="accent2" phldr="1"/>
      <dgm:spPr/>
      <dgm:t>
        <a:bodyPr/>
        <a:lstStyle/>
        <a:p>
          <a:endParaRPr lang="it-IT"/>
        </a:p>
      </dgm:t>
    </dgm:pt>
    <dgm:pt modelId="{EFB565E1-0236-4963-9490-395691024BDC}">
      <dgm:prSet phldrT="[Testo]" phldr="0"/>
      <dgm:spPr>
        <a:solidFill>
          <a:srgbClr val="C00000"/>
        </a:solidFill>
      </dgm:spPr>
      <dgm:t>
        <a:bodyPr/>
        <a:lstStyle/>
        <a:p>
          <a:r>
            <a:rPr lang="it-IT" dirty="0"/>
            <a:t>Ambito oggettivo</a:t>
          </a:r>
        </a:p>
      </dgm:t>
    </dgm:pt>
    <dgm:pt modelId="{79FC690D-EDF2-4F37-8847-E30D52AC1FD3}" type="parTrans" cxnId="{D499CEF1-247C-4C27-91CD-1E5454DF8C01}">
      <dgm:prSet/>
      <dgm:spPr/>
      <dgm:t>
        <a:bodyPr/>
        <a:lstStyle/>
        <a:p>
          <a:endParaRPr lang="it-IT"/>
        </a:p>
      </dgm:t>
    </dgm:pt>
    <dgm:pt modelId="{5A5B3051-A86C-4A43-9AF8-8D3298182FCF}" type="sibTrans" cxnId="{D499CEF1-247C-4C27-91CD-1E5454DF8C01}">
      <dgm:prSet/>
      <dgm:spPr/>
      <dgm:t>
        <a:bodyPr/>
        <a:lstStyle/>
        <a:p>
          <a:endParaRPr lang="it-IT"/>
        </a:p>
      </dgm:t>
    </dgm:pt>
    <dgm:pt modelId="{37D2BD56-EC69-4A4D-8E2B-7CE954D58669}">
      <dgm:prSet phldrT="[Testo]"/>
      <dgm:spPr>
        <a:solidFill>
          <a:srgbClr val="F3C7C5">
            <a:alpha val="90000"/>
          </a:srgbClr>
        </a:solidFill>
      </dgm:spPr>
      <dgm:t>
        <a:bodyPr/>
        <a:lstStyle/>
        <a:p>
          <a:pPr>
            <a:buFont typeface="Arial" panose="020B0604020202020204" pitchFamily="34" charset="0"/>
            <a:buChar char="•"/>
          </a:pPr>
          <a:r>
            <a:rPr lang="it-IT" dirty="0"/>
            <a:t>beni immobili strumentali non produttivi di reddito fondiario di cui all'art. 43 TUIR</a:t>
          </a:r>
        </a:p>
      </dgm:t>
    </dgm:pt>
    <dgm:pt modelId="{F3C3C15C-001B-4C9F-BD76-A4A9B0BBCC02}" type="parTrans" cxnId="{C3981DDD-6F06-41BC-980A-0F3536D5DEA1}">
      <dgm:prSet/>
      <dgm:spPr/>
      <dgm:t>
        <a:bodyPr/>
        <a:lstStyle/>
        <a:p>
          <a:endParaRPr lang="it-IT"/>
        </a:p>
      </dgm:t>
    </dgm:pt>
    <dgm:pt modelId="{F154CB57-8C73-4C99-8236-8FB3E984FD30}" type="sibTrans" cxnId="{C3981DDD-6F06-41BC-980A-0F3536D5DEA1}">
      <dgm:prSet/>
      <dgm:spPr/>
      <dgm:t>
        <a:bodyPr/>
        <a:lstStyle/>
        <a:p>
          <a:endParaRPr lang="it-IT"/>
        </a:p>
      </dgm:t>
    </dgm:pt>
    <dgm:pt modelId="{19AE1D24-2A83-49C9-B02E-D5E88BE30291}">
      <dgm:prSet phldrT="[Testo]"/>
      <dgm:spPr>
        <a:solidFill>
          <a:srgbClr val="F3C7C5">
            <a:alpha val="90000"/>
          </a:srgbClr>
        </a:solidFill>
      </dgm:spPr>
      <dgm:t>
        <a:bodyPr/>
        <a:lstStyle/>
        <a:p>
          <a:pPr>
            <a:buFont typeface="Arial" panose="020B0604020202020204" pitchFamily="34" charset="0"/>
            <a:buChar char="•"/>
          </a:pPr>
          <a:r>
            <a:rPr lang="it-IT" dirty="0"/>
            <a:t> posseduti e strumentali alla data del 30/09/2025</a:t>
          </a:r>
        </a:p>
      </dgm:t>
    </dgm:pt>
    <dgm:pt modelId="{7D517FA6-3150-445B-A4AB-17736C58F942}" type="parTrans" cxnId="{5BD85137-8A62-4250-9728-D856E9CC5408}">
      <dgm:prSet/>
      <dgm:spPr/>
      <dgm:t>
        <a:bodyPr/>
        <a:lstStyle/>
        <a:p>
          <a:endParaRPr lang="it-IT"/>
        </a:p>
      </dgm:t>
    </dgm:pt>
    <dgm:pt modelId="{A6E9D449-D64B-414B-9ED4-B249F18C1339}" type="sibTrans" cxnId="{5BD85137-8A62-4250-9728-D856E9CC5408}">
      <dgm:prSet/>
      <dgm:spPr/>
      <dgm:t>
        <a:bodyPr/>
        <a:lstStyle/>
        <a:p>
          <a:endParaRPr lang="it-IT"/>
        </a:p>
      </dgm:t>
    </dgm:pt>
    <dgm:pt modelId="{C80E4A20-3EAF-4786-8655-EEFE8D9BCA0E}">
      <dgm:prSet phldrT="[Testo]"/>
      <dgm:spPr>
        <a:solidFill>
          <a:srgbClr val="F3C7C5">
            <a:alpha val="90000"/>
          </a:srgbClr>
        </a:solidFill>
      </dgm:spPr>
      <dgm:t>
        <a:bodyPr/>
        <a:lstStyle/>
        <a:p>
          <a:pPr>
            <a:buFont typeface="Arial" panose="020B0604020202020204" pitchFamily="34" charset="0"/>
            <a:buChar char="•"/>
          </a:pPr>
          <a:endParaRPr lang="it-IT" dirty="0"/>
        </a:p>
      </dgm:t>
    </dgm:pt>
    <dgm:pt modelId="{0D3F15C1-E6EC-4038-8B28-2215FF3B0CD7}" type="parTrans" cxnId="{8A5C2D5A-B4F5-4B80-9769-BE6751C80D06}">
      <dgm:prSet/>
      <dgm:spPr/>
      <dgm:t>
        <a:bodyPr/>
        <a:lstStyle/>
        <a:p>
          <a:endParaRPr lang="it-IT"/>
        </a:p>
      </dgm:t>
    </dgm:pt>
    <dgm:pt modelId="{CD5CB89A-9F22-44B5-8CA5-ADC90BC310BF}" type="sibTrans" cxnId="{8A5C2D5A-B4F5-4B80-9769-BE6751C80D06}">
      <dgm:prSet/>
      <dgm:spPr/>
      <dgm:t>
        <a:bodyPr/>
        <a:lstStyle/>
        <a:p>
          <a:endParaRPr lang="it-IT"/>
        </a:p>
      </dgm:t>
    </dgm:pt>
    <dgm:pt modelId="{ACAA632A-7FD3-4AE5-8AB9-A8D3CAB3D53F}">
      <dgm:prSet phldrT="[Testo]"/>
      <dgm:spPr>
        <a:solidFill>
          <a:srgbClr val="F3C7C5">
            <a:alpha val="90000"/>
          </a:srgbClr>
        </a:solidFill>
      </dgm:spPr>
      <dgm:t>
        <a:bodyPr/>
        <a:lstStyle/>
        <a:p>
          <a:pPr>
            <a:buFont typeface="Arial" panose="020B0604020202020204" pitchFamily="34" charset="0"/>
            <a:buChar char="•"/>
          </a:pPr>
          <a:r>
            <a:rPr lang="it-IT" dirty="0"/>
            <a:t>Decorrenza da 1/1/2026</a:t>
          </a:r>
        </a:p>
      </dgm:t>
    </dgm:pt>
    <dgm:pt modelId="{B1F48454-9917-463B-8F1F-A1D6981CABC6}" type="parTrans" cxnId="{45EC94BE-C4C1-424F-A9EA-904A449C7F32}">
      <dgm:prSet/>
      <dgm:spPr/>
      <dgm:t>
        <a:bodyPr/>
        <a:lstStyle/>
        <a:p>
          <a:endParaRPr lang="it-IT"/>
        </a:p>
      </dgm:t>
    </dgm:pt>
    <dgm:pt modelId="{1754F6A8-D8A9-42EA-B4F6-740F07E7D412}" type="sibTrans" cxnId="{45EC94BE-C4C1-424F-A9EA-904A449C7F32}">
      <dgm:prSet/>
      <dgm:spPr/>
      <dgm:t>
        <a:bodyPr/>
        <a:lstStyle/>
        <a:p>
          <a:endParaRPr lang="it-IT"/>
        </a:p>
      </dgm:t>
    </dgm:pt>
    <dgm:pt modelId="{CD915C4A-E848-44CA-878E-FDC2AEC5ABF0}" type="pres">
      <dgm:prSet presAssocID="{78A28A83-A4FE-4D02-B6E3-DB12BFF35620}" presName="Name0" presStyleCnt="0">
        <dgm:presLayoutVars>
          <dgm:dir/>
          <dgm:animLvl val="lvl"/>
          <dgm:resizeHandles val="exact"/>
        </dgm:presLayoutVars>
      </dgm:prSet>
      <dgm:spPr/>
    </dgm:pt>
    <dgm:pt modelId="{55EE0D55-9FB0-43AA-99AF-39CE34926A86}" type="pres">
      <dgm:prSet presAssocID="{EFB565E1-0236-4963-9490-395691024BDC}" presName="composite" presStyleCnt="0"/>
      <dgm:spPr/>
    </dgm:pt>
    <dgm:pt modelId="{DE1B0CA5-773D-49FA-97BD-9D6C84F67866}" type="pres">
      <dgm:prSet presAssocID="{EFB565E1-0236-4963-9490-395691024BDC}" presName="parTx" presStyleLbl="alignNode1" presStyleIdx="0" presStyleCnt="1">
        <dgm:presLayoutVars>
          <dgm:chMax val="0"/>
          <dgm:chPref val="0"/>
          <dgm:bulletEnabled val="1"/>
        </dgm:presLayoutVars>
      </dgm:prSet>
      <dgm:spPr/>
    </dgm:pt>
    <dgm:pt modelId="{1D3AE98A-6F66-4409-9BE3-F129AB9A1700}" type="pres">
      <dgm:prSet presAssocID="{EFB565E1-0236-4963-9490-395691024BDC}" presName="desTx" presStyleLbl="alignAccFollowNode1" presStyleIdx="0" presStyleCnt="1">
        <dgm:presLayoutVars>
          <dgm:bulletEnabled val="1"/>
        </dgm:presLayoutVars>
      </dgm:prSet>
      <dgm:spPr/>
    </dgm:pt>
  </dgm:ptLst>
  <dgm:cxnLst>
    <dgm:cxn modelId="{71ED2515-9458-4F95-A1D3-FF8991012DC9}" type="presOf" srcId="{C80E4A20-3EAF-4786-8655-EEFE8D9BCA0E}" destId="{1D3AE98A-6F66-4409-9BE3-F129AB9A1700}" srcOrd="0" destOrd="3" presId="urn:microsoft.com/office/officeart/2005/8/layout/hList1"/>
    <dgm:cxn modelId="{F994F418-F0EE-42B9-9CE1-2A1979374EDD}" type="presOf" srcId="{37D2BD56-EC69-4A4D-8E2B-7CE954D58669}" destId="{1D3AE98A-6F66-4409-9BE3-F129AB9A1700}" srcOrd="0" destOrd="0" presId="urn:microsoft.com/office/officeart/2005/8/layout/hList1"/>
    <dgm:cxn modelId="{5BD85137-8A62-4250-9728-D856E9CC5408}" srcId="{EFB565E1-0236-4963-9490-395691024BDC}" destId="{19AE1D24-2A83-49C9-B02E-D5E88BE30291}" srcOrd="1" destOrd="0" parTransId="{7D517FA6-3150-445B-A4AB-17736C58F942}" sibTransId="{A6E9D449-D64B-414B-9ED4-B249F18C1339}"/>
    <dgm:cxn modelId="{8BB57168-5E0D-43F8-8A10-CBC9E17B6922}" type="presOf" srcId="{EFB565E1-0236-4963-9490-395691024BDC}" destId="{DE1B0CA5-773D-49FA-97BD-9D6C84F67866}" srcOrd="0" destOrd="0" presId="urn:microsoft.com/office/officeart/2005/8/layout/hList1"/>
    <dgm:cxn modelId="{8A5C2D5A-B4F5-4B80-9769-BE6751C80D06}" srcId="{EFB565E1-0236-4963-9490-395691024BDC}" destId="{C80E4A20-3EAF-4786-8655-EEFE8D9BCA0E}" srcOrd="3" destOrd="0" parTransId="{0D3F15C1-E6EC-4038-8B28-2215FF3B0CD7}" sibTransId="{CD5CB89A-9F22-44B5-8CA5-ADC90BC310BF}"/>
    <dgm:cxn modelId="{334282A5-6951-406D-BA83-5ECDA0AAE206}" type="presOf" srcId="{78A28A83-A4FE-4D02-B6E3-DB12BFF35620}" destId="{CD915C4A-E848-44CA-878E-FDC2AEC5ABF0}" srcOrd="0" destOrd="0" presId="urn:microsoft.com/office/officeart/2005/8/layout/hList1"/>
    <dgm:cxn modelId="{45EC94BE-C4C1-424F-A9EA-904A449C7F32}" srcId="{EFB565E1-0236-4963-9490-395691024BDC}" destId="{ACAA632A-7FD3-4AE5-8AB9-A8D3CAB3D53F}" srcOrd="2" destOrd="0" parTransId="{B1F48454-9917-463B-8F1F-A1D6981CABC6}" sibTransId="{1754F6A8-D8A9-42EA-B4F6-740F07E7D412}"/>
    <dgm:cxn modelId="{238B27D1-F136-4AF3-82B8-BC73F10E0982}" type="presOf" srcId="{19AE1D24-2A83-49C9-B02E-D5E88BE30291}" destId="{1D3AE98A-6F66-4409-9BE3-F129AB9A1700}" srcOrd="0" destOrd="1" presId="urn:microsoft.com/office/officeart/2005/8/layout/hList1"/>
    <dgm:cxn modelId="{C3981DDD-6F06-41BC-980A-0F3536D5DEA1}" srcId="{EFB565E1-0236-4963-9490-395691024BDC}" destId="{37D2BD56-EC69-4A4D-8E2B-7CE954D58669}" srcOrd="0" destOrd="0" parTransId="{F3C3C15C-001B-4C9F-BD76-A4A9B0BBCC02}" sibTransId="{F154CB57-8C73-4C99-8236-8FB3E984FD30}"/>
    <dgm:cxn modelId="{A34622F0-4B13-4865-863C-F62CA7389011}" type="presOf" srcId="{ACAA632A-7FD3-4AE5-8AB9-A8D3CAB3D53F}" destId="{1D3AE98A-6F66-4409-9BE3-F129AB9A1700}" srcOrd="0" destOrd="2" presId="urn:microsoft.com/office/officeart/2005/8/layout/hList1"/>
    <dgm:cxn modelId="{D499CEF1-247C-4C27-91CD-1E5454DF8C01}" srcId="{78A28A83-A4FE-4D02-B6E3-DB12BFF35620}" destId="{EFB565E1-0236-4963-9490-395691024BDC}" srcOrd="0" destOrd="0" parTransId="{79FC690D-EDF2-4F37-8847-E30D52AC1FD3}" sibTransId="{5A5B3051-A86C-4A43-9AF8-8D3298182FCF}"/>
    <dgm:cxn modelId="{A1FB1A5C-EAB9-403F-890A-AA45B91D58DC}" type="presParOf" srcId="{CD915C4A-E848-44CA-878E-FDC2AEC5ABF0}" destId="{55EE0D55-9FB0-43AA-99AF-39CE34926A86}" srcOrd="0" destOrd="0" presId="urn:microsoft.com/office/officeart/2005/8/layout/hList1"/>
    <dgm:cxn modelId="{1974F413-3DE7-4B88-B556-D84572A5D246}" type="presParOf" srcId="{55EE0D55-9FB0-43AA-99AF-39CE34926A86}" destId="{DE1B0CA5-773D-49FA-97BD-9D6C84F67866}" srcOrd="0" destOrd="0" presId="urn:microsoft.com/office/officeart/2005/8/layout/hList1"/>
    <dgm:cxn modelId="{5925B182-638B-4D99-B274-BC1633BBEE54}" type="presParOf" srcId="{55EE0D55-9FB0-43AA-99AF-39CE34926A86}" destId="{1D3AE98A-6F66-4409-9BE3-F129AB9A1700}"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8A28A83-A4FE-4D02-B6E3-DB12BFF35620}" type="doc">
      <dgm:prSet loTypeId="urn:microsoft.com/office/officeart/2005/8/layout/list1" loCatId="list" qsTypeId="urn:microsoft.com/office/officeart/2005/8/quickstyle/simple1" qsCatId="simple" csTypeId="urn:microsoft.com/office/officeart/2005/8/colors/accent2_2" csCatId="accent2" phldr="1"/>
      <dgm:spPr/>
      <dgm:t>
        <a:bodyPr/>
        <a:lstStyle/>
        <a:p>
          <a:endParaRPr lang="it-IT"/>
        </a:p>
      </dgm:t>
    </dgm:pt>
    <dgm:pt modelId="{EFB565E1-0236-4963-9490-395691024BDC}">
      <dgm:prSet phldrT="[Testo]" phldr="0"/>
      <dgm:spPr>
        <a:solidFill>
          <a:srgbClr val="C5322A"/>
        </a:solidFill>
      </dgm:spPr>
      <dgm:t>
        <a:bodyPr/>
        <a:lstStyle/>
        <a:p>
          <a:r>
            <a:rPr lang="it-IT" dirty="0"/>
            <a:t>Aliquota 8%</a:t>
          </a:r>
        </a:p>
      </dgm:t>
    </dgm:pt>
    <dgm:pt modelId="{79FC690D-EDF2-4F37-8847-E30D52AC1FD3}" type="parTrans" cxnId="{D499CEF1-247C-4C27-91CD-1E5454DF8C01}">
      <dgm:prSet/>
      <dgm:spPr/>
      <dgm:t>
        <a:bodyPr/>
        <a:lstStyle/>
        <a:p>
          <a:endParaRPr lang="it-IT"/>
        </a:p>
      </dgm:t>
    </dgm:pt>
    <dgm:pt modelId="{5A5B3051-A86C-4A43-9AF8-8D3298182FCF}" type="sibTrans" cxnId="{D499CEF1-247C-4C27-91CD-1E5454DF8C01}">
      <dgm:prSet/>
      <dgm:spPr/>
      <dgm:t>
        <a:bodyPr/>
        <a:lstStyle/>
        <a:p>
          <a:endParaRPr lang="it-IT"/>
        </a:p>
      </dgm:t>
    </dgm:pt>
    <dgm:pt modelId="{37D2BD56-EC69-4A4D-8E2B-7CE954D58669}">
      <dgm:prSet phldrT="[Testo]"/>
      <dgm:spPr>
        <a:ln>
          <a:solidFill>
            <a:schemeClr val="bg1"/>
          </a:solidFill>
        </a:ln>
      </dgm:spPr>
      <dgm:t>
        <a:bodyPr/>
        <a:lstStyle/>
        <a:p>
          <a:pPr>
            <a:buFont typeface="Arial" panose="020B0604020202020204" pitchFamily="34" charset="0"/>
            <a:buChar char="•"/>
          </a:pPr>
          <a:r>
            <a:rPr lang="it-IT" dirty="0"/>
            <a:t>differenza tra il </a:t>
          </a:r>
          <a:r>
            <a:rPr lang="it-IT" b="1" dirty="0"/>
            <a:t>valore normale </a:t>
          </a:r>
          <a:r>
            <a:rPr lang="it-IT" dirty="0"/>
            <a:t>dei beni assegnati e il loro </a:t>
          </a:r>
          <a:r>
            <a:rPr lang="it-IT" b="1" dirty="0"/>
            <a:t>costo fiscalmente riconosciuto (</a:t>
          </a:r>
          <a:r>
            <a:rPr lang="it-IT" dirty="0"/>
            <a:t>valore iscritto nel libro degli inventari o nel registro dei beni ammortizzabili al netto delle quote di ammortamento dedotte fino al 31 dicembre 2025</a:t>
          </a:r>
          <a:endParaRPr lang="it-IT" b="1" dirty="0"/>
        </a:p>
      </dgm:t>
    </dgm:pt>
    <dgm:pt modelId="{F3C3C15C-001B-4C9F-BD76-A4A9B0BBCC02}" type="parTrans" cxnId="{C3981DDD-6F06-41BC-980A-0F3536D5DEA1}">
      <dgm:prSet/>
      <dgm:spPr/>
      <dgm:t>
        <a:bodyPr/>
        <a:lstStyle/>
        <a:p>
          <a:endParaRPr lang="it-IT"/>
        </a:p>
      </dgm:t>
    </dgm:pt>
    <dgm:pt modelId="{F154CB57-8C73-4C99-8236-8FB3E984FD30}" type="sibTrans" cxnId="{C3981DDD-6F06-41BC-980A-0F3536D5DEA1}">
      <dgm:prSet/>
      <dgm:spPr/>
      <dgm:t>
        <a:bodyPr/>
        <a:lstStyle/>
        <a:p>
          <a:endParaRPr lang="it-IT"/>
        </a:p>
      </dgm:t>
    </dgm:pt>
    <dgm:pt modelId="{FFCA4960-1746-4D13-B7EE-DB646C182133}">
      <dgm:prSet phldrT="[Testo]"/>
      <dgm:spPr>
        <a:ln>
          <a:solidFill>
            <a:schemeClr val="bg1"/>
          </a:solidFill>
        </a:ln>
      </dgm:spPr>
      <dgm:t>
        <a:bodyPr/>
        <a:lstStyle/>
        <a:p>
          <a:pPr>
            <a:buFont typeface="Arial" panose="020B0604020202020204" pitchFamily="34" charset="0"/>
            <a:buChar char="•"/>
          </a:pPr>
          <a:r>
            <a:rPr lang="it-IT" b="0" dirty="0"/>
            <a:t>su richiesta dell'imprenditore, il valore normale può essere sostituito dal valore catastale</a:t>
          </a:r>
        </a:p>
      </dgm:t>
    </dgm:pt>
    <dgm:pt modelId="{4C76DCCD-2529-490E-8A73-8552A5BE4C6B}" type="parTrans" cxnId="{3B15E9C8-18E8-4886-9FFF-60561354CC95}">
      <dgm:prSet/>
      <dgm:spPr/>
      <dgm:t>
        <a:bodyPr/>
        <a:lstStyle/>
        <a:p>
          <a:endParaRPr lang="it-IT"/>
        </a:p>
      </dgm:t>
    </dgm:pt>
    <dgm:pt modelId="{551F33F2-6E28-41DB-B547-77EB555164A6}" type="sibTrans" cxnId="{3B15E9C8-18E8-4886-9FFF-60561354CC95}">
      <dgm:prSet/>
      <dgm:spPr/>
      <dgm:t>
        <a:bodyPr/>
        <a:lstStyle/>
        <a:p>
          <a:endParaRPr lang="it-IT"/>
        </a:p>
      </dgm:t>
    </dgm:pt>
    <dgm:pt modelId="{39424976-10AF-4C87-A1FD-7940D5291B2C}">
      <dgm:prSet phldrT="[Testo]" phldr="0"/>
      <dgm:spPr>
        <a:solidFill>
          <a:srgbClr val="C5322A"/>
        </a:solidFill>
      </dgm:spPr>
      <dgm:t>
        <a:bodyPr/>
        <a:lstStyle/>
        <a:p>
          <a:r>
            <a:rPr lang="it-IT"/>
            <a:t>Base imponibile</a:t>
          </a:r>
          <a:endParaRPr lang="it-IT" dirty="0"/>
        </a:p>
      </dgm:t>
    </dgm:pt>
    <dgm:pt modelId="{6CD0BDEB-2C62-4CE3-BCEA-8686CB4224A0}" type="parTrans" cxnId="{74B8658D-82E2-4666-BDE2-69D757ED5961}">
      <dgm:prSet/>
      <dgm:spPr/>
      <dgm:t>
        <a:bodyPr/>
        <a:lstStyle/>
        <a:p>
          <a:endParaRPr lang="it-IT"/>
        </a:p>
      </dgm:t>
    </dgm:pt>
    <dgm:pt modelId="{C495B504-2A3B-4416-AEF1-900F66F11479}" type="sibTrans" cxnId="{74B8658D-82E2-4666-BDE2-69D757ED5961}">
      <dgm:prSet/>
      <dgm:spPr/>
      <dgm:t>
        <a:bodyPr/>
        <a:lstStyle/>
        <a:p>
          <a:endParaRPr lang="it-IT"/>
        </a:p>
      </dgm:t>
    </dgm:pt>
    <dgm:pt modelId="{B94A6916-1933-4120-9021-B927D0344CBE}" type="pres">
      <dgm:prSet presAssocID="{78A28A83-A4FE-4D02-B6E3-DB12BFF35620}" presName="linear" presStyleCnt="0">
        <dgm:presLayoutVars>
          <dgm:dir/>
          <dgm:animLvl val="lvl"/>
          <dgm:resizeHandles val="exact"/>
        </dgm:presLayoutVars>
      </dgm:prSet>
      <dgm:spPr/>
    </dgm:pt>
    <dgm:pt modelId="{A9C63607-5B70-466E-BB97-A00FCBBE9A39}" type="pres">
      <dgm:prSet presAssocID="{EFB565E1-0236-4963-9490-395691024BDC}" presName="parentLin" presStyleCnt="0"/>
      <dgm:spPr/>
    </dgm:pt>
    <dgm:pt modelId="{C90E5BA5-E94F-4A98-9D7F-4287887827F7}" type="pres">
      <dgm:prSet presAssocID="{EFB565E1-0236-4963-9490-395691024BDC}" presName="parentLeftMargin" presStyleLbl="node1" presStyleIdx="0" presStyleCnt="2"/>
      <dgm:spPr/>
    </dgm:pt>
    <dgm:pt modelId="{010029F3-7214-4FB8-8B79-AD7B44CE105B}" type="pres">
      <dgm:prSet presAssocID="{EFB565E1-0236-4963-9490-395691024BDC}" presName="parentText" presStyleLbl="node1" presStyleIdx="0" presStyleCnt="2">
        <dgm:presLayoutVars>
          <dgm:chMax val="0"/>
          <dgm:bulletEnabled val="1"/>
        </dgm:presLayoutVars>
      </dgm:prSet>
      <dgm:spPr/>
    </dgm:pt>
    <dgm:pt modelId="{E23838F8-251D-4D8E-A376-ACDB643220FB}" type="pres">
      <dgm:prSet presAssocID="{EFB565E1-0236-4963-9490-395691024BDC}" presName="negativeSpace" presStyleCnt="0"/>
      <dgm:spPr/>
    </dgm:pt>
    <dgm:pt modelId="{D7211064-682A-4FCA-891B-F0E8A41139B1}" type="pres">
      <dgm:prSet presAssocID="{EFB565E1-0236-4963-9490-395691024BDC}" presName="childText" presStyleLbl="conFgAcc1" presStyleIdx="0" presStyleCnt="2">
        <dgm:presLayoutVars>
          <dgm:bulletEnabled val="1"/>
        </dgm:presLayoutVars>
      </dgm:prSet>
      <dgm:spPr>
        <a:ln>
          <a:noFill/>
        </a:ln>
      </dgm:spPr>
    </dgm:pt>
    <dgm:pt modelId="{701DD985-777F-4F65-8BBD-5ECA5D7D4EEE}" type="pres">
      <dgm:prSet presAssocID="{5A5B3051-A86C-4A43-9AF8-8D3298182FCF}" presName="spaceBetweenRectangles" presStyleCnt="0"/>
      <dgm:spPr/>
    </dgm:pt>
    <dgm:pt modelId="{C0DA22BA-180C-4039-B94D-EB72176F36C7}" type="pres">
      <dgm:prSet presAssocID="{39424976-10AF-4C87-A1FD-7940D5291B2C}" presName="parentLin" presStyleCnt="0"/>
      <dgm:spPr/>
    </dgm:pt>
    <dgm:pt modelId="{5E54B0EA-F495-4B6E-A654-7C0E175BA3F3}" type="pres">
      <dgm:prSet presAssocID="{39424976-10AF-4C87-A1FD-7940D5291B2C}" presName="parentLeftMargin" presStyleLbl="node1" presStyleIdx="0" presStyleCnt="2"/>
      <dgm:spPr/>
    </dgm:pt>
    <dgm:pt modelId="{9F1C8280-944F-466F-B347-595D8892DCDC}" type="pres">
      <dgm:prSet presAssocID="{39424976-10AF-4C87-A1FD-7940D5291B2C}" presName="parentText" presStyleLbl="node1" presStyleIdx="1" presStyleCnt="2">
        <dgm:presLayoutVars>
          <dgm:chMax val="0"/>
          <dgm:bulletEnabled val="1"/>
        </dgm:presLayoutVars>
      </dgm:prSet>
      <dgm:spPr/>
    </dgm:pt>
    <dgm:pt modelId="{EAAAD9D3-0D6E-4CEC-81C4-4DCD9E799069}" type="pres">
      <dgm:prSet presAssocID="{39424976-10AF-4C87-A1FD-7940D5291B2C}" presName="negativeSpace" presStyleCnt="0"/>
      <dgm:spPr/>
    </dgm:pt>
    <dgm:pt modelId="{4BE2B96F-4D87-4A60-8CD7-80EE62EB3C72}" type="pres">
      <dgm:prSet presAssocID="{39424976-10AF-4C87-A1FD-7940D5291B2C}" presName="childText" presStyleLbl="conFgAcc1" presStyleIdx="1" presStyleCnt="2" custLinFactY="1026" custLinFactNeighborX="384" custLinFactNeighborY="100000">
        <dgm:presLayoutVars>
          <dgm:bulletEnabled val="1"/>
        </dgm:presLayoutVars>
      </dgm:prSet>
      <dgm:spPr/>
    </dgm:pt>
  </dgm:ptLst>
  <dgm:cxnLst>
    <dgm:cxn modelId="{F30EC429-D262-4C1A-BFCB-02221C8CD926}" type="presOf" srcId="{39424976-10AF-4C87-A1FD-7940D5291B2C}" destId="{9F1C8280-944F-466F-B347-595D8892DCDC}" srcOrd="1" destOrd="0" presId="urn:microsoft.com/office/officeart/2005/8/layout/list1"/>
    <dgm:cxn modelId="{CF12223E-5AE7-4FDF-B24B-A3016241BF79}" type="presOf" srcId="{37D2BD56-EC69-4A4D-8E2B-7CE954D58669}" destId="{4BE2B96F-4D87-4A60-8CD7-80EE62EB3C72}" srcOrd="0" destOrd="0" presId="urn:microsoft.com/office/officeart/2005/8/layout/list1"/>
    <dgm:cxn modelId="{CA151D7F-4BD4-43E2-A7B1-1BD51070C1FE}" type="presOf" srcId="{EFB565E1-0236-4963-9490-395691024BDC}" destId="{010029F3-7214-4FB8-8B79-AD7B44CE105B}" srcOrd="1" destOrd="0" presId="urn:microsoft.com/office/officeart/2005/8/layout/list1"/>
    <dgm:cxn modelId="{E782D07F-0858-4C98-B753-D4FC630E329E}" type="presOf" srcId="{FFCA4960-1746-4D13-B7EE-DB646C182133}" destId="{4BE2B96F-4D87-4A60-8CD7-80EE62EB3C72}" srcOrd="0" destOrd="1" presId="urn:microsoft.com/office/officeart/2005/8/layout/list1"/>
    <dgm:cxn modelId="{5DE20A89-F997-49E4-A1DF-8B0E943C7986}" type="presOf" srcId="{39424976-10AF-4C87-A1FD-7940D5291B2C}" destId="{5E54B0EA-F495-4B6E-A654-7C0E175BA3F3}" srcOrd="0" destOrd="0" presId="urn:microsoft.com/office/officeart/2005/8/layout/list1"/>
    <dgm:cxn modelId="{74B8658D-82E2-4666-BDE2-69D757ED5961}" srcId="{78A28A83-A4FE-4D02-B6E3-DB12BFF35620}" destId="{39424976-10AF-4C87-A1FD-7940D5291B2C}" srcOrd="1" destOrd="0" parTransId="{6CD0BDEB-2C62-4CE3-BCEA-8686CB4224A0}" sibTransId="{C495B504-2A3B-4416-AEF1-900F66F11479}"/>
    <dgm:cxn modelId="{CB3E8A98-0957-4900-B6E6-7EEFAA1B81D8}" type="presOf" srcId="{EFB565E1-0236-4963-9490-395691024BDC}" destId="{C90E5BA5-E94F-4A98-9D7F-4287887827F7}" srcOrd="0" destOrd="0" presId="urn:microsoft.com/office/officeart/2005/8/layout/list1"/>
    <dgm:cxn modelId="{3B15E9C8-18E8-4886-9FFF-60561354CC95}" srcId="{39424976-10AF-4C87-A1FD-7940D5291B2C}" destId="{FFCA4960-1746-4D13-B7EE-DB646C182133}" srcOrd="1" destOrd="0" parTransId="{4C76DCCD-2529-490E-8A73-8552A5BE4C6B}" sibTransId="{551F33F2-6E28-41DB-B547-77EB555164A6}"/>
    <dgm:cxn modelId="{E445F3C8-E085-4449-B846-A7A10A9BEBB2}" type="presOf" srcId="{78A28A83-A4FE-4D02-B6E3-DB12BFF35620}" destId="{B94A6916-1933-4120-9021-B927D0344CBE}" srcOrd="0" destOrd="0" presId="urn:microsoft.com/office/officeart/2005/8/layout/list1"/>
    <dgm:cxn modelId="{C3981DDD-6F06-41BC-980A-0F3536D5DEA1}" srcId="{39424976-10AF-4C87-A1FD-7940D5291B2C}" destId="{37D2BD56-EC69-4A4D-8E2B-7CE954D58669}" srcOrd="0" destOrd="0" parTransId="{F3C3C15C-001B-4C9F-BD76-A4A9B0BBCC02}" sibTransId="{F154CB57-8C73-4C99-8236-8FB3E984FD30}"/>
    <dgm:cxn modelId="{D499CEF1-247C-4C27-91CD-1E5454DF8C01}" srcId="{78A28A83-A4FE-4D02-B6E3-DB12BFF35620}" destId="{EFB565E1-0236-4963-9490-395691024BDC}" srcOrd="0" destOrd="0" parTransId="{79FC690D-EDF2-4F37-8847-E30D52AC1FD3}" sibTransId="{5A5B3051-A86C-4A43-9AF8-8D3298182FCF}"/>
    <dgm:cxn modelId="{DF4ACA2D-E10F-428C-82B1-A0D0A8515E79}" type="presParOf" srcId="{B94A6916-1933-4120-9021-B927D0344CBE}" destId="{A9C63607-5B70-466E-BB97-A00FCBBE9A39}" srcOrd="0" destOrd="0" presId="urn:microsoft.com/office/officeart/2005/8/layout/list1"/>
    <dgm:cxn modelId="{7479C842-6224-4CBC-B16B-05939CB447C6}" type="presParOf" srcId="{A9C63607-5B70-466E-BB97-A00FCBBE9A39}" destId="{C90E5BA5-E94F-4A98-9D7F-4287887827F7}" srcOrd="0" destOrd="0" presId="urn:microsoft.com/office/officeart/2005/8/layout/list1"/>
    <dgm:cxn modelId="{ED47E280-EC82-4096-A19B-3BE537498441}" type="presParOf" srcId="{A9C63607-5B70-466E-BB97-A00FCBBE9A39}" destId="{010029F3-7214-4FB8-8B79-AD7B44CE105B}" srcOrd="1" destOrd="0" presId="urn:microsoft.com/office/officeart/2005/8/layout/list1"/>
    <dgm:cxn modelId="{1874076B-69ED-4B7C-AADB-0C95403D65D2}" type="presParOf" srcId="{B94A6916-1933-4120-9021-B927D0344CBE}" destId="{E23838F8-251D-4D8E-A376-ACDB643220FB}" srcOrd="1" destOrd="0" presId="urn:microsoft.com/office/officeart/2005/8/layout/list1"/>
    <dgm:cxn modelId="{944B1A72-0288-4A51-8C13-AB1BBFE66B0C}" type="presParOf" srcId="{B94A6916-1933-4120-9021-B927D0344CBE}" destId="{D7211064-682A-4FCA-891B-F0E8A41139B1}" srcOrd="2" destOrd="0" presId="urn:microsoft.com/office/officeart/2005/8/layout/list1"/>
    <dgm:cxn modelId="{E59409E7-C770-4C09-BEB0-1A961D3CD968}" type="presParOf" srcId="{B94A6916-1933-4120-9021-B927D0344CBE}" destId="{701DD985-777F-4F65-8BBD-5ECA5D7D4EEE}" srcOrd="3" destOrd="0" presId="urn:microsoft.com/office/officeart/2005/8/layout/list1"/>
    <dgm:cxn modelId="{2A6C0550-D0F4-4C13-B126-C0B5D5D6B76F}" type="presParOf" srcId="{B94A6916-1933-4120-9021-B927D0344CBE}" destId="{C0DA22BA-180C-4039-B94D-EB72176F36C7}" srcOrd="4" destOrd="0" presId="urn:microsoft.com/office/officeart/2005/8/layout/list1"/>
    <dgm:cxn modelId="{941CBF46-45CA-4875-B792-F698B6126AB8}" type="presParOf" srcId="{C0DA22BA-180C-4039-B94D-EB72176F36C7}" destId="{5E54B0EA-F495-4B6E-A654-7C0E175BA3F3}" srcOrd="0" destOrd="0" presId="urn:microsoft.com/office/officeart/2005/8/layout/list1"/>
    <dgm:cxn modelId="{47728694-CEEE-46FC-A565-5699ADD3879A}" type="presParOf" srcId="{C0DA22BA-180C-4039-B94D-EB72176F36C7}" destId="{9F1C8280-944F-466F-B347-595D8892DCDC}" srcOrd="1" destOrd="0" presId="urn:microsoft.com/office/officeart/2005/8/layout/list1"/>
    <dgm:cxn modelId="{5D30930E-67A3-4997-A794-D82343368FD3}" type="presParOf" srcId="{B94A6916-1933-4120-9021-B927D0344CBE}" destId="{EAAAD9D3-0D6E-4CEC-81C4-4DCD9E799069}" srcOrd="5" destOrd="0" presId="urn:microsoft.com/office/officeart/2005/8/layout/list1"/>
    <dgm:cxn modelId="{D28CE37B-8696-4380-AE02-B335115053AC}" type="presParOf" srcId="{B94A6916-1933-4120-9021-B927D0344CBE}" destId="{4BE2B96F-4D87-4A60-8CD7-80EE62EB3C72}"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D4388ED-76AF-4D48-87BD-AD91E88405AF}" type="doc">
      <dgm:prSet loTypeId="urn:microsoft.com/office/officeart/2005/8/layout/default" loCatId="list" qsTypeId="urn:microsoft.com/office/officeart/2005/8/quickstyle/simple1" qsCatId="simple" csTypeId="urn:microsoft.com/office/officeart/2005/8/colors/accent2_2" csCatId="accent2" phldr="1"/>
      <dgm:spPr/>
      <dgm:t>
        <a:bodyPr/>
        <a:lstStyle/>
        <a:p>
          <a:endParaRPr lang="it-IT"/>
        </a:p>
      </dgm:t>
    </dgm:pt>
    <dgm:pt modelId="{BCD071FC-B90F-4B5E-90F9-52F77A772D4B}">
      <dgm:prSet/>
      <dgm:spPr>
        <a:solidFill>
          <a:srgbClr val="DE6A64"/>
        </a:solidFill>
      </dgm:spPr>
      <dgm:t>
        <a:bodyPr/>
        <a:lstStyle/>
        <a:p>
          <a:r>
            <a:rPr lang="it-IT" b="1" baseline="0" dirty="0"/>
            <a:t>Strutture produttive esistenti o impiantate nella Zona Economica Speciale per il Mezzogiorno</a:t>
          </a:r>
        </a:p>
        <a:p>
          <a:r>
            <a:rPr lang="it-IT" b="1" baseline="0" dirty="0"/>
            <a:t>+</a:t>
          </a:r>
        </a:p>
        <a:p>
          <a:r>
            <a:rPr lang="it-IT" b="1" baseline="0" dirty="0"/>
            <a:t>MARCHE e UMBRIA</a:t>
          </a:r>
        </a:p>
      </dgm:t>
    </dgm:pt>
    <dgm:pt modelId="{0DCACE13-C636-4ED0-8B91-217D8282BC2D}" type="parTrans" cxnId="{1A57A7DD-9B5D-41FE-8334-92FB5EBC9474}">
      <dgm:prSet/>
      <dgm:spPr/>
      <dgm:t>
        <a:bodyPr/>
        <a:lstStyle/>
        <a:p>
          <a:endParaRPr lang="it-IT" b="1"/>
        </a:p>
      </dgm:t>
    </dgm:pt>
    <dgm:pt modelId="{C580CEE2-A955-4FC1-9490-638C64DBE76E}" type="sibTrans" cxnId="{1A57A7DD-9B5D-41FE-8334-92FB5EBC9474}">
      <dgm:prSet/>
      <dgm:spPr/>
      <dgm:t>
        <a:bodyPr/>
        <a:lstStyle/>
        <a:p>
          <a:endParaRPr lang="it-IT" b="1"/>
        </a:p>
      </dgm:t>
    </dgm:pt>
    <dgm:pt modelId="{F3E26AE4-45A9-4419-9487-FB29381A5911}">
      <dgm:prSet/>
      <dgm:spPr>
        <a:solidFill>
          <a:srgbClr val="DE6A64"/>
        </a:solidFill>
      </dgm:spPr>
      <dgm:t>
        <a:bodyPr/>
        <a:lstStyle/>
        <a:p>
          <a:r>
            <a:rPr lang="it-IT" b="1" dirty="0"/>
            <a:t>Investimenti per acquisizione o </a:t>
          </a:r>
          <a:r>
            <a:rPr lang="it-IT" b="1" i="1" dirty="0"/>
            <a:t>leasing</a:t>
          </a:r>
          <a:r>
            <a:rPr lang="it-IT" b="1" dirty="0"/>
            <a:t> di beni strumentali nuovi (comma 2) e acquisizione o realizzazione di immobili strumentali</a:t>
          </a:r>
        </a:p>
      </dgm:t>
    </dgm:pt>
    <dgm:pt modelId="{689BC29A-40C3-41CE-914F-1ACBE46A9E82}" type="parTrans" cxnId="{C7FAF4EE-379A-435C-9327-6DE5CB9F2DE8}">
      <dgm:prSet/>
      <dgm:spPr/>
      <dgm:t>
        <a:bodyPr/>
        <a:lstStyle/>
        <a:p>
          <a:endParaRPr lang="it-IT" b="1"/>
        </a:p>
      </dgm:t>
    </dgm:pt>
    <dgm:pt modelId="{E79E452E-B01E-4606-BE59-4121FA7D50D0}" type="sibTrans" cxnId="{C7FAF4EE-379A-435C-9327-6DE5CB9F2DE8}">
      <dgm:prSet/>
      <dgm:spPr/>
      <dgm:t>
        <a:bodyPr/>
        <a:lstStyle/>
        <a:p>
          <a:endParaRPr lang="it-IT" b="1"/>
        </a:p>
      </dgm:t>
    </dgm:pt>
    <dgm:pt modelId="{36A91915-7E08-4EC6-B881-56309EB44BE3}">
      <dgm:prSet/>
      <dgm:spPr>
        <a:solidFill>
          <a:srgbClr val="DE6A64"/>
        </a:solidFill>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it-IT" b="1" cap="none" dirty="0"/>
            <a:t>Contributo sottoforma di credito d’imposta da utilizzare in compensazione</a:t>
          </a:r>
          <a:endParaRPr lang="it-IT" b="1" dirty="0"/>
        </a:p>
      </dgm:t>
    </dgm:pt>
    <dgm:pt modelId="{19D76318-7282-417F-9759-0D1105519C97}" type="parTrans" cxnId="{DB7F55A0-B21A-4942-B049-DEDD0EE40FB2}">
      <dgm:prSet/>
      <dgm:spPr/>
      <dgm:t>
        <a:bodyPr/>
        <a:lstStyle/>
        <a:p>
          <a:endParaRPr lang="it-IT" b="1"/>
        </a:p>
      </dgm:t>
    </dgm:pt>
    <dgm:pt modelId="{5603AB68-50FC-48F4-B257-4DD9DFC629A2}" type="sibTrans" cxnId="{DB7F55A0-B21A-4942-B049-DEDD0EE40FB2}">
      <dgm:prSet/>
      <dgm:spPr/>
      <dgm:t>
        <a:bodyPr/>
        <a:lstStyle/>
        <a:p>
          <a:endParaRPr lang="it-IT" b="1"/>
        </a:p>
      </dgm:t>
    </dgm:pt>
    <dgm:pt modelId="{9BA117A2-0510-412F-A96B-D8B73109CA12}">
      <dgm:prSet/>
      <dgm:spPr>
        <a:solidFill>
          <a:srgbClr val="DE6A64"/>
        </a:solidFill>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it-IT" b="1" dirty="0"/>
            <a:t>Nel rispetto del Regolamento GBER e cumulabile con altri aiuti</a:t>
          </a:r>
        </a:p>
      </dgm:t>
    </dgm:pt>
    <dgm:pt modelId="{C0D28C6A-10A9-42DA-857F-40C125E63854}" type="parTrans" cxnId="{61BD71F3-FBE6-4C1D-95EA-E3DC5A8A362B}">
      <dgm:prSet/>
      <dgm:spPr/>
      <dgm:t>
        <a:bodyPr/>
        <a:lstStyle/>
        <a:p>
          <a:endParaRPr lang="it-IT" b="1"/>
        </a:p>
      </dgm:t>
    </dgm:pt>
    <dgm:pt modelId="{A3DD1DB6-7795-441E-8287-57A4586DF02D}" type="sibTrans" cxnId="{61BD71F3-FBE6-4C1D-95EA-E3DC5A8A362B}">
      <dgm:prSet/>
      <dgm:spPr/>
      <dgm:t>
        <a:bodyPr/>
        <a:lstStyle/>
        <a:p>
          <a:endParaRPr lang="it-IT" b="1"/>
        </a:p>
      </dgm:t>
    </dgm:pt>
    <dgm:pt modelId="{12207257-C5E8-4D1A-B56F-A99DFFB9EB25}">
      <dgm:prSet/>
      <dgm:spPr>
        <a:solidFill>
          <a:srgbClr val="DE6A64"/>
        </a:solidFill>
      </dgm:spPr>
      <dgm:t>
        <a:bodyPr/>
        <a:lstStyle/>
        <a:p>
          <a:pPr marR="0" eaLnBrk="1" fontAlgn="auto" latinLnBrk="0" hangingPunct="1">
            <a:buClrTx/>
            <a:buSzTx/>
            <a:buFontTx/>
            <a:buNone/>
            <a:tabLst/>
            <a:defRPr/>
          </a:pPr>
          <a:r>
            <a:rPr lang="it-IT" b="1" dirty="0"/>
            <a:t>Progetti tra 200mila e 100mln di Euro </a:t>
          </a:r>
        </a:p>
        <a:p>
          <a:pPr marR="0" eaLnBrk="1" fontAlgn="auto" latinLnBrk="0" hangingPunct="1">
            <a:buClrTx/>
            <a:buSzTx/>
            <a:buFontTx/>
            <a:buNone/>
            <a:tabLst/>
            <a:defRPr/>
          </a:pPr>
          <a:r>
            <a:rPr lang="it-IT" b="1" dirty="0"/>
            <a:t>medesime percentuali stabilite dal D.M. 17 maggio 2024 e Carta aiuti a finalità regionale ‘22-’27</a:t>
          </a:r>
        </a:p>
      </dgm:t>
    </dgm:pt>
    <dgm:pt modelId="{7000B2D2-7225-432A-B51A-052410F935D5}" type="parTrans" cxnId="{C52343A6-0398-40DB-A7C1-B6026F45E870}">
      <dgm:prSet/>
      <dgm:spPr/>
      <dgm:t>
        <a:bodyPr/>
        <a:lstStyle/>
        <a:p>
          <a:endParaRPr lang="it-IT" b="1"/>
        </a:p>
      </dgm:t>
    </dgm:pt>
    <dgm:pt modelId="{7C35FE2D-3CE5-4892-B8F0-13843B4841C8}" type="sibTrans" cxnId="{C52343A6-0398-40DB-A7C1-B6026F45E870}">
      <dgm:prSet/>
      <dgm:spPr/>
      <dgm:t>
        <a:bodyPr/>
        <a:lstStyle/>
        <a:p>
          <a:endParaRPr lang="it-IT" b="1"/>
        </a:p>
      </dgm:t>
    </dgm:pt>
    <dgm:pt modelId="{6647A05F-DAE2-41DC-850C-1ACB4609DB43}">
      <dgm:prSet/>
      <dgm:spPr>
        <a:solidFill>
          <a:srgbClr val="DE6A64"/>
        </a:solidFill>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it-IT" b="1" dirty="0"/>
            <a:t>Commisurato alla quota di costo complessivo dei beni acquistati o degli investimenti immobiliari realizzati</a:t>
          </a:r>
        </a:p>
      </dgm:t>
    </dgm:pt>
    <dgm:pt modelId="{0E6FC67C-1D34-491F-8AAC-A49F1D2C0F65}" type="parTrans" cxnId="{22C0E688-142C-4854-821E-517E2A07FC96}">
      <dgm:prSet/>
      <dgm:spPr/>
      <dgm:t>
        <a:bodyPr/>
        <a:lstStyle/>
        <a:p>
          <a:endParaRPr lang="it-IT" b="1"/>
        </a:p>
      </dgm:t>
    </dgm:pt>
    <dgm:pt modelId="{0E2E0775-0C87-4814-AEF0-D4262948AC1F}" type="sibTrans" cxnId="{22C0E688-142C-4854-821E-517E2A07FC96}">
      <dgm:prSet/>
      <dgm:spPr/>
      <dgm:t>
        <a:bodyPr/>
        <a:lstStyle/>
        <a:p>
          <a:endParaRPr lang="it-IT" b="1"/>
        </a:p>
      </dgm:t>
    </dgm:pt>
    <dgm:pt modelId="{0763EC38-0042-4B5C-9501-7BEAB084C76B}" type="pres">
      <dgm:prSet presAssocID="{CD4388ED-76AF-4D48-87BD-AD91E88405AF}" presName="diagram" presStyleCnt="0">
        <dgm:presLayoutVars>
          <dgm:dir/>
          <dgm:resizeHandles val="exact"/>
        </dgm:presLayoutVars>
      </dgm:prSet>
      <dgm:spPr/>
    </dgm:pt>
    <dgm:pt modelId="{457B47E3-B5DF-45F2-835B-B3895139BE70}" type="pres">
      <dgm:prSet presAssocID="{BCD071FC-B90F-4B5E-90F9-52F77A772D4B}" presName="node" presStyleLbl="node1" presStyleIdx="0" presStyleCnt="6">
        <dgm:presLayoutVars>
          <dgm:bulletEnabled val="1"/>
        </dgm:presLayoutVars>
      </dgm:prSet>
      <dgm:spPr/>
    </dgm:pt>
    <dgm:pt modelId="{879EC837-539B-4FE8-97FA-7448D053B118}" type="pres">
      <dgm:prSet presAssocID="{C580CEE2-A955-4FC1-9490-638C64DBE76E}" presName="sibTrans" presStyleCnt="0"/>
      <dgm:spPr/>
    </dgm:pt>
    <dgm:pt modelId="{3C26C037-F889-49C4-B781-2F79E651993F}" type="pres">
      <dgm:prSet presAssocID="{F3E26AE4-45A9-4419-9487-FB29381A5911}" presName="node" presStyleLbl="node1" presStyleIdx="1" presStyleCnt="6">
        <dgm:presLayoutVars>
          <dgm:bulletEnabled val="1"/>
        </dgm:presLayoutVars>
      </dgm:prSet>
      <dgm:spPr/>
    </dgm:pt>
    <dgm:pt modelId="{F5122E49-6954-4844-AE26-FD7E15E9A989}" type="pres">
      <dgm:prSet presAssocID="{E79E452E-B01E-4606-BE59-4121FA7D50D0}" presName="sibTrans" presStyleCnt="0"/>
      <dgm:spPr/>
    </dgm:pt>
    <dgm:pt modelId="{818DD59E-A053-4084-99B5-0C3249C96098}" type="pres">
      <dgm:prSet presAssocID="{12207257-C5E8-4D1A-B56F-A99DFFB9EB25}" presName="node" presStyleLbl="node1" presStyleIdx="2" presStyleCnt="6">
        <dgm:presLayoutVars>
          <dgm:bulletEnabled val="1"/>
        </dgm:presLayoutVars>
      </dgm:prSet>
      <dgm:spPr/>
    </dgm:pt>
    <dgm:pt modelId="{CA828B61-4E6B-4515-9844-A863CD218A7A}" type="pres">
      <dgm:prSet presAssocID="{7C35FE2D-3CE5-4892-B8F0-13843B4841C8}" presName="sibTrans" presStyleCnt="0"/>
      <dgm:spPr/>
    </dgm:pt>
    <dgm:pt modelId="{E28041FB-71E2-4294-8475-5149218694A8}" type="pres">
      <dgm:prSet presAssocID="{36A91915-7E08-4EC6-B881-56309EB44BE3}" presName="node" presStyleLbl="node1" presStyleIdx="3" presStyleCnt="6">
        <dgm:presLayoutVars>
          <dgm:bulletEnabled val="1"/>
        </dgm:presLayoutVars>
      </dgm:prSet>
      <dgm:spPr/>
    </dgm:pt>
    <dgm:pt modelId="{40B23BB1-A04D-4F65-BB10-C9D146D3261F}" type="pres">
      <dgm:prSet presAssocID="{5603AB68-50FC-48F4-B257-4DD9DFC629A2}" presName="sibTrans" presStyleCnt="0"/>
      <dgm:spPr/>
    </dgm:pt>
    <dgm:pt modelId="{F35DC682-19E1-4728-AFC2-75A769279AA3}" type="pres">
      <dgm:prSet presAssocID="{6647A05F-DAE2-41DC-850C-1ACB4609DB43}" presName="node" presStyleLbl="node1" presStyleIdx="4" presStyleCnt="6">
        <dgm:presLayoutVars>
          <dgm:bulletEnabled val="1"/>
        </dgm:presLayoutVars>
      </dgm:prSet>
      <dgm:spPr/>
    </dgm:pt>
    <dgm:pt modelId="{45B76AF0-D3D4-4F9B-AA58-C3880D1AC3D2}" type="pres">
      <dgm:prSet presAssocID="{0E2E0775-0C87-4814-AEF0-D4262948AC1F}" presName="sibTrans" presStyleCnt="0"/>
      <dgm:spPr/>
    </dgm:pt>
    <dgm:pt modelId="{CBFFDF93-186A-4AFF-908D-299D807BFA13}" type="pres">
      <dgm:prSet presAssocID="{9BA117A2-0510-412F-A96B-D8B73109CA12}" presName="node" presStyleLbl="node1" presStyleIdx="5" presStyleCnt="6">
        <dgm:presLayoutVars>
          <dgm:bulletEnabled val="1"/>
        </dgm:presLayoutVars>
      </dgm:prSet>
      <dgm:spPr/>
    </dgm:pt>
  </dgm:ptLst>
  <dgm:cxnLst>
    <dgm:cxn modelId="{259C7913-1574-4722-88E6-755308B2E704}" type="presOf" srcId="{36A91915-7E08-4EC6-B881-56309EB44BE3}" destId="{E28041FB-71E2-4294-8475-5149218694A8}" srcOrd="0" destOrd="0" presId="urn:microsoft.com/office/officeart/2005/8/layout/default"/>
    <dgm:cxn modelId="{8EA9762A-8332-4C2B-88E6-1F2864840445}" type="presOf" srcId="{9BA117A2-0510-412F-A96B-D8B73109CA12}" destId="{CBFFDF93-186A-4AFF-908D-299D807BFA13}" srcOrd="0" destOrd="0" presId="urn:microsoft.com/office/officeart/2005/8/layout/default"/>
    <dgm:cxn modelId="{D2E3CE2B-0E51-4667-94AF-AB19A208D742}" type="presOf" srcId="{6647A05F-DAE2-41DC-850C-1ACB4609DB43}" destId="{F35DC682-19E1-4728-AFC2-75A769279AA3}" srcOrd="0" destOrd="0" presId="urn:microsoft.com/office/officeart/2005/8/layout/default"/>
    <dgm:cxn modelId="{03E20130-D55E-49D0-9519-8A7D7239723E}" type="presOf" srcId="{12207257-C5E8-4D1A-B56F-A99DFFB9EB25}" destId="{818DD59E-A053-4084-99B5-0C3249C96098}" srcOrd="0" destOrd="0" presId="urn:microsoft.com/office/officeart/2005/8/layout/default"/>
    <dgm:cxn modelId="{22C0E688-142C-4854-821E-517E2A07FC96}" srcId="{CD4388ED-76AF-4D48-87BD-AD91E88405AF}" destId="{6647A05F-DAE2-41DC-850C-1ACB4609DB43}" srcOrd="4" destOrd="0" parTransId="{0E6FC67C-1D34-491F-8AAC-A49F1D2C0F65}" sibTransId="{0E2E0775-0C87-4814-AEF0-D4262948AC1F}"/>
    <dgm:cxn modelId="{ACB8558F-26AB-4184-84CB-4FF5912F0742}" type="presOf" srcId="{F3E26AE4-45A9-4419-9487-FB29381A5911}" destId="{3C26C037-F889-49C4-B781-2F79E651993F}" srcOrd="0" destOrd="0" presId="urn:microsoft.com/office/officeart/2005/8/layout/default"/>
    <dgm:cxn modelId="{DB7F55A0-B21A-4942-B049-DEDD0EE40FB2}" srcId="{CD4388ED-76AF-4D48-87BD-AD91E88405AF}" destId="{36A91915-7E08-4EC6-B881-56309EB44BE3}" srcOrd="3" destOrd="0" parTransId="{19D76318-7282-417F-9759-0D1105519C97}" sibTransId="{5603AB68-50FC-48F4-B257-4DD9DFC629A2}"/>
    <dgm:cxn modelId="{777924A1-F3AB-4ACE-B1DC-3479DA822A84}" type="presOf" srcId="{CD4388ED-76AF-4D48-87BD-AD91E88405AF}" destId="{0763EC38-0042-4B5C-9501-7BEAB084C76B}" srcOrd="0" destOrd="0" presId="urn:microsoft.com/office/officeart/2005/8/layout/default"/>
    <dgm:cxn modelId="{A82580A4-E933-436E-8831-F0BD0BC786E8}" type="presOf" srcId="{BCD071FC-B90F-4B5E-90F9-52F77A772D4B}" destId="{457B47E3-B5DF-45F2-835B-B3895139BE70}" srcOrd="0" destOrd="0" presId="urn:microsoft.com/office/officeart/2005/8/layout/default"/>
    <dgm:cxn modelId="{C52343A6-0398-40DB-A7C1-B6026F45E870}" srcId="{CD4388ED-76AF-4D48-87BD-AD91E88405AF}" destId="{12207257-C5E8-4D1A-B56F-A99DFFB9EB25}" srcOrd="2" destOrd="0" parTransId="{7000B2D2-7225-432A-B51A-052410F935D5}" sibTransId="{7C35FE2D-3CE5-4892-B8F0-13843B4841C8}"/>
    <dgm:cxn modelId="{1A57A7DD-9B5D-41FE-8334-92FB5EBC9474}" srcId="{CD4388ED-76AF-4D48-87BD-AD91E88405AF}" destId="{BCD071FC-B90F-4B5E-90F9-52F77A772D4B}" srcOrd="0" destOrd="0" parTransId="{0DCACE13-C636-4ED0-8B91-217D8282BC2D}" sibTransId="{C580CEE2-A955-4FC1-9490-638C64DBE76E}"/>
    <dgm:cxn modelId="{C7FAF4EE-379A-435C-9327-6DE5CB9F2DE8}" srcId="{CD4388ED-76AF-4D48-87BD-AD91E88405AF}" destId="{F3E26AE4-45A9-4419-9487-FB29381A5911}" srcOrd="1" destOrd="0" parTransId="{689BC29A-40C3-41CE-914F-1ACBE46A9E82}" sibTransId="{E79E452E-B01E-4606-BE59-4121FA7D50D0}"/>
    <dgm:cxn modelId="{61BD71F3-FBE6-4C1D-95EA-E3DC5A8A362B}" srcId="{CD4388ED-76AF-4D48-87BD-AD91E88405AF}" destId="{9BA117A2-0510-412F-A96B-D8B73109CA12}" srcOrd="5" destOrd="0" parTransId="{C0D28C6A-10A9-42DA-857F-40C125E63854}" sibTransId="{A3DD1DB6-7795-441E-8287-57A4586DF02D}"/>
    <dgm:cxn modelId="{AC51C8A8-6916-4E45-96E1-9459CCD64D5C}" type="presParOf" srcId="{0763EC38-0042-4B5C-9501-7BEAB084C76B}" destId="{457B47E3-B5DF-45F2-835B-B3895139BE70}" srcOrd="0" destOrd="0" presId="urn:microsoft.com/office/officeart/2005/8/layout/default"/>
    <dgm:cxn modelId="{ACCFFC57-BF0A-4935-876F-F01F58FC52B5}" type="presParOf" srcId="{0763EC38-0042-4B5C-9501-7BEAB084C76B}" destId="{879EC837-539B-4FE8-97FA-7448D053B118}" srcOrd="1" destOrd="0" presId="urn:microsoft.com/office/officeart/2005/8/layout/default"/>
    <dgm:cxn modelId="{48B12F16-7FB3-4BEB-B5E9-5C2A66560F5E}" type="presParOf" srcId="{0763EC38-0042-4B5C-9501-7BEAB084C76B}" destId="{3C26C037-F889-49C4-B781-2F79E651993F}" srcOrd="2" destOrd="0" presId="urn:microsoft.com/office/officeart/2005/8/layout/default"/>
    <dgm:cxn modelId="{7C3BA33C-8ECD-4AED-ADFB-B9EB3A84767C}" type="presParOf" srcId="{0763EC38-0042-4B5C-9501-7BEAB084C76B}" destId="{F5122E49-6954-4844-AE26-FD7E15E9A989}" srcOrd="3" destOrd="0" presId="urn:microsoft.com/office/officeart/2005/8/layout/default"/>
    <dgm:cxn modelId="{7F395BDA-FB70-4873-8EC9-9ACF63C48AF7}" type="presParOf" srcId="{0763EC38-0042-4B5C-9501-7BEAB084C76B}" destId="{818DD59E-A053-4084-99B5-0C3249C96098}" srcOrd="4" destOrd="0" presId="urn:microsoft.com/office/officeart/2005/8/layout/default"/>
    <dgm:cxn modelId="{8D22B69A-B841-4C39-BC7A-D82211C0208F}" type="presParOf" srcId="{0763EC38-0042-4B5C-9501-7BEAB084C76B}" destId="{CA828B61-4E6B-4515-9844-A863CD218A7A}" srcOrd="5" destOrd="0" presId="urn:microsoft.com/office/officeart/2005/8/layout/default"/>
    <dgm:cxn modelId="{EE5B3455-BDAF-4DE0-8063-E3148276F879}" type="presParOf" srcId="{0763EC38-0042-4B5C-9501-7BEAB084C76B}" destId="{E28041FB-71E2-4294-8475-5149218694A8}" srcOrd="6" destOrd="0" presId="urn:microsoft.com/office/officeart/2005/8/layout/default"/>
    <dgm:cxn modelId="{4450579C-48B8-45C9-920B-04D59F4DAD8F}" type="presParOf" srcId="{0763EC38-0042-4B5C-9501-7BEAB084C76B}" destId="{40B23BB1-A04D-4F65-BB10-C9D146D3261F}" srcOrd="7" destOrd="0" presId="urn:microsoft.com/office/officeart/2005/8/layout/default"/>
    <dgm:cxn modelId="{D084524F-AA5A-474F-8ECC-6EE4B6A9198E}" type="presParOf" srcId="{0763EC38-0042-4B5C-9501-7BEAB084C76B}" destId="{F35DC682-19E1-4728-AFC2-75A769279AA3}" srcOrd="8" destOrd="0" presId="urn:microsoft.com/office/officeart/2005/8/layout/default"/>
    <dgm:cxn modelId="{8788FE78-6DF8-4D09-B3AD-0184506F778B}" type="presParOf" srcId="{0763EC38-0042-4B5C-9501-7BEAB084C76B}" destId="{45B76AF0-D3D4-4F9B-AA58-C3880D1AC3D2}" srcOrd="9" destOrd="0" presId="urn:microsoft.com/office/officeart/2005/8/layout/default"/>
    <dgm:cxn modelId="{DEB9A001-A2CD-4819-8384-AEDAE7F1FBBA}" type="presParOf" srcId="{0763EC38-0042-4B5C-9501-7BEAB084C76B}" destId="{CBFFDF93-186A-4AFF-908D-299D807BFA13}"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0CA3BBE5-E7C5-4F63-AEFA-5225B6135B57}" type="doc">
      <dgm:prSet loTypeId="urn:microsoft.com/office/officeart/2009/3/layout/IncreasingArrowsProcess" loCatId="process" qsTypeId="urn:microsoft.com/office/officeart/2005/8/quickstyle/simple1" qsCatId="simple" csTypeId="urn:microsoft.com/office/officeart/2005/8/colors/accent2_2" csCatId="accent2" phldr="1"/>
      <dgm:spPr/>
      <dgm:t>
        <a:bodyPr/>
        <a:lstStyle/>
        <a:p>
          <a:endParaRPr lang="it-IT"/>
        </a:p>
      </dgm:t>
    </dgm:pt>
    <dgm:pt modelId="{D697602C-252E-49C3-8B73-9F56CFA4CC5C}">
      <dgm:prSet phldrT="[Testo]"/>
      <dgm:spPr>
        <a:solidFill>
          <a:srgbClr val="DE6A64"/>
        </a:solidFill>
      </dgm:spPr>
      <dgm:t>
        <a:bodyPr/>
        <a:lstStyle/>
        <a:p>
          <a:r>
            <a:rPr lang="it-IT" b="1" dirty="0"/>
            <a:t>Comunicazione</a:t>
          </a:r>
          <a:endParaRPr lang="it-IT" dirty="0"/>
        </a:p>
      </dgm:t>
    </dgm:pt>
    <dgm:pt modelId="{756094B0-862C-44EC-A59F-B4718973B4BC}" type="parTrans" cxnId="{85639627-6129-4530-A7AA-B4E28F09D021}">
      <dgm:prSet/>
      <dgm:spPr/>
      <dgm:t>
        <a:bodyPr/>
        <a:lstStyle/>
        <a:p>
          <a:endParaRPr lang="it-IT"/>
        </a:p>
      </dgm:t>
    </dgm:pt>
    <dgm:pt modelId="{F40E2467-0658-4569-825C-975E36E5FECA}" type="sibTrans" cxnId="{85639627-6129-4530-A7AA-B4E28F09D021}">
      <dgm:prSet/>
      <dgm:spPr/>
      <dgm:t>
        <a:bodyPr/>
        <a:lstStyle/>
        <a:p>
          <a:endParaRPr lang="it-IT"/>
        </a:p>
      </dgm:t>
    </dgm:pt>
    <dgm:pt modelId="{48F31035-4EF3-434A-B171-D080BFF17344}">
      <dgm:prSet phldrT="[Testo]"/>
      <dgm:spPr>
        <a:solidFill>
          <a:srgbClr val="DE6A64"/>
        </a:solidFill>
      </dgm:spPr>
      <dgm:t>
        <a:bodyPr/>
        <a:lstStyle/>
        <a:p>
          <a:r>
            <a:rPr lang="it-IT" b="1" dirty="0"/>
            <a:t>Credito fruibile</a:t>
          </a:r>
        </a:p>
      </dgm:t>
    </dgm:pt>
    <dgm:pt modelId="{CF818C30-E063-46AD-A384-D608D1E224E6}" type="parTrans" cxnId="{97A97AB4-14F5-4259-B2C2-7F646175CFA0}">
      <dgm:prSet/>
      <dgm:spPr/>
      <dgm:t>
        <a:bodyPr/>
        <a:lstStyle/>
        <a:p>
          <a:endParaRPr lang="it-IT"/>
        </a:p>
      </dgm:t>
    </dgm:pt>
    <dgm:pt modelId="{6CFA9A09-BDE0-49B4-9CD5-DE4741C002F4}" type="sibTrans" cxnId="{97A97AB4-14F5-4259-B2C2-7F646175CFA0}">
      <dgm:prSet/>
      <dgm:spPr/>
      <dgm:t>
        <a:bodyPr/>
        <a:lstStyle/>
        <a:p>
          <a:endParaRPr lang="it-IT"/>
        </a:p>
      </dgm:t>
    </dgm:pt>
    <dgm:pt modelId="{FDC5CB00-A0BF-4369-9AD4-644B82E67342}">
      <dgm:prSet phldrT="[Testo]"/>
      <dgm:spPr>
        <a:solidFill>
          <a:srgbClr val="DE6A64"/>
        </a:solidFill>
      </dgm:spPr>
      <dgm:t>
        <a:bodyPr/>
        <a:lstStyle/>
        <a:p>
          <a:r>
            <a:rPr lang="it-IT" b="1" dirty="0"/>
            <a:t>Comunicazione integrativa</a:t>
          </a:r>
          <a:endParaRPr lang="it-IT" dirty="0"/>
        </a:p>
      </dgm:t>
    </dgm:pt>
    <dgm:pt modelId="{9B6C3A65-F112-4246-9140-1CF047CF9A34}" type="parTrans" cxnId="{CABB6B64-1F7B-47AC-AB19-6E9574C62300}">
      <dgm:prSet/>
      <dgm:spPr/>
      <dgm:t>
        <a:bodyPr/>
        <a:lstStyle/>
        <a:p>
          <a:endParaRPr lang="it-IT"/>
        </a:p>
      </dgm:t>
    </dgm:pt>
    <dgm:pt modelId="{68161897-3C72-42EA-B400-F3533CE02EBF}" type="sibTrans" cxnId="{CABB6B64-1F7B-47AC-AB19-6E9574C62300}">
      <dgm:prSet/>
      <dgm:spPr/>
      <dgm:t>
        <a:bodyPr/>
        <a:lstStyle/>
        <a:p>
          <a:endParaRPr lang="it-IT"/>
        </a:p>
      </dgm:t>
    </dgm:pt>
    <dgm:pt modelId="{217C84B3-A3B4-4F8C-B2A4-DB7C0D37A9F7}">
      <dgm:prSet phldrT="[Testo]" custT="1"/>
      <dgm:spPr/>
      <dgm:t>
        <a:bodyPr/>
        <a:lstStyle/>
        <a:p>
          <a:r>
            <a:rPr lang="it-IT" sz="1100" b="0" dirty="0"/>
            <a:t>Attestazione di avvenuta realizzazione entro il 31/12, con indicazione dell’ ammontare del credito maturato, le fatture e la  certificazione del Revisore</a:t>
          </a:r>
        </a:p>
      </dgm:t>
    </dgm:pt>
    <dgm:pt modelId="{420A06C1-5115-4014-A875-A3DCB1AB6ED0}" type="parTrans" cxnId="{AA3FA7C5-6D45-43D8-82DC-A730E620A973}">
      <dgm:prSet/>
      <dgm:spPr/>
      <dgm:t>
        <a:bodyPr/>
        <a:lstStyle/>
        <a:p>
          <a:endParaRPr lang="it-IT"/>
        </a:p>
      </dgm:t>
    </dgm:pt>
    <dgm:pt modelId="{42EF3994-D7F1-487C-8DCB-FD335E5720F6}" type="sibTrans" cxnId="{AA3FA7C5-6D45-43D8-82DC-A730E620A973}">
      <dgm:prSet/>
      <dgm:spPr/>
      <dgm:t>
        <a:bodyPr/>
        <a:lstStyle/>
        <a:p>
          <a:endParaRPr lang="it-IT"/>
        </a:p>
      </dgm:t>
    </dgm:pt>
    <dgm:pt modelId="{44F2721A-9E0D-4417-88B2-02AAE20493BC}">
      <dgm:prSet phldrT="[Testo]" custT="1"/>
      <dgm:spPr/>
      <dgm:t>
        <a:bodyPr/>
        <a:lstStyle/>
        <a:p>
          <a:r>
            <a:rPr lang="it-IT" sz="1200" b="0" i="0" dirty="0"/>
            <a:t>Ammontare delle spese ammissibili sostenute e che si prevede di sostenere dal 1/1/2026-2027-2028 </a:t>
          </a:r>
          <a:r>
            <a:rPr lang="it-IT" sz="1200" i="0" dirty="0"/>
            <a:t>al 31/12/2026-2027-2028</a:t>
          </a:r>
        </a:p>
      </dgm:t>
    </dgm:pt>
    <dgm:pt modelId="{323DB8FC-3E5C-4102-9DBA-C3BFD9283946}" type="parTrans" cxnId="{EDC4352B-781E-4C1C-985E-FB85B0C421C3}">
      <dgm:prSet/>
      <dgm:spPr/>
      <dgm:t>
        <a:bodyPr/>
        <a:lstStyle/>
        <a:p>
          <a:endParaRPr lang="it-IT"/>
        </a:p>
      </dgm:t>
    </dgm:pt>
    <dgm:pt modelId="{4616800B-3E8D-4D47-A472-E0DD54F9D876}" type="sibTrans" cxnId="{EDC4352B-781E-4C1C-985E-FB85B0C421C3}">
      <dgm:prSet/>
      <dgm:spPr/>
      <dgm:t>
        <a:bodyPr/>
        <a:lstStyle/>
        <a:p>
          <a:endParaRPr lang="it-IT"/>
        </a:p>
      </dgm:t>
    </dgm:pt>
    <dgm:pt modelId="{3D57A126-99E9-46D1-A081-438BB7D5892B}">
      <dgm:prSet phldrT="[Testo]" custT="1"/>
      <dgm:spPr/>
      <dgm:t>
        <a:bodyPr/>
        <a:lstStyle/>
        <a:p>
          <a:r>
            <a:rPr lang="it-IT" sz="1100" dirty="0"/>
            <a:t>Percentuale di copertura stabilita quale rapporto tra il limite di spesa e il totale dei crediti certificati nelle comunicazioni integrative</a:t>
          </a:r>
        </a:p>
      </dgm:t>
    </dgm:pt>
    <dgm:pt modelId="{24AD2410-988D-46FE-8983-E35D75F56285}" type="parTrans" cxnId="{1C11753F-221C-4440-B3E4-5D38410499B4}">
      <dgm:prSet/>
      <dgm:spPr/>
      <dgm:t>
        <a:bodyPr/>
        <a:lstStyle/>
        <a:p>
          <a:endParaRPr lang="it-IT"/>
        </a:p>
      </dgm:t>
    </dgm:pt>
    <dgm:pt modelId="{D5EACFA8-9732-4F3E-AD2B-BFCAE07F31D4}" type="sibTrans" cxnId="{1C11753F-221C-4440-B3E4-5D38410499B4}">
      <dgm:prSet/>
      <dgm:spPr/>
      <dgm:t>
        <a:bodyPr/>
        <a:lstStyle/>
        <a:p>
          <a:endParaRPr lang="it-IT"/>
        </a:p>
      </dgm:t>
    </dgm:pt>
    <dgm:pt modelId="{6BB868D5-5050-4259-BDA5-093554C37BD5}" type="pres">
      <dgm:prSet presAssocID="{0CA3BBE5-E7C5-4F63-AEFA-5225B6135B57}" presName="Name0" presStyleCnt="0">
        <dgm:presLayoutVars>
          <dgm:chMax val="5"/>
          <dgm:chPref val="5"/>
          <dgm:dir/>
          <dgm:animLvl val="lvl"/>
        </dgm:presLayoutVars>
      </dgm:prSet>
      <dgm:spPr/>
    </dgm:pt>
    <dgm:pt modelId="{395F7432-6D7B-4C77-80AD-A821CDFD3727}" type="pres">
      <dgm:prSet presAssocID="{D697602C-252E-49C3-8B73-9F56CFA4CC5C}" presName="parentText1" presStyleLbl="node1" presStyleIdx="0" presStyleCnt="3" custLinFactNeighborY="-1886">
        <dgm:presLayoutVars>
          <dgm:chMax/>
          <dgm:chPref val="3"/>
          <dgm:bulletEnabled val="1"/>
        </dgm:presLayoutVars>
      </dgm:prSet>
      <dgm:spPr/>
    </dgm:pt>
    <dgm:pt modelId="{697DB25A-B706-4337-8303-F7E5F3733B9E}" type="pres">
      <dgm:prSet presAssocID="{D697602C-252E-49C3-8B73-9F56CFA4CC5C}" presName="childText1" presStyleLbl="solidAlignAcc1" presStyleIdx="0" presStyleCnt="3">
        <dgm:presLayoutVars>
          <dgm:chMax val="0"/>
          <dgm:chPref val="0"/>
          <dgm:bulletEnabled val="1"/>
        </dgm:presLayoutVars>
      </dgm:prSet>
      <dgm:spPr/>
    </dgm:pt>
    <dgm:pt modelId="{337F2333-E800-460D-8F09-3CEA74475032}" type="pres">
      <dgm:prSet presAssocID="{FDC5CB00-A0BF-4369-9AD4-644B82E67342}" presName="parentText2" presStyleLbl="node1" presStyleIdx="1" presStyleCnt="3">
        <dgm:presLayoutVars>
          <dgm:chMax/>
          <dgm:chPref val="3"/>
          <dgm:bulletEnabled val="1"/>
        </dgm:presLayoutVars>
      </dgm:prSet>
      <dgm:spPr/>
    </dgm:pt>
    <dgm:pt modelId="{D11AD26B-3685-4490-9F74-0E7F2D658357}" type="pres">
      <dgm:prSet presAssocID="{FDC5CB00-A0BF-4369-9AD4-644B82E67342}" presName="childText2" presStyleLbl="solidAlignAcc1" presStyleIdx="1" presStyleCnt="3">
        <dgm:presLayoutVars>
          <dgm:chMax val="0"/>
          <dgm:chPref val="0"/>
          <dgm:bulletEnabled val="1"/>
        </dgm:presLayoutVars>
      </dgm:prSet>
      <dgm:spPr/>
    </dgm:pt>
    <dgm:pt modelId="{421A4A89-7E51-4B6E-913A-ED9968067E29}" type="pres">
      <dgm:prSet presAssocID="{48F31035-4EF3-434A-B171-D080BFF17344}" presName="parentText3" presStyleLbl="node1" presStyleIdx="2" presStyleCnt="3" custLinFactNeighborY="8428">
        <dgm:presLayoutVars>
          <dgm:chMax/>
          <dgm:chPref val="3"/>
          <dgm:bulletEnabled val="1"/>
        </dgm:presLayoutVars>
      </dgm:prSet>
      <dgm:spPr/>
    </dgm:pt>
    <dgm:pt modelId="{62A1AA5F-AE38-438A-B742-C2FC461F0CB5}" type="pres">
      <dgm:prSet presAssocID="{48F31035-4EF3-434A-B171-D080BFF17344}" presName="childText3" presStyleLbl="solidAlignAcc1" presStyleIdx="2" presStyleCnt="3" custLinFactNeighborY="3893">
        <dgm:presLayoutVars>
          <dgm:chMax val="0"/>
          <dgm:chPref val="0"/>
          <dgm:bulletEnabled val="1"/>
        </dgm:presLayoutVars>
      </dgm:prSet>
      <dgm:spPr/>
    </dgm:pt>
  </dgm:ptLst>
  <dgm:cxnLst>
    <dgm:cxn modelId="{7E1F8417-7746-4C24-833B-2E0BA677986F}" type="presOf" srcId="{FDC5CB00-A0BF-4369-9AD4-644B82E67342}" destId="{337F2333-E800-460D-8F09-3CEA74475032}" srcOrd="0" destOrd="0" presId="urn:microsoft.com/office/officeart/2009/3/layout/IncreasingArrowsProcess"/>
    <dgm:cxn modelId="{3C4F7F1D-6CB8-449B-955F-57E8FCFABB44}" type="presOf" srcId="{D697602C-252E-49C3-8B73-9F56CFA4CC5C}" destId="{395F7432-6D7B-4C77-80AD-A821CDFD3727}" srcOrd="0" destOrd="0" presId="urn:microsoft.com/office/officeart/2009/3/layout/IncreasingArrowsProcess"/>
    <dgm:cxn modelId="{8195861F-7526-494F-9EAF-339D5ED44C41}" type="presOf" srcId="{3D57A126-99E9-46D1-A081-438BB7D5892B}" destId="{62A1AA5F-AE38-438A-B742-C2FC461F0CB5}" srcOrd="0" destOrd="0" presId="urn:microsoft.com/office/officeart/2009/3/layout/IncreasingArrowsProcess"/>
    <dgm:cxn modelId="{85639627-6129-4530-A7AA-B4E28F09D021}" srcId="{0CA3BBE5-E7C5-4F63-AEFA-5225B6135B57}" destId="{D697602C-252E-49C3-8B73-9F56CFA4CC5C}" srcOrd="0" destOrd="0" parTransId="{756094B0-862C-44EC-A59F-B4718973B4BC}" sibTransId="{F40E2467-0658-4569-825C-975E36E5FECA}"/>
    <dgm:cxn modelId="{EDC4352B-781E-4C1C-985E-FB85B0C421C3}" srcId="{D697602C-252E-49C3-8B73-9F56CFA4CC5C}" destId="{44F2721A-9E0D-4417-88B2-02AAE20493BC}" srcOrd="0" destOrd="0" parTransId="{323DB8FC-3E5C-4102-9DBA-C3BFD9283946}" sibTransId="{4616800B-3E8D-4D47-A472-E0DD54F9D876}"/>
    <dgm:cxn modelId="{1C11753F-221C-4440-B3E4-5D38410499B4}" srcId="{48F31035-4EF3-434A-B171-D080BFF17344}" destId="{3D57A126-99E9-46D1-A081-438BB7D5892B}" srcOrd="0" destOrd="0" parTransId="{24AD2410-988D-46FE-8983-E35D75F56285}" sibTransId="{D5EACFA8-9732-4F3E-AD2B-BFCAE07F31D4}"/>
    <dgm:cxn modelId="{CABB6B64-1F7B-47AC-AB19-6E9574C62300}" srcId="{0CA3BBE5-E7C5-4F63-AEFA-5225B6135B57}" destId="{FDC5CB00-A0BF-4369-9AD4-644B82E67342}" srcOrd="1" destOrd="0" parTransId="{9B6C3A65-F112-4246-9140-1CF047CF9A34}" sibTransId="{68161897-3C72-42EA-B400-F3533CE02EBF}"/>
    <dgm:cxn modelId="{1BF36C4A-A361-4E01-9641-C5B35ACE049D}" type="presOf" srcId="{0CA3BBE5-E7C5-4F63-AEFA-5225B6135B57}" destId="{6BB868D5-5050-4259-BDA5-093554C37BD5}" srcOrd="0" destOrd="0" presId="urn:microsoft.com/office/officeart/2009/3/layout/IncreasingArrowsProcess"/>
    <dgm:cxn modelId="{737BF956-2367-49A9-835F-479D1A8FB6B7}" type="presOf" srcId="{48F31035-4EF3-434A-B171-D080BFF17344}" destId="{421A4A89-7E51-4B6E-913A-ED9968067E29}" srcOrd="0" destOrd="0" presId="urn:microsoft.com/office/officeart/2009/3/layout/IncreasingArrowsProcess"/>
    <dgm:cxn modelId="{6EFCAF7E-56DF-4610-A7CA-68D2C47FF169}" type="presOf" srcId="{217C84B3-A3B4-4F8C-B2A4-DB7C0D37A9F7}" destId="{D11AD26B-3685-4490-9F74-0E7F2D658357}" srcOrd="0" destOrd="0" presId="urn:microsoft.com/office/officeart/2009/3/layout/IncreasingArrowsProcess"/>
    <dgm:cxn modelId="{97A97AB4-14F5-4259-B2C2-7F646175CFA0}" srcId="{0CA3BBE5-E7C5-4F63-AEFA-5225B6135B57}" destId="{48F31035-4EF3-434A-B171-D080BFF17344}" srcOrd="2" destOrd="0" parTransId="{CF818C30-E063-46AD-A384-D608D1E224E6}" sibTransId="{6CFA9A09-BDE0-49B4-9CD5-DE4741C002F4}"/>
    <dgm:cxn modelId="{CA541AC0-B375-4051-A8DC-A0DDE7F8F7EC}" type="presOf" srcId="{44F2721A-9E0D-4417-88B2-02AAE20493BC}" destId="{697DB25A-B706-4337-8303-F7E5F3733B9E}" srcOrd="0" destOrd="0" presId="urn:microsoft.com/office/officeart/2009/3/layout/IncreasingArrowsProcess"/>
    <dgm:cxn modelId="{AA3FA7C5-6D45-43D8-82DC-A730E620A973}" srcId="{FDC5CB00-A0BF-4369-9AD4-644B82E67342}" destId="{217C84B3-A3B4-4F8C-B2A4-DB7C0D37A9F7}" srcOrd="0" destOrd="0" parTransId="{420A06C1-5115-4014-A875-A3DCB1AB6ED0}" sibTransId="{42EF3994-D7F1-487C-8DCB-FD335E5720F6}"/>
    <dgm:cxn modelId="{1B11B50D-2283-47D6-AFAF-973CBAB8133A}" type="presParOf" srcId="{6BB868D5-5050-4259-BDA5-093554C37BD5}" destId="{395F7432-6D7B-4C77-80AD-A821CDFD3727}" srcOrd="0" destOrd="0" presId="urn:microsoft.com/office/officeart/2009/3/layout/IncreasingArrowsProcess"/>
    <dgm:cxn modelId="{A774AAA2-6BF4-4193-BBFF-4FE4BDB81F7A}" type="presParOf" srcId="{6BB868D5-5050-4259-BDA5-093554C37BD5}" destId="{697DB25A-B706-4337-8303-F7E5F3733B9E}" srcOrd="1" destOrd="0" presId="urn:microsoft.com/office/officeart/2009/3/layout/IncreasingArrowsProcess"/>
    <dgm:cxn modelId="{E894B595-912C-43F4-AFBE-E88C2A8B2AFA}" type="presParOf" srcId="{6BB868D5-5050-4259-BDA5-093554C37BD5}" destId="{337F2333-E800-460D-8F09-3CEA74475032}" srcOrd="2" destOrd="0" presId="urn:microsoft.com/office/officeart/2009/3/layout/IncreasingArrowsProcess"/>
    <dgm:cxn modelId="{236B698F-6356-48B8-94FA-5BB1ACE0BBFD}" type="presParOf" srcId="{6BB868D5-5050-4259-BDA5-093554C37BD5}" destId="{D11AD26B-3685-4490-9F74-0E7F2D658357}" srcOrd="3" destOrd="0" presId="urn:microsoft.com/office/officeart/2009/3/layout/IncreasingArrowsProcess"/>
    <dgm:cxn modelId="{D5674E39-7D39-4234-8B60-C8FC6110DAC5}" type="presParOf" srcId="{6BB868D5-5050-4259-BDA5-093554C37BD5}" destId="{421A4A89-7E51-4B6E-913A-ED9968067E29}" srcOrd="4" destOrd="0" presId="urn:microsoft.com/office/officeart/2009/3/layout/IncreasingArrowsProcess"/>
    <dgm:cxn modelId="{B032D014-6042-44B4-AF2B-3F2F9F230660}" type="presParOf" srcId="{6BB868D5-5050-4259-BDA5-093554C37BD5}" destId="{62A1AA5F-AE38-438A-B742-C2FC461F0CB5}" srcOrd="5" destOrd="0" presId="urn:microsoft.com/office/officeart/2009/3/layout/IncreasingArrows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68B8C2C8-64BC-40C8-AD7A-CF760E22EEBE}" type="doc">
      <dgm:prSet loTypeId="urn:microsoft.com/office/officeart/2005/8/layout/list1" loCatId="list" qsTypeId="urn:microsoft.com/office/officeart/2005/8/quickstyle/simple1" qsCatId="simple" csTypeId="urn:microsoft.com/office/officeart/2005/8/colors/accent2_2" csCatId="accent2" phldr="1"/>
      <dgm:spPr/>
      <dgm:t>
        <a:bodyPr/>
        <a:lstStyle/>
        <a:p>
          <a:endParaRPr lang="it-IT"/>
        </a:p>
      </dgm:t>
    </dgm:pt>
    <dgm:pt modelId="{EB1EDC16-ED61-474D-8B4E-A3FE47CDF208}">
      <dgm:prSet phldrT="[Testo]" phldr="0"/>
      <dgm:spPr>
        <a:solidFill>
          <a:srgbClr val="C5322A"/>
        </a:solidFill>
      </dgm:spPr>
      <dgm:t>
        <a:bodyPr/>
        <a:lstStyle/>
        <a:p>
          <a:r>
            <a:rPr lang="it-IT" dirty="0"/>
            <a:t>CONDIZIONI</a:t>
          </a:r>
        </a:p>
      </dgm:t>
    </dgm:pt>
    <dgm:pt modelId="{A67BCA44-E0F9-487D-9AC7-A3A21397FC28}" type="parTrans" cxnId="{A8E5C1C7-B5F3-4CF5-A3AE-6D00F3AF2447}">
      <dgm:prSet/>
      <dgm:spPr/>
      <dgm:t>
        <a:bodyPr/>
        <a:lstStyle/>
        <a:p>
          <a:endParaRPr lang="it-IT"/>
        </a:p>
      </dgm:t>
    </dgm:pt>
    <dgm:pt modelId="{DC4B4DC2-0279-4B9F-A524-C419992E1D32}" type="sibTrans" cxnId="{A8E5C1C7-B5F3-4CF5-A3AE-6D00F3AF2447}">
      <dgm:prSet/>
      <dgm:spPr/>
      <dgm:t>
        <a:bodyPr/>
        <a:lstStyle/>
        <a:p>
          <a:endParaRPr lang="it-IT"/>
        </a:p>
      </dgm:t>
    </dgm:pt>
    <dgm:pt modelId="{3ABF41CD-AD09-47D3-AF0C-37FE49748BE8}">
      <dgm:prSet phldrT="[Testo]" phldr="0"/>
      <dgm:spPr>
        <a:solidFill>
          <a:srgbClr val="C5322A"/>
        </a:solidFill>
      </dgm:spPr>
      <dgm:t>
        <a:bodyPr/>
        <a:lstStyle/>
        <a:p>
          <a:r>
            <a:rPr lang="it-IT" dirty="0"/>
            <a:t>LIMITE</a:t>
          </a:r>
        </a:p>
      </dgm:t>
    </dgm:pt>
    <dgm:pt modelId="{E40AB00F-A838-4F93-985D-BFAA0A3A5447}" type="parTrans" cxnId="{7EFC9D66-814A-4856-A7F7-761585D9092C}">
      <dgm:prSet/>
      <dgm:spPr/>
      <dgm:t>
        <a:bodyPr/>
        <a:lstStyle/>
        <a:p>
          <a:endParaRPr lang="it-IT"/>
        </a:p>
      </dgm:t>
    </dgm:pt>
    <dgm:pt modelId="{EFD56971-8460-4630-88AD-C2F4B60DA405}" type="sibTrans" cxnId="{7EFC9D66-814A-4856-A7F7-761585D9092C}">
      <dgm:prSet/>
      <dgm:spPr/>
      <dgm:t>
        <a:bodyPr/>
        <a:lstStyle/>
        <a:p>
          <a:endParaRPr lang="it-IT"/>
        </a:p>
      </dgm:t>
    </dgm:pt>
    <dgm:pt modelId="{03B54238-B25F-428B-B747-8223757BFFDC}">
      <dgm:prSet phldrT="[Testo]" phldr="0"/>
      <dgm:spPr>
        <a:ln>
          <a:solidFill>
            <a:srgbClr val="C00000"/>
          </a:solidFill>
        </a:ln>
      </dgm:spPr>
      <dgm:t>
        <a:bodyPr/>
        <a:lstStyle/>
        <a:p>
          <a:r>
            <a:rPr lang="it-IT" dirty="0"/>
            <a:t>La Comunicazione integrativa ZES 2025 deve risultare validamente presentata 18/11-02/12/2025</a:t>
          </a:r>
        </a:p>
      </dgm:t>
    </dgm:pt>
    <dgm:pt modelId="{8EEF2174-4206-4C2B-B0BB-5BE245B3BF9E}" type="parTrans" cxnId="{AA3EAF89-22D7-4FB8-91AC-56905AA6AC3C}">
      <dgm:prSet/>
      <dgm:spPr/>
      <dgm:t>
        <a:bodyPr/>
        <a:lstStyle/>
        <a:p>
          <a:endParaRPr lang="it-IT"/>
        </a:p>
      </dgm:t>
    </dgm:pt>
    <dgm:pt modelId="{0C71581E-08E5-4D76-93BF-C20D940AECA3}" type="sibTrans" cxnId="{AA3EAF89-22D7-4FB8-91AC-56905AA6AC3C}">
      <dgm:prSet/>
      <dgm:spPr/>
      <dgm:t>
        <a:bodyPr/>
        <a:lstStyle/>
        <a:p>
          <a:endParaRPr lang="it-IT"/>
        </a:p>
      </dgm:t>
    </dgm:pt>
    <dgm:pt modelId="{70866264-E878-4DF2-8387-8421AEF59373}">
      <dgm:prSet phldrT="[Testo]" phldr="0"/>
      <dgm:spPr>
        <a:ln>
          <a:solidFill>
            <a:srgbClr val="C00000"/>
          </a:solidFill>
        </a:ln>
      </dgm:spPr>
      <dgm:t>
        <a:bodyPr/>
        <a:lstStyle/>
        <a:p>
          <a:r>
            <a:rPr lang="it-IT" dirty="0"/>
            <a:t>Non è ammesso nel caso di fruizione del credito d’imposta Transizione 5.0 sui medesimi beni</a:t>
          </a:r>
        </a:p>
      </dgm:t>
    </dgm:pt>
    <dgm:pt modelId="{4D256094-4DFC-4276-870D-F7854F74766D}" type="parTrans" cxnId="{FD5A70D1-2072-414F-8A87-8BC41C832010}">
      <dgm:prSet/>
      <dgm:spPr/>
      <dgm:t>
        <a:bodyPr/>
        <a:lstStyle/>
        <a:p>
          <a:endParaRPr lang="it-IT"/>
        </a:p>
      </dgm:t>
    </dgm:pt>
    <dgm:pt modelId="{125D368B-9341-470D-BE6A-6A40D74E3AEF}" type="sibTrans" cxnId="{FD5A70D1-2072-414F-8A87-8BC41C832010}">
      <dgm:prSet/>
      <dgm:spPr/>
      <dgm:t>
        <a:bodyPr/>
        <a:lstStyle/>
        <a:p>
          <a:endParaRPr lang="it-IT"/>
        </a:p>
      </dgm:t>
    </dgm:pt>
    <dgm:pt modelId="{4B5073F1-0DBA-44E7-910F-C2ECFB2CD3DE}">
      <dgm:prSet phldrT="[Testo]" phldr="0"/>
      <dgm:spPr/>
      <dgm:t>
        <a:bodyPr/>
        <a:lstStyle/>
        <a:p>
          <a:r>
            <a:rPr lang="it-IT" dirty="0"/>
            <a:t>Il </a:t>
          </a:r>
          <a:r>
            <a:rPr lang="it-IT" i="1" dirty="0"/>
            <a:t>top-up</a:t>
          </a:r>
          <a:r>
            <a:rPr lang="it-IT" dirty="0"/>
            <a:t> è riconosciuto entro e non oltre l’importo del credito d’imposta complessivo originariamente richiesto con la Comunicazione integrativa </a:t>
          </a:r>
        </a:p>
      </dgm:t>
    </dgm:pt>
    <dgm:pt modelId="{49D363F5-27C8-4834-A900-AA5C84C82EF2}" type="parTrans" cxnId="{DF2D37AE-3ECA-4B0B-821D-C7F3CAA6AF2D}">
      <dgm:prSet/>
      <dgm:spPr/>
      <dgm:t>
        <a:bodyPr/>
        <a:lstStyle/>
        <a:p>
          <a:endParaRPr lang="it-IT"/>
        </a:p>
      </dgm:t>
    </dgm:pt>
    <dgm:pt modelId="{1F35CB00-FA0A-4BD2-815D-ED38B29E5BE0}" type="sibTrans" cxnId="{DF2D37AE-3ECA-4B0B-821D-C7F3CAA6AF2D}">
      <dgm:prSet/>
      <dgm:spPr/>
      <dgm:t>
        <a:bodyPr/>
        <a:lstStyle/>
        <a:p>
          <a:endParaRPr lang="it-IT"/>
        </a:p>
      </dgm:t>
    </dgm:pt>
    <dgm:pt modelId="{22919C69-9498-4AD4-94D6-4D657C08B5E1}" type="pres">
      <dgm:prSet presAssocID="{68B8C2C8-64BC-40C8-AD7A-CF760E22EEBE}" presName="linear" presStyleCnt="0">
        <dgm:presLayoutVars>
          <dgm:dir/>
          <dgm:animLvl val="lvl"/>
          <dgm:resizeHandles val="exact"/>
        </dgm:presLayoutVars>
      </dgm:prSet>
      <dgm:spPr/>
    </dgm:pt>
    <dgm:pt modelId="{F38D08EB-449C-4988-B02A-20CE1432303A}" type="pres">
      <dgm:prSet presAssocID="{EB1EDC16-ED61-474D-8B4E-A3FE47CDF208}" presName="parentLin" presStyleCnt="0"/>
      <dgm:spPr/>
    </dgm:pt>
    <dgm:pt modelId="{90E42020-29F6-46C6-9020-102E139E357B}" type="pres">
      <dgm:prSet presAssocID="{EB1EDC16-ED61-474D-8B4E-A3FE47CDF208}" presName="parentLeftMargin" presStyleLbl="node1" presStyleIdx="0" presStyleCnt="2"/>
      <dgm:spPr/>
    </dgm:pt>
    <dgm:pt modelId="{0485F6A9-B943-4F60-A545-F0FAAFE18461}" type="pres">
      <dgm:prSet presAssocID="{EB1EDC16-ED61-474D-8B4E-A3FE47CDF208}" presName="parentText" presStyleLbl="node1" presStyleIdx="0" presStyleCnt="2">
        <dgm:presLayoutVars>
          <dgm:chMax val="0"/>
          <dgm:bulletEnabled val="1"/>
        </dgm:presLayoutVars>
      </dgm:prSet>
      <dgm:spPr/>
    </dgm:pt>
    <dgm:pt modelId="{6CA67F84-2AE7-4A6C-AF90-2EF57E6F57AA}" type="pres">
      <dgm:prSet presAssocID="{EB1EDC16-ED61-474D-8B4E-A3FE47CDF208}" presName="negativeSpace" presStyleCnt="0"/>
      <dgm:spPr/>
    </dgm:pt>
    <dgm:pt modelId="{6D0A41D9-875F-4420-918C-70A545157825}" type="pres">
      <dgm:prSet presAssocID="{EB1EDC16-ED61-474D-8B4E-A3FE47CDF208}" presName="childText" presStyleLbl="conFgAcc1" presStyleIdx="0" presStyleCnt="2">
        <dgm:presLayoutVars>
          <dgm:bulletEnabled val="1"/>
        </dgm:presLayoutVars>
      </dgm:prSet>
      <dgm:spPr/>
    </dgm:pt>
    <dgm:pt modelId="{85385EE6-6144-41D4-9DA5-5D1173E417EC}" type="pres">
      <dgm:prSet presAssocID="{DC4B4DC2-0279-4B9F-A524-C419992E1D32}" presName="spaceBetweenRectangles" presStyleCnt="0"/>
      <dgm:spPr/>
    </dgm:pt>
    <dgm:pt modelId="{C0CA9792-614E-4388-9C24-97AE585C65B8}" type="pres">
      <dgm:prSet presAssocID="{3ABF41CD-AD09-47D3-AF0C-37FE49748BE8}" presName="parentLin" presStyleCnt="0"/>
      <dgm:spPr/>
    </dgm:pt>
    <dgm:pt modelId="{6DFF3D76-1EB3-433E-A638-203602AB1E9B}" type="pres">
      <dgm:prSet presAssocID="{3ABF41CD-AD09-47D3-AF0C-37FE49748BE8}" presName="parentLeftMargin" presStyleLbl="node1" presStyleIdx="0" presStyleCnt="2"/>
      <dgm:spPr/>
    </dgm:pt>
    <dgm:pt modelId="{9E40C7E0-E636-4117-B0D1-151C2A135E61}" type="pres">
      <dgm:prSet presAssocID="{3ABF41CD-AD09-47D3-AF0C-37FE49748BE8}" presName="parentText" presStyleLbl="node1" presStyleIdx="1" presStyleCnt="2">
        <dgm:presLayoutVars>
          <dgm:chMax val="0"/>
          <dgm:bulletEnabled val="1"/>
        </dgm:presLayoutVars>
      </dgm:prSet>
      <dgm:spPr/>
    </dgm:pt>
    <dgm:pt modelId="{8B711479-5E5B-4B83-A179-C0E1BCA4214E}" type="pres">
      <dgm:prSet presAssocID="{3ABF41CD-AD09-47D3-AF0C-37FE49748BE8}" presName="negativeSpace" presStyleCnt="0"/>
      <dgm:spPr/>
    </dgm:pt>
    <dgm:pt modelId="{C5BD6847-4699-438F-A6B5-6748AA1886CF}" type="pres">
      <dgm:prSet presAssocID="{3ABF41CD-AD09-47D3-AF0C-37FE49748BE8}" presName="childText" presStyleLbl="conFgAcc1" presStyleIdx="1" presStyleCnt="2">
        <dgm:presLayoutVars>
          <dgm:bulletEnabled val="1"/>
        </dgm:presLayoutVars>
      </dgm:prSet>
      <dgm:spPr/>
    </dgm:pt>
  </dgm:ptLst>
  <dgm:cxnLst>
    <dgm:cxn modelId="{D0D9603B-AED8-4D3D-8F3F-F79E791E1E91}" type="presOf" srcId="{70866264-E878-4DF2-8387-8421AEF59373}" destId="{6D0A41D9-875F-4420-918C-70A545157825}" srcOrd="0" destOrd="1" presId="urn:microsoft.com/office/officeart/2005/8/layout/list1"/>
    <dgm:cxn modelId="{B19E095C-E4F6-4CDD-ACF0-139C7579E84C}" type="presOf" srcId="{3ABF41CD-AD09-47D3-AF0C-37FE49748BE8}" destId="{6DFF3D76-1EB3-433E-A638-203602AB1E9B}" srcOrd="0" destOrd="0" presId="urn:microsoft.com/office/officeart/2005/8/layout/list1"/>
    <dgm:cxn modelId="{7EFC9D66-814A-4856-A7F7-761585D9092C}" srcId="{68B8C2C8-64BC-40C8-AD7A-CF760E22EEBE}" destId="{3ABF41CD-AD09-47D3-AF0C-37FE49748BE8}" srcOrd="1" destOrd="0" parTransId="{E40AB00F-A838-4F93-985D-BFAA0A3A5447}" sibTransId="{EFD56971-8460-4630-88AD-C2F4B60DA405}"/>
    <dgm:cxn modelId="{3635EE51-92F0-4DFF-BBB8-69E2F7C554A9}" type="presOf" srcId="{4B5073F1-0DBA-44E7-910F-C2ECFB2CD3DE}" destId="{C5BD6847-4699-438F-A6B5-6748AA1886CF}" srcOrd="0" destOrd="0" presId="urn:microsoft.com/office/officeart/2005/8/layout/list1"/>
    <dgm:cxn modelId="{34411457-EA22-404C-9A1B-5A28BFE1CD1D}" type="presOf" srcId="{68B8C2C8-64BC-40C8-AD7A-CF760E22EEBE}" destId="{22919C69-9498-4AD4-94D6-4D657C08B5E1}" srcOrd="0" destOrd="0" presId="urn:microsoft.com/office/officeart/2005/8/layout/list1"/>
    <dgm:cxn modelId="{AA3EAF89-22D7-4FB8-91AC-56905AA6AC3C}" srcId="{EB1EDC16-ED61-474D-8B4E-A3FE47CDF208}" destId="{03B54238-B25F-428B-B747-8223757BFFDC}" srcOrd="0" destOrd="0" parTransId="{8EEF2174-4206-4C2B-B0BB-5BE245B3BF9E}" sibTransId="{0C71581E-08E5-4D76-93BF-C20D940AECA3}"/>
    <dgm:cxn modelId="{DF2D37AE-3ECA-4B0B-821D-C7F3CAA6AF2D}" srcId="{3ABF41CD-AD09-47D3-AF0C-37FE49748BE8}" destId="{4B5073F1-0DBA-44E7-910F-C2ECFB2CD3DE}" srcOrd="0" destOrd="0" parTransId="{49D363F5-27C8-4834-A900-AA5C84C82EF2}" sibTransId="{1F35CB00-FA0A-4BD2-815D-ED38B29E5BE0}"/>
    <dgm:cxn modelId="{6C5ACAB2-2719-497F-B7D5-E7AB67BD535E}" type="presOf" srcId="{EB1EDC16-ED61-474D-8B4E-A3FE47CDF208}" destId="{90E42020-29F6-46C6-9020-102E139E357B}" srcOrd="0" destOrd="0" presId="urn:microsoft.com/office/officeart/2005/8/layout/list1"/>
    <dgm:cxn modelId="{12A906BD-9446-420A-AC06-E214A238438D}" type="presOf" srcId="{03B54238-B25F-428B-B747-8223757BFFDC}" destId="{6D0A41D9-875F-4420-918C-70A545157825}" srcOrd="0" destOrd="0" presId="urn:microsoft.com/office/officeart/2005/8/layout/list1"/>
    <dgm:cxn modelId="{27F7A2C2-FD89-42AA-A3E9-4A991DD928D2}" type="presOf" srcId="{3ABF41CD-AD09-47D3-AF0C-37FE49748BE8}" destId="{9E40C7E0-E636-4117-B0D1-151C2A135E61}" srcOrd="1" destOrd="0" presId="urn:microsoft.com/office/officeart/2005/8/layout/list1"/>
    <dgm:cxn modelId="{A8E5C1C7-B5F3-4CF5-A3AE-6D00F3AF2447}" srcId="{68B8C2C8-64BC-40C8-AD7A-CF760E22EEBE}" destId="{EB1EDC16-ED61-474D-8B4E-A3FE47CDF208}" srcOrd="0" destOrd="0" parTransId="{A67BCA44-E0F9-487D-9AC7-A3A21397FC28}" sibTransId="{DC4B4DC2-0279-4B9F-A524-C419992E1D32}"/>
    <dgm:cxn modelId="{FD5A70D1-2072-414F-8A87-8BC41C832010}" srcId="{EB1EDC16-ED61-474D-8B4E-A3FE47CDF208}" destId="{70866264-E878-4DF2-8387-8421AEF59373}" srcOrd="1" destOrd="0" parTransId="{4D256094-4DFC-4276-870D-F7854F74766D}" sibTransId="{125D368B-9341-470D-BE6A-6A40D74E3AEF}"/>
    <dgm:cxn modelId="{E6C0B2FC-1C6F-44E6-A760-3728015C5C3E}" type="presOf" srcId="{EB1EDC16-ED61-474D-8B4E-A3FE47CDF208}" destId="{0485F6A9-B943-4F60-A545-F0FAAFE18461}" srcOrd="1" destOrd="0" presId="urn:microsoft.com/office/officeart/2005/8/layout/list1"/>
    <dgm:cxn modelId="{A36624B9-9DA5-4F3B-B1F2-58D7821CD31B}" type="presParOf" srcId="{22919C69-9498-4AD4-94D6-4D657C08B5E1}" destId="{F38D08EB-449C-4988-B02A-20CE1432303A}" srcOrd="0" destOrd="0" presId="urn:microsoft.com/office/officeart/2005/8/layout/list1"/>
    <dgm:cxn modelId="{FBF174ED-A24D-4FF8-AC99-A8783BB65174}" type="presParOf" srcId="{F38D08EB-449C-4988-B02A-20CE1432303A}" destId="{90E42020-29F6-46C6-9020-102E139E357B}" srcOrd="0" destOrd="0" presId="urn:microsoft.com/office/officeart/2005/8/layout/list1"/>
    <dgm:cxn modelId="{B46C9848-4A6A-41AA-B5CD-971ABA2A5596}" type="presParOf" srcId="{F38D08EB-449C-4988-B02A-20CE1432303A}" destId="{0485F6A9-B943-4F60-A545-F0FAAFE18461}" srcOrd="1" destOrd="0" presId="urn:microsoft.com/office/officeart/2005/8/layout/list1"/>
    <dgm:cxn modelId="{B2FF9C72-B253-411E-B2CE-F38879270883}" type="presParOf" srcId="{22919C69-9498-4AD4-94D6-4D657C08B5E1}" destId="{6CA67F84-2AE7-4A6C-AF90-2EF57E6F57AA}" srcOrd="1" destOrd="0" presId="urn:microsoft.com/office/officeart/2005/8/layout/list1"/>
    <dgm:cxn modelId="{8F9A75DD-B08B-4A0C-8C90-F7C3BE277F81}" type="presParOf" srcId="{22919C69-9498-4AD4-94D6-4D657C08B5E1}" destId="{6D0A41D9-875F-4420-918C-70A545157825}" srcOrd="2" destOrd="0" presId="urn:microsoft.com/office/officeart/2005/8/layout/list1"/>
    <dgm:cxn modelId="{3B45BE65-9F38-4F23-BEF7-CDDE7CE97CA4}" type="presParOf" srcId="{22919C69-9498-4AD4-94D6-4D657C08B5E1}" destId="{85385EE6-6144-41D4-9DA5-5D1173E417EC}" srcOrd="3" destOrd="0" presId="urn:microsoft.com/office/officeart/2005/8/layout/list1"/>
    <dgm:cxn modelId="{C99372B2-3EE7-43F6-8009-334192C1D616}" type="presParOf" srcId="{22919C69-9498-4AD4-94D6-4D657C08B5E1}" destId="{C0CA9792-614E-4388-9C24-97AE585C65B8}" srcOrd="4" destOrd="0" presId="urn:microsoft.com/office/officeart/2005/8/layout/list1"/>
    <dgm:cxn modelId="{CF4D8D36-5617-49E1-929C-18C7CE585C59}" type="presParOf" srcId="{C0CA9792-614E-4388-9C24-97AE585C65B8}" destId="{6DFF3D76-1EB3-433E-A638-203602AB1E9B}" srcOrd="0" destOrd="0" presId="urn:microsoft.com/office/officeart/2005/8/layout/list1"/>
    <dgm:cxn modelId="{C87976B3-35CF-44B2-87B8-756B7224174B}" type="presParOf" srcId="{C0CA9792-614E-4388-9C24-97AE585C65B8}" destId="{9E40C7E0-E636-4117-B0D1-151C2A135E61}" srcOrd="1" destOrd="0" presId="urn:microsoft.com/office/officeart/2005/8/layout/list1"/>
    <dgm:cxn modelId="{4CD473AC-3DA8-439F-B29D-5913E81E3240}" type="presParOf" srcId="{22919C69-9498-4AD4-94D6-4D657C08B5E1}" destId="{8B711479-5E5B-4B83-A179-C0E1BCA4214E}" srcOrd="5" destOrd="0" presId="urn:microsoft.com/office/officeart/2005/8/layout/list1"/>
    <dgm:cxn modelId="{657A7AF7-E269-4F6F-81A1-5F094DCA5FB0}" type="presParOf" srcId="{22919C69-9498-4AD4-94D6-4D657C08B5E1}" destId="{C5BD6847-4699-438F-A6B5-6748AA1886CF}"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9ECDE98D-0DA7-4C83-A52A-B6A99B927FD1}" type="doc">
      <dgm:prSet loTypeId="urn:microsoft.com/office/officeart/2008/layout/VerticalCurvedList" loCatId="list" qsTypeId="urn:microsoft.com/office/officeart/2005/8/quickstyle/simple1" qsCatId="simple" csTypeId="urn:microsoft.com/office/officeart/2005/8/colors/accent2_2" csCatId="accent2" phldr="1"/>
      <dgm:spPr/>
      <dgm:t>
        <a:bodyPr/>
        <a:lstStyle/>
        <a:p>
          <a:endParaRPr lang="it-IT"/>
        </a:p>
      </dgm:t>
    </dgm:pt>
    <dgm:pt modelId="{3E640825-9759-40AF-9BFD-241700C0A220}">
      <dgm:prSet phldrT="[Testo]" custT="1"/>
      <dgm:spPr>
        <a:solidFill>
          <a:srgbClr val="C00000"/>
        </a:solidFill>
      </dgm:spPr>
      <dgm:t>
        <a:bodyPr/>
        <a:lstStyle/>
        <a:p>
          <a:pPr>
            <a:buFont typeface="Wingdings" panose="05000000000000000000" pitchFamily="2" charset="2"/>
            <a:buChar char="Ø"/>
          </a:pPr>
          <a:r>
            <a:rPr lang="it-IT" sz="1300" b="1" dirty="0"/>
            <a:t>Per gli investimenti effettivamente realizzati entro il 15/11/2025</a:t>
          </a:r>
        </a:p>
      </dgm:t>
    </dgm:pt>
    <dgm:pt modelId="{F0CBE499-7D74-43FF-BD5D-A37AC45A3D4F}" type="parTrans" cxnId="{EFD2F1A8-584D-4BEA-A0E4-95AE3C86E344}">
      <dgm:prSet/>
      <dgm:spPr/>
      <dgm:t>
        <a:bodyPr/>
        <a:lstStyle/>
        <a:p>
          <a:endParaRPr lang="it-IT" sz="1300" b="1"/>
        </a:p>
      </dgm:t>
    </dgm:pt>
    <dgm:pt modelId="{EBC3C353-EA63-4C88-A68A-340DF9A817A9}" type="sibTrans" cxnId="{EFD2F1A8-584D-4BEA-A0E4-95AE3C86E344}">
      <dgm:prSet/>
      <dgm:spPr/>
      <dgm:t>
        <a:bodyPr/>
        <a:lstStyle/>
        <a:p>
          <a:endParaRPr lang="it-IT" sz="1300" b="1"/>
        </a:p>
      </dgm:t>
    </dgm:pt>
    <dgm:pt modelId="{2C817D1B-BFC0-40BD-8EC9-D73C44388859}">
      <dgm:prSet custT="1"/>
      <dgm:spPr>
        <a:solidFill>
          <a:srgbClr val="C00000"/>
        </a:solidFill>
      </dgm:spPr>
      <dgm:t>
        <a:bodyPr/>
        <a:lstStyle/>
        <a:p>
          <a:r>
            <a:rPr lang="it-IT" sz="1200" b="1" dirty="0"/>
            <a:t>Ad integrazione del contributo richiesto con la Dichiarazione integrativa inviata tra il 18/11/2025 e il 02/12/2025</a:t>
          </a:r>
        </a:p>
      </dgm:t>
    </dgm:pt>
    <dgm:pt modelId="{4F5B532F-CF24-4867-A36D-D6BE9DD5814D}" type="parTrans" cxnId="{72EDDBD5-26FB-4115-875A-24BDF17BA1DA}">
      <dgm:prSet/>
      <dgm:spPr/>
      <dgm:t>
        <a:bodyPr/>
        <a:lstStyle/>
        <a:p>
          <a:endParaRPr lang="it-IT" sz="1300" b="1"/>
        </a:p>
      </dgm:t>
    </dgm:pt>
    <dgm:pt modelId="{9BE14541-1721-44FA-A9FC-5517AE488212}" type="sibTrans" cxnId="{72EDDBD5-26FB-4115-875A-24BDF17BA1DA}">
      <dgm:prSet/>
      <dgm:spPr/>
      <dgm:t>
        <a:bodyPr/>
        <a:lstStyle/>
        <a:p>
          <a:endParaRPr lang="it-IT" sz="1300" b="1"/>
        </a:p>
      </dgm:t>
    </dgm:pt>
    <dgm:pt modelId="{D83302DE-9558-4817-AE00-19EA0F0A4C01}">
      <dgm:prSet custT="1"/>
      <dgm:spPr>
        <a:solidFill>
          <a:srgbClr val="C00000"/>
        </a:solidFill>
      </dgm:spPr>
      <dgm:t>
        <a:bodyPr/>
        <a:lstStyle/>
        <a:p>
          <a:r>
            <a:rPr lang="it-IT" sz="1300" b="1" dirty="0"/>
            <a:t>Da richiedere nella finestra 15/04/2026 – 15/05/2026</a:t>
          </a:r>
        </a:p>
      </dgm:t>
    </dgm:pt>
    <dgm:pt modelId="{142472E7-44C1-4603-BA11-EE17391819BD}" type="parTrans" cxnId="{0FB6F1C9-6FBF-4C83-A3DA-E4A43B4E6F50}">
      <dgm:prSet/>
      <dgm:spPr/>
      <dgm:t>
        <a:bodyPr/>
        <a:lstStyle/>
        <a:p>
          <a:endParaRPr lang="it-IT" sz="1300" b="1"/>
        </a:p>
      </dgm:t>
    </dgm:pt>
    <dgm:pt modelId="{E520DC89-1BB3-4644-8A7E-65C4D63391E3}" type="sibTrans" cxnId="{0FB6F1C9-6FBF-4C83-A3DA-E4A43B4E6F50}">
      <dgm:prSet/>
      <dgm:spPr/>
      <dgm:t>
        <a:bodyPr/>
        <a:lstStyle/>
        <a:p>
          <a:endParaRPr lang="it-IT" sz="1300" b="1"/>
        </a:p>
      </dgm:t>
    </dgm:pt>
    <dgm:pt modelId="{78178A01-4700-4352-B097-19D4601C6731}">
      <dgm:prSet custT="1"/>
      <dgm:spPr>
        <a:solidFill>
          <a:srgbClr val="C00000"/>
        </a:solidFill>
      </dgm:spPr>
      <dgm:t>
        <a:bodyPr/>
        <a:lstStyle/>
        <a:p>
          <a:r>
            <a:rPr lang="it-IT" sz="1300" b="1" dirty="0"/>
            <a:t>Utilizzo in compensazione tra 29/05/2026 e 31/12/2026</a:t>
          </a:r>
        </a:p>
      </dgm:t>
    </dgm:pt>
    <dgm:pt modelId="{B8BE914A-0BF0-48D7-9B46-72216CB02E9F}" type="parTrans" cxnId="{1A75ED4A-8A9E-4164-A2C3-E571079E2C22}">
      <dgm:prSet/>
      <dgm:spPr/>
      <dgm:t>
        <a:bodyPr/>
        <a:lstStyle/>
        <a:p>
          <a:endParaRPr lang="it-IT" sz="1300" b="1"/>
        </a:p>
      </dgm:t>
    </dgm:pt>
    <dgm:pt modelId="{F9BFB21C-DA4F-44F2-8AD3-D16E27B814CA}" type="sibTrans" cxnId="{1A75ED4A-8A9E-4164-A2C3-E571079E2C22}">
      <dgm:prSet/>
      <dgm:spPr/>
      <dgm:t>
        <a:bodyPr/>
        <a:lstStyle/>
        <a:p>
          <a:endParaRPr lang="it-IT" sz="1300" b="1"/>
        </a:p>
      </dgm:t>
    </dgm:pt>
    <dgm:pt modelId="{D98D5107-842A-4F47-B2B6-E08C3F99CCBD}" type="pres">
      <dgm:prSet presAssocID="{9ECDE98D-0DA7-4C83-A52A-B6A99B927FD1}" presName="Name0" presStyleCnt="0">
        <dgm:presLayoutVars>
          <dgm:chMax val="7"/>
          <dgm:chPref val="7"/>
          <dgm:dir/>
        </dgm:presLayoutVars>
      </dgm:prSet>
      <dgm:spPr/>
    </dgm:pt>
    <dgm:pt modelId="{AB4049D8-8CC8-43C2-B4C5-2728DF5B859C}" type="pres">
      <dgm:prSet presAssocID="{9ECDE98D-0DA7-4C83-A52A-B6A99B927FD1}" presName="Name1" presStyleCnt="0"/>
      <dgm:spPr/>
    </dgm:pt>
    <dgm:pt modelId="{CD5CAD7B-35DA-4A6B-AD16-9A1D7FFA5487}" type="pres">
      <dgm:prSet presAssocID="{9ECDE98D-0DA7-4C83-A52A-B6A99B927FD1}" presName="cycle" presStyleCnt="0"/>
      <dgm:spPr/>
    </dgm:pt>
    <dgm:pt modelId="{534A219A-6FD7-43D7-96B1-BFD32A0A3524}" type="pres">
      <dgm:prSet presAssocID="{9ECDE98D-0DA7-4C83-A52A-B6A99B927FD1}" presName="srcNode" presStyleLbl="node1" presStyleIdx="0" presStyleCnt="4"/>
      <dgm:spPr/>
    </dgm:pt>
    <dgm:pt modelId="{3FBC4E52-2732-4CE1-9792-B1482C473C5E}" type="pres">
      <dgm:prSet presAssocID="{9ECDE98D-0DA7-4C83-A52A-B6A99B927FD1}" presName="conn" presStyleLbl="parChTrans1D2" presStyleIdx="0" presStyleCnt="1" custScaleX="98874"/>
      <dgm:spPr/>
    </dgm:pt>
    <dgm:pt modelId="{D5DB9ED7-7C0D-4922-838F-9F5659A79B1B}" type="pres">
      <dgm:prSet presAssocID="{9ECDE98D-0DA7-4C83-A52A-B6A99B927FD1}" presName="extraNode" presStyleLbl="node1" presStyleIdx="0" presStyleCnt="4"/>
      <dgm:spPr/>
    </dgm:pt>
    <dgm:pt modelId="{D8A75F49-9272-4B87-BCF1-657D00B261EF}" type="pres">
      <dgm:prSet presAssocID="{9ECDE98D-0DA7-4C83-A52A-B6A99B927FD1}" presName="dstNode" presStyleLbl="node1" presStyleIdx="0" presStyleCnt="4"/>
      <dgm:spPr/>
    </dgm:pt>
    <dgm:pt modelId="{53E38BEB-1436-4E29-97E0-264D312D494D}" type="pres">
      <dgm:prSet presAssocID="{3E640825-9759-40AF-9BFD-241700C0A220}" presName="text_1" presStyleLbl="node1" presStyleIdx="0" presStyleCnt="4">
        <dgm:presLayoutVars>
          <dgm:bulletEnabled val="1"/>
        </dgm:presLayoutVars>
      </dgm:prSet>
      <dgm:spPr/>
    </dgm:pt>
    <dgm:pt modelId="{70A4FB6C-5970-4DBB-B5FF-32B4891E66CC}" type="pres">
      <dgm:prSet presAssocID="{3E640825-9759-40AF-9BFD-241700C0A220}" presName="accent_1" presStyleCnt="0"/>
      <dgm:spPr/>
    </dgm:pt>
    <dgm:pt modelId="{CCE73A0C-24DC-4B64-97C0-F45300A63921}" type="pres">
      <dgm:prSet presAssocID="{3E640825-9759-40AF-9BFD-241700C0A220}" presName="accentRepeatNode" presStyleLbl="solidFgAcc1" presStyleIdx="0" presStyleCnt="4"/>
      <dgm:spPr>
        <a:solidFill>
          <a:schemeClr val="bg1"/>
        </a:solidFill>
        <a:ln>
          <a:solidFill>
            <a:srgbClr val="C00000"/>
          </a:solidFill>
        </a:ln>
      </dgm:spPr>
    </dgm:pt>
    <dgm:pt modelId="{1D4E209A-419D-4B75-9C96-082D33ED1F2B}" type="pres">
      <dgm:prSet presAssocID="{2C817D1B-BFC0-40BD-8EC9-D73C44388859}" presName="text_2" presStyleLbl="node1" presStyleIdx="1" presStyleCnt="4">
        <dgm:presLayoutVars>
          <dgm:bulletEnabled val="1"/>
        </dgm:presLayoutVars>
      </dgm:prSet>
      <dgm:spPr/>
    </dgm:pt>
    <dgm:pt modelId="{E25C09A2-5C42-4450-87B4-923E9ABCE6CF}" type="pres">
      <dgm:prSet presAssocID="{2C817D1B-BFC0-40BD-8EC9-D73C44388859}" presName="accent_2" presStyleCnt="0"/>
      <dgm:spPr/>
    </dgm:pt>
    <dgm:pt modelId="{EA8CA802-EA1A-47EA-BBBF-C1D8B40C5293}" type="pres">
      <dgm:prSet presAssocID="{2C817D1B-BFC0-40BD-8EC9-D73C44388859}" presName="accentRepeatNode" presStyleLbl="solidFgAcc1" presStyleIdx="1" presStyleCnt="4"/>
      <dgm:spPr>
        <a:solidFill>
          <a:schemeClr val="bg1"/>
        </a:solidFill>
        <a:ln>
          <a:solidFill>
            <a:srgbClr val="C5322A"/>
          </a:solidFill>
        </a:ln>
      </dgm:spPr>
    </dgm:pt>
    <dgm:pt modelId="{DBD029FE-2BBB-40AD-8C28-F020C8656B8E}" type="pres">
      <dgm:prSet presAssocID="{D83302DE-9558-4817-AE00-19EA0F0A4C01}" presName="text_3" presStyleLbl="node1" presStyleIdx="2" presStyleCnt="4">
        <dgm:presLayoutVars>
          <dgm:bulletEnabled val="1"/>
        </dgm:presLayoutVars>
      </dgm:prSet>
      <dgm:spPr/>
    </dgm:pt>
    <dgm:pt modelId="{95FC0E89-C65B-4FBB-8E4D-12510A4ED0F5}" type="pres">
      <dgm:prSet presAssocID="{D83302DE-9558-4817-AE00-19EA0F0A4C01}" presName="accent_3" presStyleCnt="0"/>
      <dgm:spPr/>
    </dgm:pt>
    <dgm:pt modelId="{0724D443-369D-4A6A-99A3-D24343D116DD}" type="pres">
      <dgm:prSet presAssocID="{D83302DE-9558-4817-AE00-19EA0F0A4C01}" presName="accentRepeatNode" presStyleLbl="solidFgAcc1" presStyleIdx="2" presStyleCnt="4"/>
      <dgm:spPr>
        <a:ln>
          <a:solidFill>
            <a:srgbClr val="C00000"/>
          </a:solidFill>
        </a:ln>
      </dgm:spPr>
    </dgm:pt>
    <dgm:pt modelId="{96C5A17D-7FDC-4833-A843-F77F2048BBF4}" type="pres">
      <dgm:prSet presAssocID="{78178A01-4700-4352-B097-19D4601C6731}" presName="text_4" presStyleLbl="node1" presStyleIdx="3" presStyleCnt="4">
        <dgm:presLayoutVars>
          <dgm:bulletEnabled val="1"/>
        </dgm:presLayoutVars>
      </dgm:prSet>
      <dgm:spPr/>
    </dgm:pt>
    <dgm:pt modelId="{0BE0ED93-C992-42C6-B2DA-8204889E78E6}" type="pres">
      <dgm:prSet presAssocID="{78178A01-4700-4352-B097-19D4601C6731}" presName="accent_4" presStyleCnt="0"/>
      <dgm:spPr/>
    </dgm:pt>
    <dgm:pt modelId="{A86BD949-7E5E-4D5B-8471-4DB73B3137F7}" type="pres">
      <dgm:prSet presAssocID="{78178A01-4700-4352-B097-19D4601C6731}" presName="accentRepeatNode" presStyleLbl="solidFgAcc1" presStyleIdx="3" presStyleCnt="4"/>
      <dgm:spPr>
        <a:ln>
          <a:solidFill>
            <a:srgbClr val="C00000"/>
          </a:solidFill>
        </a:ln>
      </dgm:spPr>
    </dgm:pt>
  </dgm:ptLst>
  <dgm:cxnLst>
    <dgm:cxn modelId="{E28C8B26-CD5A-4EE9-8574-8CCDBB19EB29}" type="presOf" srcId="{EBC3C353-EA63-4C88-A68A-340DF9A817A9}" destId="{3FBC4E52-2732-4CE1-9792-B1482C473C5E}" srcOrd="0" destOrd="0" presId="urn:microsoft.com/office/officeart/2008/layout/VerticalCurvedList"/>
    <dgm:cxn modelId="{2B33EB38-E657-4D27-8F43-4EB54DC7077F}" type="presOf" srcId="{3E640825-9759-40AF-9BFD-241700C0A220}" destId="{53E38BEB-1436-4E29-97E0-264D312D494D}" srcOrd="0" destOrd="0" presId="urn:microsoft.com/office/officeart/2008/layout/VerticalCurvedList"/>
    <dgm:cxn modelId="{CFA91765-1128-415E-8AB1-83999CFAE84C}" type="presOf" srcId="{2C817D1B-BFC0-40BD-8EC9-D73C44388859}" destId="{1D4E209A-419D-4B75-9C96-082D33ED1F2B}" srcOrd="0" destOrd="0" presId="urn:microsoft.com/office/officeart/2008/layout/VerticalCurvedList"/>
    <dgm:cxn modelId="{1A75ED4A-8A9E-4164-A2C3-E571079E2C22}" srcId="{9ECDE98D-0DA7-4C83-A52A-B6A99B927FD1}" destId="{78178A01-4700-4352-B097-19D4601C6731}" srcOrd="3" destOrd="0" parTransId="{B8BE914A-0BF0-48D7-9B46-72216CB02E9F}" sibTransId="{F9BFB21C-DA4F-44F2-8AD3-D16E27B814CA}"/>
    <dgm:cxn modelId="{6BEBE46C-B731-42A7-801E-9C08C1CA6F89}" type="presOf" srcId="{9ECDE98D-0DA7-4C83-A52A-B6A99B927FD1}" destId="{D98D5107-842A-4F47-B2B6-E08C3F99CCBD}" srcOrd="0" destOrd="0" presId="urn:microsoft.com/office/officeart/2008/layout/VerticalCurvedList"/>
    <dgm:cxn modelId="{E3D91D52-9B55-4729-8D31-E58C3AA1F596}" type="presOf" srcId="{D83302DE-9558-4817-AE00-19EA0F0A4C01}" destId="{DBD029FE-2BBB-40AD-8C28-F020C8656B8E}" srcOrd="0" destOrd="0" presId="urn:microsoft.com/office/officeart/2008/layout/VerticalCurvedList"/>
    <dgm:cxn modelId="{EFD2F1A8-584D-4BEA-A0E4-95AE3C86E344}" srcId="{9ECDE98D-0DA7-4C83-A52A-B6A99B927FD1}" destId="{3E640825-9759-40AF-9BFD-241700C0A220}" srcOrd="0" destOrd="0" parTransId="{F0CBE499-7D74-43FF-BD5D-A37AC45A3D4F}" sibTransId="{EBC3C353-EA63-4C88-A68A-340DF9A817A9}"/>
    <dgm:cxn modelId="{0FB6F1C9-6FBF-4C83-A3DA-E4A43B4E6F50}" srcId="{9ECDE98D-0DA7-4C83-A52A-B6A99B927FD1}" destId="{D83302DE-9558-4817-AE00-19EA0F0A4C01}" srcOrd="2" destOrd="0" parTransId="{142472E7-44C1-4603-BA11-EE17391819BD}" sibTransId="{E520DC89-1BB3-4644-8A7E-65C4D63391E3}"/>
    <dgm:cxn modelId="{72EDDBD5-26FB-4115-875A-24BDF17BA1DA}" srcId="{9ECDE98D-0DA7-4C83-A52A-B6A99B927FD1}" destId="{2C817D1B-BFC0-40BD-8EC9-D73C44388859}" srcOrd="1" destOrd="0" parTransId="{4F5B532F-CF24-4867-A36D-D6BE9DD5814D}" sibTransId="{9BE14541-1721-44FA-A9FC-5517AE488212}"/>
    <dgm:cxn modelId="{7541D6D8-3315-4ABE-BEDD-BDB174648AA5}" type="presOf" srcId="{78178A01-4700-4352-B097-19D4601C6731}" destId="{96C5A17D-7FDC-4833-A843-F77F2048BBF4}" srcOrd="0" destOrd="0" presId="urn:microsoft.com/office/officeart/2008/layout/VerticalCurvedList"/>
    <dgm:cxn modelId="{193BF642-3065-4642-A606-BA29D8C4DC3A}" type="presParOf" srcId="{D98D5107-842A-4F47-B2B6-E08C3F99CCBD}" destId="{AB4049D8-8CC8-43C2-B4C5-2728DF5B859C}" srcOrd="0" destOrd="0" presId="urn:microsoft.com/office/officeart/2008/layout/VerticalCurvedList"/>
    <dgm:cxn modelId="{1BFB2797-7BF8-455D-BFDF-5380F10F85D9}" type="presParOf" srcId="{AB4049D8-8CC8-43C2-B4C5-2728DF5B859C}" destId="{CD5CAD7B-35DA-4A6B-AD16-9A1D7FFA5487}" srcOrd="0" destOrd="0" presId="urn:microsoft.com/office/officeart/2008/layout/VerticalCurvedList"/>
    <dgm:cxn modelId="{2CDA2C5A-2CA0-452D-BA28-6FF2D8384D24}" type="presParOf" srcId="{CD5CAD7B-35DA-4A6B-AD16-9A1D7FFA5487}" destId="{534A219A-6FD7-43D7-96B1-BFD32A0A3524}" srcOrd="0" destOrd="0" presId="urn:microsoft.com/office/officeart/2008/layout/VerticalCurvedList"/>
    <dgm:cxn modelId="{708F3644-6BA0-4A05-A3A1-BDF33C9F740C}" type="presParOf" srcId="{CD5CAD7B-35DA-4A6B-AD16-9A1D7FFA5487}" destId="{3FBC4E52-2732-4CE1-9792-B1482C473C5E}" srcOrd="1" destOrd="0" presId="urn:microsoft.com/office/officeart/2008/layout/VerticalCurvedList"/>
    <dgm:cxn modelId="{BB88D332-7C12-45E5-870B-A2BC915516AE}" type="presParOf" srcId="{CD5CAD7B-35DA-4A6B-AD16-9A1D7FFA5487}" destId="{D5DB9ED7-7C0D-4922-838F-9F5659A79B1B}" srcOrd="2" destOrd="0" presId="urn:microsoft.com/office/officeart/2008/layout/VerticalCurvedList"/>
    <dgm:cxn modelId="{4E343540-6C4E-488E-ACAF-0B39712C59DC}" type="presParOf" srcId="{CD5CAD7B-35DA-4A6B-AD16-9A1D7FFA5487}" destId="{D8A75F49-9272-4B87-BCF1-657D00B261EF}" srcOrd="3" destOrd="0" presId="urn:microsoft.com/office/officeart/2008/layout/VerticalCurvedList"/>
    <dgm:cxn modelId="{CAF4CEBD-F9CC-487A-B8F2-4197B2901D40}" type="presParOf" srcId="{AB4049D8-8CC8-43C2-B4C5-2728DF5B859C}" destId="{53E38BEB-1436-4E29-97E0-264D312D494D}" srcOrd="1" destOrd="0" presId="urn:microsoft.com/office/officeart/2008/layout/VerticalCurvedList"/>
    <dgm:cxn modelId="{19C49170-367E-4D8F-A309-6325E8F163FA}" type="presParOf" srcId="{AB4049D8-8CC8-43C2-B4C5-2728DF5B859C}" destId="{70A4FB6C-5970-4DBB-B5FF-32B4891E66CC}" srcOrd="2" destOrd="0" presId="urn:microsoft.com/office/officeart/2008/layout/VerticalCurvedList"/>
    <dgm:cxn modelId="{06887EDE-ADC2-4005-833C-1EFF5C95E162}" type="presParOf" srcId="{70A4FB6C-5970-4DBB-B5FF-32B4891E66CC}" destId="{CCE73A0C-24DC-4B64-97C0-F45300A63921}" srcOrd="0" destOrd="0" presId="urn:microsoft.com/office/officeart/2008/layout/VerticalCurvedList"/>
    <dgm:cxn modelId="{512CA759-E4F5-447E-B574-D45A0D52E9C9}" type="presParOf" srcId="{AB4049D8-8CC8-43C2-B4C5-2728DF5B859C}" destId="{1D4E209A-419D-4B75-9C96-082D33ED1F2B}" srcOrd="3" destOrd="0" presId="urn:microsoft.com/office/officeart/2008/layout/VerticalCurvedList"/>
    <dgm:cxn modelId="{9C3800DC-1048-4F4A-A171-5CFF647F3924}" type="presParOf" srcId="{AB4049D8-8CC8-43C2-B4C5-2728DF5B859C}" destId="{E25C09A2-5C42-4450-87B4-923E9ABCE6CF}" srcOrd="4" destOrd="0" presId="urn:microsoft.com/office/officeart/2008/layout/VerticalCurvedList"/>
    <dgm:cxn modelId="{EA586DC7-5304-4F0C-ACA2-34FBA0F264E9}" type="presParOf" srcId="{E25C09A2-5C42-4450-87B4-923E9ABCE6CF}" destId="{EA8CA802-EA1A-47EA-BBBF-C1D8B40C5293}" srcOrd="0" destOrd="0" presId="urn:microsoft.com/office/officeart/2008/layout/VerticalCurvedList"/>
    <dgm:cxn modelId="{424D3F69-C102-489B-950B-6D9845FB37D4}" type="presParOf" srcId="{AB4049D8-8CC8-43C2-B4C5-2728DF5B859C}" destId="{DBD029FE-2BBB-40AD-8C28-F020C8656B8E}" srcOrd="5" destOrd="0" presId="urn:microsoft.com/office/officeart/2008/layout/VerticalCurvedList"/>
    <dgm:cxn modelId="{93F54508-5820-4E56-9E8F-85E045CBFC5D}" type="presParOf" srcId="{AB4049D8-8CC8-43C2-B4C5-2728DF5B859C}" destId="{95FC0E89-C65B-4FBB-8E4D-12510A4ED0F5}" srcOrd="6" destOrd="0" presId="urn:microsoft.com/office/officeart/2008/layout/VerticalCurvedList"/>
    <dgm:cxn modelId="{B7D76604-DBCE-4065-9B8F-5901E3055818}" type="presParOf" srcId="{95FC0E89-C65B-4FBB-8E4D-12510A4ED0F5}" destId="{0724D443-369D-4A6A-99A3-D24343D116DD}" srcOrd="0" destOrd="0" presId="urn:microsoft.com/office/officeart/2008/layout/VerticalCurvedList"/>
    <dgm:cxn modelId="{026630D6-969C-4356-B08B-168544C452AC}" type="presParOf" srcId="{AB4049D8-8CC8-43C2-B4C5-2728DF5B859C}" destId="{96C5A17D-7FDC-4833-A843-F77F2048BBF4}" srcOrd="7" destOrd="0" presId="urn:microsoft.com/office/officeart/2008/layout/VerticalCurvedList"/>
    <dgm:cxn modelId="{ACEA475F-AEB7-43FC-8CF7-E6FB4F025298}" type="presParOf" srcId="{AB4049D8-8CC8-43C2-B4C5-2728DF5B859C}" destId="{0BE0ED93-C992-42C6-B2DA-8204889E78E6}" srcOrd="8" destOrd="0" presId="urn:microsoft.com/office/officeart/2008/layout/VerticalCurvedList"/>
    <dgm:cxn modelId="{057744EA-5F3C-46D2-A782-D7D42B4F6C8F}" type="presParOf" srcId="{0BE0ED93-C992-42C6-B2DA-8204889E78E6}" destId="{A86BD949-7E5E-4D5B-8471-4DB73B3137F7}"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0CA3BBE5-E7C5-4F63-AEFA-5225B6135B57}" type="doc">
      <dgm:prSet loTypeId="urn:microsoft.com/office/officeart/2009/3/layout/IncreasingArrowsProcess" loCatId="process" qsTypeId="urn:microsoft.com/office/officeart/2005/8/quickstyle/simple1" qsCatId="simple" csTypeId="urn:microsoft.com/office/officeart/2005/8/colors/accent2_2" csCatId="accent2" phldr="1"/>
      <dgm:spPr/>
      <dgm:t>
        <a:bodyPr/>
        <a:lstStyle/>
        <a:p>
          <a:endParaRPr lang="it-IT"/>
        </a:p>
      </dgm:t>
    </dgm:pt>
    <dgm:pt modelId="{D697602C-252E-49C3-8B73-9F56CFA4CC5C}">
      <dgm:prSet phldrT="[Testo]"/>
      <dgm:spPr>
        <a:solidFill>
          <a:srgbClr val="C5322A"/>
        </a:solidFill>
      </dgm:spPr>
      <dgm:t>
        <a:bodyPr/>
        <a:lstStyle/>
        <a:p>
          <a:r>
            <a:rPr lang="it-IT" b="1" dirty="0"/>
            <a:t>Comunicazione preventiva</a:t>
          </a:r>
          <a:endParaRPr lang="it-IT" dirty="0"/>
        </a:p>
      </dgm:t>
    </dgm:pt>
    <dgm:pt modelId="{756094B0-862C-44EC-A59F-B4718973B4BC}" type="parTrans" cxnId="{85639627-6129-4530-A7AA-B4E28F09D021}">
      <dgm:prSet/>
      <dgm:spPr/>
      <dgm:t>
        <a:bodyPr/>
        <a:lstStyle/>
        <a:p>
          <a:endParaRPr lang="it-IT"/>
        </a:p>
      </dgm:t>
    </dgm:pt>
    <dgm:pt modelId="{F40E2467-0658-4569-825C-975E36E5FECA}" type="sibTrans" cxnId="{85639627-6129-4530-A7AA-B4E28F09D021}">
      <dgm:prSet/>
      <dgm:spPr/>
      <dgm:t>
        <a:bodyPr/>
        <a:lstStyle/>
        <a:p>
          <a:endParaRPr lang="it-IT"/>
        </a:p>
      </dgm:t>
    </dgm:pt>
    <dgm:pt modelId="{48F31035-4EF3-434A-B171-D080BFF17344}">
      <dgm:prSet phldrT="[Testo]"/>
      <dgm:spPr>
        <a:solidFill>
          <a:srgbClr val="C5322A"/>
        </a:solidFill>
      </dgm:spPr>
      <dgm:t>
        <a:bodyPr/>
        <a:lstStyle/>
        <a:p>
          <a:r>
            <a:rPr lang="it-IT" b="1" dirty="0"/>
            <a:t>Credito fruibile</a:t>
          </a:r>
        </a:p>
      </dgm:t>
    </dgm:pt>
    <dgm:pt modelId="{CF818C30-E063-46AD-A384-D608D1E224E6}" type="parTrans" cxnId="{97A97AB4-14F5-4259-B2C2-7F646175CFA0}">
      <dgm:prSet/>
      <dgm:spPr/>
      <dgm:t>
        <a:bodyPr/>
        <a:lstStyle/>
        <a:p>
          <a:endParaRPr lang="it-IT"/>
        </a:p>
      </dgm:t>
    </dgm:pt>
    <dgm:pt modelId="{6CFA9A09-BDE0-49B4-9CD5-DE4741C002F4}" type="sibTrans" cxnId="{97A97AB4-14F5-4259-B2C2-7F646175CFA0}">
      <dgm:prSet/>
      <dgm:spPr/>
      <dgm:t>
        <a:bodyPr/>
        <a:lstStyle/>
        <a:p>
          <a:endParaRPr lang="it-IT"/>
        </a:p>
      </dgm:t>
    </dgm:pt>
    <dgm:pt modelId="{FDC5CB00-A0BF-4369-9AD4-644B82E67342}">
      <dgm:prSet phldrT="[Testo]"/>
      <dgm:spPr>
        <a:solidFill>
          <a:srgbClr val="C5322A"/>
        </a:solidFill>
      </dgm:spPr>
      <dgm:t>
        <a:bodyPr/>
        <a:lstStyle/>
        <a:p>
          <a:r>
            <a:rPr lang="it-IT" b="1" dirty="0"/>
            <a:t>Comunicazione integrativa</a:t>
          </a:r>
          <a:endParaRPr lang="it-IT" dirty="0"/>
        </a:p>
      </dgm:t>
    </dgm:pt>
    <dgm:pt modelId="{9B6C3A65-F112-4246-9140-1CF047CF9A34}" type="parTrans" cxnId="{CABB6B64-1F7B-47AC-AB19-6E9574C62300}">
      <dgm:prSet/>
      <dgm:spPr/>
      <dgm:t>
        <a:bodyPr/>
        <a:lstStyle/>
        <a:p>
          <a:endParaRPr lang="it-IT"/>
        </a:p>
      </dgm:t>
    </dgm:pt>
    <dgm:pt modelId="{68161897-3C72-42EA-B400-F3533CE02EBF}" type="sibTrans" cxnId="{CABB6B64-1F7B-47AC-AB19-6E9574C62300}">
      <dgm:prSet/>
      <dgm:spPr/>
      <dgm:t>
        <a:bodyPr/>
        <a:lstStyle/>
        <a:p>
          <a:endParaRPr lang="it-IT"/>
        </a:p>
      </dgm:t>
    </dgm:pt>
    <dgm:pt modelId="{217C84B3-A3B4-4F8C-B2A4-DB7C0D37A9F7}">
      <dgm:prSet phldrT="[Testo]" custT="1"/>
      <dgm:spPr/>
      <dgm:t>
        <a:bodyPr/>
        <a:lstStyle/>
        <a:p>
          <a:r>
            <a:rPr lang="it-IT" sz="1100" b="0" dirty="0"/>
            <a:t>Attestazione di avvenuta realizzazione entro il 15/11/2026, con indicazione dell’ ammontare del credito, le fatture e la  certificazione del Revisore</a:t>
          </a:r>
        </a:p>
      </dgm:t>
    </dgm:pt>
    <dgm:pt modelId="{420A06C1-5115-4014-A875-A3DCB1AB6ED0}" type="parTrans" cxnId="{AA3FA7C5-6D45-43D8-82DC-A730E620A973}">
      <dgm:prSet/>
      <dgm:spPr/>
      <dgm:t>
        <a:bodyPr/>
        <a:lstStyle/>
        <a:p>
          <a:endParaRPr lang="it-IT"/>
        </a:p>
      </dgm:t>
    </dgm:pt>
    <dgm:pt modelId="{42EF3994-D7F1-487C-8DCB-FD335E5720F6}" type="sibTrans" cxnId="{AA3FA7C5-6D45-43D8-82DC-A730E620A973}">
      <dgm:prSet/>
      <dgm:spPr/>
      <dgm:t>
        <a:bodyPr/>
        <a:lstStyle/>
        <a:p>
          <a:endParaRPr lang="it-IT"/>
        </a:p>
      </dgm:t>
    </dgm:pt>
    <dgm:pt modelId="{44F2721A-9E0D-4417-88B2-02AAE20493BC}">
      <dgm:prSet phldrT="[Testo]" custT="1"/>
      <dgm:spPr/>
      <dgm:t>
        <a:bodyPr/>
        <a:lstStyle/>
        <a:p>
          <a:r>
            <a:rPr lang="it-IT" sz="1200" b="0" dirty="0"/>
            <a:t>Ammontare delle spese ammissibili sostenute dal 01/01/2026 e di quelle presunte fino al 15/11/2026</a:t>
          </a:r>
        </a:p>
        <a:p>
          <a:r>
            <a:rPr lang="it-IT" sz="1200" b="0" dirty="0"/>
            <a:t>(min. 50k) </a:t>
          </a:r>
          <a:endParaRPr lang="it-IT" sz="1200" dirty="0"/>
        </a:p>
      </dgm:t>
    </dgm:pt>
    <dgm:pt modelId="{323DB8FC-3E5C-4102-9DBA-C3BFD9283946}" type="parTrans" cxnId="{EDC4352B-781E-4C1C-985E-FB85B0C421C3}">
      <dgm:prSet/>
      <dgm:spPr/>
      <dgm:t>
        <a:bodyPr/>
        <a:lstStyle/>
        <a:p>
          <a:endParaRPr lang="it-IT"/>
        </a:p>
      </dgm:t>
    </dgm:pt>
    <dgm:pt modelId="{4616800B-3E8D-4D47-A472-E0DD54F9D876}" type="sibTrans" cxnId="{EDC4352B-781E-4C1C-985E-FB85B0C421C3}">
      <dgm:prSet/>
      <dgm:spPr/>
      <dgm:t>
        <a:bodyPr/>
        <a:lstStyle/>
        <a:p>
          <a:endParaRPr lang="it-IT"/>
        </a:p>
      </dgm:t>
    </dgm:pt>
    <dgm:pt modelId="{3D57A126-99E9-46D1-A081-438BB7D5892B}">
      <dgm:prSet phldrT="[Testo]" custT="1"/>
      <dgm:spPr/>
      <dgm:t>
        <a:bodyPr/>
        <a:lstStyle/>
        <a:p>
          <a:r>
            <a:rPr lang="it-IT" sz="1100" dirty="0"/>
            <a:t>Percentuale di copertura stabilita quale rapporto tra il limite di spesa e il totale dei crediti certificati nelle comunicazioni integrative</a:t>
          </a:r>
        </a:p>
      </dgm:t>
    </dgm:pt>
    <dgm:pt modelId="{24AD2410-988D-46FE-8983-E35D75F56285}" type="parTrans" cxnId="{1C11753F-221C-4440-B3E4-5D38410499B4}">
      <dgm:prSet/>
      <dgm:spPr/>
      <dgm:t>
        <a:bodyPr/>
        <a:lstStyle/>
        <a:p>
          <a:endParaRPr lang="it-IT"/>
        </a:p>
      </dgm:t>
    </dgm:pt>
    <dgm:pt modelId="{D5EACFA8-9732-4F3E-AD2B-BFCAE07F31D4}" type="sibTrans" cxnId="{1C11753F-221C-4440-B3E4-5D38410499B4}">
      <dgm:prSet/>
      <dgm:spPr/>
      <dgm:t>
        <a:bodyPr/>
        <a:lstStyle/>
        <a:p>
          <a:endParaRPr lang="it-IT"/>
        </a:p>
      </dgm:t>
    </dgm:pt>
    <dgm:pt modelId="{6BB868D5-5050-4259-BDA5-093554C37BD5}" type="pres">
      <dgm:prSet presAssocID="{0CA3BBE5-E7C5-4F63-AEFA-5225B6135B57}" presName="Name0" presStyleCnt="0">
        <dgm:presLayoutVars>
          <dgm:chMax val="5"/>
          <dgm:chPref val="5"/>
          <dgm:dir/>
          <dgm:animLvl val="lvl"/>
        </dgm:presLayoutVars>
      </dgm:prSet>
      <dgm:spPr/>
    </dgm:pt>
    <dgm:pt modelId="{395F7432-6D7B-4C77-80AD-A821CDFD3727}" type="pres">
      <dgm:prSet presAssocID="{D697602C-252E-49C3-8B73-9F56CFA4CC5C}" presName="parentText1" presStyleLbl="node1" presStyleIdx="0" presStyleCnt="3" custLinFactNeighborY="-1886">
        <dgm:presLayoutVars>
          <dgm:chMax/>
          <dgm:chPref val="3"/>
          <dgm:bulletEnabled val="1"/>
        </dgm:presLayoutVars>
      </dgm:prSet>
      <dgm:spPr/>
    </dgm:pt>
    <dgm:pt modelId="{697DB25A-B706-4337-8303-F7E5F3733B9E}" type="pres">
      <dgm:prSet presAssocID="{D697602C-252E-49C3-8B73-9F56CFA4CC5C}" presName="childText1" presStyleLbl="solidAlignAcc1" presStyleIdx="0" presStyleCnt="3">
        <dgm:presLayoutVars>
          <dgm:chMax val="0"/>
          <dgm:chPref val="0"/>
          <dgm:bulletEnabled val="1"/>
        </dgm:presLayoutVars>
      </dgm:prSet>
      <dgm:spPr/>
    </dgm:pt>
    <dgm:pt modelId="{337F2333-E800-460D-8F09-3CEA74475032}" type="pres">
      <dgm:prSet presAssocID="{FDC5CB00-A0BF-4369-9AD4-644B82E67342}" presName="parentText2" presStyleLbl="node1" presStyleIdx="1" presStyleCnt="3">
        <dgm:presLayoutVars>
          <dgm:chMax/>
          <dgm:chPref val="3"/>
          <dgm:bulletEnabled val="1"/>
        </dgm:presLayoutVars>
      </dgm:prSet>
      <dgm:spPr/>
    </dgm:pt>
    <dgm:pt modelId="{D11AD26B-3685-4490-9F74-0E7F2D658357}" type="pres">
      <dgm:prSet presAssocID="{FDC5CB00-A0BF-4369-9AD4-644B82E67342}" presName="childText2" presStyleLbl="solidAlignAcc1" presStyleIdx="1" presStyleCnt="3">
        <dgm:presLayoutVars>
          <dgm:chMax val="0"/>
          <dgm:chPref val="0"/>
          <dgm:bulletEnabled val="1"/>
        </dgm:presLayoutVars>
      </dgm:prSet>
      <dgm:spPr/>
    </dgm:pt>
    <dgm:pt modelId="{421A4A89-7E51-4B6E-913A-ED9968067E29}" type="pres">
      <dgm:prSet presAssocID="{48F31035-4EF3-434A-B171-D080BFF17344}" presName="parentText3" presStyleLbl="node1" presStyleIdx="2" presStyleCnt="3" custLinFactNeighborY="3203">
        <dgm:presLayoutVars>
          <dgm:chMax/>
          <dgm:chPref val="3"/>
          <dgm:bulletEnabled val="1"/>
        </dgm:presLayoutVars>
      </dgm:prSet>
      <dgm:spPr/>
    </dgm:pt>
    <dgm:pt modelId="{62A1AA5F-AE38-438A-B742-C2FC461F0CB5}" type="pres">
      <dgm:prSet presAssocID="{48F31035-4EF3-434A-B171-D080BFF17344}" presName="childText3" presStyleLbl="solidAlignAcc1" presStyleIdx="2" presStyleCnt="3" custLinFactNeighborY="587">
        <dgm:presLayoutVars>
          <dgm:chMax val="0"/>
          <dgm:chPref val="0"/>
          <dgm:bulletEnabled val="1"/>
        </dgm:presLayoutVars>
      </dgm:prSet>
      <dgm:spPr/>
    </dgm:pt>
  </dgm:ptLst>
  <dgm:cxnLst>
    <dgm:cxn modelId="{7E1F8417-7746-4C24-833B-2E0BA677986F}" type="presOf" srcId="{FDC5CB00-A0BF-4369-9AD4-644B82E67342}" destId="{337F2333-E800-460D-8F09-3CEA74475032}" srcOrd="0" destOrd="0" presId="urn:microsoft.com/office/officeart/2009/3/layout/IncreasingArrowsProcess"/>
    <dgm:cxn modelId="{3C4F7F1D-6CB8-449B-955F-57E8FCFABB44}" type="presOf" srcId="{D697602C-252E-49C3-8B73-9F56CFA4CC5C}" destId="{395F7432-6D7B-4C77-80AD-A821CDFD3727}" srcOrd="0" destOrd="0" presId="urn:microsoft.com/office/officeart/2009/3/layout/IncreasingArrowsProcess"/>
    <dgm:cxn modelId="{8195861F-7526-494F-9EAF-339D5ED44C41}" type="presOf" srcId="{3D57A126-99E9-46D1-A081-438BB7D5892B}" destId="{62A1AA5F-AE38-438A-B742-C2FC461F0CB5}" srcOrd="0" destOrd="0" presId="urn:microsoft.com/office/officeart/2009/3/layout/IncreasingArrowsProcess"/>
    <dgm:cxn modelId="{85639627-6129-4530-A7AA-B4E28F09D021}" srcId="{0CA3BBE5-E7C5-4F63-AEFA-5225B6135B57}" destId="{D697602C-252E-49C3-8B73-9F56CFA4CC5C}" srcOrd="0" destOrd="0" parTransId="{756094B0-862C-44EC-A59F-B4718973B4BC}" sibTransId="{F40E2467-0658-4569-825C-975E36E5FECA}"/>
    <dgm:cxn modelId="{EDC4352B-781E-4C1C-985E-FB85B0C421C3}" srcId="{D697602C-252E-49C3-8B73-9F56CFA4CC5C}" destId="{44F2721A-9E0D-4417-88B2-02AAE20493BC}" srcOrd="0" destOrd="0" parTransId="{323DB8FC-3E5C-4102-9DBA-C3BFD9283946}" sibTransId="{4616800B-3E8D-4D47-A472-E0DD54F9D876}"/>
    <dgm:cxn modelId="{1C11753F-221C-4440-B3E4-5D38410499B4}" srcId="{48F31035-4EF3-434A-B171-D080BFF17344}" destId="{3D57A126-99E9-46D1-A081-438BB7D5892B}" srcOrd="0" destOrd="0" parTransId="{24AD2410-988D-46FE-8983-E35D75F56285}" sibTransId="{D5EACFA8-9732-4F3E-AD2B-BFCAE07F31D4}"/>
    <dgm:cxn modelId="{CABB6B64-1F7B-47AC-AB19-6E9574C62300}" srcId="{0CA3BBE5-E7C5-4F63-AEFA-5225B6135B57}" destId="{FDC5CB00-A0BF-4369-9AD4-644B82E67342}" srcOrd="1" destOrd="0" parTransId="{9B6C3A65-F112-4246-9140-1CF047CF9A34}" sibTransId="{68161897-3C72-42EA-B400-F3533CE02EBF}"/>
    <dgm:cxn modelId="{1BF36C4A-A361-4E01-9641-C5B35ACE049D}" type="presOf" srcId="{0CA3BBE5-E7C5-4F63-AEFA-5225B6135B57}" destId="{6BB868D5-5050-4259-BDA5-093554C37BD5}" srcOrd="0" destOrd="0" presId="urn:microsoft.com/office/officeart/2009/3/layout/IncreasingArrowsProcess"/>
    <dgm:cxn modelId="{737BF956-2367-49A9-835F-479D1A8FB6B7}" type="presOf" srcId="{48F31035-4EF3-434A-B171-D080BFF17344}" destId="{421A4A89-7E51-4B6E-913A-ED9968067E29}" srcOrd="0" destOrd="0" presId="urn:microsoft.com/office/officeart/2009/3/layout/IncreasingArrowsProcess"/>
    <dgm:cxn modelId="{6EFCAF7E-56DF-4610-A7CA-68D2C47FF169}" type="presOf" srcId="{217C84B3-A3B4-4F8C-B2A4-DB7C0D37A9F7}" destId="{D11AD26B-3685-4490-9F74-0E7F2D658357}" srcOrd="0" destOrd="0" presId="urn:microsoft.com/office/officeart/2009/3/layout/IncreasingArrowsProcess"/>
    <dgm:cxn modelId="{97A97AB4-14F5-4259-B2C2-7F646175CFA0}" srcId="{0CA3BBE5-E7C5-4F63-AEFA-5225B6135B57}" destId="{48F31035-4EF3-434A-B171-D080BFF17344}" srcOrd="2" destOrd="0" parTransId="{CF818C30-E063-46AD-A384-D608D1E224E6}" sibTransId="{6CFA9A09-BDE0-49B4-9CD5-DE4741C002F4}"/>
    <dgm:cxn modelId="{CA541AC0-B375-4051-A8DC-A0DDE7F8F7EC}" type="presOf" srcId="{44F2721A-9E0D-4417-88B2-02AAE20493BC}" destId="{697DB25A-B706-4337-8303-F7E5F3733B9E}" srcOrd="0" destOrd="0" presId="urn:microsoft.com/office/officeart/2009/3/layout/IncreasingArrowsProcess"/>
    <dgm:cxn modelId="{AA3FA7C5-6D45-43D8-82DC-A730E620A973}" srcId="{FDC5CB00-A0BF-4369-9AD4-644B82E67342}" destId="{217C84B3-A3B4-4F8C-B2A4-DB7C0D37A9F7}" srcOrd="0" destOrd="0" parTransId="{420A06C1-5115-4014-A875-A3DCB1AB6ED0}" sibTransId="{42EF3994-D7F1-487C-8DCB-FD335E5720F6}"/>
    <dgm:cxn modelId="{1B11B50D-2283-47D6-AFAF-973CBAB8133A}" type="presParOf" srcId="{6BB868D5-5050-4259-BDA5-093554C37BD5}" destId="{395F7432-6D7B-4C77-80AD-A821CDFD3727}" srcOrd="0" destOrd="0" presId="urn:microsoft.com/office/officeart/2009/3/layout/IncreasingArrowsProcess"/>
    <dgm:cxn modelId="{A774AAA2-6BF4-4193-BBFF-4FE4BDB81F7A}" type="presParOf" srcId="{6BB868D5-5050-4259-BDA5-093554C37BD5}" destId="{697DB25A-B706-4337-8303-F7E5F3733B9E}" srcOrd="1" destOrd="0" presId="urn:microsoft.com/office/officeart/2009/3/layout/IncreasingArrowsProcess"/>
    <dgm:cxn modelId="{E894B595-912C-43F4-AFBE-E88C2A8B2AFA}" type="presParOf" srcId="{6BB868D5-5050-4259-BDA5-093554C37BD5}" destId="{337F2333-E800-460D-8F09-3CEA74475032}" srcOrd="2" destOrd="0" presId="urn:microsoft.com/office/officeart/2009/3/layout/IncreasingArrowsProcess"/>
    <dgm:cxn modelId="{236B698F-6356-48B8-94FA-5BB1ACE0BBFD}" type="presParOf" srcId="{6BB868D5-5050-4259-BDA5-093554C37BD5}" destId="{D11AD26B-3685-4490-9F74-0E7F2D658357}" srcOrd="3" destOrd="0" presId="urn:microsoft.com/office/officeart/2009/3/layout/IncreasingArrowsProcess"/>
    <dgm:cxn modelId="{D5674E39-7D39-4234-8B60-C8FC6110DAC5}" type="presParOf" srcId="{6BB868D5-5050-4259-BDA5-093554C37BD5}" destId="{421A4A89-7E51-4B6E-913A-ED9968067E29}" srcOrd="4" destOrd="0" presId="urn:microsoft.com/office/officeart/2009/3/layout/IncreasingArrowsProcess"/>
    <dgm:cxn modelId="{B032D014-6042-44B4-AF2B-3F2F9F230660}" type="presParOf" srcId="{6BB868D5-5050-4259-BDA5-093554C37BD5}" destId="{62A1AA5F-AE38-438A-B742-C2FC461F0CB5}" srcOrd="5" destOrd="0" presId="urn:microsoft.com/office/officeart/2009/3/layout/IncreasingArrows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96B0ED2C-D9B6-4603-9267-F6BF55AA4058}" type="doc">
      <dgm:prSet loTypeId="urn:microsoft.com/office/officeart/2005/8/layout/hList6" loCatId="list" qsTypeId="urn:microsoft.com/office/officeart/2005/8/quickstyle/3d1" qsCatId="3D" csTypeId="urn:microsoft.com/office/officeart/2005/8/colors/accent2_2" csCatId="accent2" phldr="1"/>
      <dgm:spPr/>
      <dgm:t>
        <a:bodyPr/>
        <a:lstStyle/>
        <a:p>
          <a:endParaRPr lang="it-IT"/>
        </a:p>
      </dgm:t>
    </dgm:pt>
    <dgm:pt modelId="{5FC6CEFC-DBA3-4536-B6D1-0FD8449C261F}">
      <dgm:prSet custT="1"/>
      <dgm:spPr>
        <a:gradFill rotWithShape="0">
          <a:gsLst>
            <a:gs pos="0">
              <a:srgbClr val="DE6A64"/>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gradFill>
      </dgm:spPr>
      <dgm:t>
        <a:bodyPr/>
        <a:lstStyle/>
        <a:p>
          <a:r>
            <a:rPr lang="it-IT" sz="1500" b="1" i="0" dirty="0"/>
            <a:t>Sezione</a:t>
          </a:r>
          <a:r>
            <a:rPr lang="it-IT" sz="1500" b="1" i="1" dirty="0"/>
            <a:t> Venture Capital </a:t>
          </a:r>
          <a:r>
            <a:rPr lang="it-IT" sz="1500" b="1" dirty="0"/>
            <a:t>e Investimenti Partecipativi</a:t>
          </a:r>
        </a:p>
      </dgm:t>
    </dgm:pt>
    <dgm:pt modelId="{24618B82-E282-44EC-9F03-8E8A80B9B199}" type="parTrans" cxnId="{E6ED7AF3-9AA6-41AA-A2E5-8EE04EDFB38D}">
      <dgm:prSet/>
      <dgm:spPr/>
      <dgm:t>
        <a:bodyPr/>
        <a:lstStyle/>
        <a:p>
          <a:endParaRPr lang="it-IT"/>
        </a:p>
      </dgm:t>
    </dgm:pt>
    <dgm:pt modelId="{9C59AE34-64B9-48E7-BADE-74381EF8940F}" type="sibTrans" cxnId="{E6ED7AF3-9AA6-41AA-A2E5-8EE04EDFB38D}">
      <dgm:prSet/>
      <dgm:spPr/>
      <dgm:t>
        <a:bodyPr/>
        <a:lstStyle/>
        <a:p>
          <a:endParaRPr lang="it-IT"/>
        </a:p>
      </dgm:t>
    </dgm:pt>
    <dgm:pt modelId="{02CDF683-ADCF-4B11-A776-438324849637}">
      <dgm:prSet/>
      <dgm:spPr>
        <a:gradFill rotWithShape="0">
          <a:gsLst>
            <a:gs pos="0">
              <a:srgbClr val="DE6A64"/>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gradFill>
      </dgm:spPr>
      <dgm:t>
        <a:bodyPr/>
        <a:lstStyle/>
        <a:p>
          <a:r>
            <a:rPr lang="it-IT" sz="1200" dirty="0"/>
            <a:t>Questa linea è dedicata al supporto di operazioni di acquisizione di capitale di rischio di minoranza, con particolare attenzione all’innovazione e alle </a:t>
          </a:r>
          <a:r>
            <a:rPr lang="it-IT" sz="1200" i="1" dirty="0"/>
            <a:t>startup</a:t>
          </a:r>
        </a:p>
      </dgm:t>
    </dgm:pt>
    <dgm:pt modelId="{D621B245-2B60-4A95-A287-3F4874D03825}" type="parTrans" cxnId="{BEC5B5EA-9E4F-4483-A70B-F74095517816}">
      <dgm:prSet/>
      <dgm:spPr/>
      <dgm:t>
        <a:bodyPr/>
        <a:lstStyle/>
        <a:p>
          <a:endParaRPr lang="it-IT"/>
        </a:p>
      </dgm:t>
    </dgm:pt>
    <dgm:pt modelId="{6C2C75A4-74C1-4D99-BA1C-040A0CDE8A5F}" type="sibTrans" cxnId="{BEC5B5EA-9E4F-4483-A70B-F74095517816}">
      <dgm:prSet/>
      <dgm:spPr/>
      <dgm:t>
        <a:bodyPr/>
        <a:lstStyle/>
        <a:p>
          <a:endParaRPr lang="it-IT"/>
        </a:p>
      </dgm:t>
    </dgm:pt>
    <dgm:pt modelId="{C7F151A4-BDAA-4D98-B41A-F773D8A8D143}">
      <dgm:prSet/>
      <dgm:spPr>
        <a:gradFill rotWithShape="0">
          <a:gsLst>
            <a:gs pos="0">
              <a:srgbClr val="DE6A64"/>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gradFill>
      </dgm:spPr>
      <dgm:t>
        <a:bodyPr/>
        <a:lstStyle/>
        <a:p>
          <a:r>
            <a:rPr lang="it-IT" sz="1200" dirty="0"/>
            <a:t>Assorbe e sopprime il fondo rotativo </a:t>
          </a:r>
          <a:r>
            <a:rPr lang="it-IT" sz="1200" i="1" dirty="0"/>
            <a:t>Venture Capital</a:t>
          </a:r>
          <a:r>
            <a:rPr lang="it-IT" sz="1200" dirty="0"/>
            <a:t> e vi succede in tutte le posizioni attive e passive gestite da SIMEST Spa</a:t>
          </a:r>
        </a:p>
      </dgm:t>
    </dgm:pt>
    <dgm:pt modelId="{55CC8E79-982E-4A1A-94D2-211C4DBDFC18}" type="parTrans" cxnId="{4BFD229D-2C8B-4DA5-8474-E11F822C045C}">
      <dgm:prSet/>
      <dgm:spPr/>
      <dgm:t>
        <a:bodyPr/>
        <a:lstStyle/>
        <a:p>
          <a:endParaRPr lang="it-IT"/>
        </a:p>
      </dgm:t>
    </dgm:pt>
    <dgm:pt modelId="{B3A56629-1DB4-4FC9-8B23-50F98DDD5C68}" type="sibTrans" cxnId="{4BFD229D-2C8B-4DA5-8474-E11F822C045C}">
      <dgm:prSet/>
      <dgm:spPr/>
      <dgm:t>
        <a:bodyPr/>
        <a:lstStyle/>
        <a:p>
          <a:endParaRPr lang="it-IT"/>
        </a:p>
      </dgm:t>
    </dgm:pt>
    <dgm:pt modelId="{F0EA3255-4AC9-4DED-BC20-89A25D8F0C52}" type="pres">
      <dgm:prSet presAssocID="{96B0ED2C-D9B6-4603-9267-F6BF55AA4058}" presName="Name0" presStyleCnt="0">
        <dgm:presLayoutVars>
          <dgm:dir/>
          <dgm:resizeHandles val="exact"/>
        </dgm:presLayoutVars>
      </dgm:prSet>
      <dgm:spPr/>
    </dgm:pt>
    <dgm:pt modelId="{DDD78730-BCC8-4091-B56D-EEB72DAF9B0F}" type="pres">
      <dgm:prSet presAssocID="{5FC6CEFC-DBA3-4536-B6D1-0FD8449C261F}" presName="node" presStyleLbl="node1" presStyleIdx="0" presStyleCnt="1" custLinFactNeighborX="-288">
        <dgm:presLayoutVars>
          <dgm:bulletEnabled val="1"/>
        </dgm:presLayoutVars>
      </dgm:prSet>
      <dgm:spPr/>
    </dgm:pt>
  </dgm:ptLst>
  <dgm:cxnLst>
    <dgm:cxn modelId="{5E905504-DA31-4BFB-B9A2-72F8C0C3F124}" type="presOf" srcId="{02CDF683-ADCF-4B11-A776-438324849637}" destId="{DDD78730-BCC8-4091-B56D-EEB72DAF9B0F}" srcOrd="0" destOrd="1" presId="urn:microsoft.com/office/officeart/2005/8/layout/hList6"/>
    <dgm:cxn modelId="{8973CB28-4E8B-40E8-A5FA-B39B7F8B1687}" type="presOf" srcId="{96B0ED2C-D9B6-4603-9267-F6BF55AA4058}" destId="{F0EA3255-4AC9-4DED-BC20-89A25D8F0C52}" srcOrd="0" destOrd="0" presId="urn:microsoft.com/office/officeart/2005/8/layout/hList6"/>
    <dgm:cxn modelId="{7D617356-0482-45F5-9ED3-4B45623EFCB6}" type="presOf" srcId="{C7F151A4-BDAA-4D98-B41A-F773D8A8D143}" destId="{DDD78730-BCC8-4091-B56D-EEB72DAF9B0F}" srcOrd="0" destOrd="2" presId="urn:microsoft.com/office/officeart/2005/8/layout/hList6"/>
    <dgm:cxn modelId="{4BFD229D-2C8B-4DA5-8474-E11F822C045C}" srcId="{5FC6CEFC-DBA3-4536-B6D1-0FD8449C261F}" destId="{C7F151A4-BDAA-4D98-B41A-F773D8A8D143}" srcOrd="1" destOrd="0" parTransId="{55CC8E79-982E-4A1A-94D2-211C4DBDFC18}" sibTransId="{B3A56629-1DB4-4FC9-8B23-50F98DDD5C68}"/>
    <dgm:cxn modelId="{CBCA70D0-36B9-472F-902E-CA80DF534E76}" type="presOf" srcId="{5FC6CEFC-DBA3-4536-B6D1-0FD8449C261F}" destId="{DDD78730-BCC8-4091-B56D-EEB72DAF9B0F}" srcOrd="0" destOrd="0" presId="urn:microsoft.com/office/officeart/2005/8/layout/hList6"/>
    <dgm:cxn modelId="{BEC5B5EA-9E4F-4483-A70B-F74095517816}" srcId="{5FC6CEFC-DBA3-4536-B6D1-0FD8449C261F}" destId="{02CDF683-ADCF-4B11-A776-438324849637}" srcOrd="0" destOrd="0" parTransId="{D621B245-2B60-4A95-A287-3F4874D03825}" sibTransId="{6C2C75A4-74C1-4D99-BA1C-040A0CDE8A5F}"/>
    <dgm:cxn modelId="{E6ED7AF3-9AA6-41AA-A2E5-8EE04EDFB38D}" srcId="{96B0ED2C-D9B6-4603-9267-F6BF55AA4058}" destId="{5FC6CEFC-DBA3-4536-B6D1-0FD8449C261F}" srcOrd="0" destOrd="0" parTransId="{24618B82-E282-44EC-9F03-8E8A80B9B199}" sibTransId="{9C59AE34-64B9-48E7-BADE-74381EF8940F}"/>
    <dgm:cxn modelId="{0A9C82D0-6AE1-4D21-A3FB-CECC28BC1528}" type="presParOf" srcId="{F0EA3255-4AC9-4DED-BC20-89A25D8F0C52}" destId="{DDD78730-BCC8-4091-B56D-EEB72DAF9B0F}" srcOrd="0" destOrd="0" presId="urn:microsoft.com/office/officeart/2005/8/layout/hList6"/>
  </dgm:cxnLst>
  <dgm:bg>
    <a:solidFill>
      <a:schemeClr val="bg1"/>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FCFE8ECF-04FC-4E39-8C04-B32E54C7BE1A}" type="doc">
      <dgm:prSet loTypeId="urn:microsoft.com/office/officeart/2005/8/layout/vList2" loCatId="list" qsTypeId="urn:microsoft.com/office/officeart/2005/8/quickstyle/simple1" qsCatId="simple" csTypeId="urn:microsoft.com/office/officeart/2005/8/colors/accent2_2" csCatId="accent2" phldr="1"/>
      <dgm:spPr/>
      <dgm:t>
        <a:bodyPr/>
        <a:lstStyle/>
        <a:p>
          <a:endParaRPr lang="it-IT"/>
        </a:p>
      </dgm:t>
    </dgm:pt>
    <dgm:pt modelId="{4B0FCE3A-0EFE-4DB5-9666-63FB4038BA60}">
      <dgm:prSet phldrT="[Testo]" phldr="0"/>
      <dgm:spPr>
        <a:solidFill>
          <a:srgbClr val="C00000"/>
        </a:solidFill>
      </dgm:spPr>
      <dgm:t>
        <a:bodyPr/>
        <a:lstStyle/>
        <a:p>
          <a:r>
            <a:rPr lang="it-IT" dirty="0"/>
            <a:t>FONDO PER LO SVILUPPO DEGLI INVESTIMENTI NEL CINEMA E NELL’AUDIOVISIVO</a:t>
          </a:r>
        </a:p>
      </dgm:t>
    </dgm:pt>
    <dgm:pt modelId="{1C7BE628-FD46-4375-A4D8-0F36FA3485FE}" type="parTrans" cxnId="{6D28F613-F8E2-43AC-A7CF-DC782B49F8A6}">
      <dgm:prSet/>
      <dgm:spPr/>
      <dgm:t>
        <a:bodyPr/>
        <a:lstStyle/>
        <a:p>
          <a:endParaRPr lang="it-IT"/>
        </a:p>
      </dgm:t>
    </dgm:pt>
    <dgm:pt modelId="{67F4192B-D8CE-4FC7-B3A2-96124911D930}" type="sibTrans" cxnId="{6D28F613-F8E2-43AC-A7CF-DC782B49F8A6}">
      <dgm:prSet/>
      <dgm:spPr/>
      <dgm:t>
        <a:bodyPr/>
        <a:lstStyle/>
        <a:p>
          <a:endParaRPr lang="it-IT"/>
        </a:p>
      </dgm:t>
    </dgm:pt>
    <dgm:pt modelId="{963C929B-449A-4CD4-8F06-DF405056F0C3}">
      <dgm:prSet phldrT="[Testo]" phldr="0"/>
      <dgm:spPr/>
      <dgm:t>
        <a:bodyPr/>
        <a:lstStyle/>
        <a:p>
          <a:endParaRPr lang="it-IT" dirty="0"/>
        </a:p>
      </dgm:t>
    </dgm:pt>
    <dgm:pt modelId="{46FE343B-A7CB-4AC3-A633-33F6B318E54B}" type="parTrans" cxnId="{FC489802-94EE-458C-80B2-1E8E9B3CE21C}">
      <dgm:prSet/>
      <dgm:spPr/>
      <dgm:t>
        <a:bodyPr/>
        <a:lstStyle/>
        <a:p>
          <a:endParaRPr lang="it-IT"/>
        </a:p>
      </dgm:t>
    </dgm:pt>
    <dgm:pt modelId="{38865668-EAD8-4D2A-934C-855AB6F3C4C2}" type="sibTrans" cxnId="{FC489802-94EE-458C-80B2-1E8E9B3CE21C}">
      <dgm:prSet/>
      <dgm:spPr/>
      <dgm:t>
        <a:bodyPr/>
        <a:lstStyle/>
        <a:p>
          <a:endParaRPr lang="it-IT"/>
        </a:p>
      </dgm:t>
    </dgm:pt>
    <dgm:pt modelId="{005DF1F3-1F14-4D53-A276-E4E051B6AFD2}">
      <dgm:prSet phldrT="[Testo]" phldr="0"/>
      <dgm:spPr/>
      <dgm:t>
        <a:bodyPr/>
        <a:lstStyle/>
        <a:p>
          <a:r>
            <a:rPr lang="it-IT" dirty="0"/>
            <a:t>Contributi automatici (artt. 23-25)</a:t>
          </a:r>
        </a:p>
      </dgm:t>
    </dgm:pt>
    <dgm:pt modelId="{245C33F2-B21E-4891-8E59-4F4EF63573E5}" type="parTrans" cxnId="{8C5C32CC-C606-4048-9100-182EBF7AD1AF}">
      <dgm:prSet/>
      <dgm:spPr/>
      <dgm:t>
        <a:bodyPr/>
        <a:lstStyle/>
        <a:p>
          <a:endParaRPr lang="it-IT"/>
        </a:p>
      </dgm:t>
    </dgm:pt>
    <dgm:pt modelId="{4713CB19-1140-40A6-991B-853FFB54DF41}" type="sibTrans" cxnId="{8C5C32CC-C606-4048-9100-182EBF7AD1AF}">
      <dgm:prSet/>
      <dgm:spPr/>
      <dgm:t>
        <a:bodyPr/>
        <a:lstStyle/>
        <a:p>
          <a:endParaRPr lang="it-IT"/>
        </a:p>
      </dgm:t>
    </dgm:pt>
    <dgm:pt modelId="{2D84F3F5-6462-49D0-9F53-CAE4AABF7679}">
      <dgm:prSet phldrT="[Testo]" phldr="0"/>
      <dgm:spPr/>
      <dgm:t>
        <a:bodyPr/>
        <a:lstStyle/>
        <a:p>
          <a:r>
            <a:rPr lang="it-IT" dirty="0"/>
            <a:t>Contributi selettivi (art. 26)</a:t>
          </a:r>
        </a:p>
      </dgm:t>
    </dgm:pt>
    <dgm:pt modelId="{6AEEE74C-4C92-4932-8698-8D059985B456}" type="parTrans" cxnId="{A5F6BF0E-0E0A-4D0E-9ABA-157881EEA234}">
      <dgm:prSet/>
      <dgm:spPr/>
      <dgm:t>
        <a:bodyPr/>
        <a:lstStyle/>
        <a:p>
          <a:endParaRPr lang="it-IT"/>
        </a:p>
      </dgm:t>
    </dgm:pt>
    <dgm:pt modelId="{04601B41-8259-454C-821F-BE7EAC119ED0}" type="sibTrans" cxnId="{A5F6BF0E-0E0A-4D0E-9ABA-157881EEA234}">
      <dgm:prSet/>
      <dgm:spPr/>
      <dgm:t>
        <a:bodyPr/>
        <a:lstStyle/>
        <a:p>
          <a:endParaRPr lang="it-IT"/>
        </a:p>
      </dgm:t>
    </dgm:pt>
    <dgm:pt modelId="{8FC0746F-85ED-43F7-8EE3-055A6FD8A061}">
      <dgm:prSet phldrT="[Testo]" phldr="0"/>
      <dgm:spPr/>
      <dgm:t>
        <a:bodyPr/>
        <a:lstStyle/>
        <a:p>
          <a:r>
            <a:rPr lang="it-IT" dirty="0"/>
            <a:t>Contributi alla promozione cinematografica e audiovisiva, al potenziamento del circuito delle sale cinematografiche, alla digitalizzazione del patrimonio cinematografico e audiovisivo (artt. 27-31)</a:t>
          </a:r>
        </a:p>
      </dgm:t>
    </dgm:pt>
    <dgm:pt modelId="{3DD3DDFC-9B92-49F5-9291-A09EDEF49891}" type="parTrans" cxnId="{E037C71F-BB01-499F-9888-6B16C4F359CB}">
      <dgm:prSet/>
      <dgm:spPr/>
      <dgm:t>
        <a:bodyPr/>
        <a:lstStyle/>
        <a:p>
          <a:endParaRPr lang="it-IT"/>
        </a:p>
      </dgm:t>
    </dgm:pt>
    <dgm:pt modelId="{E9514C43-4D1B-4D43-877F-D717231B8252}" type="sibTrans" cxnId="{E037C71F-BB01-499F-9888-6B16C4F359CB}">
      <dgm:prSet/>
      <dgm:spPr/>
      <dgm:t>
        <a:bodyPr/>
        <a:lstStyle/>
        <a:p>
          <a:endParaRPr lang="it-IT"/>
        </a:p>
      </dgm:t>
    </dgm:pt>
    <dgm:pt modelId="{1FF110B2-C9D5-4300-9D0E-19759B7CA080}">
      <dgm:prSet phldrT="[Testo]" phldr="0"/>
      <dgm:spPr/>
      <dgm:t>
        <a:bodyPr/>
        <a:lstStyle/>
        <a:p>
          <a:r>
            <a:rPr lang="it-IT" dirty="0"/>
            <a:t>Incentivi e agevolazioni fiscali (artt. 15-22)</a:t>
          </a:r>
        </a:p>
      </dgm:t>
    </dgm:pt>
    <dgm:pt modelId="{E52A38F1-76DE-475A-A1B6-208AF38271D3}" type="parTrans" cxnId="{A8A7F1E8-90EE-48E6-8F96-BCFB126B2310}">
      <dgm:prSet/>
      <dgm:spPr/>
      <dgm:t>
        <a:bodyPr/>
        <a:lstStyle/>
        <a:p>
          <a:endParaRPr lang="it-IT"/>
        </a:p>
      </dgm:t>
    </dgm:pt>
    <dgm:pt modelId="{330F5D4E-BFB8-45AB-92AD-4369BECA2205}" type="sibTrans" cxnId="{A8A7F1E8-90EE-48E6-8F96-BCFB126B2310}">
      <dgm:prSet/>
      <dgm:spPr/>
      <dgm:t>
        <a:bodyPr/>
        <a:lstStyle/>
        <a:p>
          <a:endParaRPr lang="it-IT"/>
        </a:p>
      </dgm:t>
    </dgm:pt>
    <dgm:pt modelId="{509A8AE0-252A-4C54-8578-6FDD9A67CBB2}" type="pres">
      <dgm:prSet presAssocID="{FCFE8ECF-04FC-4E39-8C04-B32E54C7BE1A}" presName="linear" presStyleCnt="0">
        <dgm:presLayoutVars>
          <dgm:animLvl val="lvl"/>
          <dgm:resizeHandles val="exact"/>
        </dgm:presLayoutVars>
      </dgm:prSet>
      <dgm:spPr/>
    </dgm:pt>
    <dgm:pt modelId="{54033916-4555-43E5-909A-615590D5463F}" type="pres">
      <dgm:prSet presAssocID="{4B0FCE3A-0EFE-4DB5-9666-63FB4038BA60}" presName="parentText" presStyleLbl="node1" presStyleIdx="0" presStyleCnt="1">
        <dgm:presLayoutVars>
          <dgm:chMax val="0"/>
          <dgm:bulletEnabled val="1"/>
        </dgm:presLayoutVars>
      </dgm:prSet>
      <dgm:spPr/>
    </dgm:pt>
    <dgm:pt modelId="{EFBB96D6-5DA4-401A-AA60-020B114ED625}" type="pres">
      <dgm:prSet presAssocID="{4B0FCE3A-0EFE-4DB5-9666-63FB4038BA60}" presName="childText" presStyleLbl="revTx" presStyleIdx="0" presStyleCnt="1">
        <dgm:presLayoutVars>
          <dgm:bulletEnabled val="1"/>
        </dgm:presLayoutVars>
      </dgm:prSet>
      <dgm:spPr/>
    </dgm:pt>
  </dgm:ptLst>
  <dgm:cxnLst>
    <dgm:cxn modelId="{FC489802-94EE-458C-80B2-1E8E9B3CE21C}" srcId="{4B0FCE3A-0EFE-4DB5-9666-63FB4038BA60}" destId="{963C929B-449A-4CD4-8F06-DF405056F0C3}" srcOrd="0" destOrd="0" parTransId="{46FE343B-A7CB-4AC3-A633-33F6B318E54B}" sibTransId="{38865668-EAD8-4D2A-934C-855AB6F3C4C2}"/>
    <dgm:cxn modelId="{EBC55804-6943-483F-BE50-E7E538CC981D}" type="presOf" srcId="{005DF1F3-1F14-4D53-A276-E4E051B6AFD2}" destId="{EFBB96D6-5DA4-401A-AA60-020B114ED625}" srcOrd="0" destOrd="2" presId="urn:microsoft.com/office/officeart/2005/8/layout/vList2"/>
    <dgm:cxn modelId="{A5F6BF0E-0E0A-4D0E-9ABA-157881EEA234}" srcId="{4B0FCE3A-0EFE-4DB5-9666-63FB4038BA60}" destId="{2D84F3F5-6462-49D0-9F53-CAE4AABF7679}" srcOrd="3" destOrd="0" parTransId="{6AEEE74C-4C92-4932-8698-8D059985B456}" sibTransId="{04601B41-8259-454C-821F-BE7EAC119ED0}"/>
    <dgm:cxn modelId="{6D28F613-F8E2-43AC-A7CF-DC782B49F8A6}" srcId="{FCFE8ECF-04FC-4E39-8C04-B32E54C7BE1A}" destId="{4B0FCE3A-0EFE-4DB5-9666-63FB4038BA60}" srcOrd="0" destOrd="0" parTransId="{1C7BE628-FD46-4375-A4D8-0F36FA3485FE}" sibTransId="{67F4192B-D8CE-4FC7-B3A2-96124911D930}"/>
    <dgm:cxn modelId="{E037C71F-BB01-499F-9888-6B16C4F359CB}" srcId="{4B0FCE3A-0EFE-4DB5-9666-63FB4038BA60}" destId="{8FC0746F-85ED-43F7-8EE3-055A6FD8A061}" srcOrd="4" destOrd="0" parTransId="{3DD3DDFC-9B92-49F5-9291-A09EDEF49891}" sibTransId="{E9514C43-4D1B-4D43-877F-D717231B8252}"/>
    <dgm:cxn modelId="{AB63935D-58F2-44B6-98AB-F437DB6B4BF9}" type="presOf" srcId="{963C929B-449A-4CD4-8F06-DF405056F0C3}" destId="{EFBB96D6-5DA4-401A-AA60-020B114ED625}" srcOrd="0" destOrd="0" presId="urn:microsoft.com/office/officeart/2005/8/layout/vList2"/>
    <dgm:cxn modelId="{E31198A5-DDF5-4EC1-B6D4-7CBDDE306375}" type="presOf" srcId="{1FF110B2-C9D5-4300-9D0E-19759B7CA080}" destId="{EFBB96D6-5DA4-401A-AA60-020B114ED625}" srcOrd="0" destOrd="1" presId="urn:microsoft.com/office/officeart/2005/8/layout/vList2"/>
    <dgm:cxn modelId="{9606F5C0-802A-4C3F-82B0-9213F81B4D4D}" type="presOf" srcId="{FCFE8ECF-04FC-4E39-8C04-B32E54C7BE1A}" destId="{509A8AE0-252A-4C54-8578-6FDD9A67CBB2}" srcOrd="0" destOrd="0" presId="urn:microsoft.com/office/officeart/2005/8/layout/vList2"/>
    <dgm:cxn modelId="{8C5C32CC-C606-4048-9100-182EBF7AD1AF}" srcId="{4B0FCE3A-0EFE-4DB5-9666-63FB4038BA60}" destId="{005DF1F3-1F14-4D53-A276-E4E051B6AFD2}" srcOrd="2" destOrd="0" parTransId="{245C33F2-B21E-4891-8E59-4F4EF63573E5}" sibTransId="{4713CB19-1140-40A6-991B-853FFB54DF41}"/>
    <dgm:cxn modelId="{B97791CF-1071-45F9-9AAC-E99D53915350}" type="presOf" srcId="{8FC0746F-85ED-43F7-8EE3-055A6FD8A061}" destId="{EFBB96D6-5DA4-401A-AA60-020B114ED625}" srcOrd="0" destOrd="4" presId="urn:microsoft.com/office/officeart/2005/8/layout/vList2"/>
    <dgm:cxn modelId="{A8A7F1E8-90EE-48E6-8F96-BCFB126B2310}" srcId="{4B0FCE3A-0EFE-4DB5-9666-63FB4038BA60}" destId="{1FF110B2-C9D5-4300-9D0E-19759B7CA080}" srcOrd="1" destOrd="0" parTransId="{E52A38F1-76DE-475A-A1B6-208AF38271D3}" sibTransId="{330F5D4E-BFB8-45AB-92AD-4369BECA2205}"/>
    <dgm:cxn modelId="{366E01EC-650B-4872-A0B3-BFACA2BC067C}" type="presOf" srcId="{2D84F3F5-6462-49D0-9F53-CAE4AABF7679}" destId="{EFBB96D6-5DA4-401A-AA60-020B114ED625}" srcOrd="0" destOrd="3" presId="urn:microsoft.com/office/officeart/2005/8/layout/vList2"/>
    <dgm:cxn modelId="{1B6662FC-0D16-4927-A0C1-0FCE08A67BF1}" type="presOf" srcId="{4B0FCE3A-0EFE-4DB5-9666-63FB4038BA60}" destId="{54033916-4555-43E5-909A-615590D5463F}" srcOrd="0" destOrd="0" presId="urn:microsoft.com/office/officeart/2005/8/layout/vList2"/>
    <dgm:cxn modelId="{6D5DBB84-1FFA-4729-8507-A6D053DF5675}" type="presParOf" srcId="{509A8AE0-252A-4C54-8578-6FDD9A67CBB2}" destId="{54033916-4555-43E5-909A-615590D5463F}" srcOrd="0" destOrd="0" presId="urn:microsoft.com/office/officeart/2005/8/layout/vList2"/>
    <dgm:cxn modelId="{A83106CF-791C-465B-B48D-8391BF401624}" type="presParOf" srcId="{509A8AE0-252A-4C54-8578-6FDD9A67CBB2}" destId="{EFBB96D6-5DA4-401A-AA60-020B114ED625}"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35DE1A8B-224E-4FBD-8E4D-8A0BD71A0D18}" type="doc">
      <dgm:prSet loTypeId="urn:microsoft.com/office/officeart/2005/8/layout/list1" loCatId="list" qsTypeId="urn:microsoft.com/office/officeart/2005/8/quickstyle/simple1" qsCatId="simple" csTypeId="urn:microsoft.com/office/officeart/2005/8/colors/accent2_2" csCatId="accent2" phldr="1"/>
      <dgm:spPr/>
      <dgm:t>
        <a:bodyPr/>
        <a:lstStyle/>
        <a:p>
          <a:endParaRPr lang="it-IT"/>
        </a:p>
      </dgm:t>
    </dgm:pt>
    <dgm:pt modelId="{861BC488-F0EB-40C9-9DA6-0150BDD8096D}">
      <dgm:prSet phldrT="[Testo]" phldr="0"/>
      <dgm:spPr>
        <a:solidFill>
          <a:srgbClr val="C00000"/>
        </a:solidFill>
      </dgm:spPr>
      <dgm:t>
        <a:bodyPr/>
        <a:lstStyle/>
        <a:p>
          <a:r>
            <a:rPr lang="it-IT" dirty="0"/>
            <a:t>FONDO SVILUPPO INVESTIMENTI NEL CINEMA E NELL’AUDIOVISIVO</a:t>
          </a:r>
        </a:p>
      </dgm:t>
    </dgm:pt>
    <dgm:pt modelId="{13B4C527-FF3E-4FA2-A29F-EAC0AA6F9FFB}" type="parTrans" cxnId="{53DBA5A1-B420-496A-9C9A-BBA6A941D763}">
      <dgm:prSet/>
      <dgm:spPr/>
      <dgm:t>
        <a:bodyPr/>
        <a:lstStyle/>
        <a:p>
          <a:endParaRPr lang="it-IT"/>
        </a:p>
      </dgm:t>
    </dgm:pt>
    <dgm:pt modelId="{088A573F-66FE-406C-AD71-A93941CDEAE4}" type="sibTrans" cxnId="{53DBA5A1-B420-496A-9C9A-BBA6A941D763}">
      <dgm:prSet/>
      <dgm:spPr/>
      <dgm:t>
        <a:bodyPr/>
        <a:lstStyle/>
        <a:p>
          <a:endParaRPr lang="it-IT"/>
        </a:p>
      </dgm:t>
    </dgm:pt>
    <dgm:pt modelId="{2A1362C8-4350-4E4E-BE50-B6653B3CBCBA}">
      <dgm:prSet phldrT="[Testo]" phldr="0"/>
      <dgm:spPr>
        <a:solidFill>
          <a:srgbClr val="C00000"/>
        </a:solidFill>
      </dgm:spPr>
      <dgm:t>
        <a:bodyPr/>
        <a:lstStyle/>
        <a:p>
          <a:r>
            <a:rPr lang="it-IT" dirty="0"/>
            <a:t>RIPARTO DEL FONDO</a:t>
          </a:r>
        </a:p>
      </dgm:t>
    </dgm:pt>
    <dgm:pt modelId="{5A1E3551-9B55-4575-97A8-6FA9E9F0F6C5}" type="parTrans" cxnId="{1A258D92-435C-47D8-9032-48223482D27E}">
      <dgm:prSet/>
      <dgm:spPr/>
      <dgm:t>
        <a:bodyPr/>
        <a:lstStyle/>
        <a:p>
          <a:endParaRPr lang="it-IT"/>
        </a:p>
      </dgm:t>
    </dgm:pt>
    <dgm:pt modelId="{EEB7F560-EC64-4852-BCFD-D5C72E22D533}" type="sibTrans" cxnId="{1A258D92-435C-47D8-9032-48223482D27E}">
      <dgm:prSet/>
      <dgm:spPr/>
      <dgm:t>
        <a:bodyPr/>
        <a:lstStyle/>
        <a:p>
          <a:endParaRPr lang="it-IT"/>
        </a:p>
      </dgm:t>
    </dgm:pt>
    <dgm:pt modelId="{6AF71E28-2296-478E-9DC1-86E839D7D1B5}">
      <dgm:prSet phldrT="[Testo]" phldr="0"/>
      <dgm:spPr>
        <a:ln>
          <a:noFill/>
        </a:ln>
      </dgm:spPr>
      <dgm:t>
        <a:bodyPr/>
        <a:lstStyle/>
        <a:p>
          <a:r>
            <a:rPr lang="it-IT" dirty="0"/>
            <a:t>Riduzione da 700mln di euro annui a 610 mln nel 2026 e 500 mln dal 2027</a:t>
          </a:r>
        </a:p>
      </dgm:t>
    </dgm:pt>
    <dgm:pt modelId="{4F8FBFDE-F2F6-47BD-B531-DC869A24DDE3}" type="parTrans" cxnId="{DD46B5B3-57AC-4643-9761-F929B28D5EFB}">
      <dgm:prSet/>
      <dgm:spPr/>
      <dgm:t>
        <a:bodyPr/>
        <a:lstStyle/>
        <a:p>
          <a:endParaRPr lang="it-IT"/>
        </a:p>
      </dgm:t>
    </dgm:pt>
    <dgm:pt modelId="{0C96E18E-2F79-4151-A5ED-52BD9B68982E}" type="sibTrans" cxnId="{DD46B5B3-57AC-4643-9761-F929B28D5EFB}">
      <dgm:prSet/>
      <dgm:spPr/>
      <dgm:t>
        <a:bodyPr/>
        <a:lstStyle/>
        <a:p>
          <a:endParaRPr lang="it-IT"/>
        </a:p>
      </dgm:t>
    </dgm:pt>
    <dgm:pt modelId="{9B2D0F16-C318-4C94-B07D-030902ADBBD5}">
      <dgm:prSet phldrT="[Testo]" phldr="0"/>
      <dgm:spPr/>
      <dgm:t>
        <a:bodyPr/>
        <a:lstStyle/>
        <a:p>
          <a:r>
            <a:rPr lang="it-IT" dirty="0"/>
            <a:t>Eliminato il limite minimo del 10% e massimo del 30% dell’importo complessivo dei contributi selettivi e dei contributi alla promozione cinematografica e audiovisiva e ai piani di potenziamento delle sale cinematografiche</a:t>
          </a:r>
        </a:p>
      </dgm:t>
    </dgm:pt>
    <dgm:pt modelId="{ADD978D7-89A0-41ED-B83E-0FCD27FD01B7}" type="parTrans" cxnId="{A0572970-CA76-465C-8E1A-5B8A4981B0DA}">
      <dgm:prSet/>
      <dgm:spPr/>
      <dgm:t>
        <a:bodyPr/>
        <a:lstStyle/>
        <a:p>
          <a:endParaRPr lang="it-IT"/>
        </a:p>
      </dgm:t>
    </dgm:pt>
    <dgm:pt modelId="{E9C1C8AB-BC1C-44D2-A3AA-9186513A9436}" type="sibTrans" cxnId="{A0572970-CA76-465C-8E1A-5B8A4981B0DA}">
      <dgm:prSet/>
      <dgm:spPr/>
      <dgm:t>
        <a:bodyPr/>
        <a:lstStyle/>
        <a:p>
          <a:endParaRPr lang="it-IT"/>
        </a:p>
      </dgm:t>
    </dgm:pt>
    <dgm:pt modelId="{55B61AC0-98A5-46CA-8E8B-FF50BA1893AC}">
      <dgm:prSet phldrT="[Testo]" phldr="0"/>
      <dgm:spPr>
        <a:solidFill>
          <a:srgbClr val="C00000"/>
        </a:solidFill>
      </dgm:spPr>
      <dgm:t>
        <a:bodyPr/>
        <a:lstStyle/>
        <a:p>
          <a:r>
            <a:rPr lang="it-IT" dirty="0"/>
            <a:t>MONITORAGGIO TRIMESTRALE</a:t>
          </a:r>
        </a:p>
      </dgm:t>
    </dgm:pt>
    <dgm:pt modelId="{18844AAA-C3ED-445E-817E-935050F7156F}" type="parTrans" cxnId="{B68958DF-3218-435B-83A5-686B9E553FF4}">
      <dgm:prSet/>
      <dgm:spPr/>
      <dgm:t>
        <a:bodyPr/>
        <a:lstStyle/>
        <a:p>
          <a:endParaRPr lang="it-IT"/>
        </a:p>
      </dgm:t>
    </dgm:pt>
    <dgm:pt modelId="{83322A9D-B3A9-4A3B-ABAC-BADE94A97CDB}" type="sibTrans" cxnId="{B68958DF-3218-435B-83A5-686B9E553FF4}">
      <dgm:prSet/>
      <dgm:spPr/>
      <dgm:t>
        <a:bodyPr/>
        <a:lstStyle/>
        <a:p>
          <a:endParaRPr lang="it-IT"/>
        </a:p>
      </dgm:t>
    </dgm:pt>
    <dgm:pt modelId="{AD9C5F12-7086-49C7-9945-CD1331BD916C}">
      <dgm:prSet phldrT="[Testo]" phldr="0"/>
      <dgm:spPr>
        <a:ln>
          <a:noFill/>
        </a:ln>
      </dgm:spPr>
      <dgm:t>
        <a:bodyPr/>
        <a:lstStyle/>
        <a:p>
          <a:r>
            <a:rPr lang="it-IT" dirty="0"/>
            <a:t>Nuovo monitoraggio trimestrale del Ministero della Cultura della spesa dei contributi e del tiraggio del crediti d’imposta </a:t>
          </a:r>
        </a:p>
      </dgm:t>
    </dgm:pt>
    <dgm:pt modelId="{17A944EC-F907-46C9-A164-8D4A4FF17CFF}" type="parTrans" cxnId="{43177637-161D-4DCE-8228-32EC8FD5AAA1}">
      <dgm:prSet/>
      <dgm:spPr/>
      <dgm:t>
        <a:bodyPr/>
        <a:lstStyle/>
        <a:p>
          <a:endParaRPr lang="it-IT"/>
        </a:p>
      </dgm:t>
    </dgm:pt>
    <dgm:pt modelId="{1FDA8C8F-0F31-4747-98F7-E92B49E54716}" type="sibTrans" cxnId="{43177637-161D-4DCE-8228-32EC8FD5AAA1}">
      <dgm:prSet/>
      <dgm:spPr/>
      <dgm:t>
        <a:bodyPr/>
        <a:lstStyle/>
        <a:p>
          <a:endParaRPr lang="it-IT"/>
        </a:p>
      </dgm:t>
    </dgm:pt>
    <dgm:pt modelId="{D93C435E-BD73-48DF-B36B-8720AE61A585}">
      <dgm:prSet phldrT="[Testo]" phldr="0"/>
      <dgm:spPr/>
      <dgm:t>
        <a:bodyPr/>
        <a:lstStyle/>
        <a:p>
          <a:r>
            <a:rPr lang="it-IT" dirty="0"/>
            <a:t>Tutti i crediti d’imposta sono sottoposti ai limiti massimi di risorse che saranno previsti e ripartiti con Decreto del Ministro, con cui sono stabiliti criteri e modalità di attuazione delle misure agevolative</a:t>
          </a:r>
        </a:p>
      </dgm:t>
    </dgm:pt>
    <dgm:pt modelId="{1CB9159E-37BB-4AC6-A7C0-6D48CD17A733}" type="parTrans" cxnId="{614214CB-93B5-4DC8-B8BB-E12A32350D50}">
      <dgm:prSet/>
      <dgm:spPr/>
      <dgm:t>
        <a:bodyPr/>
        <a:lstStyle/>
        <a:p>
          <a:endParaRPr lang="it-IT"/>
        </a:p>
      </dgm:t>
    </dgm:pt>
    <dgm:pt modelId="{24FDEA05-CA49-417D-B53B-CD8C5C96E673}" type="sibTrans" cxnId="{614214CB-93B5-4DC8-B8BB-E12A32350D50}">
      <dgm:prSet/>
      <dgm:spPr/>
      <dgm:t>
        <a:bodyPr/>
        <a:lstStyle/>
        <a:p>
          <a:endParaRPr lang="it-IT"/>
        </a:p>
      </dgm:t>
    </dgm:pt>
    <dgm:pt modelId="{3BF85745-7260-46AB-BEDA-7671EF200D2B}" type="pres">
      <dgm:prSet presAssocID="{35DE1A8B-224E-4FBD-8E4D-8A0BD71A0D18}" presName="linear" presStyleCnt="0">
        <dgm:presLayoutVars>
          <dgm:dir/>
          <dgm:animLvl val="lvl"/>
          <dgm:resizeHandles val="exact"/>
        </dgm:presLayoutVars>
      </dgm:prSet>
      <dgm:spPr/>
    </dgm:pt>
    <dgm:pt modelId="{E87CDEA0-C503-4474-AD25-21A635897F27}" type="pres">
      <dgm:prSet presAssocID="{861BC488-F0EB-40C9-9DA6-0150BDD8096D}" presName="parentLin" presStyleCnt="0"/>
      <dgm:spPr/>
    </dgm:pt>
    <dgm:pt modelId="{A35DFC3D-B03D-4F01-8EB7-2612F8326F7B}" type="pres">
      <dgm:prSet presAssocID="{861BC488-F0EB-40C9-9DA6-0150BDD8096D}" presName="parentLeftMargin" presStyleLbl="node1" presStyleIdx="0" presStyleCnt="3"/>
      <dgm:spPr/>
    </dgm:pt>
    <dgm:pt modelId="{E265DA7E-2CFA-404A-943D-68FCC14EE1A2}" type="pres">
      <dgm:prSet presAssocID="{861BC488-F0EB-40C9-9DA6-0150BDD8096D}" presName="parentText" presStyleLbl="node1" presStyleIdx="0" presStyleCnt="3">
        <dgm:presLayoutVars>
          <dgm:chMax val="0"/>
          <dgm:bulletEnabled val="1"/>
        </dgm:presLayoutVars>
      </dgm:prSet>
      <dgm:spPr/>
    </dgm:pt>
    <dgm:pt modelId="{067D16E3-6435-4FA8-8AA5-521D1D94C9D3}" type="pres">
      <dgm:prSet presAssocID="{861BC488-F0EB-40C9-9DA6-0150BDD8096D}" presName="negativeSpace" presStyleCnt="0"/>
      <dgm:spPr/>
    </dgm:pt>
    <dgm:pt modelId="{8624FC14-980F-4242-96C8-A97C3AE3C459}" type="pres">
      <dgm:prSet presAssocID="{861BC488-F0EB-40C9-9DA6-0150BDD8096D}" presName="childText" presStyleLbl="conFgAcc1" presStyleIdx="0" presStyleCnt="3">
        <dgm:presLayoutVars>
          <dgm:bulletEnabled val="1"/>
        </dgm:presLayoutVars>
      </dgm:prSet>
      <dgm:spPr/>
    </dgm:pt>
    <dgm:pt modelId="{854E86F4-D512-4101-8AA7-ED331316A819}" type="pres">
      <dgm:prSet presAssocID="{088A573F-66FE-406C-AD71-A93941CDEAE4}" presName="spaceBetweenRectangles" presStyleCnt="0"/>
      <dgm:spPr/>
    </dgm:pt>
    <dgm:pt modelId="{882D29B9-2D09-4D6B-B7D6-793AFB6D014C}" type="pres">
      <dgm:prSet presAssocID="{2A1362C8-4350-4E4E-BE50-B6653B3CBCBA}" presName="parentLin" presStyleCnt="0"/>
      <dgm:spPr/>
    </dgm:pt>
    <dgm:pt modelId="{7433C737-7D21-4973-B8BB-3EC8EBEB30D6}" type="pres">
      <dgm:prSet presAssocID="{2A1362C8-4350-4E4E-BE50-B6653B3CBCBA}" presName="parentLeftMargin" presStyleLbl="node1" presStyleIdx="0" presStyleCnt="3"/>
      <dgm:spPr/>
    </dgm:pt>
    <dgm:pt modelId="{3CEBDAA3-8AA7-4B15-8BCF-FA9ED9A0297A}" type="pres">
      <dgm:prSet presAssocID="{2A1362C8-4350-4E4E-BE50-B6653B3CBCBA}" presName="parentText" presStyleLbl="node1" presStyleIdx="1" presStyleCnt="3">
        <dgm:presLayoutVars>
          <dgm:chMax val="0"/>
          <dgm:bulletEnabled val="1"/>
        </dgm:presLayoutVars>
      </dgm:prSet>
      <dgm:spPr/>
    </dgm:pt>
    <dgm:pt modelId="{D4782D50-2A1B-423E-BA78-64D497161401}" type="pres">
      <dgm:prSet presAssocID="{2A1362C8-4350-4E4E-BE50-B6653B3CBCBA}" presName="negativeSpace" presStyleCnt="0"/>
      <dgm:spPr/>
    </dgm:pt>
    <dgm:pt modelId="{FCE6824E-C25D-4A74-93A3-2F52B70EE9CC}" type="pres">
      <dgm:prSet presAssocID="{2A1362C8-4350-4E4E-BE50-B6653B3CBCBA}" presName="childText" presStyleLbl="conFgAcc1" presStyleIdx="1" presStyleCnt="3">
        <dgm:presLayoutVars>
          <dgm:bulletEnabled val="1"/>
        </dgm:presLayoutVars>
      </dgm:prSet>
      <dgm:spPr/>
    </dgm:pt>
    <dgm:pt modelId="{BF2F9980-CDA9-4C04-9B0C-3ED98C237CA7}" type="pres">
      <dgm:prSet presAssocID="{EEB7F560-EC64-4852-BCFD-D5C72E22D533}" presName="spaceBetweenRectangles" presStyleCnt="0"/>
      <dgm:spPr/>
    </dgm:pt>
    <dgm:pt modelId="{DBB2FC36-8740-44C4-91A6-97E387007D51}" type="pres">
      <dgm:prSet presAssocID="{55B61AC0-98A5-46CA-8E8B-FF50BA1893AC}" presName="parentLin" presStyleCnt="0"/>
      <dgm:spPr/>
    </dgm:pt>
    <dgm:pt modelId="{9A2DEB21-E39C-4166-AF6D-DFA7278836CB}" type="pres">
      <dgm:prSet presAssocID="{55B61AC0-98A5-46CA-8E8B-FF50BA1893AC}" presName="parentLeftMargin" presStyleLbl="node1" presStyleIdx="1" presStyleCnt="3"/>
      <dgm:spPr/>
    </dgm:pt>
    <dgm:pt modelId="{5A8530EA-448A-47AC-98D3-A433DCC9BBD7}" type="pres">
      <dgm:prSet presAssocID="{55B61AC0-98A5-46CA-8E8B-FF50BA1893AC}" presName="parentText" presStyleLbl="node1" presStyleIdx="2" presStyleCnt="3">
        <dgm:presLayoutVars>
          <dgm:chMax val="0"/>
          <dgm:bulletEnabled val="1"/>
        </dgm:presLayoutVars>
      </dgm:prSet>
      <dgm:spPr/>
    </dgm:pt>
    <dgm:pt modelId="{51FE5B70-9B0E-4329-AB55-21066747DB66}" type="pres">
      <dgm:prSet presAssocID="{55B61AC0-98A5-46CA-8E8B-FF50BA1893AC}" presName="negativeSpace" presStyleCnt="0"/>
      <dgm:spPr/>
    </dgm:pt>
    <dgm:pt modelId="{A90F7528-BDA2-486E-B525-F5B2213553F3}" type="pres">
      <dgm:prSet presAssocID="{55B61AC0-98A5-46CA-8E8B-FF50BA1893AC}" presName="childText" presStyleLbl="conFgAcc1" presStyleIdx="2" presStyleCnt="3">
        <dgm:presLayoutVars>
          <dgm:bulletEnabled val="1"/>
        </dgm:presLayoutVars>
      </dgm:prSet>
      <dgm:spPr/>
    </dgm:pt>
  </dgm:ptLst>
  <dgm:cxnLst>
    <dgm:cxn modelId="{932FB32B-6A33-4613-A793-B67AF0AC4493}" type="presOf" srcId="{D93C435E-BD73-48DF-B36B-8720AE61A585}" destId="{FCE6824E-C25D-4A74-93A3-2F52B70EE9CC}" srcOrd="0" destOrd="1" presId="urn:microsoft.com/office/officeart/2005/8/layout/list1"/>
    <dgm:cxn modelId="{43177637-161D-4DCE-8228-32EC8FD5AAA1}" srcId="{55B61AC0-98A5-46CA-8E8B-FF50BA1893AC}" destId="{AD9C5F12-7086-49C7-9945-CD1331BD916C}" srcOrd="0" destOrd="0" parTransId="{17A944EC-F907-46C9-A164-8D4A4FF17CFF}" sibTransId="{1FDA8C8F-0F31-4747-98F7-E92B49E54716}"/>
    <dgm:cxn modelId="{4CCBFF39-4C10-41E4-BC6D-F2373A38C82A}" type="presOf" srcId="{861BC488-F0EB-40C9-9DA6-0150BDD8096D}" destId="{E265DA7E-2CFA-404A-943D-68FCC14EE1A2}" srcOrd="1" destOrd="0" presId="urn:microsoft.com/office/officeart/2005/8/layout/list1"/>
    <dgm:cxn modelId="{1925F54F-FC1A-4659-8C2A-E79F602BB901}" type="presOf" srcId="{AD9C5F12-7086-49C7-9945-CD1331BD916C}" destId="{A90F7528-BDA2-486E-B525-F5B2213553F3}" srcOrd="0" destOrd="0" presId="urn:microsoft.com/office/officeart/2005/8/layout/list1"/>
    <dgm:cxn modelId="{A0572970-CA76-465C-8E1A-5B8A4981B0DA}" srcId="{2A1362C8-4350-4E4E-BE50-B6653B3CBCBA}" destId="{9B2D0F16-C318-4C94-B07D-030902ADBBD5}" srcOrd="0" destOrd="0" parTransId="{ADD978D7-89A0-41ED-B83E-0FCD27FD01B7}" sibTransId="{E9C1C8AB-BC1C-44D2-A3AA-9186513A9436}"/>
    <dgm:cxn modelId="{7384EE54-5C60-48D8-9BA8-C1332998625B}" type="presOf" srcId="{55B61AC0-98A5-46CA-8E8B-FF50BA1893AC}" destId="{5A8530EA-448A-47AC-98D3-A433DCC9BBD7}" srcOrd="1" destOrd="0" presId="urn:microsoft.com/office/officeart/2005/8/layout/list1"/>
    <dgm:cxn modelId="{1BC55B83-424D-42F5-B74B-B885EDA0F1A9}" type="presOf" srcId="{55B61AC0-98A5-46CA-8E8B-FF50BA1893AC}" destId="{9A2DEB21-E39C-4166-AF6D-DFA7278836CB}" srcOrd="0" destOrd="0" presId="urn:microsoft.com/office/officeart/2005/8/layout/list1"/>
    <dgm:cxn modelId="{1A258D92-435C-47D8-9032-48223482D27E}" srcId="{35DE1A8B-224E-4FBD-8E4D-8A0BD71A0D18}" destId="{2A1362C8-4350-4E4E-BE50-B6653B3CBCBA}" srcOrd="1" destOrd="0" parTransId="{5A1E3551-9B55-4575-97A8-6FA9E9F0F6C5}" sibTransId="{EEB7F560-EC64-4852-BCFD-D5C72E22D533}"/>
    <dgm:cxn modelId="{AD31AA92-A505-4D7A-9236-EA46FEFE5759}" type="presOf" srcId="{9B2D0F16-C318-4C94-B07D-030902ADBBD5}" destId="{FCE6824E-C25D-4A74-93A3-2F52B70EE9CC}" srcOrd="0" destOrd="0" presId="urn:microsoft.com/office/officeart/2005/8/layout/list1"/>
    <dgm:cxn modelId="{53DBA5A1-B420-496A-9C9A-BBA6A941D763}" srcId="{35DE1A8B-224E-4FBD-8E4D-8A0BD71A0D18}" destId="{861BC488-F0EB-40C9-9DA6-0150BDD8096D}" srcOrd="0" destOrd="0" parTransId="{13B4C527-FF3E-4FA2-A29F-EAC0AA6F9FFB}" sibTransId="{088A573F-66FE-406C-AD71-A93941CDEAE4}"/>
    <dgm:cxn modelId="{DD46B5B3-57AC-4643-9761-F929B28D5EFB}" srcId="{861BC488-F0EB-40C9-9DA6-0150BDD8096D}" destId="{6AF71E28-2296-478E-9DC1-86E839D7D1B5}" srcOrd="0" destOrd="0" parTransId="{4F8FBFDE-F2F6-47BD-B531-DC869A24DDE3}" sibTransId="{0C96E18E-2F79-4151-A5ED-52BD9B68982E}"/>
    <dgm:cxn modelId="{82CAE8BA-732F-4381-B4A3-8F92ED19ABB9}" type="presOf" srcId="{2A1362C8-4350-4E4E-BE50-B6653B3CBCBA}" destId="{7433C737-7D21-4973-B8BB-3EC8EBEB30D6}" srcOrd="0" destOrd="0" presId="urn:microsoft.com/office/officeart/2005/8/layout/list1"/>
    <dgm:cxn modelId="{614214CB-93B5-4DC8-B8BB-E12A32350D50}" srcId="{2A1362C8-4350-4E4E-BE50-B6653B3CBCBA}" destId="{D93C435E-BD73-48DF-B36B-8720AE61A585}" srcOrd="1" destOrd="0" parTransId="{1CB9159E-37BB-4AC6-A7C0-6D48CD17A733}" sibTransId="{24FDEA05-CA49-417D-B53B-CD8C5C96E673}"/>
    <dgm:cxn modelId="{9D55ECCD-B49B-46AE-BA67-A98D8DDE7BBB}" type="presOf" srcId="{2A1362C8-4350-4E4E-BE50-B6653B3CBCBA}" destId="{3CEBDAA3-8AA7-4B15-8BCF-FA9ED9A0297A}" srcOrd="1" destOrd="0" presId="urn:microsoft.com/office/officeart/2005/8/layout/list1"/>
    <dgm:cxn modelId="{B68958DF-3218-435B-83A5-686B9E553FF4}" srcId="{35DE1A8B-224E-4FBD-8E4D-8A0BD71A0D18}" destId="{55B61AC0-98A5-46CA-8E8B-FF50BA1893AC}" srcOrd="2" destOrd="0" parTransId="{18844AAA-C3ED-445E-817E-935050F7156F}" sibTransId="{83322A9D-B3A9-4A3B-ABAC-BADE94A97CDB}"/>
    <dgm:cxn modelId="{37A8E6E4-C939-42A8-87F2-8F8BF7C85160}" type="presOf" srcId="{6AF71E28-2296-478E-9DC1-86E839D7D1B5}" destId="{8624FC14-980F-4242-96C8-A97C3AE3C459}" srcOrd="0" destOrd="0" presId="urn:microsoft.com/office/officeart/2005/8/layout/list1"/>
    <dgm:cxn modelId="{CCF036EC-F168-4BC1-A176-B22EEBC6E2A0}" type="presOf" srcId="{861BC488-F0EB-40C9-9DA6-0150BDD8096D}" destId="{A35DFC3D-B03D-4F01-8EB7-2612F8326F7B}" srcOrd="0" destOrd="0" presId="urn:microsoft.com/office/officeart/2005/8/layout/list1"/>
    <dgm:cxn modelId="{3246A4FB-4A20-4950-985F-BF3D012724C6}" type="presOf" srcId="{35DE1A8B-224E-4FBD-8E4D-8A0BD71A0D18}" destId="{3BF85745-7260-46AB-BEDA-7671EF200D2B}" srcOrd="0" destOrd="0" presId="urn:microsoft.com/office/officeart/2005/8/layout/list1"/>
    <dgm:cxn modelId="{0DAF25D9-8D5E-444F-986E-BB7FE37D4EE9}" type="presParOf" srcId="{3BF85745-7260-46AB-BEDA-7671EF200D2B}" destId="{E87CDEA0-C503-4474-AD25-21A635897F27}" srcOrd="0" destOrd="0" presId="urn:microsoft.com/office/officeart/2005/8/layout/list1"/>
    <dgm:cxn modelId="{A1A11BE9-3C09-4F5A-878A-1601CE602EEC}" type="presParOf" srcId="{E87CDEA0-C503-4474-AD25-21A635897F27}" destId="{A35DFC3D-B03D-4F01-8EB7-2612F8326F7B}" srcOrd="0" destOrd="0" presId="urn:microsoft.com/office/officeart/2005/8/layout/list1"/>
    <dgm:cxn modelId="{DC7EC7BB-05CF-44A1-B536-4B668A8BC265}" type="presParOf" srcId="{E87CDEA0-C503-4474-AD25-21A635897F27}" destId="{E265DA7E-2CFA-404A-943D-68FCC14EE1A2}" srcOrd="1" destOrd="0" presId="urn:microsoft.com/office/officeart/2005/8/layout/list1"/>
    <dgm:cxn modelId="{0784FB9F-BC28-4DFC-937E-399769DF8C6C}" type="presParOf" srcId="{3BF85745-7260-46AB-BEDA-7671EF200D2B}" destId="{067D16E3-6435-4FA8-8AA5-521D1D94C9D3}" srcOrd="1" destOrd="0" presId="urn:microsoft.com/office/officeart/2005/8/layout/list1"/>
    <dgm:cxn modelId="{BF62AA7C-FCC4-4450-B068-14490B5A859D}" type="presParOf" srcId="{3BF85745-7260-46AB-BEDA-7671EF200D2B}" destId="{8624FC14-980F-4242-96C8-A97C3AE3C459}" srcOrd="2" destOrd="0" presId="urn:microsoft.com/office/officeart/2005/8/layout/list1"/>
    <dgm:cxn modelId="{8C7A0A5A-7084-444F-94E4-AD2D6A7E85F0}" type="presParOf" srcId="{3BF85745-7260-46AB-BEDA-7671EF200D2B}" destId="{854E86F4-D512-4101-8AA7-ED331316A819}" srcOrd="3" destOrd="0" presId="urn:microsoft.com/office/officeart/2005/8/layout/list1"/>
    <dgm:cxn modelId="{C5418362-EF24-4639-ADEC-CB329196198C}" type="presParOf" srcId="{3BF85745-7260-46AB-BEDA-7671EF200D2B}" destId="{882D29B9-2D09-4D6B-B7D6-793AFB6D014C}" srcOrd="4" destOrd="0" presId="urn:microsoft.com/office/officeart/2005/8/layout/list1"/>
    <dgm:cxn modelId="{9208B829-8CA4-43BA-ABEC-8DD4589BCDE6}" type="presParOf" srcId="{882D29B9-2D09-4D6B-B7D6-793AFB6D014C}" destId="{7433C737-7D21-4973-B8BB-3EC8EBEB30D6}" srcOrd="0" destOrd="0" presId="urn:microsoft.com/office/officeart/2005/8/layout/list1"/>
    <dgm:cxn modelId="{BB56DD38-125A-490A-B350-9D02F065C052}" type="presParOf" srcId="{882D29B9-2D09-4D6B-B7D6-793AFB6D014C}" destId="{3CEBDAA3-8AA7-4B15-8BCF-FA9ED9A0297A}" srcOrd="1" destOrd="0" presId="urn:microsoft.com/office/officeart/2005/8/layout/list1"/>
    <dgm:cxn modelId="{796871A6-57E1-4C8B-9ED3-0C84C7EBD7B4}" type="presParOf" srcId="{3BF85745-7260-46AB-BEDA-7671EF200D2B}" destId="{D4782D50-2A1B-423E-BA78-64D497161401}" srcOrd="5" destOrd="0" presId="urn:microsoft.com/office/officeart/2005/8/layout/list1"/>
    <dgm:cxn modelId="{0FDBCD02-B8CC-41B3-A8E6-68034B678BB4}" type="presParOf" srcId="{3BF85745-7260-46AB-BEDA-7671EF200D2B}" destId="{FCE6824E-C25D-4A74-93A3-2F52B70EE9CC}" srcOrd="6" destOrd="0" presId="urn:microsoft.com/office/officeart/2005/8/layout/list1"/>
    <dgm:cxn modelId="{5E2FA8BF-3027-4BB9-83F2-A2FB6BE4B7C1}" type="presParOf" srcId="{3BF85745-7260-46AB-BEDA-7671EF200D2B}" destId="{BF2F9980-CDA9-4C04-9B0C-3ED98C237CA7}" srcOrd="7" destOrd="0" presId="urn:microsoft.com/office/officeart/2005/8/layout/list1"/>
    <dgm:cxn modelId="{A58DD7E7-C3F6-42AC-94A7-52547FAE5ECE}" type="presParOf" srcId="{3BF85745-7260-46AB-BEDA-7671EF200D2B}" destId="{DBB2FC36-8740-44C4-91A6-97E387007D51}" srcOrd="8" destOrd="0" presId="urn:microsoft.com/office/officeart/2005/8/layout/list1"/>
    <dgm:cxn modelId="{FC41A1B6-8341-403A-A65B-4AB78FE7471A}" type="presParOf" srcId="{DBB2FC36-8740-44C4-91A6-97E387007D51}" destId="{9A2DEB21-E39C-4166-AF6D-DFA7278836CB}" srcOrd="0" destOrd="0" presId="urn:microsoft.com/office/officeart/2005/8/layout/list1"/>
    <dgm:cxn modelId="{63A4FF69-FC23-4116-928D-23FCC8625223}" type="presParOf" srcId="{DBB2FC36-8740-44C4-91A6-97E387007D51}" destId="{5A8530EA-448A-47AC-98D3-A433DCC9BBD7}" srcOrd="1" destOrd="0" presId="urn:microsoft.com/office/officeart/2005/8/layout/list1"/>
    <dgm:cxn modelId="{388A4ACC-9033-4496-9E19-76D61D671E84}" type="presParOf" srcId="{3BF85745-7260-46AB-BEDA-7671EF200D2B}" destId="{51FE5B70-9B0E-4329-AB55-21066747DB66}" srcOrd="9" destOrd="0" presId="urn:microsoft.com/office/officeart/2005/8/layout/list1"/>
    <dgm:cxn modelId="{50D323FE-4637-4BD5-AC68-D80F82F1922A}" type="presParOf" srcId="{3BF85745-7260-46AB-BEDA-7671EF200D2B}" destId="{A90F7528-BDA2-486E-B525-F5B2213553F3}" srcOrd="10" destOrd="0" presId="urn:microsoft.com/office/officeart/2005/8/layout/list1"/>
  </dgm:cxnLst>
  <dgm:bg/>
  <dgm:whole>
    <a:ln>
      <a:solidFill>
        <a:srgbClr val="C00000"/>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6140EFA7-24CB-4538-92CA-4C0130D5DE72}" type="doc">
      <dgm:prSet loTypeId="urn:microsoft.com/office/officeart/2005/8/layout/default" loCatId="list" qsTypeId="urn:microsoft.com/office/officeart/2005/8/quickstyle/simple1" qsCatId="simple" csTypeId="urn:microsoft.com/office/officeart/2005/8/colors/accent2_2" csCatId="accent2" phldr="1"/>
      <dgm:spPr/>
      <dgm:t>
        <a:bodyPr/>
        <a:lstStyle/>
        <a:p>
          <a:endParaRPr lang="it-IT"/>
        </a:p>
      </dgm:t>
    </dgm:pt>
    <dgm:pt modelId="{21A1C943-7EB4-4226-87A7-9B3D698EDA51}">
      <dgm:prSet phldrT="[Testo]" custT="1"/>
      <dgm:spPr>
        <a:solidFill>
          <a:srgbClr val="C00000"/>
        </a:solidFill>
      </dgm:spPr>
      <dgm:t>
        <a:bodyPr/>
        <a:lstStyle/>
        <a:p>
          <a:r>
            <a:rPr lang="it-IT" sz="1600" dirty="0"/>
            <a:t>Beni strumentali nuovi</a:t>
          </a:r>
        </a:p>
      </dgm:t>
    </dgm:pt>
    <dgm:pt modelId="{8C3F710A-BA9E-47F0-BDB5-3F55F6D27418}" type="parTrans" cxnId="{C2110C58-D360-455B-A20A-BC3E3AA728BE}">
      <dgm:prSet/>
      <dgm:spPr/>
      <dgm:t>
        <a:bodyPr/>
        <a:lstStyle/>
        <a:p>
          <a:endParaRPr lang="it-IT"/>
        </a:p>
      </dgm:t>
    </dgm:pt>
    <dgm:pt modelId="{395796F4-0A18-422B-BBEF-B96A43BF7EBA}" type="sibTrans" cxnId="{C2110C58-D360-455B-A20A-BC3E3AA728BE}">
      <dgm:prSet/>
      <dgm:spPr/>
      <dgm:t>
        <a:bodyPr/>
        <a:lstStyle/>
        <a:p>
          <a:endParaRPr lang="it-IT"/>
        </a:p>
      </dgm:t>
    </dgm:pt>
    <dgm:pt modelId="{3DA71BE8-1071-42C2-A28B-C6EE0FF12AB0}">
      <dgm:prSet phldrT="[Testo]" custT="1"/>
      <dgm:spPr>
        <a:solidFill>
          <a:srgbClr val="C00000"/>
        </a:solidFill>
      </dgm:spPr>
      <dgm:t>
        <a:bodyPr/>
        <a:lstStyle/>
        <a:p>
          <a:r>
            <a:rPr lang="it-IT" sz="1400" dirty="0"/>
            <a:t>Utilizzabile esclusivamente in compensazione</a:t>
          </a:r>
        </a:p>
      </dgm:t>
    </dgm:pt>
    <dgm:pt modelId="{1D7A6C9A-0F0A-4779-A49E-412B9147EF29}" type="parTrans" cxnId="{48A7022A-B539-43DB-944E-F26E59F8ECE3}">
      <dgm:prSet/>
      <dgm:spPr/>
      <dgm:t>
        <a:bodyPr/>
        <a:lstStyle/>
        <a:p>
          <a:endParaRPr lang="it-IT"/>
        </a:p>
      </dgm:t>
    </dgm:pt>
    <dgm:pt modelId="{BD7D6ABF-3EFC-4879-9862-EFBA4275995F}" type="sibTrans" cxnId="{48A7022A-B539-43DB-944E-F26E59F8ECE3}">
      <dgm:prSet/>
      <dgm:spPr/>
      <dgm:t>
        <a:bodyPr/>
        <a:lstStyle/>
        <a:p>
          <a:endParaRPr lang="it-IT"/>
        </a:p>
      </dgm:t>
    </dgm:pt>
    <dgm:pt modelId="{00F5E0D0-925E-4E9D-8643-10522D85017F}">
      <dgm:prSet phldrT="[Testo]" custT="1"/>
      <dgm:spPr>
        <a:solidFill>
          <a:srgbClr val="C00000"/>
        </a:solidFill>
      </dgm:spPr>
      <dgm:t>
        <a:bodyPr/>
        <a:lstStyle/>
        <a:p>
          <a:r>
            <a:rPr lang="it-IT" sz="1000" dirty="0"/>
            <a:t>Per investimenti dal 1/1/2023 al 29/03/2024, trasmettere al GSE comunicazione di completamento degli investimenti</a:t>
          </a:r>
        </a:p>
      </dgm:t>
    </dgm:pt>
    <dgm:pt modelId="{DAB3D0F9-72C3-4C97-874D-02EAD8FCA869}" type="parTrans" cxnId="{7E4FECAA-AEEE-4975-B386-147E55FF4FF1}">
      <dgm:prSet/>
      <dgm:spPr/>
      <dgm:t>
        <a:bodyPr/>
        <a:lstStyle/>
        <a:p>
          <a:endParaRPr lang="it-IT"/>
        </a:p>
      </dgm:t>
    </dgm:pt>
    <dgm:pt modelId="{78FC6A29-E8B5-4699-AB40-381B464D54AF}" type="sibTrans" cxnId="{7E4FECAA-AEEE-4975-B386-147E55FF4FF1}">
      <dgm:prSet/>
      <dgm:spPr/>
      <dgm:t>
        <a:bodyPr/>
        <a:lstStyle/>
        <a:p>
          <a:endParaRPr lang="it-IT"/>
        </a:p>
      </dgm:t>
    </dgm:pt>
    <dgm:pt modelId="{BE573C0C-6C7E-4B2E-A453-63EE48B28B69}">
      <dgm:prSet phldrT="[Testo]"/>
      <dgm:spPr>
        <a:solidFill>
          <a:srgbClr val="C00000"/>
        </a:solidFill>
      </dgm:spPr>
      <dgm:t>
        <a:bodyPr/>
        <a:lstStyle/>
        <a:p>
          <a:r>
            <a:rPr lang="it-IT" dirty="0"/>
            <a:t>Per gli investimenti dal 30/03/2024, anche la comunicazione preventiva</a:t>
          </a:r>
        </a:p>
      </dgm:t>
    </dgm:pt>
    <dgm:pt modelId="{BDCA4275-03B0-45E1-9471-5A9EAA94B552}" type="parTrans" cxnId="{B764A75E-A6D3-4DC6-AA6F-13979EBAFA10}">
      <dgm:prSet/>
      <dgm:spPr/>
      <dgm:t>
        <a:bodyPr/>
        <a:lstStyle/>
        <a:p>
          <a:endParaRPr lang="it-IT"/>
        </a:p>
      </dgm:t>
    </dgm:pt>
    <dgm:pt modelId="{38148F92-C3BC-4809-850E-D3EC956CA679}" type="sibTrans" cxnId="{B764A75E-A6D3-4DC6-AA6F-13979EBAFA10}">
      <dgm:prSet/>
      <dgm:spPr/>
      <dgm:t>
        <a:bodyPr/>
        <a:lstStyle/>
        <a:p>
          <a:endParaRPr lang="it-IT"/>
        </a:p>
      </dgm:t>
    </dgm:pt>
    <dgm:pt modelId="{14007D73-1C89-42BA-A8BC-EF5606BC330E}">
      <dgm:prSet phldrT="[Testo]" phldr="0"/>
      <dgm:spPr>
        <a:solidFill>
          <a:srgbClr val="C00000"/>
        </a:solidFill>
      </dgm:spPr>
      <dgm:t>
        <a:bodyPr/>
        <a:lstStyle/>
        <a:p>
          <a:r>
            <a:rPr lang="it-IT" dirty="0"/>
            <a:t>Percentuali ridotte nel tempo. </a:t>
          </a:r>
        </a:p>
        <a:p>
          <a:r>
            <a:rPr lang="it-IT" dirty="0"/>
            <a:t>Nel 2025:</a:t>
          </a:r>
        </a:p>
      </dgm:t>
    </dgm:pt>
    <dgm:pt modelId="{86DF3FC1-9C21-4C87-999A-53F80652398A}" type="parTrans" cxnId="{6E9EEB78-FBED-463D-90D0-52C34AD586A2}">
      <dgm:prSet/>
      <dgm:spPr/>
      <dgm:t>
        <a:bodyPr/>
        <a:lstStyle/>
        <a:p>
          <a:endParaRPr lang="it-IT"/>
        </a:p>
      </dgm:t>
    </dgm:pt>
    <dgm:pt modelId="{493674A3-13BE-4CD5-A32B-F6A4A809D5E0}" type="sibTrans" cxnId="{6E9EEB78-FBED-463D-90D0-52C34AD586A2}">
      <dgm:prSet/>
      <dgm:spPr/>
      <dgm:t>
        <a:bodyPr/>
        <a:lstStyle/>
        <a:p>
          <a:endParaRPr lang="it-IT"/>
        </a:p>
      </dgm:t>
    </dgm:pt>
    <dgm:pt modelId="{C0695E6B-0799-4B04-8F51-D1B62E1E02A0}" type="pres">
      <dgm:prSet presAssocID="{6140EFA7-24CB-4538-92CA-4C0130D5DE72}" presName="diagram" presStyleCnt="0">
        <dgm:presLayoutVars>
          <dgm:dir/>
          <dgm:resizeHandles val="exact"/>
        </dgm:presLayoutVars>
      </dgm:prSet>
      <dgm:spPr/>
    </dgm:pt>
    <dgm:pt modelId="{C0FF34AF-D9D7-43E6-8276-EA188C392D42}" type="pres">
      <dgm:prSet presAssocID="{21A1C943-7EB4-4226-87A7-9B3D698EDA51}" presName="node" presStyleLbl="node1" presStyleIdx="0" presStyleCnt="5" custLinFactNeighborX="-15032" custLinFactNeighborY="0">
        <dgm:presLayoutVars>
          <dgm:bulletEnabled val="1"/>
        </dgm:presLayoutVars>
      </dgm:prSet>
      <dgm:spPr/>
    </dgm:pt>
    <dgm:pt modelId="{F9A373B7-0290-42AA-820F-DE4C1D363E65}" type="pres">
      <dgm:prSet presAssocID="{395796F4-0A18-422B-BBEF-B96A43BF7EBA}" presName="sibTrans" presStyleCnt="0"/>
      <dgm:spPr/>
    </dgm:pt>
    <dgm:pt modelId="{6A15162B-A6F9-4ED5-989D-CF5B166C6693}" type="pres">
      <dgm:prSet presAssocID="{3DA71BE8-1071-42C2-A28B-C6EE0FF12AB0}" presName="node" presStyleLbl="node1" presStyleIdx="1" presStyleCnt="5" custLinFactNeighborX="-533">
        <dgm:presLayoutVars>
          <dgm:bulletEnabled val="1"/>
        </dgm:presLayoutVars>
      </dgm:prSet>
      <dgm:spPr/>
    </dgm:pt>
    <dgm:pt modelId="{E7BD0A95-CAA9-4F17-B0E5-B09C1DCF1028}" type="pres">
      <dgm:prSet presAssocID="{BD7D6ABF-3EFC-4879-9862-EFBA4275995F}" presName="sibTrans" presStyleCnt="0"/>
      <dgm:spPr/>
    </dgm:pt>
    <dgm:pt modelId="{88B67455-4FBA-4C30-9A8B-3155EE779DE9}" type="pres">
      <dgm:prSet presAssocID="{00F5E0D0-925E-4E9D-8643-10522D85017F}" presName="node" presStyleLbl="node1" presStyleIdx="2" presStyleCnt="5" custLinFactNeighborX="18253">
        <dgm:presLayoutVars>
          <dgm:bulletEnabled val="1"/>
        </dgm:presLayoutVars>
      </dgm:prSet>
      <dgm:spPr/>
    </dgm:pt>
    <dgm:pt modelId="{C9CE52CF-CA1F-4E6B-87F4-CB59211CC64A}" type="pres">
      <dgm:prSet presAssocID="{78FC6A29-E8B5-4699-AB40-381B464D54AF}" presName="sibTrans" presStyleCnt="0"/>
      <dgm:spPr/>
    </dgm:pt>
    <dgm:pt modelId="{998D9360-E7A0-46ED-A78A-3972E896C5D4}" type="pres">
      <dgm:prSet presAssocID="{BE573C0C-6C7E-4B2E-A453-63EE48B28B69}" presName="node" presStyleLbl="node1" presStyleIdx="3" presStyleCnt="5" custLinFactNeighborX="31933">
        <dgm:presLayoutVars>
          <dgm:bulletEnabled val="1"/>
        </dgm:presLayoutVars>
      </dgm:prSet>
      <dgm:spPr/>
    </dgm:pt>
    <dgm:pt modelId="{3FDD5B21-2FA2-448A-9D5C-54E9AB103672}" type="pres">
      <dgm:prSet presAssocID="{38148F92-C3BC-4809-850E-D3EC956CA679}" presName="sibTrans" presStyleCnt="0"/>
      <dgm:spPr/>
    </dgm:pt>
    <dgm:pt modelId="{158294D5-3932-4401-9A3B-4415FEFEDAA5}" type="pres">
      <dgm:prSet presAssocID="{14007D73-1C89-42BA-A8BC-EF5606BC330E}" presName="node" presStyleLbl="node1" presStyleIdx="4" presStyleCnt="5" custLinFactX="-79295" custLinFactNeighborX="-100000" custLinFactNeighborY="-8052">
        <dgm:presLayoutVars>
          <dgm:bulletEnabled val="1"/>
        </dgm:presLayoutVars>
      </dgm:prSet>
      <dgm:spPr/>
    </dgm:pt>
  </dgm:ptLst>
  <dgm:cxnLst>
    <dgm:cxn modelId="{48A7022A-B539-43DB-944E-F26E59F8ECE3}" srcId="{6140EFA7-24CB-4538-92CA-4C0130D5DE72}" destId="{3DA71BE8-1071-42C2-A28B-C6EE0FF12AB0}" srcOrd="1" destOrd="0" parTransId="{1D7A6C9A-0F0A-4779-A49E-412B9147EF29}" sibTransId="{BD7D6ABF-3EFC-4879-9862-EFBA4275995F}"/>
    <dgm:cxn modelId="{B764A75E-A6D3-4DC6-AA6F-13979EBAFA10}" srcId="{6140EFA7-24CB-4538-92CA-4C0130D5DE72}" destId="{BE573C0C-6C7E-4B2E-A453-63EE48B28B69}" srcOrd="3" destOrd="0" parTransId="{BDCA4275-03B0-45E1-9471-5A9EAA94B552}" sibTransId="{38148F92-C3BC-4809-850E-D3EC956CA679}"/>
    <dgm:cxn modelId="{C2110C58-D360-455B-A20A-BC3E3AA728BE}" srcId="{6140EFA7-24CB-4538-92CA-4C0130D5DE72}" destId="{21A1C943-7EB4-4226-87A7-9B3D698EDA51}" srcOrd="0" destOrd="0" parTransId="{8C3F710A-BA9E-47F0-BDB5-3F55F6D27418}" sibTransId="{395796F4-0A18-422B-BBEF-B96A43BF7EBA}"/>
    <dgm:cxn modelId="{6E9EEB78-FBED-463D-90D0-52C34AD586A2}" srcId="{6140EFA7-24CB-4538-92CA-4C0130D5DE72}" destId="{14007D73-1C89-42BA-A8BC-EF5606BC330E}" srcOrd="4" destOrd="0" parTransId="{86DF3FC1-9C21-4C87-999A-53F80652398A}" sibTransId="{493674A3-13BE-4CD5-A32B-F6A4A809D5E0}"/>
    <dgm:cxn modelId="{B314FB93-7F36-47C7-B20C-D33BC0C96662}" type="presOf" srcId="{00F5E0D0-925E-4E9D-8643-10522D85017F}" destId="{88B67455-4FBA-4C30-9A8B-3155EE779DE9}" srcOrd="0" destOrd="0" presId="urn:microsoft.com/office/officeart/2005/8/layout/default"/>
    <dgm:cxn modelId="{7E4FECAA-AEEE-4975-B386-147E55FF4FF1}" srcId="{6140EFA7-24CB-4538-92CA-4C0130D5DE72}" destId="{00F5E0D0-925E-4E9D-8643-10522D85017F}" srcOrd="2" destOrd="0" parTransId="{DAB3D0F9-72C3-4C97-874D-02EAD8FCA869}" sibTransId="{78FC6A29-E8B5-4699-AB40-381B464D54AF}"/>
    <dgm:cxn modelId="{A006B4AB-8150-4D78-B62A-99463143385A}" type="presOf" srcId="{3DA71BE8-1071-42C2-A28B-C6EE0FF12AB0}" destId="{6A15162B-A6F9-4ED5-989D-CF5B166C6693}" srcOrd="0" destOrd="0" presId="urn:microsoft.com/office/officeart/2005/8/layout/default"/>
    <dgm:cxn modelId="{394A07C4-92F2-4E81-8D61-5DFAC42FDF1A}" type="presOf" srcId="{21A1C943-7EB4-4226-87A7-9B3D698EDA51}" destId="{C0FF34AF-D9D7-43E6-8276-EA188C392D42}" srcOrd="0" destOrd="0" presId="urn:microsoft.com/office/officeart/2005/8/layout/default"/>
    <dgm:cxn modelId="{58B099D9-269D-4E2B-8174-B5E2DFB74A6E}" type="presOf" srcId="{6140EFA7-24CB-4538-92CA-4C0130D5DE72}" destId="{C0695E6B-0799-4B04-8F51-D1B62E1E02A0}" srcOrd="0" destOrd="0" presId="urn:microsoft.com/office/officeart/2005/8/layout/default"/>
    <dgm:cxn modelId="{87D25FF1-CD22-4A9A-96A5-0AA791DD8EB1}" type="presOf" srcId="{BE573C0C-6C7E-4B2E-A453-63EE48B28B69}" destId="{998D9360-E7A0-46ED-A78A-3972E896C5D4}" srcOrd="0" destOrd="0" presId="urn:microsoft.com/office/officeart/2005/8/layout/default"/>
    <dgm:cxn modelId="{A50F7DFF-F919-4F1A-8B55-3B02AE09D4F9}" type="presOf" srcId="{14007D73-1C89-42BA-A8BC-EF5606BC330E}" destId="{158294D5-3932-4401-9A3B-4415FEFEDAA5}" srcOrd="0" destOrd="0" presId="urn:microsoft.com/office/officeart/2005/8/layout/default"/>
    <dgm:cxn modelId="{9DEFA957-8E46-4039-8933-61826B7270CB}" type="presParOf" srcId="{C0695E6B-0799-4B04-8F51-D1B62E1E02A0}" destId="{C0FF34AF-D9D7-43E6-8276-EA188C392D42}" srcOrd="0" destOrd="0" presId="urn:microsoft.com/office/officeart/2005/8/layout/default"/>
    <dgm:cxn modelId="{CD77F409-9A59-4708-808C-96188D957AB6}" type="presParOf" srcId="{C0695E6B-0799-4B04-8F51-D1B62E1E02A0}" destId="{F9A373B7-0290-42AA-820F-DE4C1D363E65}" srcOrd="1" destOrd="0" presId="urn:microsoft.com/office/officeart/2005/8/layout/default"/>
    <dgm:cxn modelId="{197B87DE-923C-41B8-A60B-95B963115A47}" type="presParOf" srcId="{C0695E6B-0799-4B04-8F51-D1B62E1E02A0}" destId="{6A15162B-A6F9-4ED5-989D-CF5B166C6693}" srcOrd="2" destOrd="0" presId="urn:microsoft.com/office/officeart/2005/8/layout/default"/>
    <dgm:cxn modelId="{CCACCA68-D9A1-4CD7-894D-7B4556AE976D}" type="presParOf" srcId="{C0695E6B-0799-4B04-8F51-D1B62E1E02A0}" destId="{E7BD0A95-CAA9-4F17-B0E5-B09C1DCF1028}" srcOrd="3" destOrd="0" presId="urn:microsoft.com/office/officeart/2005/8/layout/default"/>
    <dgm:cxn modelId="{AF9CC487-39D4-447B-8D0B-DCA2DF1908DD}" type="presParOf" srcId="{C0695E6B-0799-4B04-8F51-D1B62E1E02A0}" destId="{88B67455-4FBA-4C30-9A8B-3155EE779DE9}" srcOrd="4" destOrd="0" presId="urn:microsoft.com/office/officeart/2005/8/layout/default"/>
    <dgm:cxn modelId="{D5D661A5-7C66-487E-9B04-4F95D445E442}" type="presParOf" srcId="{C0695E6B-0799-4B04-8F51-D1B62E1E02A0}" destId="{C9CE52CF-CA1F-4E6B-87F4-CB59211CC64A}" srcOrd="5" destOrd="0" presId="urn:microsoft.com/office/officeart/2005/8/layout/default"/>
    <dgm:cxn modelId="{26E9E5FB-63BF-4FBF-98DA-7B88E4858F98}" type="presParOf" srcId="{C0695E6B-0799-4B04-8F51-D1B62E1E02A0}" destId="{998D9360-E7A0-46ED-A78A-3972E896C5D4}" srcOrd="6" destOrd="0" presId="urn:microsoft.com/office/officeart/2005/8/layout/default"/>
    <dgm:cxn modelId="{19306124-6EF4-412C-9563-F35DA4E93752}" type="presParOf" srcId="{C0695E6B-0799-4B04-8F51-D1B62E1E02A0}" destId="{3FDD5B21-2FA2-448A-9D5C-54E9AB103672}" srcOrd="7" destOrd="0" presId="urn:microsoft.com/office/officeart/2005/8/layout/default"/>
    <dgm:cxn modelId="{DA3773B9-7974-44FF-8E5C-D12324EC059E}" type="presParOf" srcId="{C0695E6B-0799-4B04-8F51-D1B62E1E02A0}" destId="{158294D5-3932-4401-9A3B-4415FEFEDAA5}"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192A8B-74C1-4498-8EE1-BB7483B33609}">
      <dsp:nvSpPr>
        <dsp:cNvPr id="0" name=""/>
        <dsp:cNvSpPr/>
      </dsp:nvSpPr>
      <dsp:spPr>
        <a:xfrm>
          <a:off x="838597" y="119"/>
          <a:ext cx="1257897" cy="465209"/>
        </a:xfrm>
        <a:prstGeom prst="rightArrow">
          <a:avLst>
            <a:gd name="adj1" fmla="val 75000"/>
            <a:gd name="adj2" fmla="val 50000"/>
          </a:avLst>
        </a:prstGeom>
        <a:solidFill>
          <a:srgbClr val="C5322A">
            <a:alpha val="90000"/>
          </a:srgb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255" tIns="8255" rIns="8255" bIns="8255" numCol="1" spcCol="1270" anchor="t" anchorCtr="0">
          <a:noAutofit/>
        </a:bodyPr>
        <a:lstStyle/>
        <a:p>
          <a:pPr marL="114300" lvl="1" indent="-114300" algn="l" defTabSz="577850">
            <a:lnSpc>
              <a:spcPct val="90000"/>
            </a:lnSpc>
            <a:spcBef>
              <a:spcPct val="0"/>
            </a:spcBef>
            <a:spcAft>
              <a:spcPct val="15000"/>
            </a:spcAft>
            <a:buFontTx/>
            <a:buNone/>
          </a:pPr>
          <a:r>
            <a:rPr lang="it-IT" sz="1300" kern="1200" dirty="0"/>
            <a:t> 30 SET 2026</a:t>
          </a:r>
        </a:p>
      </dsp:txBody>
      <dsp:txXfrm>
        <a:off x="838597" y="58270"/>
        <a:ext cx="1083444" cy="348907"/>
      </dsp:txXfrm>
    </dsp:sp>
    <dsp:sp modelId="{FE4815A4-007E-4919-ABCB-53079F3B624F}">
      <dsp:nvSpPr>
        <dsp:cNvPr id="0" name=""/>
        <dsp:cNvSpPr/>
      </dsp:nvSpPr>
      <dsp:spPr>
        <a:xfrm>
          <a:off x="0" y="119"/>
          <a:ext cx="838598" cy="465209"/>
        </a:xfrm>
        <a:prstGeom prst="roundRect">
          <a:avLst/>
        </a:prstGeom>
        <a:solidFill>
          <a:srgbClr val="C5322A"/>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marL="0" lvl="0" indent="0" algn="ctr" defTabSz="1022350">
            <a:lnSpc>
              <a:spcPct val="90000"/>
            </a:lnSpc>
            <a:spcBef>
              <a:spcPct val="0"/>
            </a:spcBef>
            <a:spcAft>
              <a:spcPct val="35000"/>
            </a:spcAft>
            <a:buNone/>
          </a:pPr>
          <a:r>
            <a:rPr lang="it-IT" sz="2300" kern="1200" dirty="0"/>
            <a:t>60%</a:t>
          </a:r>
        </a:p>
      </dsp:txBody>
      <dsp:txXfrm>
        <a:off x="22710" y="22829"/>
        <a:ext cx="793178" cy="419789"/>
      </dsp:txXfrm>
    </dsp:sp>
    <dsp:sp modelId="{67482637-474D-4012-9A6E-67B9DE3E5EFC}">
      <dsp:nvSpPr>
        <dsp:cNvPr id="0" name=""/>
        <dsp:cNvSpPr/>
      </dsp:nvSpPr>
      <dsp:spPr>
        <a:xfrm>
          <a:off x="838597" y="511968"/>
          <a:ext cx="1257897" cy="465209"/>
        </a:xfrm>
        <a:prstGeom prst="rightArrow">
          <a:avLst>
            <a:gd name="adj1" fmla="val 75000"/>
            <a:gd name="adj2" fmla="val 50000"/>
          </a:avLst>
        </a:prstGeom>
        <a:solidFill>
          <a:srgbClr val="C5322A">
            <a:alpha val="90000"/>
          </a:srgb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255" tIns="8255" rIns="8255" bIns="8255" numCol="1" spcCol="1270" anchor="t" anchorCtr="0">
          <a:noAutofit/>
        </a:bodyPr>
        <a:lstStyle/>
        <a:p>
          <a:pPr marL="114300" lvl="1" indent="-114300" algn="l" defTabSz="577850">
            <a:lnSpc>
              <a:spcPct val="90000"/>
            </a:lnSpc>
            <a:spcBef>
              <a:spcPct val="0"/>
            </a:spcBef>
            <a:spcAft>
              <a:spcPct val="15000"/>
            </a:spcAft>
            <a:buFontTx/>
            <a:buNone/>
          </a:pPr>
          <a:r>
            <a:rPr lang="it-IT" sz="1300" kern="1200" dirty="0"/>
            <a:t> 30 NOV 2026</a:t>
          </a:r>
        </a:p>
      </dsp:txBody>
      <dsp:txXfrm>
        <a:off x="838597" y="570119"/>
        <a:ext cx="1083444" cy="348907"/>
      </dsp:txXfrm>
    </dsp:sp>
    <dsp:sp modelId="{738B8780-7FED-4E58-A6FE-6EC3B73964E6}">
      <dsp:nvSpPr>
        <dsp:cNvPr id="0" name=""/>
        <dsp:cNvSpPr/>
      </dsp:nvSpPr>
      <dsp:spPr>
        <a:xfrm>
          <a:off x="0" y="511849"/>
          <a:ext cx="838598" cy="465209"/>
        </a:xfrm>
        <a:prstGeom prst="roundRect">
          <a:avLst/>
        </a:prstGeom>
        <a:solidFill>
          <a:srgbClr val="C5322A"/>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marL="0" lvl="0" indent="0" algn="ctr" defTabSz="1022350">
            <a:lnSpc>
              <a:spcPct val="90000"/>
            </a:lnSpc>
            <a:spcBef>
              <a:spcPct val="0"/>
            </a:spcBef>
            <a:spcAft>
              <a:spcPct val="35000"/>
            </a:spcAft>
            <a:buNone/>
          </a:pPr>
          <a:r>
            <a:rPr lang="it-IT" sz="2300" kern="1200" dirty="0"/>
            <a:t>40%</a:t>
          </a:r>
        </a:p>
      </dsp:txBody>
      <dsp:txXfrm>
        <a:off x="22710" y="534559"/>
        <a:ext cx="793178" cy="41978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75291C-3C22-4287-A521-7C4F6D2C3403}">
      <dsp:nvSpPr>
        <dsp:cNvPr id="0" name=""/>
        <dsp:cNvSpPr/>
      </dsp:nvSpPr>
      <dsp:spPr>
        <a:xfrm>
          <a:off x="38" y="46071"/>
          <a:ext cx="3665247" cy="460800"/>
        </a:xfrm>
        <a:prstGeom prst="rect">
          <a:avLst/>
        </a:prstGeom>
        <a:solidFill>
          <a:srgbClr val="C5322A"/>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it-IT" sz="1600" kern="1200" dirty="0"/>
            <a:t>Ambito soggettivo (co. 35)</a:t>
          </a:r>
        </a:p>
      </dsp:txBody>
      <dsp:txXfrm>
        <a:off x="38" y="46071"/>
        <a:ext cx="3665247" cy="460800"/>
      </dsp:txXfrm>
    </dsp:sp>
    <dsp:sp modelId="{C7A33FDE-9AF8-4CB5-8278-2B41F70BDA30}">
      <dsp:nvSpPr>
        <dsp:cNvPr id="0" name=""/>
        <dsp:cNvSpPr/>
      </dsp:nvSpPr>
      <dsp:spPr>
        <a:xfrm>
          <a:off x="7991" y="506871"/>
          <a:ext cx="3665247" cy="2020320"/>
        </a:xfrm>
        <a:prstGeom prst="rect">
          <a:avLst/>
        </a:prstGeom>
        <a:solidFill>
          <a:srgbClr val="F3C7C5">
            <a:alpha val="90000"/>
          </a:srgb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it-IT" sz="1600" kern="1200" dirty="0"/>
            <a:t>Società commerciali costitute in Snc, Sas, </a:t>
          </a:r>
          <a:r>
            <a:rPr lang="it-IT" sz="1600" kern="1200" dirty="0" err="1"/>
            <a:t>Srl</a:t>
          </a:r>
          <a:r>
            <a:rPr lang="it-IT" sz="1600" kern="1200" dirty="0"/>
            <a:t>, Spa, Sapa</a:t>
          </a:r>
        </a:p>
        <a:p>
          <a:pPr marL="171450" lvl="1" indent="-171450" algn="l" defTabSz="711200">
            <a:lnSpc>
              <a:spcPct val="90000"/>
            </a:lnSpc>
            <a:spcBef>
              <a:spcPct val="0"/>
            </a:spcBef>
            <a:spcAft>
              <a:spcPct val="15000"/>
            </a:spcAft>
            <a:buChar char="•"/>
          </a:pPr>
          <a:r>
            <a:rPr lang="it-IT" sz="1600" kern="1200" dirty="0"/>
            <a:t>Le società che hanno per oggetto esclusivo o prevalente la gestione di beni non strumentali (mobili e immobili registrati)che si trasformano in SS entro il 30/09/2026</a:t>
          </a:r>
        </a:p>
      </dsp:txBody>
      <dsp:txXfrm>
        <a:off x="7991" y="506871"/>
        <a:ext cx="3665247" cy="2020320"/>
      </dsp:txXfrm>
    </dsp:sp>
    <dsp:sp modelId="{F1EE1E92-F3F4-41DF-A9DC-639999F96A77}">
      <dsp:nvSpPr>
        <dsp:cNvPr id="0" name=""/>
        <dsp:cNvSpPr/>
      </dsp:nvSpPr>
      <dsp:spPr>
        <a:xfrm>
          <a:off x="4178420" y="46071"/>
          <a:ext cx="3665247" cy="460800"/>
        </a:xfrm>
        <a:prstGeom prst="rect">
          <a:avLst/>
        </a:prstGeom>
        <a:solidFill>
          <a:srgbClr val="C5322A"/>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it-IT" sz="1600" kern="1200" dirty="0"/>
            <a:t>Qualità di Socio (co.35)</a:t>
          </a:r>
        </a:p>
      </dsp:txBody>
      <dsp:txXfrm>
        <a:off x="4178420" y="46071"/>
        <a:ext cx="3665247" cy="460800"/>
      </dsp:txXfrm>
    </dsp:sp>
    <dsp:sp modelId="{4E247A81-60C3-4528-ADF1-04D1AEE6F2C7}">
      <dsp:nvSpPr>
        <dsp:cNvPr id="0" name=""/>
        <dsp:cNvSpPr/>
      </dsp:nvSpPr>
      <dsp:spPr>
        <a:xfrm>
          <a:off x="4178420" y="506871"/>
          <a:ext cx="3665247" cy="2020320"/>
        </a:xfrm>
        <a:prstGeom prst="rect">
          <a:avLst/>
        </a:prstGeom>
        <a:solidFill>
          <a:srgbClr val="F3C7C5">
            <a:alpha val="90000"/>
          </a:srgb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it-IT" sz="1600" kern="1200" dirty="0"/>
            <a:t>Tutti i soci devono risultare iscritti nel libro dei soci, ove prescritto, alla data del 30/09/2025</a:t>
          </a:r>
        </a:p>
        <a:p>
          <a:pPr marL="171450" lvl="1" indent="-171450" algn="l" defTabSz="711200">
            <a:lnSpc>
              <a:spcPct val="90000"/>
            </a:lnSpc>
            <a:spcBef>
              <a:spcPct val="0"/>
            </a:spcBef>
            <a:spcAft>
              <a:spcPct val="15000"/>
            </a:spcAft>
            <a:buChar char="•"/>
          </a:pPr>
          <a:r>
            <a:rPr lang="it-IT" sz="1600" kern="1200" dirty="0"/>
            <a:t>O siano iscritti entro 30 giorni dalla data di entrata in vigore della Legge, in forza di titolo di trasferimento avente data certa anteriore al 01/10/2025</a:t>
          </a:r>
        </a:p>
      </dsp:txBody>
      <dsp:txXfrm>
        <a:off x="4178420" y="506871"/>
        <a:ext cx="3665247" cy="202032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1B0CA5-773D-49FA-97BD-9D6C84F67866}">
      <dsp:nvSpPr>
        <dsp:cNvPr id="0" name=""/>
        <dsp:cNvSpPr/>
      </dsp:nvSpPr>
      <dsp:spPr>
        <a:xfrm>
          <a:off x="0" y="31019"/>
          <a:ext cx="3258137" cy="489600"/>
        </a:xfrm>
        <a:prstGeom prst="rect">
          <a:avLst/>
        </a:prstGeom>
        <a:solidFill>
          <a:srgbClr val="C5322A"/>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it-IT" sz="1700" kern="1200" dirty="0"/>
            <a:t>Ambito oggettivo (co. 35)</a:t>
          </a:r>
        </a:p>
      </dsp:txBody>
      <dsp:txXfrm>
        <a:off x="0" y="31019"/>
        <a:ext cx="3258137" cy="489600"/>
      </dsp:txXfrm>
    </dsp:sp>
    <dsp:sp modelId="{1D3AE98A-6F66-4409-9BE3-F129AB9A1700}">
      <dsp:nvSpPr>
        <dsp:cNvPr id="0" name=""/>
        <dsp:cNvSpPr/>
      </dsp:nvSpPr>
      <dsp:spPr>
        <a:xfrm>
          <a:off x="0" y="520619"/>
          <a:ext cx="3258137" cy="1913265"/>
        </a:xfrm>
        <a:prstGeom prst="rect">
          <a:avLst/>
        </a:prstGeom>
        <a:solidFill>
          <a:srgbClr val="F3C7C5">
            <a:alpha val="90000"/>
          </a:srgb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Font typeface="Arial" panose="020B0604020202020204" pitchFamily="34" charset="0"/>
            <a:buChar char="•"/>
          </a:pPr>
          <a:r>
            <a:rPr lang="it-IT" sz="1700" kern="1200" dirty="0"/>
            <a:t>beni immobili diversi da quelli strumentali </a:t>
          </a:r>
          <a:r>
            <a:rPr lang="it-IT" sz="1700" i="1" kern="1200" dirty="0"/>
            <a:t>ex</a:t>
          </a:r>
          <a:r>
            <a:rPr lang="it-IT" sz="1700" kern="1200" dirty="0"/>
            <a:t> art. 43, co.2, TUIR</a:t>
          </a:r>
        </a:p>
        <a:p>
          <a:pPr marL="171450" lvl="1" indent="-171450" algn="l" defTabSz="755650">
            <a:lnSpc>
              <a:spcPct val="90000"/>
            </a:lnSpc>
            <a:spcBef>
              <a:spcPct val="0"/>
            </a:spcBef>
            <a:spcAft>
              <a:spcPct val="15000"/>
            </a:spcAft>
            <a:buFont typeface="Arial" panose="020B0604020202020204" pitchFamily="34" charset="0"/>
            <a:buChar char="•"/>
          </a:pPr>
          <a:r>
            <a:rPr lang="it-IT" sz="1700" kern="1200" dirty="0"/>
            <a:t> beni mobili iscritti in pubblici registri non utilizzati come beni strumentali nell'attività propria dell'impresa</a:t>
          </a:r>
        </a:p>
      </dsp:txBody>
      <dsp:txXfrm>
        <a:off x="0" y="520619"/>
        <a:ext cx="3258137" cy="191326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75291C-3C22-4287-A521-7C4F6D2C3403}">
      <dsp:nvSpPr>
        <dsp:cNvPr id="0" name=""/>
        <dsp:cNvSpPr/>
      </dsp:nvSpPr>
      <dsp:spPr>
        <a:xfrm>
          <a:off x="16411" y="125117"/>
          <a:ext cx="3575087" cy="489600"/>
        </a:xfrm>
        <a:prstGeom prst="rect">
          <a:avLst/>
        </a:prstGeom>
        <a:solidFill>
          <a:srgbClr val="C5322A"/>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it-IT" sz="1700" kern="1200" dirty="0"/>
            <a:t>Aliquote (co. 36)</a:t>
          </a:r>
        </a:p>
      </dsp:txBody>
      <dsp:txXfrm>
        <a:off x="16411" y="125117"/>
        <a:ext cx="3575087" cy="489600"/>
      </dsp:txXfrm>
    </dsp:sp>
    <dsp:sp modelId="{C7A33FDE-9AF8-4CB5-8278-2B41F70BDA30}">
      <dsp:nvSpPr>
        <dsp:cNvPr id="0" name=""/>
        <dsp:cNvSpPr/>
      </dsp:nvSpPr>
      <dsp:spPr>
        <a:xfrm>
          <a:off x="16411" y="614717"/>
          <a:ext cx="3575087" cy="1959930"/>
        </a:xfrm>
        <a:prstGeom prst="rect">
          <a:avLst/>
        </a:prstGeom>
        <a:solidFill>
          <a:srgbClr val="F3C7C5">
            <a:alpha val="90000"/>
          </a:srgb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it-IT" sz="1700" kern="1200" dirty="0"/>
            <a:t>8% in misura ordinaria</a:t>
          </a:r>
        </a:p>
        <a:p>
          <a:pPr marL="171450" lvl="1" indent="-171450" algn="l" defTabSz="755650">
            <a:lnSpc>
              <a:spcPct val="90000"/>
            </a:lnSpc>
            <a:spcBef>
              <a:spcPct val="0"/>
            </a:spcBef>
            <a:spcAft>
              <a:spcPct val="15000"/>
            </a:spcAft>
            <a:buChar char="•"/>
          </a:pPr>
          <a:r>
            <a:rPr lang="it-IT" sz="1700" kern="1200" dirty="0"/>
            <a:t>10,5% per le società che risultino non operative in almeno due dei tre esercizi precedenti</a:t>
          </a:r>
        </a:p>
        <a:p>
          <a:pPr marL="171450" lvl="1" indent="-171450" algn="l" defTabSz="755650">
            <a:lnSpc>
              <a:spcPct val="90000"/>
            </a:lnSpc>
            <a:spcBef>
              <a:spcPct val="0"/>
            </a:spcBef>
            <a:spcAft>
              <a:spcPct val="15000"/>
            </a:spcAft>
            <a:buChar char="•"/>
          </a:pPr>
          <a:r>
            <a:rPr lang="it-IT" sz="1700" kern="1200" dirty="0"/>
            <a:t>13% sulle riserve in sospensione d’imposta annullate per effetto dell’operazione</a:t>
          </a:r>
        </a:p>
      </dsp:txBody>
      <dsp:txXfrm>
        <a:off x="16411" y="614717"/>
        <a:ext cx="3575087" cy="1959930"/>
      </dsp:txXfrm>
    </dsp:sp>
    <dsp:sp modelId="{DE1B0CA5-773D-49FA-97BD-9D6C84F67866}">
      <dsp:nvSpPr>
        <dsp:cNvPr id="0" name=""/>
        <dsp:cNvSpPr/>
      </dsp:nvSpPr>
      <dsp:spPr>
        <a:xfrm>
          <a:off x="4075636" y="125117"/>
          <a:ext cx="3575087" cy="489600"/>
        </a:xfrm>
        <a:prstGeom prst="rect">
          <a:avLst/>
        </a:prstGeom>
        <a:solidFill>
          <a:srgbClr val="C00000"/>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it-IT" sz="1700" kern="1200" dirty="0"/>
            <a:t>Base imponibile (co.36)</a:t>
          </a:r>
        </a:p>
      </dsp:txBody>
      <dsp:txXfrm>
        <a:off x="4075636" y="125117"/>
        <a:ext cx="3575087" cy="489600"/>
      </dsp:txXfrm>
    </dsp:sp>
    <dsp:sp modelId="{1D3AE98A-6F66-4409-9BE3-F129AB9A1700}">
      <dsp:nvSpPr>
        <dsp:cNvPr id="0" name=""/>
        <dsp:cNvSpPr/>
      </dsp:nvSpPr>
      <dsp:spPr>
        <a:xfrm>
          <a:off x="4075636" y="614717"/>
          <a:ext cx="3575087" cy="1959930"/>
        </a:xfrm>
        <a:prstGeom prst="rect">
          <a:avLst/>
        </a:prstGeom>
        <a:solidFill>
          <a:srgbClr val="F3C7C5">
            <a:alpha val="90000"/>
          </a:srgb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Font typeface="Arial" panose="020B0604020202020204" pitchFamily="34" charset="0"/>
            <a:buChar char="•"/>
          </a:pPr>
          <a:r>
            <a:rPr lang="it-IT" sz="1700" kern="1200" dirty="0"/>
            <a:t>differenza tra il </a:t>
          </a:r>
          <a:r>
            <a:rPr lang="it-IT" sz="1700" b="1" kern="1200" dirty="0"/>
            <a:t>valore normale </a:t>
          </a:r>
          <a:r>
            <a:rPr lang="it-IT" sz="1700" kern="1200" dirty="0"/>
            <a:t>dei beni assegnati e il loro </a:t>
          </a:r>
          <a:r>
            <a:rPr lang="it-IT" sz="1700" b="1" kern="1200" dirty="0"/>
            <a:t>costo fiscalmente riconosciuto</a:t>
          </a:r>
        </a:p>
        <a:p>
          <a:pPr marL="171450" lvl="1" indent="-171450" algn="l" defTabSz="755650">
            <a:lnSpc>
              <a:spcPct val="90000"/>
            </a:lnSpc>
            <a:spcBef>
              <a:spcPct val="0"/>
            </a:spcBef>
            <a:spcAft>
              <a:spcPct val="15000"/>
            </a:spcAft>
            <a:buChar char="•"/>
          </a:pPr>
          <a:r>
            <a:rPr lang="it-IT" sz="1700" kern="1200" dirty="0"/>
            <a:t>in caso di trasformazione si considera il valore normale dei beni posseduti all'atto </a:t>
          </a:r>
          <a:r>
            <a:rPr lang="it-IT" sz="1700" kern="1200"/>
            <a:t>della trasformazione</a:t>
          </a:r>
          <a:endParaRPr lang="it-IT" sz="1700" kern="1200" dirty="0"/>
        </a:p>
      </dsp:txBody>
      <dsp:txXfrm>
        <a:off x="4075636" y="614717"/>
        <a:ext cx="3575087" cy="195993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08ABAF-C5D4-4654-A947-6121BDF80DDA}">
      <dsp:nvSpPr>
        <dsp:cNvPr id="0" name=""/>
        <dsp:cNvSpPr/>
      </dsp:nvSpPr>
      <dsp:spPr>
        <a:xfrm>
          <a:off x="0" y="624089"/>
          <a:ext cx="7068708" cy="1678950"/>
        </a:xfrm>
        <a:prstGeom prst="rect">
          <a:avLst/>
        </a:prstGeom>
        <a:solidFill>
          <a:srgbClr val="EBA39F">
            <a:alpha val="90000"/>
          </a:srgbClr>
        </a:solidFill>
        <a:ln w="12700" cap="flat" cmpd="sng" algn="ctr">
          <a:solidFill>
            <a:srgbClr val="F3C7C5"/>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48610" tIns="270764" rIns="548610" bIns="92456" numCol="1" spcCol="1270" anchor="t" anchorCtr="0">
          <a:noAutofit/>
        </a:bodyPr>
        <a:lstStyle/>
        <a:p>
          <a:pPr marL="114300" lvl="1" indent="-114300" algn="l" defTabSz="577850">
            <a:lnSpc>
              <a:spcPct val="90000"/>
            </a:lnSpc>
            <a:spcBef>
              <a:spcPct val="0"/>
            </a:spcBef>
            <a:spcAft>
              <a:spcPct val="15000"/>
            </a:spcAft>
            <a:buChar char="•"/>
          </a:pPr>
          <a:r>
            <a:rPr lang="it-IT" sz="1300" kern="1200" dirty="0"/>
            <a:t>Il costo fiscalmente riconosciuto delle azioni o quote possedute dai soci delle società trasformate deve essere aumentato della differenza assoggettata a imposta sostitutiva</a:t>
          </a:r>
        </a:p>
        <a:p>
          <a:pPr marL="114300" lvl="1" indent="-114300" algn="l" defTabSz="577850">
            <a:lnSpc>
              <a:spcPct val="90000"/>
            </a:lnSpc>
            <a:spcBef>
              <a:spcPct val="0"/>
            </a:spcBef>
            <a:spcAft>
              <a:spcPct val="15000"/>
            </a:spcAft>
            <a:buChar char="•"/>
          </a:pPr>
          <a:r>
            <a:rPr lang="it-IT" sz="1300" kern="1200" dirty="0"/>
            <a:t>Nei confronti dei soci assegnatari non opera la presunzione di distribuzione prioritaria degli utili e delle riserve</a:t>
          </a:r>
        </a:p>
        <a:p>
          <a:pPr marL="114300" lvl="1" indent="-114300" algn="l" defTabSz="577850">
            <a:lnSpc>
              <a:spcPct val="90000"/>
            </a:lnSpc>
            <a:spcBef>
              <a:spcPct val="0"/>
            </a:spcBef>
            <a:spcAft>
              <a:spcPct val="15000"/>
            </a:spcAft>
            <a:buChar char="•"/>
          </a:pPr>
          <a:r>
            <a:rPr lang="it-IT" sz="1300" kern="1200" dirty="0"/>
            <a:t>Coordinamento: il valore normale dei beni ricevuti dal socio, al netto dei debiti accollati, riduce il costo fiscalmente riconosciuto delle quote/azioni possedute</a:t>
          </a:r>
        </a:p>
      </dsp:txBody>
      <dsp:txXfrm>
        <a:off x="0" y="624089"/>
        <a:ext cx="7068708" cy="1678950"/>
      </dsp:txXfrm>
    </dsp:sp>
    <dsp:sp modelId="{4135B40A-74FC-4C96-95A4-7490C63DACDD}">
      <dsp:nvSpPr>
        <dsp:cNvPr id="0" name=""/>
        <dsp:cNvSpPr/>
      </dsp:nvSpPr>
      <dsp:spPr>
        <a:xfrm>
          <a:off x="353435" y="432209"/>
          <a:ext cx="4948095" cy="383760"/>
        </a:xfrm>
        <a:prstGeom prst="roundRect">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7026" tIns="0" rIns="187026" bIns="0" numCol="1" spcCol="1270" anchor="ctr" anchorCtr="0">
          <a:noAutofit/>
        </a:bodyPr>
        <a:lstStyle/>
        <a:p>
          <a:pPr marL="0" lvl="0" indent="0" algn="l" defTabSz="577850">
            <a:lnSpc>
              <a:spcPct val="90000"/>
            </a:lnSpc>
            <a:spcBef>
              <a:spcPct val="0"/>
            </a:spcBef>
            <a:spcAft>
              <a:spcPct val="35000"/>
            </a:spcAft>
            <a:buNone/>
          </a:pPr>
          <a:r>
            <a:rPr lang="it-IT" sz="1300" kern="1200" dirty="0"/>
            <a:t>Per le società che si trasformano in società semplici (co.38)</a:t>
          </a:r>
        </a:p>
      </dsp:txBody>
      <dsp:txXfrm>
        <a:off x="372169" y="450943"/>
        <a:ext cx="4910627" cy="34629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08ABAF-C5D4-4654-A947-6121BDF80DDA}">
      <dsp:nvSpPr>
        <dsp:cNvPr id="0" name=""/>
        <dsp:cNvSpPr/>
      </dsp:nvSpPr>
      <dsp:spPr>
        <a:xfrm>
          <a:off x="0" y="669916"/>
          <a:ext cx="5862762" cy="1814400"/>
        </a:xfrm>
        <a:prstGeom prst="rect">
          <a:avLst/>
        </a:prstGeom>
        <a:solidFill>
          <a:srgbClr val="EBA39F">
            <a:alpha val="9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5015" tIns="333248" rIns="455015" bIns="113792" numCol="1" spcCol="1270" anchor="t" anchorCtr="0">
          <a:noAutofit/>
        </a:bodyPr>
        <a:lstStyle/>
        <a:p>
          <a:pPr marL="171450" lvl="1" indent="-171450" algn="l" defTabSz="711200">
            <a:lnSpc>
              <a:spcPct val="90000"/>
            </a:lnSpc>
            <a:spcBef>
              <a:spcPct val="0"/>
            </a:spcBef>
            <a:spcAft>
              <a:spcPct val="15000"/>
            </a:spcAft>
            <a:buChar char="•"/>
          </a:pPr>
          <a:r>
            <a:rPr lang="it-IT" sz="1600" kern="1200" dirty="0"/>
            <a:t>Co. 37: la società può richiedere che il valore normale sia rappresentato dal valore catastale</a:t>
          </a:r>
        </a:p>
        <a:p>
          <a:pPr marL="171450" lvl="1" indent="-171450" algn="l" defTabSz="711200">
            <a:lnSpc>
              <a:spcPct val="90000"/>
            </a:lnSpc>
            <a:spcBef>
              <a:spcPct val="0"/>
            </a:spcBef>
            <a:spcAft>
              <a:spcPct val="15000"/>
            </a:spcAft>
            <a:buChar char="•"/>
          </a:pPr>
          <a:r>
            <a:rPr lang="it-IT" sz="1600" kern="1200" dirty="0"/>
            <a:t>Co. 39: le aliquote dell'imposta proporzionale di registro eventualmente applicabili sono ridotte alla metà e le imposte ipotecarie e catastali si applicano in misura fissa.</a:t>
          </a:r>
        </a:p>
      </dsp:txBody>
      <dsp:txXfrm>
        <a:off x="0" y="669916"/>
        <a:ext cx="5862762" cy="1814400"/>
      </dsp:txXfrm>
    </dsp:sp>
    <dsp:sp modelId="{4135B40A-74FC-4C96-95A4-7490C63DACDD}">
      <dsp:nvSpPr>
        <dsp:cNvPr id="0" name=""/>
        <dsp:cNvSpPr/>
      </dsp:nvSpPr>
      <dsp:spPr>
        <a:xfrm>
          <a:off x="293138" y="433756"/>
          <a:ext cx="4103933" cy="472320"/>
        </a:xfrm>
        <a:prstGeom prst="roundRect">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5119" tIns="0" rIns="155119" bIns="0" numCol="1" spcCol="1270" anchor="ctr" anchorCtr="0">
          <a:noAutofit/>
        </a:bodyPr>
        <a:lstStyle/>
        <a:p>
          <a:pPr marL="0" lvl="0" indent="0" algn="l" defTabSz="711200">
            <a:lnSpc>
              <a:spcPct val="90000"/>
            </a:lnSpc>
            <a:spcBef>
              <a:spcPct val="0"/>
            </a:spcBef>
            <a:spcAft>
              <a:spcPct val="35000"/>
            </a:spcAft>
            <a:buNone/>
          </a:pPr>
          <a:r>
            <a:rPr lang="it-IT" sz="1600" kern="1200" dirty="0"/>
            <a:t>Assegnazioni e cessioni di beni immobili</a:t>
          </a:r>
        </a:p>
      </dsp:txBody>
      <dsp:txXfrm>
        <a:off x="316195" y="456813"/>
        <a:ext cx="4057819" cy="42620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192A8B-74C1-4498-8EE1-BB7483B33609}">
      <dsp:nvSpPr>
        <dsp:cNvPr id="0" name=""/>
        <dsp:cNvSpPr/>
      </dsp:nvSpPr>
      <dsp:spPr>
        <a:xfrm>
          <a:off x="838597" y="119"/>
          <a:ext cx="1257897" cy="465209"/>
        </a:xfrm>
        <a:prstGeom prst="rightArrow">
          <a:avLst>
            <a:gd name="adj1" fmla="val 75000"/>
            <a:gd name="adj2" fmla="val 50000"/>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255" tIns="8255" rIns="8255" bIns="8255" numCol="1" spcCol="1270" anchor="t" anchorCtr="0">
          <a:noAutofit/>
        </a:bodyPr>
        <a:lstStyle/>
        <a:p>
          <a:pPr marL="114300" lvl="1" indent="-114300" algn="l" defTabSz="577850">
            <a:lnSpc>
              <a:spcPct val="90000"/>
            </a:lnSpc>
            <a:spcBef>
              <a:spcPct val="0"/>
            </a:spcBef>
            <a:spcAft>
              <a:spcPct val="15000"/>
            </a:spcAft>
            <a:buFontTx/>
            <a:buNone/>
          </a:pPr>
          <a:r>
            <a:rPr lang="it-IT" sz="1300" kern="1200" dirty="0"/>
            <a:t> 30 NOV 2026</a:t>
          </a:r>
        </a:p>
      </dsp:txBody>
      <dsp:txXfrm>
        <a:off x="838597" y="58270"/>
        <a:ext cx="1083444" cy="348907"/>
      </dsp:txXfrm>
    </dsp:sp>
    <dsp:sp modelId="{FE4815A4-007E-4919-ABCB-53079F3B624F}">
      <dsp:nvSpPr>
        <dsp:cNvPr id="0" name=""/>
        <dsp:cNvSpPr/>
      </dsp:nvSpPr>
      <dsp:spPr>
        <a:xfrm>
          <a:off x="0" y="119"/>
          <a:ext cx="838598" cy="465209"/>
        </a:xfrm>
        <a:prstGeom prst="roundRect">
          <a:avLst/>
        </a:prstGeom>
        <a:solidFill>
          <a:srgbClr val="DE6A6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it-IT" sz="1900" kern="1200" dirty="0"/>
            <a:t>I rata</a:t>
          </a:r>
        </a:p>
      </dsp:txBody>
      <dsp:txXfrm>
        <a:off x="22710" y="22829"/>
        <a:ext cx="793178" cy="419789"/>
      </dsp:txXfrm>
    </dsp:sp>
    <dsp:sp modelId="{67482637-474D-4012-9A6E-67B9DE3E5EFC}">
      <dsp:nvSpPr>
        <dsp:cNvPr id="0" name=""/>
        <dsp:cNvSpPr/>
      </dsp:nvSpPr>
      <dsp:spPr>
        <a:xfrm>
          <a:off x="838597" y="511968"/>
          <a:ext cx="1257897" cy="465209"/>
        </a:xfrm>
        <a:prstGeom prst="rightArrow">
          <a:avLst>
            <a:gd name="adj1" fmla="val 75000"/>
            <a:gd name="adj2" fmla="val 50000"/>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255" tIns="8255" rIns="8255" bIns="8255" numCol="1" spcCol="1270" anchor="t" anchorCtr="0">
          <a:noAutofit/>
        </a:bodyPr>
        <a:lstStyle/>
        <a:p>
          <a:pPr marL="114300" lvl="1" indent="-114300" algn="l" defTabSz="577850">
            <a:lnSpc>
              <a:spcPct val="90000"/>
            </a:lnSpc>
            <a:spcBef>
              <a:spcPct val="0"/>
            </a:spcBef>
            <a:spcAft>
              <a:spcPct val="15000"/>
            </a:spcAft>
            <a:buFontTx/>
            <a:buNone/>
          </a:pPr>
          <a:r>
            <a:rPr lang="it-IT" sz="1300" kern="1200" dirty="0"/>
            <a:t> 30 GIU 2027</a:t>
          </a:r>
        </a:p>
      </dsp:txBody>
      <dsp:txXfrm>
        <a:off x="838597" y="570119"/>
        <a:ext cx="1083444" cy="348907"/>
      </dsp:txXfrm>
    </dsp:sp>
    <dsp:sp modelId="{738B8780-7FED-4E58-A6FE-6EC3B73964E6}">
      <dsp:nvSpPr>
        <dsp:cNvPr id="0" name=""/>
        <dsp:cNvSpPr/>
      </dsp:nvSpPr>
      <dsp:spPr>
        <a:xfrm>
          <a:off x="0" y="511849"/>
          <a:ext cx="838598" cy="465209"/>
        </a:xfrm>
        <a:prstGeom prst="roundRect">
          <a:avLst/>
        </a:prstGeom>
        <a:solidFill>
          <a:srgbClr val="DE6A6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it-IT" sz="1900" kern="1200" dirty="0"/>
            <a:t>II rata</a:t>
          </a:r>
        </a:p>
      </dsp:txBody>
      <dsp:txXfrm>
        <a:off x="22710" y="534559"/>
        <a:ext cx="793178" cy="41978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1B0CA5-773D-49FA-97BD-9D6C84F67866}">
      <dsp:nvSpPr>
        <dsp:cNvPr id="0" name=""/>
        <dsp:cNvSpPr/>
      </dsp:nvSpPr>
      <dsp:spPr>
        <a:xfrm>
          <a:off x="0" y="57771"/>
          <a:ext cx="3258137" cy="460800"/>
        </a:xfrm>
        <a:prstGeom prst="rect">
          <a:avLst/>
        </a:prstGeom>
        <a:solidFill>
          <a:srgbClr val="C00000"/>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it-IT" sz="1600" kern="1200" dirty="0"/>
            <a:t>Ambito oggettivo</a:t>
          </a:r>
        </a:p>
      </dsp:txBody>
      <dsp:txXfrm>
        <a:off x="0" y="57771"/>
        <a:ext cx="3258137" cy="460800"/>
      </dsp:txXfrm>
    </dsp:sp>
    <dsp:sp modelId="{1D3AE98A-6F66-4409-9BE3-F129AB9A1700}">
      <dsp:nvSpPr>
        <dsp:cNvPr id="0" name=""/>
        <dsp:cNvSpPr/>
      </dsp:nvSpPr>
      <dsp:spPr>
        <a:xfrm>
          <a:off x="0" y="518572"/>
          <a:ext cx="3258137" cy="1888560"/>
        </a:xfrm>
        <a:prstGeom prst="rect">
          <a:avLst/>
        </a:prstGeom>
        <a:solidFill>
          <a:srgbClr val="F3C7C5">
            <a:alpha val="90000"/>
          </a:srgb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Font typeface="Arial" panose="020B0604020202020204" pitchFamily="34" charset="0"/>
            <a:buChar char="•"/>
          </a:pPr>
          <a:r>
            <a:rPr lang="it-IT" sz="1600" kern="1200" dirty="0"/>
            <a:t>beni immobili strumentali non produttivi di reddito fondiario di cui all'art. 43 TUIR</a:t>
          </a:r>
        </a:p>
        <a:p>
          <a:pPr marL="171450" lvl="1" indent="-171450" algn="l" defTabSz="711200">
            <a:lnSpc>
              <a:spcPct val="90000"/>
            </a:lnSpc>
            <a:spcBef>
              <a:spcPct val="0"/>
            </a:spcBef>
            <a:spcAft>
              <a:spcPct val="15000"/>
            </a:spcAft>
            <a:buFont typeface="Arial" panose="020B0604020202020204" pitchFamily="34" charset="0"/>
            <a:buChar char="•"/>
          </a:pPr>
          <a:r>
            <a:rPr lang="it-IT" sz="1600" kern="1200" dirty="0"/>
            <a:t> posseduti e strumentali alla data del 30/09/2025</a:t>
          </a:r>
        </a:p>
        <a:p>
          <a:pPr marL="171450" lvl="1" indent="-171450" algn="l" defTabSz="711200">
            <a:lnSpc>
              <a:spcPct val="90000"/>
            </a:lnSpc>
            <a:spcBef>
              <a:spcPct val="0"/>
            </a:spcBef>
            <a:spcAft>
              <a:spcPct val="15000"/>
            </a:spcAft>
            <a:buFont typeface="Arial" panose="020B0604020202020204" pitchFamily="34" charset="0"/>
            <a:buChar char="•"/>
          </a:pPr>
          <a:r>
            <a:rPr lang="it-IT" sz="1600" kern="1200" dirty="0"/>
            <a:t>Decorrenza da 1/1/2026</a:t>
          </a:r>
        </a:p>
        <a:p>
          <a:pPr marL="171450" lvl="1" indent="-171450" algn="l" defTabSz="711200">
            <a:lnSpc>
              <a:spcPct val="90000"/>
            </a:lnSpc>
            <a:spcBef>
              <a:spcPct val="0"/>
            </a:spcBef>
            <a:spcAft>
              <a:spcPct val="15000"/>
            </a:spcAft>
            <a:buFont typeface="Arial" panose="020B0604020202020204" pitchFamily="34" charset="0"/>
            <a:buChar char="•"/>
          </a:pPr>
          <a:endParaRPr lang="it-IT" sz="1600" kern="1200" dirty="0"/>
        </a:p>
      </dsp:txBody>
      <dsp:txXfrm>
        <a:off x="0" y="518572"/>
        <a:ext cx="3258137" cy="188856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211064-682A-4FCA-891B-F0E8A41139B1}">
      <dsp:nvSpPr>
        <dsp:cNvPr id="0" name=""/>
        <dsp:cNvSpPr/>
      </dsp:nvSpPr>
      <dsp:spPr>
        <a:xfrm>
          <a:off x="0" y="269881"/>
          <a:ext cx="7650761" cy="378000"/>
        </a:xfrm>
        <a:prstGeom prst="rect">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010029F3-7214-4FB8-8B79-AD7B44CE105B}">
      <dsp:nvSpPr>
        <dsp:cNvPr id="0" name=""/>
        <dsp:cNvSpPr/>
      </dsp:nvSpPr>
      <dsp:spPr>
        <a:xfrm>
          <a:off x="382538" y="48481"/>
          <a:ext cx="5355532" cy="442800"/>
        </a:xfrm>
        <a:prstGeom prst="roundRect">
          <a:avLst/>
        </a:prstGeom>
        <a:solidFill>
          <a:srgbClr val="C5322A"/>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2426" tIns="0" rIns="202426" bIns="0" numCol="1" spcCol="1270" anchor="ctr" anchorCtr="0">
          <a:noAutofit/>
        </a:bodyPr>
        <a:lstStyle/>
        <a:p>
          <a:pPr marL="0" lvl="0" indent="0" algn="l" defTabSz="666750">
            <a:lnSpc>
              <a:spcPct val="90000"/>
            </a:lnSpc>
            <a:spcBef>
              <a:spcPct val="0"/>
            </a:spcBef>
            <a:spcAft>
              <a:spcPct val="35000"/>
            </a:spcAft>
            <a:buNone/>
          </a:pPr>
          <a:r>
            <a:rPr lang="it-IT" sz="1500" kern="1200" dirty="0"/>
            <a:t>Aliquota 8%</a:t>
          </a:r>
        </a:p>
      </dsp:txBody>
      <dsp:txXfrm>
        <a:off x="404154" y="70097"/>
        <a:ext cx="5312300" cy="399568"/>
      </dsp:txXfrm>
    </dsp:sp>
    <dsp:sp modelId="{4BE2B96F-4D87-4A60-8CD7-80EE62EB3C72}">
      <dsp:nvSpPr>
        <dsp:cNvPr id="0" name=""/>
        <dsp:cNvSpPr/>
      </dsp:nvSpPr>
      <dsp:spPr>
        <a:xfrm>
          <a:off x="0" y="998763"/>
          <a:ext cx="7650761" cy="1701000"/>
        </a:xfrm>
        <a:prstGeom prst="rect">
          <a:avLst/>
        </a:prstGeom>
        <a:solidFill>
          <a:schemeClr val="lt1">
            <a:alpha val="90000"/>
            <a:hueOff val="0"/>
            <a:satOff val="0"/>
            <a:lumOff val="0"/>
            <a:alphaOff val="0"/>
          </a:schemeClr>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93784" tIns="312420" rIns="593784" bIns="106680" numCol="1" spcCol="1270" anchor="t" anchorCtr="0">
          <a:noAutofit/>
        </a:bodyPr>
        <a:lstStyle/>
        <a:p>
          <a:pPr marL="114300" lvl="1" indent="-114300" algn="l" defTabSz="666750">
            <a:lnSpc>
              <a:spcPct val="90000"/>
            </a:lnSpc>
            <a:spcBef>
              <a:spcPct val="0"/>
            </a:spcBef>
            <a:spcAft>
              <a:spcPct val="15000"/>
            </a:spcAft>
            <a:buFont typeface="Arial" panose="020B0604020202020204" pitchFamily="34" charset="0"/>
            <a:buChar char="•"/>
          </a:pPr>
          <a:r>
            <a:rPr lang="it-IT" sz="1500" kern="1200" dirty="0"/>
            <a:t>differenza tra il </a:t>
          </a:r>
          <a:r>
            <a:rPr lang="it-IT" sz="1500" b="1" kern="1200" dirty="0"/>
            <a:t>valore normale </a:t>
          </a:r>
          <a:r>
            <a:rPr lang="it-IT" sz="1500" kern="1200" dirty="0"/>
            <a:t>dei beni assegnati e il loro </a:t>
          </a:r>
          <a:r>
            <a:rPr lang="it-IT" sz="1500" b="1" kern="1200" dirty="0"/>
            <a:t>costo fiscalmente riconosciuto (</a:t>
          </a:r>
          <a:r>
            <a:rPr lang="it-IT" sz="1500" kern="1200" dirty="0"/>
            <a:t>valore iscritto nel libro degli inventari o nel registro dei beni ammortizzabili al netto delle quote di ammortamento dedotte fino al 31 dicembre 2025</a:t>
          </a:r>
          <a:endParaRPr lang="it-IT" sz="1500" b="1" kern="1200" dirty="0"/>
        </a:p>
        <a:p>
          <a:pPr marL="114300" lvl="1" indent="-114300" algn="l" defTabSz="666750">
            <a:lnSpc>
              <a:spcPct val="90000"/>
            </a:lnSpc>
            <a:spcBef>
              <a:spcPct val="0"/>
            </a:spcBef>
            <a:spcAft>
              <a:spcPct val="15000"/>
            </a:spcAft>
            <a:buFont typeface="Arial" panose="020B0604020202020204" pitchFamily="34" charset="0"/>
            <a:buChar char="•"/>
          </a:pPr>
          <a:r>
            <a:rPr lang="it-IT" sz="1500" b="0" kern="1200" dirty="0"/>
            <a:t>su richiesta dell'imprenditore, il valore normale può essere sostituito dal valore catastale</a:t>
          </a:r>
        </a:p>
      </dsp:txBody>
      <dsp:txXfrm>
        <a:off x="0" y="998763"/>
        <a:ext cx="7650761" cy="1701000"/>
      </dsp:txXfrm>
    </dsp:sp>
    <dsp:sp modelId="{9F1C8280-944F-466F-B347-595D8892DCDC}">
      <dsp:nvSpPr>
        <dsp:cNvPr id="0" name=""/>
        <dsp:cNvSpPr/>
      </dsp:nvSpPr>
      <dsp:spPr>
        <a:xfrm>
          <a:off x="382538" y="728882"/>
          <a:ext cx="5355532" cy="442800"/>
        </a:xfrm>
        <a:prstGeom prst="roundRect">
          <a:avLst/>
        </a:prstGeom>
        <a:solidFill>
          <a:srgbClr val="C5322A"/>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2426" tIns="0" rIns="202426" bIns="0" numCol="1" spcCol="1270" anchor="ctr" anchorCtr="0">
          <a:noAutofit/>
        </a:bodyPr>
        <a:lstStyle/>
        <a:p>
          <a:pPr marL="0" lvl="0" indent="0" algn="l" defTabSz="666750">
            <a:lnSpc>
              <a:spcPct val="90000"/>
            </a:lnSpc>
            <a:spcBef>
              <a:spcPct val="0"/>
            </a:spcBef>
            <a:spcAft>
              <a:spcPct val="35000"/>
            </a:spcAft>
            <a:buNone/>
          </a:pPr>
          <a:r>
            <a:rPr lang="it-IT" sz="1500" kern="1200"/>
            <a:t>Base imponibile</a:t>
          </a:r>
          <a:endParaRPr lang="it-IT" sz="1500" kern="1200" dirty="0"/>
        </a:p>
      </dsp:txBody>
      <dsp:txXfrm>
        <a:off x="404154" y="750498"/>
        <a:ext cx="5312300" cy="39956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7B47E3-B5DF-45F2-835B-B3895139BE70}">
      <dsp:nvSpPr>
        <dsp:cNvPr id="0" name=""/>
        <dsp:cNvSpPr/>
      </dsp:nvSpPr>
      <dsp:spPr>
        <a:xfrm>
          <a:off x="221983" y="1285"/>
          <a:ext cx="2261086" cy="1356651"/>
        </a:xfrm>
        <a:prstGeom prst="rect">
          <a:avLst/>
        </a:prstGeom>
        <a:solidFill>
          <a:srgbClr val="DE6A6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it-IT" sz="1300" b="1" kern="1200" baseline="0" dirty="0"/>
            <a:t>Strutture produttive esistenti o impiantate nella Zona Economica Speciale per il Mezzogiorno</a:t>
          </a:r>
        </a:p>
        <a:p>
          <a:pPr marL="0" lvl="0" indent="0" algn="ctr" defTabSz="577850">
            <a:lnSpc>
              <a:spcPct val="90000"/>
            </a:lnSpc>
            <a:spcBef>
              <a:spcPct val="0"/>
            </a:spcBef>
            <a:spcAft>
              <a:spcPct val="35000"/>
            </a:spcAft>
            <a:buNone/>
          </a:pPr>
          <a:r>
            <a:rPr lang="it-IT" sz="1300" b="1" kern="1200" baseline="0" dirty="0"/>
            <a:t>+</a:t>
          </a:r>
        </a:p>
        <a:p>
          <a:pPr marL="0" lvl="0" indent="0" algn="ctr" defTabSz="577850">
            <a:lnSpc>
              <a:spcPct val="90000"/>
            </a:lnSpc>
            <a:spcBef>
              <a:spcPct val="0"/>
            </a:spcBef>
            <a:spcAft>
              <a:spcPct val="35000"/>
            </a:spcAft>
            <a:buNone/>
          </a:pPr>
          <a:r>
            <a:rPr lang="it-IT" sz="1300" b="1" kern="1200" baseline="0" dirty="0"/>
            <a:t>MARCHE e UMBRIA</a:t>
          </a:r>
        </a:p>
      </dsp:txBody>
      <dsp:txXfrm>
        <a:off x="221983" y="1285"/>
        <a:ext cx="2261086" cy="1356651"/>
      </dsp:txXfrm>
    </dsp:sp>
    <dsp:sp modelId="{3C26C037-F889-49C4-B781-2F79E651993F}">
      <dsp:nvSpPr>
        <dsp:cNvPr id="0" name=""/>
        <dsp:cNvSpPr/>
      </dsp:nvSpPr>
      <dsp:spPr>
        <a:xfrm>
          <a:off x="2709179" y="1285"/>
          <a:ext cx="2261086" cy="1356651"/>
        </a:xfrm>
        <a:prstGeom prst="rect">
          <a:avLst/>
        </a:prstGeom>
        <a:solidFill>
          <a:srgbClr val="DE6A6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it-IT" sz="1300" b="1" kern="1200" dirty="0"/>
            <a:t>Investimenti per acquisizione o </a:t>
          </a:r>
          <a:r>
            <a:rPr lang="it-IT" sz="1300" b="1" i="1" kern="1200" dirty="0"/>
            <a:t>leasing</a:t>
          </a:r>
          <a:r>
            <a:rPr lang="it-IT" sz="1300" b="1" kern="1200" dirty="0"/>
            <a:t> di beni strumentali nuovi (comma 2) e acquisizione o realizzazione di immobili strumentali</a:t>
          </a:r>
        </a:p>
      </dsp:txBody>
      <dsp:txXfrm>
        <a:off x="2709179" y="1285"/>
        <a:ext cx="2261086" cy="1356651"/>
      </dsp:txXfrm>
    </dsp:sp>
    <dsp:sp modelId="{818DD59E-A053-4084-99B5-0C3249C96098}">
      <dsp:nvSpPr>
        <dsp:cNvPr id="0" name=""/>
        <dsp:cNvSpPr/>
      </dsp:nvSpPr>
      <dsp:spPr>
        <a:xfrm>
          <a:off x="5196374" y="1285"/>
          <a:ext cx="2261086" cy="1356651"/>
        </a:xfrm>
        <a:prstGeom prst="rect">
          <a:avLst/>
        </a:prstGeom>
        <a:solidFill>
          <a:srgbClr val="DE6A6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marR="0" lvl="0" indent="0" algn="ctr" defTabSz="577850" eaLnBrk="1" fontAlgn="auto" latinLnBrk="0" hangingPunct="1">
            <a:lnSpc>
              <a:spcPct val="90000"/>
            </a:lnSpc>
            <a:spcBef>
              <a:spcPct val="0"/>
            </a:spcBef>
            <a:spcAft>
              <a:spcPct val="35000"/>
            </a:spcAft>
            <a:buClrTx/>
            <a:buSzTx/>
            <a:buFontTx/>
            <a:buNone/>
            <a:tabLst/>
            <a:defRPr/>
          </a:pPr>
          <a:r>
            <a:rPr lang="it-IT" sz="1300" b="1" kern="1200" dirty="0"/>
            <a:t>Progetti tra 200mila e 100mln di Euro </a:t>
          </a:r>
        </a:p>
        <a:p>
          <a:pPr marL="0" marR="0" lvl="0" indent="0" algn="ctr" defTabSz="577850" eaLnBrk="1" fontAlgn="auto" latinLnBrk="0" hangingPunct="1">
            <a:lnSpc>
              <a:spcPct val="90000"/>
            </a:lnSpc>
            <a:spcBef>
              <a:spcPct val="0"/>
            </a:spcBef>
            <a:spcAft>
              <a:spcPct val="35000"/>
            </a:spcAft>
            <a:buClrTx/>
            <a:buSzTx/>
            <a:buFontTx/>
            <a:buNone/>
            <a:tabLst/>
            <a:defRPr/>
          </a:pPr>
          <a:r>
            <a:rPr lang="it-IT" sz="1300" b="1" kern="1200" dirty="0"/>
            <a:t>medesime percentuali stabilite dal D.M. 17 maggio 2024 e Carta aiuti a finalità regionale ‘22-’27</a:t>
          </a:r>
        </a:p>
      </dsp:txBody>
      <dsp:txXfrm>
        <a:off x="5196374" y="1285"/>
        <a:ext cx="2261086" cy="1356651"/>
      </dsp:txXfrm>
    </dsp:sp>
    <dsp:sp modelId="{E28041FB-71E2-4294-8475-5149218694A8}">
      <dsp:nvSpPr>
        <dsp:cNvPr id="0" name=""/>
        <dsp:cNvSpPr/>
      </dsp:nvSpPr>
      <dsp:spPr>
        <a:xfrm>
          <a:off x="221983" y="1584045"/>
          <a:ext cx="2261086" cy="1356651"/>
        </a:xfrm>
        <a:prstGeom prst="rect">
          <a:avLst/>
        </a:prstGeom>
        <a:solidFill>
          <a:srgbClr val="DE6A6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it-IT" sz="1300" b="1" kern="1200" cap="none" dirty="0"/>
            <a:t>Contributo sottoforma di credito d’imposta da utilizzare in compensazione</a:t>
          </a:r>
          <a:endParaRPr lang="it-IT" sz="1300" b="1" kern="1200" dirty="0"/>
        </a:p>
      </dsp:txBody>
      <dsp:txXfrm>
        <a:off x="221983" y="1584045"/>
        <a:ext cx="2261086" cy="1356651"/>
      </dsp:txXfrm>
    </dsp:sp>
    <dsp:sp modelId="{F35DC682-19E1-4728-AFC2-75A769279AA3}">
      <dsp:nvSpPr>
        <dsp:cNvPr id="0" name=""/>
        <dsp:cNvSpPr/>
      </dsp:nvSpPr>
      <dsp:spPr>
        <a:xfrm>
          <a:off x="2709179" y="1584045"/>
          <a:ext cx="2261086" cy="1356651"/>
        </a:xfrm>
        <a:prstGeom prst="rect">
          <a:avLst/>
        </a:prstGeom>
        <a:solidFill>
          <a:srgbClr val="DE6A6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it-IT" sz="1300" b="1" kern="1200" dirty="0"/>
            <a:t>Commisurato alla quota di costo complessivo dei beni acquistati o degli investimenti immobiliari realizzati</a:t>
          </a:r>
        </a:p>
      </dsp:txBody>
      <dsp:txXfrm>
        <a:off x="2709179" y="1584045"/>
        <a:ext cx="2261086" cy="1356651"/>
      </dsp:txXfrm>
    </dsp:sp>
    <dsp:sp modelId="{CBFFDF93-186A-4AFF-908D-299D807BFA13}">
      <dsp:nvSpPr>
        <dsp:cNvPr id="0" name=""/>
        <dsp:cNvSpPr/>
      </dsp:nvSpPr>
      <dsp:spPr>
        <a:xfrm>
          <a:off x="5196374" y="1584045"/>
          <a:ext cx="2261086" cy="1356651"/>
        </a:xfrm>
        <a:prstGeom prst="rect">
          <a:avLst/>
        </a:prstGeom>
        <a:solidFill>
          <a:srgbClr val="DE6A6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it-IT" sz="1300" b="1" kern="1200" dirty="0"/>
            <a:t>Nel rispetto del Regolamento GBER e cumulabile con altri aiuti</a:t>
          </a:r>
        </a:p>
      </dsp:txBody>
      <dsp:txXfrm>
        <a:off x="5196374" y="1584045"/>
        <a:ext cx="2261086" cy="1356651"/>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5F7432-6D7B-4C77-80AD-A821CDFD3727}">
      <dsp:nvSpPr>
        <dsp:cNvPr id="0" name=""/>
        <dsp:cNvSpPr/>
      </dsp:nvSpPr>
      <dsp:spPr>
        <a:xfrm>
          <a:off x="0" y="146925"/>
          <a:ext cx="5187934" cy="755560"/>
        </a:xfrm>
        <a:prstGeom prst="rightArrow">
          <a:avLst>
            <a:gd name="adj1" fmla="val 50000"/>
            <a:gd name="adj2" fmla="val 50000"/>
          </a:avLst>
        </a:prstGeom>
        <a:solidFill>
          <a:srgbClr val="DE6A6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254000" bIns="119945" numCol="1" spcCol="1270" anchor="ctr" anchorCtr="0">
          <a:noAutofit/>
        </a:bodyPr>
        <a:lstStyle/>
        <a:p>
          <a:pPr marL="0" lvl="0" indent="0" algn="l" defTabSz="622300">
            <a:lnSpc>
              <a:spcPct val="90000"/>
            </a:lnSpc>
            <a:spcBef>
              <a:spcPct val="0"/>
            </a:spcBef>
            <a:spcAft>
              <a:spcPct val="35000"/>
            </a:spcAft>
            <a:buNone/>
          </a:pPr>
          <a:r>
            <a:rPr lang="it-IT" sz="1400" b="1" kern="1200" dirty="0"/>
            <a:t>Comunicazione</a:t>
          </a:r>
          <a:endParaRPr lang="it-IT" sz="1400" kern="1200" dirty="0"/>
        </a:p>
      </dsp:txBody>
      <dsp:txXfrm>
        <a:off x="0" y="335815"/>
        <a:ext cx="4999044" cy="377780"/>
      </dsp:txXfrm>
    </dsp:sp>
    <dsp:sp modelId="{697DB25A-B706-4337-8303-F7E5F3733B9E}">
      <dsp:nvSpPr>
        <dsp:cNvPr id="0" name=""/>
        <dsp:cNvSpPr/>
      </dsp:nvSpPr>
      <dsp:spPr>
        <a:xfrm>
          <a:off x="0" y="743821"/>
          <a:ext cx="1597883" cy="1455488"/>
        </a:xfrm>
        <a:prstGeom prst="rect">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it-IT" sz="1200" b="0" i="0" kern="1200" dirty="0"/>
            <a:t>Ammontare delle spese ammissibili sostenute e che si prevede di sostenere dal 1/1/2026-2027-2028 </a:t>
          </a:r>
          <a:r>
            <a:rPr lang="it-IT" sz="1200" i="0" kern="1200" dirty="0"/>
            <a:t>al 31/12/2026-2027-2028</a:t>
          </a:r>
        </a:p>
      </dsp:txBody>
      <dsp:txXfrm>
        <a:off x="0" y="743821"/>
        <a:ext cx="1597883" cy="1455488"/>
      </dsp:txXfrm>
    </dsp:sp>
    <dsp:sp modelId="{337F2333-E800-460D-8F09-3CEA74475032}">
      <dsp:nvSpPr>
        <dsp:cNvPr id="0" name=""/>
        <dsp:cNvSpPr/>
      </dsp:nvSpPr>
      <dsp:spPr>
        <a:xfrm>
          <a:off x="1597883" y="413028"/>
          <a:ext cx="3590050" cy="755560"/>
        </a:xfrm>
        <a:prstGeom prst="rightArrow">
          <a:avLst>
            <a:gd name="adj1" fmla="val 50000"/>
            <a:gd name="adj2" fmla="val 50000"/>
          </a:avLst>
        </a:prstGeom>
        <a:solidFill>
          <a:srgbClr val="DE6A6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254000" bIns="119945" numCol="1" spcCol="1270" anchor="ctr" anchorCtr="0">
          <a:noAutofit/>
        </a:bodyPr>
        <a:lstStyle/>
        <a:p>
          <a:pPr marL="0" lvl="0" indent="0" algn="l" defTabSz="622300">
            <a:lnSpc>
              <a:spcPct val="90000"/>
            </a:lnSpc>
            <a:spcBef>
              <a:spcPct val="0"/>
            </a:spcBef>
            <a:spcAft>
              <a:spcPct val="35000"/>
            </a:spcAft>
            <a:buNone/>
          </a:pPr>
          <a:r>
            <a:rPr lang="it-IT" sz="1400" b="1" kern="1200" dirty="0"/>
            <a:t>Comunicazione integrativa</a:t>
          </a:r>
          <a:endParaRPr lang="it-IT" sz="1400" kern="1200" dirty="0"/>
        </a:p>
      </dsp:txBody>
      <dsp:txXfrm>
        <a:off x="1597883" y="601918"/>
        <a:ext cx="3401160" cy="377780"/>
      </dsp:txXfrm>
    </dsp:sp>
    <dsp:sp modelId="{D11AD26B-3685-4490-9F74-0E7F2D658357}">
      <dsp:nvSpPr>
        <dsp:cNvPr id="0" name=""/>
        <dsp:cNvSpPr/>
      </dsp:nvSpPr>
      <dsp:spPr>
        <a:xfrm>
          <a:off x="1597883" y="995675"/>
          <a:ext cx="1597883" cy="1455488"/>
        </a:xfrm>
        <a:prstGeom prst="rect">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l" defTabSz="488950">
            <a:lnSpc>
              <a:spcPct val="90000"/>
            </a:lnSpc>
            <a:spcBef>
              <a:spcPct val="0"/>
            </a:spcBef>
            <a:spcAft>
              <a:spcPct val="35000"/>
            </a:spcAft>
            <a:buNone/>
          </a:pPr>
          <a:r>
            <a:rPr lang="it-IT" sz="1100" b="0" kern="1200" dirty="0"/>
            <a:t>Attestazione di avvenuta realizzazione entro il 31/12, con indicazione dell’ ammontare del credito maturato, le fatture e la  certificazione del Revisore</a:t>
          </a:r>
        </a:p>
      </dsp:txBody>
      <dsp:txXfrm>
        <a:off x="1597883" y="995675"/>
        <a:ext cx="1597883" cy="1455488"/>
      </dsp:txXfrm>
    </dsp:sp>
    <dsp:sp modelId="{421A4A89-7E51-4B6E-913A-ED9968067E29}">
      <dsp:nvSpPr>
        <dsp:cNvPr id="0" name=""/>
        <dsp:cNvSpPr/>
      </dsp:nvSpPr>
      <dsp:spPr>
        <a:xfrm>
          <a:off x="3195767" y="728560"/>
          <a:ext cx="1992166" cy="755560"/>
        </a:xfrm>
        <a:prstGeom prst="rightArrow">
          <a:avLst>
            <a:gd name="adj1" fmla="val 50000"/>
            <a:gd name="adj2" fmla="val 50000"/>
          </a:avLst>
        </a:prstGeom>
        <a:solidFill>
          <a:srgbClr val="DE6A6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254000" bIns="119945" numCol="1" spcCol="1270" anchor="ctr" anchorCtr="0">
          <a:noAutofit/>
        </a:bodyPr>
        <a:lstStyle/>
        <a:p>
          <a:pPr marL="0" lvl="0" indent="0" algn="l" defTabSz="622300">
            <a:lnSpc>
              <a:spcPct val="90000"/>
            </a:lnSpc>
            <a:spcBef>
              <a:spcPct val="0"/>
            </a:spcBef>
            <a:spcAft>
              <a:spcPct val="35000"/>
            </a:spcAft>
            <a:buNone/>
          </a:pPr>
          <a:r>
            <a:rPr lang="it-IT" sz="1400" b="1" kern="1200" dirty="0"/>
            <a:t>Credito fruibile</a:t>
          </a:r>
        </a:p>
      </dsp:txBody>
      <dsp:txXfrm>
        <a:off x="3195767" y="917450"/>
        <a:ext cx="1803276" cy="377780"/>
      </dsp:txXfrm>
    </dsp:sp>
    <dsp:sp modelId="{62A1AA5F-AE38-438A-B742-C2FC461F0CB5}">
      <dsp:nvSpPr>
        <dsp:cNvPr id="0" name=""/>
        <dsp:cNvSpPr/>
      </dsp:nvSpPr>
      <dsp:spPr>
        <a:xfrm>
          <a:off x="3195767" y="1303361"/>
          <a:ext cx="1597883" cy="1434187"/>
        </a:xfrm>
        <a:prstGeom prst="rect">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l" defTabSz="488950">
            <a:lnSpc>
              <a:spcPct val="90000"/>
            </a:lnSpc>
            <a:spcBef>
              <a:spcPct val="0"/>
            </a:spcBef>
            <a:spcAft>
              <a:spcPct val="35000"/>
            </a:spcAft>
            <a:buNone/>
          </a:pPr>
          <a:r>
            <a:rPr lang="it-IT" sz="1100" kern="1200" dirty="0"/>
            <a:t>Percentuale di copertura stabilita quale rapporto tra il limite di spesa e il totale dei crediti certificati nelle comunicazioni integrative</a:t>
          </a:r>
        </a:p>
      </dsp:txBody>
      <dsp:txXfrm>
        <a:off x="3195767" y="1303361"/>
        <a:ext cx="1597883" cy="1434187"/>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0A41D9-875F-4420-918C-70A545157825}">
      <dsp:nvSpPr>
        <dsp:cNvPr id="0" name=""/>
        <dsp:cNvSpPr/>
      </dsp:nvSpPr>
      <dsp:spPr>
        <a:xfrm>
          <a:off x="0" y="284007"/>
          <a:ext cx="6141057" cy="1386000"/>
        </a:xfrm>
        <a:prstGeom prst="rect">
          <a:avLst/>
        </a:prstGeom>
        <a:solidFill>
          <a:schemeClr val="lt1">
            <a:alpha val="90000"/>
            <a:hueOff val="0"/>
            <a:satOff val="0"/>
            <a:lumOff val="0"/>
            <a:alphaOff val="0"/>
          </a:schemeClr>
        </a:solidFill>
        <a:ln w="12700" cap="flat" cmpd="sng" algn="ctr">
          <a:solidFill>
            <a:srgbClr val="C0000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76614" tIns="333248" rIns="476614" bIns="113792" numCol="1" spcCol="1270" anchor="t" anchorCtr="0">
          <a:noAutofit/>
        </a:bodyPr>
        <a:lstStyle/>
        <a:p>
          <a:pPr marL="171450" lvl="1" indent="-171450" algn="l" defTabSz="711200">
            <a:lnSpc>
              <a:spcPct val="90000"/>
            </a:lnSpc>
            <a:spcBef>
              <a:spcPct val="0"/>
            </a:spcBef>
            <a:spcAft>
              <a:spcPct val="15000"/>
            </a:spcAft>
            <a:buChar char="•"/>
          </a:pPr>
          <a:r>
            <a:rPr lang="it-IT" sz="1600" kern="1200" dirty="0"/>
            <a:t>La Comunicazione integrativa ZES 2025 deve risultare validamente presentata 18/11-02/12/2025</a:t>
          </a:r>
        </a:p>
        <a:p>
          <a:pPr marL="171450" lvl="1" indent="-171450" algn="l" defTabSz="711200">
            <a:lnSpc>
              <a:spcPct val="90000"/>
            </a:lnSpc>
            <a:spcBef>
              <a:spcPct val="0"/>
            </a:spcBef>
            <a:spcAft>
              <a:spcPct val="15000"/>
            </a:spcAft>
            <a:buChar char="•"/>
          </a:pPr>
          <a:r>
            <a:rPr lang="it-IT" sz="1600" kern="1200" dirty="0"/>
            <a:t>Non è ammesso nel caso di fruizione del credito d’imposta Transizione 5.0 sui medesimi beni</a:t>
          </a:r>
        </a:p>
      </dsp:txBody>
      <dsp:txXfrm>
        <a:off x="0" y="284007"/>
        <a:ext cx="6141057" cy="1386000"/>
      </dsp:txXfrm>
    </dsp:sp>
    <dsp:sp modelId="{0485F6A9-B943-4F60-A545-F0FAAFE18461}">
      <dsp:nvSpPr>
        <dsp:cNvPr id="0" name=""/>
        <dsp:cNvSpPr/>
      </dsp:nvSpPr>
      <dsp:spPr>
        <a:xfrm>
          <a:off x="307052" y="47847"/>
          <a:ext cx="4298740" cy="472320"/>
        </a:xfrm>
        <a:prstGeom prst="roundRect">
          <a:avLst/>
        </a:prstGeom>
        <a:solidFill>
          <a:srgbClr val="C5322A"/>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2482" tIns="0" rIns="162482" bIns="0" numCol="1" spcCol="1270" anchor="ctr" anchorCtr="0">
          <a:noAutofit/>
        </a:bodyPr>
        <a:lstStyle/>
        <a:p>
          <a:pPr marL="0" lvl="0" indent="0" algn="l" defTabSz="711200">
            <a:lnSpc>
              <a:spcPct val="90000"/>
            </a:lnSpc>
            <a:spcBef>
              <a:spcPct val="0"/>
            </a:spcBef>
            <a:spcAft>
              <a:spcPct val="35000"/>
            </a:spcAft>
            <a:buNone/>
          </a:pPr>
          <a:r>
            <a:rPr lang="it-IT" sz="1600" kern="1200" dirty="0"/>
            <a:t>CONDIZIONI</a:t>
          </a:r>
        </a:p>
      </dsp:txBody>
      <dsp:txXfrm>
        <a:off x="330109" y="70904"/>
        <a:ext cx="4252626" cy="426206"/>
      </dsp:txXfrm>
    </dsp:sp>
    <dsp:sp modelId="{C5BD6847-4699-438F-A6B5-6748AA1886CF}">
      <dsp:nvSpPr>
        <dsp:cNvPr id="0" name=""/>
        <dsp:cNvSpPr/>
      </dsp:nvSpPr>
      <dsp:spPr>
        <a:xfrm>
          <a:off x="0" y="1992567"/>
          <a:ext cx="6141057" cy="11088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76614" tIns="333248" rIns="476614" bIns="113792" numCol="1" spcCol="1270" anchor="t" anchorCtr="0">
          <a:noAutofit/>
        </a:bodyPr>
        <a:lstStyle/>
        <a:p>
          <a:pPr marL="171450" lvl="1" indent="-171450" algn="l" defTabSz="711200">
            <a:lnSpc>
              <a:spcPct val="90000"/>
            </a:lnSpc>
            <a:spcBef>
              <a:spcPct val="0"/>
            </a:spcBef>
            <a:spcAft>
              <a:spcPct val="15000"/>
            </a:spcAft>
            <a:buChar char="•"/>
          </a:pPr>
          <a:r>
            <a:rPr lang="it-IT" sz="1600" kern="1200" dirty="0"/>
            <a:t>Il </a:t>
          </a:r>
          <a:r>
            <a:rPr lang="it-IT" sz="1600" i="1" kern="1200" dirty="0"/>
            <a:t>top-up</a:t>
          </a:r>
          <a:r>
            <a:rPr lang="it-IT" sz="1600" kern="1200" dirty="0"/>
            <a:t> è riconosciuto entro e non oltre l’importo del credito d’imposta complessivo originariamente richiesto con la Comunicazione integrativa </a:t>
          </a:r>
        </a:p>
      </dsp:txBody>
      <dsp:txXfrm>
        <a:off x="0" y="1992567"/>
        <a:ext cx="6141057" cy="1108800"/>
      </dsp:txXfrm>
    </dsp:sp>
    <dsp:sp modelId="{9E40C7E0-E636-4117-B0D1-151C2A135E61}">
      <dsp:nvSpPr>
        <dsp:cNvPr id="0" name=""/>
        <dsp:cNvSpPr/>
      </dsp:nvSpPr>
      <dsp:spPr>
        <a:xfrm>
          <a:off x="307052" y="1756407"/>
          <a:ext cx="4298740" cy="472320"/>
        </a:xfrm>
        <a:prstGeom prst="roundRect">
          <a:avLst/>
        </a:prstGeom>
        <a:solidFill>
          <a:srgbClr val="C5322A"/>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2482" tIns="0" rIns="162482" bIns="0" numCol="1" spcCol="1270" anchor="ctr" anchorCtr="0">
          <a:noAutofit/>
        </a:bodyPr>
        <a:lstStyle/>
        <a:p>
          <a:pPr marL="0" lvl="0" indent="0" algn="l" defTabSz="711200">
            <a:lnSpc>
              <a:spcPct val="90000"/>
            </a:lnSpc>
            <a:spcBef>
              <a:spcPct val="0"/>
            </a:spcBef>
            <a:spcAft>
              <a:spcPct val="35000"/>
            </a:spcAft>
            <a:buNone/>
          </a:pPr>
          <a:r>
            <a:rPr lang="it-IT" sz="1600" kern="1200" dirty="0"/>
            <a:t>LIMITE</a:t>
          </a:r>
        </a:p>
      </dsp:txBody>
      <dsp:txXfrm>
        <a:off x="330109" y="1779464"/>
        <a:ext cx="4252626" cy="426206"/>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BC4E52-2732-4CE1-9792-B1482C473C5E}">
      <dsp:nvSpPr>
        <dsp:cNvPr id="0" name=""/>
        <dsp:cNvSpPr/>
      </dsp:nvSpPr>
      <dsp:spPr>
        <a:xfrm>
          <a:off x="-3704631" y="-572954"/>
          <a:ext cx="4395585" cy="4445643"/>
        </a:xfrm>
        <a:prstGeom prst="blockArc">
          <a:avLst>
            <a:gd name="adj1" fmla="val 18900000"/>
            <a:gd name="adj2" fmla="val 2700000"/>
            <a:gd name="adj3" fmla="val 486"/>
          </a:avLst>
        </a:pr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3E38BEB-1436-4E29-97E0-264D312D494D}">
      <dsp:nvSpPr>
        <dsp:cNvPr id="0" name=""/>
        <dsp:cNvSpPr/>
      </dsp:nvSpPr>
      <dsp:spPr>
        <a:xfrm>
          <a:off x="375290" y="253683"/>
          <a:ext cx="5309185" cy="507631"/>
        </a:xfrm>
        <a:prstGeom prst="rect">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2932" tIns="33020" rIns="33020" bIns="33020" numCol="1" spcCol="1270" anchor="ctr" anchorCtr="0">
          <a:noAutofit/>
        </a:bodyPr>
        <a:lstStyle/>
        <a:p>
          <a:pPr marL="0" lvl="0" indent="0" algn="l" defTabSz="577850">
            <a:lnSpc>
              <a:spcPct val="90000"/>
            </a:lnSpc>
            <a:spcBef>
              <a:spcPct val="0"/>
            </a:spcBef>
            <a:spcAft>
              <a:spcPct val="35000"/>
            </a:spcAft>
            <a:buFont typeface="Wingdings" panose="05000000000000000000" pitchFamily="2" charset="2"/>
            <a:buNone/>
          </a:pPr>
          <a:r>
            <a:rPr lang="it-IT" sz="1300" b="1" kern="1200" dirty="0"/>
            <a:t>Per gli investimenti effettivamente realizzati entro il 15/11/2025</a:t>
          </a:r>
        </a:p>
      </dsp:txBody>
      <dsp:txXfrm>
        <a:off x="375290" y="253683"/>
        <a:ext cx="5309185" cy="507631"/>
      </dsp:txXfrm>
    </dsp:sp>
    <dsp:sp modelId="{CCE73A0C-24DC-4B64-97C0-F45300A63921}">
      <dsp:nvSpPr>
        <dsp:cNvPr id="0" name=""/>
        <dsp:cNvSpPr/>
      </dsp:nvSpPr>
      <dsp:spPr>
        <a:xfrm>
          <a:off x="58021" y="190229"/>
          <a:ext cx="634539" cy="634539"/>
        </a:xfrm>
        <a:prstGeom prst="ellipse">
          <a:avLst/>
        </a:prstGeom>
        <a:solidFill>
          <a:schemeClr val="bg1"/>
        </a:solidFill>
        <a:ln w="12700" cap="flat" cmpd="sng" algn="ctr">
          <a:solidFill>
            <a:srgbClr val="C00000"/>
          </a:solidFill>
          <a:prstDash val="solid"/>
          <a:miter lim="800000"/>
        </a:ln>
        <a:effectLst/>
      </dsp:spPr>
      <dsp:style>
        <a:lnRef idx="2">
          <a:scrgbClr r="0" g="0" b="0"/>
        </a:lnRef>
        <a:fillRef idx="1">
          <a:scrgbClr r="0" g="0" b="0"/>
        </a:fillRef>
        <a:effectRef idx="0">
          <a:scrgbClr r="0" g="0" b="0"/>
        </a:effectRef>
        <a:fontRef idx="minor"/>
      </dsp:style>
    </dsp:sp>
    <dsp:sp modelId="{1D4E209A-419D-4B75-9C96-082D33ED1F2B}">
      <dsp:nvSpPr>
        <dsp:cNvPr id="0" name=""/>
        <dsp:cNvSpPr/>
      </dsp:nvSpPr>
      <dsp:spPr>
        <a:xfrm>
          <a:off x="666327" y="1015262"/>
          <a:ext cx="5018148" cy="507631"/>
        </a:xfrm>
        <a:prstGeom prst="rect">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2932" tIns="30480" rIns="30480" bIns="30480" numCol="1" spcCol="1270" anchor="ctr" anchorCtr="0">
          <a:noAutofit/>
        </a:bodyPr>
        <a:lstStyle/>
        <a:p>
          <a:pPr marL="0" lvl="0" indent="0" algn="l" defTabSz="533400">
            <a:lnSpc>
              <a:spcPct val="90000"/>
            </a:lnSpc>
            <a:spcBef>
              <a:spcPct val="0"/>
            </a:spcBef>
            <a:spcAft>
              <a:spcPct val="35000"/>
            </a:spcAft>
            <a:buNone/>
          </a:pPr>
          <a:r>
            <a:rPr lang="it-IT" sz="1200" b="1" kern="1200" dirty="0"/>
            <a:t>Ad integrazione del contributo richiesto con la Dichiarazione integrativa inviata tra il 18/11/2025 e il 02/12/2025</a:t>
          </a:r>
        </a:p>
      </dsp:txBody>
      <dsp:txXfrm>
        <a:off x="666327" y="1015262"/>
        <a:ext cx="5018148" cy="507631"/>
      </dsp:txXfrm>
    </dsp:sp>
    <dsp:sp modelId="{EA8CA802-EA1A-47EA-BBBF-C1D8B40C5293}">
      <dsp:nvSpPr>
        <dsp:cNvPr id="0" name=""/>
        <dsp:cNvSpPr/>
      </dsp:nvSpPr>
      <dsp:spPr>
        <a:xfrm>
          <a:off x="349057" y="951808"/>
          <a:ext cx="634539" cy="634539"/>
        </a:xfrm>
        <a:prstGeom prst="ellipse">
          <a:avLst/>
        </a:prstGeom>
        <a:solidFill>
          <a:schemeClr val="bg1"/>
        </a:solidFill>
        <a:ln w="12700" cap="flat" cmpd="sng" algn="ctr">
          <a:solidFill>
            <a:srgbClr val="C5322A"/>
          </a:solidFill>
          <a:prstDash val="solid"/>
          <a:miter lim="800000"/>
        </a:ln>
        <a:effectLst/>
      </dsp:spPr>
      <dsp:style>
        <a:lnRef idx="2">
          <a:scrgbClr r="0" g="0" b="0"/>
        </a:lnRef>
        <a:fillRef idx="1">
          <a:scrgbClr r="0" g="0" b="0"/>
        </a:fillRef>
        <a:effectRef idx="0">
          <a:scrgbClr r="0" g="0" b="0"/>
        </a:effectRef>
        <a:fontRef idx="minor"/>
      </dsp:style>
    </dsp:sp>
    <dsp:sp modelId="{DBD029FE-2BBB-40AD-8C28-F020C8656B8E}">
      <dsp:nvSpPr>
        <dsp:cNvPr id="0" name=""/>
        <dsp:cNvSpPr/>
      </dsp:nvSpPr>
      <dsp:spPr>
        <a:xfrm>
          <a:off x="666327" y="1776841"/>
          <a:ext cx="5018148" cy="507631"/>
        </a:xfrm>
        <a:prstGeom prst="rect">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2932" tIns="33020" rIns="33020" bIns="33020" numCol="1" spcCol="1270" anchor="ctr" anchorCtr="0">
          <a:noAutofit/>
        </a:bodyPr>
        <a:lstStyle/>
        <a:p>
          <a:pPr marL="0" lvl="0" indent="0" algn="l" defTabSz="577850">
            <a:lnSpc>
              <a:spcPct val="90000"/>
            </a:lnSpc>
            <a:spcBef>
              <a:spcPct val="0"/>
            </a:spcBef>
            <a:spcAft>
              <a:spcPct val="35000"/>
            </a:spcAft>
            <a:buNone/>
          </a:pPr>
          <a:r>
            <a:rPr lang="it-IT" sz="1300" b="1" kern="1200" dirty="0"/>
            <a:t>Da richiedere nella finestra 15/04/2026 – 15/05/2026</a:t>
          </a:r>
        </a:p>
      </dsp:txBody>
      <dsp:txXfrm>
        <a:off x="666327" y="1776841"/>
        <a:ext cx="5018148" cy="507631"/>
      </dsp:txXfrm>
    </dsp:sp>
    <dsp:sp modelId="{0724D443-369D-4A6A-99A3-D24343D116DD}">
      <dsp:nvSpPr>
        <dsp:cNvPr id="0" name=""/>
        <dsp:cNvSpPr/>
      </dsp:nvSpPr>
      <dsp:spPr>
        <a:xfrm>
          <a:off x="349057" y="1713387"/>
          <a:ext cx="634539" cy="634539"/>
        </a:xfrm>
        <a:prstGeom prst="ellipse">
          <a:avLst/>
        </a:prstGeom>
        <a:solidFill>
          <a:schemeClr val="lt1">
            <a:hueOff val="0"/>
            <a:satOff val="0"/>
            <a:lumOff val="0"/>
            <a:alphaOff val="0"/>
          </a:schemeClr>
        </a:solidFill>
        <a:ln w="12700" cap="flat" cmpd="sng" algn="ctr">
          <a:solidFill>
            <a:srgbClr val="C00000"/>
          </a:solidFill>
          <a:prstDash val="solid"/>
          <a:miter lim="800000"/>
        </a:ln>
        <a:effectLst/>
      </dsp:spPr>
      <dsp:style>
        <a:lnRef idx="2">
          <a:scrgbClr r="0" g="0" b="0"/>
        </a:lnRef>
        <a:fillRef idx="1">
          <a:scrgbClr r="0" g="0" b="0"/>
        </a:fillRef>
        <a:effectRef idx="0">
          <a:scrgbClr r="0" g="0" b="0"/>
        </a:effectRef>
        <a:fontRef idx="minor"/>
      </dsp:style>
    </dsp:sp>
    <dsp:sp modelId="{96C5A17D-7FDC-4833-A843-F77F2048BBF4}">
      <dsp:nvSpPr>
        <dsp:cNvPr id="0" name=""/>
        <dsp:cNvSpPr/>
      </dsp:nvSpPr>
      <dsp:spPr>
        <a:xfrm>
          <a:off x="375290" y="2538420"/>
          <a:ext cx="5309185" cy="507631"/>
        </a:xfrm>
        <a:prstGeom prst="rect">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2932" tIns="33020" rIns="33020" bIns="33020" numCol="1" spcCol="1270" anchor="ctr" anchorCtr="0">
          <a:noAutofit/>
        </a:bodyPr>
        <a:lstStyle/>
        <a:p>
          <a:pPr marL="0" lvl="0" indent="0" algn="l" defTabSz="577850">
            <a:lnSpc>
              <a:spcPct val="90000"/>
            </a:lnSpc>
            <a:spcBef>
              <a:spcPct val="0"/>
            </a:spcBef>
            <a:spcAft>
              <a:spcPct val="35000"/>
            </a:spcAft>
            <a:buNone/>
          </a:pPr>
          <a:r>
            <a:rPr lang="it-IT" sz="1300" b="1" kern="1200" dirty="0"/>
            <a:t>Utilizzo in compensazione tra 29/05/2026 e 31/12/2026</a:t>
          </a:r>
        </a:p>
      </dsp:txBody>
      <dsp:txXfrm>
        <a:off x="375290" y="2538420"/>
        <a:ext cx="5309185" cy="507631"/>
      </dsp:txXfrm>
    </dsp:sp>
    <dsp:sp modelId="{A86BD949-7E5E-4D5B-8471-4DB73B3137F7}">
      <dsp:nvSpPr>
        <dsp:cNvPr id="0" name=""/>
        <dsp:cNvSpPr/>
      </dsp:nvSpPr>
      <dsp:spPr>
        <a:xfrm>
          <a:off x="58021" y="2474966"/>
          <a:ext cx="634539" cy="634539"/>
        </a:xfrm>
        <a:prstGeom prst="ellipse">
          <a:avLst/>
        </a:prstGeom>
        <a:solidFill>
          <a:schemeClr val="lt1">
            <a:hueOff val="0"/>
            <a:satOff val="0"/>
            <a:lumOff val="0"/>
            <a:alphaOff val="0"/>
          </a:schemeClr>
        </a:solidFill>
        <a:ln w="12700" cap="flat" cmpd="sng" algn="ctr">
          <a:solidFill>
            <a:srgbClr val="C00000"/>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5F7432-6D7B-4C77-80AD-A821CDFD3727}">
      <dsp:nvSpPr>
        <dsp:cNvPr id="0" name=""/>
        <dsp:cNvSpPr/>
      </dsp:nvSpPr>
      <dsp:spPr>
        <a:xfrm>
          <a:off x="0" y="96512"/>
          <a:ext cx="5222491" cy="760593"/>
        </a:xfrm>
        <a:prstGeom prst="rightArrow">
          <a:avLst>
            <a:gd name="adj1" fmla="val 50000"/>
            <a:gd name="adj2" fmla="val 50000"/>
          </a:avLst>
        </a:prstGeom>
        <a:solidFill>
          <a:srgbClr val="C5322A"/>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254000" bIns="120744" numCol="1" spcCol="1270" anchor="ctr" anchorCtr="0">
          <a:noAutofit/>
        </a:bodyPr>
        <a:lstStyle/>
        <a:p>
          <a:pPr marL="0" lvl="0" indent="0" algn="l" defTabSz="622300">
            <a:lnSpc>
              <a:spcPct val="90000"/>
            </a:lnSpc>
            <a:spcBef>
              <a:spcPct val="0"/>
            </a:spcBef>
            <a:spcAft>
              <a:spcPct val="35000"/>
            </a:spcAft>
            <a:buNone/>
          </a:pPr>
          <a:r>
            <a:rPr lang="it-IT" sz="1400" b="1" kern="1200" dirty="0"/>
            <a:t>Comunicazione preventiva</a:t>
          </a:r>
          <a:endParaRPr lang="it-IT" sz="1400" kern="1200" dirty="0"/>
        </a:p>
      </dsp:txBody>
      <dsp:txXfrm>
        <a:off x="0" y="286660"/>
        <a:ext cx="5032343" cy="380297"/>
      </dsp:txXfrm>
    </dsp:sp>
    <dsp:sp modelId="{697DB25A-B706-4337-8303-F7E5F3733B9E}">
      <dsp:nvSpPr>
        <dsp:cNvPr id="0" name=""/>
        <dsp:cNvSpPr/>
      </dsp:nvSpPr>
      <dsp:spPr>
        <a:xfrm>
          <a:off x="0" y="697385"/>
          <a:ext cx="1608527" cy="1465183"/>
        </a:xfrm>
        <a:prstGeom prst="rect">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it-IT" sz="1200" b="0" kern="1200" dirty="0"/>
            <a:t>Ammontare delle spese ammissibili sostenute dal 01/01/2026 e di quelle presunte fino al 15/11/2026</a:t>
          </a:r>
        </a:p>
        <a:p>
          <a:pPr marL="0" lvl="0" indent="0" algn="l" defTabSz="533400">
            <a:lnSpc>
              <a:spcPct val="90000"/>
            </a:lnSpc>
            <a:spcBef>
              <a:spcPct val="0"/>
            </a:spcBef>
            <a:spcAft>
              <a:spcPct val="35000"/>
            </a:spcAft>
            <a:buNone/>
          </a:pPr>
          <a:r>
            <a:rPr lang="it-IT" sz="1200" b="0" kern="1200" dirty="0"/>
            <a:t>(min. 50k) </a:t>
          </a:r>
          <a:endParaRPr lang="it-IT" sz="1200" kern="1200" dirty="0"/>
        </a:p>
      </dsp:txBody>
      <dsp:txXfrm>
        <a:off x="0" y="697385"/>
        <a:ext cx="1608527" cy="1465183"/>
      </dsp:txXfrm>
    </dsp:sp>
    <dsp:sp modelId="{337F2333-E800-460D-8F09-3CEA74475032}">
      <dsp:nvSpPr>
        <dsp:cNvPr id="0" name=""/>
        <dsp:cNvSpPr/>
      </dsp:nvSpPr>
      <dsp:spPr>
        <a:xfrm>
          <a:off x="1608527" y="364388"/>
          <a:ext cx="3613964" cy="760593"/>
        </a:xfrm>
        <a:prstGeom prst="rightArrow">
          <a:avLst>
            <a:gd name="adj1" fmla="val 50000"/>
            <a:gd name="adj2" fmla="val 50000"/>
          </a:avLst>
        </a:prstGeom>
        <a:solidFill>
          <a:srgbClr val="C5322A"/>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254000" bIns="120744" numCol="1" spcCol="1270" anchor="ctr" anchorCtr="0">
          <a:noAutofit/>
        </a:bodyPr>
        <a:lstStyle/>
        <a:p>
          <a:pPr marL="0" lvl="0" indent="0" algn="l" defTabSz="622300">
            <a:lnSpc>
              <a:spcPct val="90000"/>
            </a:lnSpc>
            <a:spcBef>
              <a:spcPct val="0"/>
            </a:spcBef>
            <a:spcAft>
              <a:spcPct val="35000"/>
            </a:spcAft>
            <a:buNone/>
          </a:pPr>
          <a:r>
            <a:rPr lang="it-IT" sz="1400" b="1" kern="1200" dirty="0"/>
            <a:t>Comunicazione integrativa</a:t>
          </a:r>
          <a:endParaRPr lang="it-IT" sz="1400" kern="1200" dirty="0"/>
        </a:p>
      </dsp:txBody>
      <dsp:txXfrm>
        <a:off x="1608527" y="554536"/>
        <a:ext cx="3423816" cy="380297"/>
      </dsp:txXfrm>
    </dsp:sp>
    <dsp:sp modelId="{D11AD26B-3685-4490-9F74-0E7F2D658357}">
      <dsp:nvSpPr>
        <dsp:cNvPr id="0" name=""/>
        <dsp:cNvSpPr/>
      </dsp:nvSpPr>
      <dsp:spPr>
        <a:xfrm>
          <a:off x="1608527" y="950916"/>
          <a:ext cx="1608527" cy="1465183"/>
        </a:xfrm>
        <a:prstGeom prst="rect">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l" defTabSz="488950">
            <a:lnSpc>
              <a:spcPct val="90000"/>
            </a:lnSpc>
            <a:spcBef>
              <a:spcPct val="0"/>
            </a:spcBef>
            <a:spcAft>
              <a:spcPct val="35000"/>
            </a:spcAft>
            <a:buNone/>
          </a:pPr>
          <a:r>
            <a:rPr lang="it-IT" sz="1100" b="0" kern="1200" dirty="0"/>
            <a:t>Attestazione di avvenuta realizzazione entro il 15/11/2026, con indicazione dell’ ammontare del credito, le fatture e la  certificazione del Revisore</a:t>
          </a:r>
        </a:p>
      </dsp:txBody>
      <dsp:txXfrm>
        <a:off x="1608527" y="950916"/>
        <a:ext cx="1608527" cy="1465183"/>
      </dsp:txXfrm>
    </dsp:sp>
    <dsp:sp modelId="{421A4A89-7E51-4B6E-913A-ED9968067E29}">
      <dsp:nvSpPr>
        <dsp:cNvPr id="0" name=""/>
        <dsp:cNvSpPr/>
      </dsp:nvSpPr>
      <dsp:spPr>
        <a:xfrm>
          <a:off x="3217055" y="642281"/>
          <a:ext cx="2005436" cy="760593"/>
        </a:xfrm>
        <a:prstGeom prst="rightArrow">
          <a:avLst>
            <a:gd name="adj1" fmla="val 50000"/>
            <a:gd name="adj2" fmla="val 50000"/>
          </a:avLst>
        </a:prstGeom>
        <a:solidFill>
          <a:srgbClr val="C5322A"/>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254000" bIns="120744" numCol="1" spcCol="1270" anchor="ctr" anchorCtr="0">
          <a:noAutofit/>
        </a:bodyPr>
        <a:lstStyle/>
        <a:p>
          <a:pPr marL="0" lvl="0" indent="0" algn="l" defTabSz="622300">
            <a:lnSpc>
              <a:spcPct val="90000"/>
            </a:lnSpc>
            <a:spcBef>
              <a:spcPct val="0"/>
            </a:spcBef>
            <a:spcAft>
              <a:spcPct val="35000"/>
            </a:spcAft>
            <a:buNone/>
          </a:pPr>
          <a:r>
            <a:rPr lang="it-IT" sz="1400" b="1" kern="1200" dirty="0"/>
            <a:t>Credito fruibile</a:t>
          </a:r>
        </a:p>
      </dsp:txBody>
      <dsp:txXfrm>
        <a:off x="3217055" y="832429"/>
        <a:ext cx="1815288" cy="380297"/>
      </dsp:txXfrm>
    </dsp:sp>
    <dsp:sp modelId="{62A1AA5F-AE38-438A-B742-C2FC461F0CB5}">
      <dsp:nvSpPr>
        <dsp:cNvPr id="0" name=""/>
        <dsp:cNvSpPr/>
      </dsp:nvSpPr>
      <dsp:spPr>
        <a:xfrm>
          <a:off x="3217055" y="1212922"/>
          <a:ext cx="1608527" cy="1443740"/>
        </a:xfrm>
        <a:prstGeom prst="rect">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l" defTabSz="488950">
            <a:lnSpc>
              <a:spcPct val="90000"/>
            </a:lnSpc>
            <a:spcBef>
              <a:spcPct val="0"/>
            </a:spcBef>
            <a:spcAft>
              <a:spcPct val="35000"/>
            </a:spcAft>
            <a:buNone/>
          </a:pPr>
          <a:r>
            <a:rPr lang="it-IT" sz="1100" kern="1200" dirty="0"/>
            <a:t>Percentuale di copertura stabilita quale rapporto tra il limite di spesa e il totale dei crediti certificati nelle comunicazioni integrative</a:t>
          </a:r>
        </a:p>
      </dsp:txBody>
      <dsp:txXfrm>
        <a:off x="3217055" y="1212922"/>
        <a:ext cx="1608527" cy="1443740"/>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D78730-BCC8-4091-B56D-EEB72DAF9B0F}">
      <dsp:nvSpPr>
        <dsp:cNvPr id="0" name=""/>
        <dsp:cNvSpPr/>
      </dsp:nvSpPr>
      <dsp:spPr>
        <a:xfrm rot="16200000">
          <a:off x="727070" y="-727070"/>
          <a:ext cx="2353119" cy="3807260"/>
        </a:xfrm>
        <a:prstGeom prst="flowChartManualOperation">
          <a:avLst/>
        </a:prstGeom>
        <a:gradFill rotWithShape="0">
          <a:gsLst>
            <a:gs pos="0">
              <a:srgbClr val="DE6A64"/>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5250" tIns="0" rIns="95250" bIns="0" numCol="1" spcCol="1270" anchor="t" anchorCtr="0">
          <a:noAutofit/>
        </a:bodyPr>
        <a:lstStyle/>
        <a:p>
          <a:pPr marL="0" lvl="0" indent="0" algn="l" defTabSz="666750">
            <a:lnSpc>
              <a:spcPct val="90000"/>
            </a:lnSpc>
            <a:spcBef>
              <a:spcPct val="0"/>
            </a:spcBef>
            <a:spcAft>
              <a:spcPct val="35000"/>
            </a:spcAft>
            <a:buNone/>
          </a:pPr>
          <a:r>
            <a:rPr lang="it-IT" sz="1500" b="1" i="0" kern="1200" dirty="0"/>
            <a:t>Sezione</a:t>
          </a:r>
          <a:r>
            <a:rPr lang="it-IT" sz="1500" b="1" i="1" kern="1200" dirty="0"/>
            <a:t> Venture Capital </a:t>
          </a:r>
          <a:r>
            <a:rPr lang="it-IT" sz="1500" b="1" kern="1200" dirty="0"/>
            <a:t>e Investimenti Partecipativi</a:t>
          </a:r>
        </a:p>
        <a:p>
          <a:pPr marL="114300" lvl="1" indent="-114300" algn="l" defTabSz="533400">
            <a:lnSpc>
              <a:spcPct val="90000"/>
            </a:lnSpc>
            <a:spcBef>
              <a:spcPct val="0"/>
            </a:spcBef>
            <a:spcAft>
              <a:spcPct val="15000"/>
            </a:spcAft>
            <a:buChar char="•"/>
          </a:pPr>
          <a:r>
            <a:rPr lang="it-IT" sz="1200" kern="1200" dirty="0"/>
            <a:t>Questa linea è dedicata al supporto di operazioni di acquisizione di capitale di rischio di minoranza, con particolare attenzione all’innovazione e alle </a:t>
          </a:r>
          <a:r>
            <a:rPr lang="it-IT" sz="1200" i="1" kern="1200" dirty="0"/>
            <a:t>startup</a:t>
          </a:r>
        </a:p>
        <a:p>
          <a:pPr marL="114300" lvl="1" indent="-114300" algn="l" defTabSz="533400">
            <a:lnSpc>
              <a:spcPct val="90000"/>
            </a:lnSpc>
            <a:spcBef>
              <a:spcPct val="0"/>
            </a:spcBef>
            <a:spcAft>
              <a:spcPct val="15000"/>
            </a:spcAft>
            <a:buChar char="•"/>
          </a:pPr>
          <a:r>
            <a:rPr lang="it-IT" sz="1200" kern="1200" dirty="0"/>
            <a:t>Assorbe e sopprime il fondo rotativo </a:t>
          </a:r>
          <a:r>
            <a:rPr lang="it-IT" sz="1200" i="1" kern="1200" dirty="0"/>
            <a:t>Venture Capital</a:t>
          </a:r>
          <a:r>
            <a:rPr lang="it-IT" sz="1200" kern="1200" dirty="0"/>
            <a:t> e vi succede in tutte le posizioni attive e passive gestite da SIMEST Spa</a:t>
          </a:r>
        </a:p>
      </dsp:txBody>
      <dsp:txXfrm rot="5400000">
        <a:off x="0" y="470624"/>
        <a:ext cx="3807260" cy="1411871"/>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033916-4555-43E5-909A-615590D5463F}">
      <dsp:nvSpPr>
        <dsp:cNvPr id="0" name=""/>
        <dsp:cNvSpPr/>
      </dsp:nvSpPr>
      <dsp:spPr>
        <a:xfrm>
          <a:off x="0" y="178828"/>
          <a:ext cx="6096000" cy="835379"/>
        </a:xfrm>
        <a:prstGeom prst="roundRect">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it-IT" sz="2100" kern="1200" dirty="0"/>
            <a:t>FONDO PER LO SVILUPPO DEGLI INVESTIMENTI NEL CINEMA E NELL’AUDIOVISIVO</a:t>
          </a:r>
        </a:p>
      </dsp:txBody>
      <dsp:txXfrm>
        <a:off x="40780" y="219608"/>
        <a:ext cx="6014440" cy="753819"/>
      </dsp:txXfrm>
    </dsp:sp>
    <dsp:sp modelId="{EFBB96D6-5DA4-401A-AA60-020B114ED625}">
      <dsp:nvSpPr>
        <dsp:cNvPr id="0" name=""/>
        <dsp:cNvSpPr/>
      </dsp:nvSpPr>
      <dsp:spPr>
        <a:xfrm>
          <a:off x="0" y="1014208"/>
          <a:ext cx="6096000" cy="20430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3548" tIns="26670" rIns="149352" bIns="26670" numCol="1" spcCol="1270" anchor="t" anchorCtr="0">
          <a:noAutofit/>
        </a:bodyPr>
        <a:lstStyle/>
        <a:p>
          <a:pPr marL="171450" lvl="1" indent="-171450" algn="l" defTabSz="711200">
            <a:lnSpc>
              <a:spcPct val="90000"/>
            </a:lnSpc>
            <a:spcBef>
              <a:spcPct val="0"/>
            </a:spcBef>
            <a:spcAft>
              <a:spcPct val="20000"/>
            </a:spcAft>
            <a:buChar char="•"/>
          </a:pPr>
          <a:endParaRPr lang="it-IT" sz="1600" kern="1200" dirty="0"/>
        </a:p>
        <a:p>
          <a:pPr marL="171450" lvl="1" indent="-171450" algn="l" defTabSz="711200">
            <a:lnSpc>
              <a:spcPct val="90000"/>
            </a:lnSpc>
            <a:spcBef>
              <a:spcPct val="0"/>
            </a:spcBef>
            <a:spcAft>
              <a:spcPct val="20000"/>
            </a:spcAft>
            <a:buChar char="•"/>
          </a:pPr>
          <a:r>
            <a:rPr lang="it-IT" sz="1600" kern="1200" dirty="0"/>
            <a:t>Incentivi e agevolazioni fiscali (artt. 15-22)</a:t>
          </a:r>
        </a:p>
        <a:p>
          <a:pPr marL="171450" lvl="1" indent="-171450" algn="l" defTabSz="711200">
            <a:lnSpc>
              <a:spcPct val="90000"/>
            </a:lnSpc>
            <a:spcBef>
              <a:spcPct val="0"/>
            </a:spcBef>
            <a:spcAft>
              <a:spcPct val="20000"/>
            </a:spcAft>
            <a:buChar char="•"/>
          </a:pPr>
          <a:r>
            <a:rPr lang="it-IT" sz="1600" kern="1200" dirty="0"/>
            <a:t>Contributi automatici (artt. 23-25)</a:t>
          </a:r>
        </a:p>
        <a:p>
          <a:pPr marL="171450" lvl="1" indent="-171450" algn="l" defTabSz="711200">
            <a:lnSpc>
              <a:spcPct val="90000"/>
            </a:lnSpc>
            <a:spcBef>
              <a:spcPct val="0"/>
            </a:spcBef>
            <a:spcAft>
              <a:spcPct val="20000"/>
            </a:spcAft>
            <a:buChar char="•"/>
          </a:pPr>
          <a:r>
            <a:rPr lang="it-IT" sz="1600" kern="1200" dirty="0"/>
            <a:t>Contributi selettivi (art. 26)</a:t>
          </a:r>
        </a:p>
        <a:p>
          <a:pPr marL="171450" lvl="1" indent="-171450" algn="l" defTabSz="711200">
            <a:lnSpc>
              <a:spcPct val="90000"/>
            </a:lnSpc>
            <a:spcBef>
              <a:spcPct val="0"/>
            </a:spcBef>
            <a:spcAft>
              <a:spcPct val="20000"/>
            </a:spcAft>
            <a:buChar char="•"/>
          </a:pPr>
          <a:r>
            <a:rPr lang="it-IT" sz="1600" kern="1200" dirty="0"/>
            <a:t>Contributi alla promozione cinematografica e audiovisiva, al potenziamento del circuito delle sale cinematografiche, alla digitalizzazione del patrimonio cinematografico e audiovisivo (artt. 27-31)</a:t>
          </a:r>
        </a:p>
      </dsp:txBody>
      <dsp:txXfrm>
        <a:off x="0" y="1014208"/>
        <a:ext cx="6096000" cy="2043090"/>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24FC14-980F-4242-96C8-A97C3AE3C459}">
      <dsp:nvSpPr>
        <dsp:cNvPr id="0" name=""/>
        <dsp:cNvSpPr/>
      </dsp:nvSpPr>
      <dsp:spPr>
        <a:xfrm>
          <a:off x="0" y="177774"/>
          <a:ext cx="7347005" cy="500850"/>
        </a:xfrm>
        <a:prstGeom prst="rect">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0209" tIns="249936" rIns="570209" bIns="85344" numCol="1" spcCol="1270" anchor="t" anchorCtr="0">
          <a:noAutofit/>
        </a:bodyPr>
        <a:lstStyle/>
        <a:p>
          <a:pPr marL="114300" lvl="1" indent="-114300" algn="l" defTabSz="533400">
            <a:lnSpc>
              <a:spcPct val="90000"/>
            </a:lnSpc>
            <a:spcBef>
              <a:spcPct val="0"/>
            </a:spcBef>
            <a:spcAft>
              <a:spcPct val="15000"/>
            </a:spcAft>
            <a:buChar char="•"/>
          </a:pPr>
          <a:r>
            <a:rPr lang="it-IT" sz="1200" kern="1200" dirty="0"/>
            <a:t>Riduzione da 700mln di euro annui a 610 mln nel 2026 e 500 mln dal 2027</a:t>
          </a:r>
        </a:p>
      </dsp:txBody>
      <dsp:txXfrm>
        <a:off x="0" y="177774"/>
        <a:ext cx="7347005" cy="500850"/>
      </dsp:txXfrm>
    </dsp:sp>
    <dsp:sp modelId="{E265DA7E-2CFA-404A-943D-68FCC14EE1A2}">
      <dsp:nvSpPr>
        <dsp:cNvPr id="0" name=""/>
        <dsp:cNvSpPr/>
      </dsp:nvSpPr>
      <dsp:spPr>
        <a:xfrm>
          <a:off x="367350" y="654"/>
          <a:ext cx="5142903" cy="354240"/>
        </a:xfrm>
        <a:prstGeom prst="roundRect">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4390" tIns="0" rIns="194390" bIns="0" numCol="1" spcCol="1270" anchor="ctr" anchorCtr="0">
          <a:noAutofit/>
        </a:bodyPr>
        <a:lstStyle/>
        <a:p>
          <a:pPr marL="0" lvl="0" indent="0" algn="l" defTabSz="533400">
            <a:lnSpc>
              <a:spcPct val="90000"/>
            </a:lnSpc>
            <a:spcBef>
              <a:spcPct val="0"/>
            </a:spcBef>
            <a:spcAft>
              <a:spcPct val="35000"/>
            </a:spcAft>
            <a:buNone/>
          </a:pPr>
          <a:r>
            <a:rPr lang="it-IT" sz="1200" kern="1200" dirty="0"/>
            <a:t>FONDO SVILUPPO INVESTIMENTI NEL CINEMA E NELL’AUDIOVISIVO</a:t>
          </a:r>
        </a:p>
      </dsp:txBody>
      <dsp:txXfrm>
        <a:off x="384643" y="17947"/>
        <a:ext cx="5108317" cy="319654"/>
      </dsp:txXfrm>
    </dsp:sp>
    <dsp:sp modelId="{FCE6824E-C25D-4A74-93A3-2F52B70EE9CC}">
      <dsp:nvSpPr>
        <dsp:cNvPr id="0" name=""/>
        <dsp:cNvSpPr/>
      </dsp:nvSpPr>
      <dsp:spPr>
        <a:xfrm>
          <a:off x="0" y="920544"/>
          <a:ext cx="7347005" cy="13608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0209" tIns="249936" rIns="570209" bIns="85344" numCol="1" spcCol="1270" anchor="t" anchorCtr="0">
          <a:noAutofit/>
        </a:bodyPr>
        <a:lstStyle/>
        <a:p>
          <a:pPr marL="114300" lvl="1" indent="-114300" algn="l" defTabSz="533400">
            <a:lnSpc>
              <a:spcPct val="90000"/>
            </a:lnSpc>
            <a:spcBef>
              <a:spcPct val="0"/>
            </a:spcBef>
            <a:spcAft>
              <a:spcPct val="15000"/>
            </a:spcAft>
            <a:buChar char="•"/>
          </a:pPr>
          <a:r>
            <a:rPr lang="it-IT" sz="1200" kern="1200" dirty="0"/>
            <a:t>Eliminato il limite minimo del 10% e massimo del 30% dell’importo complessivo dei contributi selettivi e dei contributi alla promozione cinematografica e audiovisiva e ai piani di potenziamento delle sale cinematografiche</a:t>
          </a:r>
        </a:p>
        <a:p>
          <a:pPr marL="114300" lvl="1" indent="-114300" algn="l" defTabSz="533400">
            <a:lnSpc>
              <a:spcPct val="90000"/>
            </a:lnSpc>
            <a:spcBef>
              <a:spcPct val="0"/>
            </a:spcBef>
            <a:spcAft>
              <a:spcPct val="15000"/>
            </a:spcAft>
            <a:buChar char="•"/>
          </a:pPr>
          <a:r>
            <a:rPr lang="it-IT" sz="1200" kern="1200" dirty="0"/>
            <a:t>Tutti i crediti d’imposta sono sottoposti ai limiti massimi di risorse che saranno previsti e ripartiti con Decreto del Ministro, con cui sono stabiliti criteri e modalità di attuazione delle misure agevolative</a:t>
          </a:r>
        </a:p>
      </dsp:txBody>
      <dsp:txXfrm>
        <a:off x="0" y="920544"/>
        <a:ext cx="7347005" cy="1360800"/>
      </dsp:txXfrm>
    </dsp:sp>
    <dsp:sp modelId="{3CEBDAA3-8AA7-4B15-8BCF-FA9ED9A0297A}">
      <dsp:nvSpPr>
        <dsp:cNvPr id="0" name=""/>
        <dsp:cNvSpPr/>
      </dsp:nvSpPr>
      <dsp:spPr>
        <a:xfrm>
          <a:off x="367350" y="743425"/>
          <a:ext cx="5142903" cy="354240"/>
        </a:xfrm>
        <a:prstGeom prst="roundRect">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4390" tIns="0" rIns="194390" bIns="0" numCol="1" spcCol="1270" anchor="ctr" anchorCtr="0">
          <a:noAutofit/>
        </a:bodyPr>
        <a:lstStyle/>
        <a:p>
          <a:pPr marL="0" lvl="0" indent="0" algn="l" defTabSz="533400">
            <a:lnSpc>
              <a:spcPct val="90000"/>
            </a:lnSpc>
            <a:spcBef>
              <a:spcPct val="0"/>
            </a:spcBef>
            <a:spcAft>
              <a:spcPct val="35000"/>
            </a:spcAft>
            <a:buNone/>
          </a:pPr>
          <a:r>
            <a:rPr lang="it-IT" sz="1200" kern="1200" dirty="0"/>
            <a:t>RIPARTO DEL FONDO</a:t>
          </a:r>
        </a:p>
      </dsp:txBody>
      <dsp:txXfrm>
        <a:off x="384643" y="760718"/>
        <a:ext cx="5108317" cy="319654"/>
      </dsp:txXfrm>
    </dsp:sp>
    <dsp:sp modelId="{A90F7528-BDA2-486E-B525-F5B2213553F3}">
      <dsp:nvSpPr>
        <dsp:cNvPr id="0" name=""/>
        <dsp:cNvSpPr/>
      </dsp:nvSpPr>
      <dsp:spPr>
        <a:xfrm>
          <a:off x="0" y="2523264"/>
          <a:ext cx="7347005" cy="680400"/>
        </a:xfrm>
        <a:prstGeom prst="rect">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0209" tIns="249936" rIns="570209" bIns="85344" numCol="1" spcCol="1270" anchor="t" anchorCtr="0">
          <a:noAutofit/>
        </a:bodyPr>
        <a:lstStyle/>
        <a:p>
          <a:pPr marL="114300" lvl="1" indent="-114300" algn="l" defTabSz="533400">
            <a:lnSpc>
              <a:spcPct val="90000"/>
            </a:lnSpc>
            <a:spcBef>
              <a:spcPct val="0"/>
            </a:spcBef>
            <a:spcAft>
              <a:spcPct val="15000"/>
            </a:spcAft>
            <a:buChar char="•"/>
          </a:pPr>
          <a:r>
            <a:rPr lang="it-IT" sz="1200" kern="1200" dirty="0"/>
            <a:t>Nuovo monitoraggio trimestrale del Ministero della Cultura della spesa dei contributi e del tiraggio del crediti d’imposta </a:t>
          </a:r>
        </a:p>
      </dsp:txBody>
      <dsp:txXfrm>
        <a:off x="0" y="2523264"/>
        <a:ext cx="7347005" cy="680400"/>
      </dsp:txXfrm>
    </dsp:sp>
    <dsp:sp modelId="{5A8530EA-448A-47AC-98D3-A433DCC9BBD7}">
      <dsp:nvSpPr>
        <dsp:cNvPr id="0" name=""/>
        <dsp:cNvSpPr/>
      </dsp:nvSpPr>
      <dsp:spPr>
        <a:xfrm>
          <a:off x="367350" y="2346145"/>
          <a:ext cx="5142903" cy="354240"/>
        </a:xfrm>
        <a:prstGeom prst="roundRect">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4390" tIns="0" rIns="194390" bIns="0" numCol="1" spcCol="1270" anchor="ctr" anchorCtr="0">
          <a:noAutofit/>
        </a:bodyPr>
        <a:lstStyle/>
        <a:p>
          <a:pPr marL="0" lvl="0" indent="0" algn="l" defTabSz="533400">
            <a:lnSpc>
              <a:spcPct val="90000"/>
            </a:lnSpc>
            <a:spcBef>
              <a:spcPct val="0"/>
            </a:spcBef>
            <a:spcAft>
              <a:spcPct val="35000"/>
            </a:spcAft>
            <a:buNone/>
          </a:pPr>
          <a:r>
            <a:rPr lang="it-IT" sz="1200" kern="1200" dirty="0"/>
            <a:t>MONITORAGGIO TRIMESTRALE</a:t>
          </a:r>
        </a:p>
      </dsp:txBody>
      <dsp:txXfrm>
        <a:off x="384643" y="2363438"/>
        <a:ext cx="5108317" cy="319654"/>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FF34AF-D9D7-43E6-8276-EA188C392D42}">
      <dsp:nvSpPr>
        <dsp:cNvPr id="0" name=""/>
        <dsp:cNvSpPr/>
      </dsp:nvSpPr>
      <dsp:spPr>
        <a:xfrm>
          <a:off x="289290" y="215"/>
          <a:ext cx="1562744" cy="937646"/>
        </a:xfrm>
        <a:prstGeom prst="rect">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it-IT" sz="1600" kern="1200" dirty="0"/>
            <a:t>Beni strumentali nuovi</a:t>
          </a:r>
        </a:p>
      </dsp:txBody>
      <dsp:txXfrm>
        <a:off x="289290" y="215"/>
        <a:ext cx="1562744" cy="937646"/>
      </dsp:txXfrm>
    </dsp:sp>
    <dsp:sp modelId="{6A15162B-A6F9-4ED5-989D-CF5B166C6693}">
      <dsp:nvSpPr>
        <dsp:cNvPr id="0" name=""/>
        <dsp:cNvSpPr/>
      </dsp:nvSpPr>
      <dsp:spPr>
        <a:xfrm>
          <a:off x="2234891" y="215"/>
          <a:ext cx="1562744" cy="937646"/>
        </a:xfrm>
        <a:prstGeom prst="rect">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it-IT" sz="1400" kern="1200" dirty="0"/>
            <a:t>Utilizzabile esclusivamente in compensazione</a:t>
          </a:r>
        </a:p>
      </dsp:txBody>
      <dsp:txXfrm>
        <a:off x="2234891" y="215"/>
        <a:ext cx="1562744" cy="937646"/>
      </dsp:txXfrm>
    </dsp:sp>
    <dsp:sp modelId="{88B67455-4FBA-4C30-9A8B-3155EE779DE9}">
      <dsp:nvSpPr>
        <dsp:cNvPr id="0" name=""/>
        <dsp:cNvSpPr/>
      </dsp:nvSpPr>
      <dsp:spPr>
        <a:xfrm>
          <a:off x="4247487" y="215"/>
          <a:ext cx="1562744" cy="937646"/>
        </a:xfrm>
        <a:prstGeom prst="rect">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it-IT" sz="1000" kern="1200" dirty="0"/>
            <a:t>Per investimenti dal 1/1/2023 al 29/03/2024, trasmettere al GSE comunicazione di completamento degli investimenti</a:t>
          </a:r>
        </a:p>
      </dsp:txBody>
      <dsp:txXfrm>
        <a:off x="4247487" y="215"/>
        <a:ext cx="1562744" cy="937646"/>
      </dsp:txXfrm>
    </dsp:sp>
    <dsp:sp modelId="{998D9360-E7A0-46ED-A78A-3972E896C5D4}">
      <dsp:nvSpPr>
        <dsp:cNvPr id="0" name=""/>
        <dsp:cNvSpPr/>
      </dsp:nvSpPr>
      <dsp:spPr>
        <a:xfrm>
          <a:off x="6180290" y="215"/>
          <a:ext cx="1562744" cy="937646"/>
        </a:xfrm>
        <a:prstGeom prst="rect">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it-IT" sz="1200" kern="1200" dirty="0"/>
            <a:t>Per gli investimenti dal 30/03/2024, anche la comunicazione preventiva</a:t>
          </a:r>
        </a:p>
      </dsp:txBody>
      <dsp:txXfrm>
        <a:off x="6180290" y="215"/>
        <a:ext cx="1562744" cy="937646"/>
      </dsp:txXfrm>
    </dsp:sp>
    <dsp:sp modelId="{158294D5-3932-4401-9A3B-4415FEFEDAA5}">
      <dsp:nvSpPr>
        <dsp:cNvPr id="0" name=""/>
        <dsp:cNvSpPr/>
      </dsp:nvSpPr>
      <dsp:spPr>
        <a:xfrm>
          <a:off x="300807" y="1018637"/>
          <a:ext cx="1562744" cy="937646"/>
        </a:xfrm>
        <a:prstGeom prst="rect">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it-IT" sz="1200" kern="1200" dirty="0"/>
            <a:t>Percentuali ridotte nel tempo. </a:t>
          </a:r>
        </a:p>
        <a:p>
          <a:pPr marL="0" lvl="0" indent="0" algn="ctr" defTabSz="533400">
            <a:lnSpc>
              <a:spcPct val="90000"/>
            </a:lnSpc>
            <a:spcBef>
              <a:spcPct val="0"/>
            </a:spcBef>
            <a:spcAft>
              <a:spcPct val="35000"/>
            </a:spcAft>
            <a:buNone/>
          </a:pPr>
          <a:r>
            <a:rPr lang="it-IT" sz="1200" kern="1200" dirty="0"/>
            <a:t>Nel 2025:</a:t>
          </a:r>
        </a:p>
      </dsp:txBody>
      <dsp:txXfrm>
        <a:off x="300807" y="1018637"/>
        <a:ext cx="1562744" cy="937646"/>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4.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51163" cy="498475"/>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56038" y="0"/>
            <a:ext cx="2951162" cy="498475"/>
          </a:xfrm>
          <a:prstGeom prst="rect">
            <a:avLst/>
          </a:prstGeom>
        </p:spPr>
        <p:txBody>
          <a:bodyPr vert="horz" lIns="91440" tIns="45720" rIns="91440" bIns="45720" rtlCol="0"/>
          <a:lstStyle>
            <a:lvl1pPr algn="r">
              <a:defRPr sz="1200"/>
            </a:lvl1pPr>
          </a:lstStyle>
          <a:p>
            <a:fld id="{4BC211BE-4F78-4363-86CD-7F3240F3BB7F}" type="datetimeFigureOut">
              <a:rPr lang="it-IT" smtClean="0"/>
              <a:t>19/01/2026</a:t>
            </a:fld>
            <a:endParaRPr lang="it-IT"/>
          </a:p>
        </p:txBody>
      </p:sp>
      <p:sp>
        <p:nvSpPr>
          <p:cNvPr id="4" name="Segnaposto immagine diapositiva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1038" y="4784725"/>
            <a:ext cx="5446712" cy="3913188"/>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9442450"/>
            <a:ext cx="2951163" cy="498475"/>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56038" y="9442450"/>
            <a:ext cx="2951162" cy="498475"/>
          </a:xfrm>
          <a:prstGeom prst="rect">
            <a:avLst/>
          </a:prstGeom>
        </p:spPr>
        <p:txBody>
          <a:bodyPr vert="horz" lIns="91440" tIns="45720" rIns="91440" bIns="45720" rtlCol="0" anchor="b"/>
          <a:lstStyle>
            <a:lvl1pPr algn="r">
              <a:defRPr sz="1200"/>
            </a:lvl1pPr>
          </a:lstStyle>
          <a:p>
            <a:fld id="{D064BAF6-0D80-43E0-A6C5-7EE25743C1B7}" type="slidenum">
              <a:rPr lang="it-IT" smtClean="0"/>
              <a:t>‹N›</a:t>
            </a:fld>
            <a:endParaRPr lang="it-IT"/>
          </a:p>
        </p:txBody>
      </p:sp>
    </p:spTree>
    <p:extLst>
      <p:ext uri="{BB962C8B-B14F-4D97-AF65-F5344CB8AC3E}">
        <p14:creationId xmlns:p14="http://schemas.microsoft.com/office/powerpoint/2010/main" val="21879537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D064BAF6-0D80-43E0-A6C5-7EE25743C1B7}" type="slidenum">
              <a:rPr lang="it-IT" smtClean="0"/>
              <a:t>100</a:t>
            </a:fld>
            <a:endParaRPr lang="it-IT"/>
          </a:p>
        </p:txBody>
      </p:sp>
    </p:spTree>
    <p:extLst>
      <p:ext uri="{BB962C8B-B14F-4D97-AF65-F5344CB8AC3E}">
        <p14:creationId xmlns:p14="http://schemas.microsoft.com/office/powerpoint/2010/main" val="11237276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BDF9D8-7F4F-ADA5-9245-2AC1BEF8AF7C}"/>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70F89E49-A441-FF6D-6276-3DBBA45D363D}"/>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7E2AB221-7D19-8569-F394-CC1AD02B9340}"/>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CCF3CB7C-BD28-2432-5760-BC6955723641}"/>
              </a:ext>
            </a:extLst>
          </p:cNvPr>
          <p:cNvSpPr>
            <a:spLocks noGrp="1"/>
          </p:cNvSpPr>
          <p:nvPr>
            <p:ph type="sldNum" sz="quarter" idx="5"/>
          </p:nvPr>
        </p:nvSpPr>
        <p:spPr/>
        <p:txBody>
          <a:bodyPr/>
          <a:lstStyle/>
          <a:p>
            <a:fld id="{D064BAF6-0D80-43E0-A6C5-7EE25743C1B7}" type="slidenum">
              <a:rPr lang="it-IT" smtClean="0"/>
              <a:t>102</a:t>
            </a:fld>
            <a:endParaRPr lang="it-IT"/>
          </a:p>
        </p:txBody>
      </p:sp>
    </p:spTree>
    <p:extLst>
      <p:ext uri="{BB962C8B-B14F-4D97-AF65-F5344CB8AC3E}">
        <p14:creationId xmlns:p14="http://schemas.microsoft.com/office/powerpoint/2010/main" val="41142768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0968D6-322E-44FA-6E73-BB2C08023B39}"/>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76C6D9F7-3AE5-6C5F-9188-B025410A1014}"/>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4E2704BE-05F0-6370-7EE6-BF29009C691B}"/>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FC74E4FF-495B-A0A0-1BB1-DC76EE17A55E}"/>
              </a:ext>
            </a:extLst>
          </p:cNvPr>
          <p:cNvSpPr>
            <a:spLocks noGrp="1"/>
          </p:cNvSpPr>
          <p:nvPr>
            <p:ph type="sldNum" sz="quarter" idx="5"/>
          </p:nvPr>
        </p:nvSpPr>
        <p:spPr/>
        <p:txBody>
          <a:bodyPr/>
          <a:lstStyle/>
          <a:p>
            <a:fld id="{D064BAF6-0D80-43E0-A6C5-7EE25743C1B7}" type="slidenum">
              <a:rPr lang="it-IT" smtClean="0"/>
              <a:t>103</a:t>
            </a:fld>
            <a:endParaRPr lang="it-IT"/>
          </a:p>
        </p:txBody>
      </p:sp>
    </p:spTree>
    <p:extLst>
      <p:ext uri="{BB962C8B-B14F-4D97-AF65-F5344CB8AC3E}">
        <p14:creationId xmlns:p14="http://schemas.microsoft.com/office/powerpoint/2010/main" val="27556774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7A37B6-7BEA-5AC2-D45A-0092DD1DF6A8}"/>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F398A687-E708-6D40-824B-ED790C01FF02}"/>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E241A418-5158-A9AA-C7CE-91B2699BC447}"/>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B6A8420C-C2FA-18ED-0992-973200774FB2}"/>
              </a:ext>
            </a:extLst>
          </p:cNvPr>
          <p:cNvSpPr>
            <a:spLocks noGrp="1"/>
          </p:cNvSpPr>
          <p:nvPr>
            <p:ph type="sldNum" sz="quarter" idx="5"/>
          </p:nvPr>
        </p:nvSpPr>
        <p:spPr/>
        <p:txBody>
          <a:bodyPr/>
          <a:lstStyle/>
          <a:p>
            <a:fld id="{D064BAF6-0D80-43E0-A6C5-7EE25743C1B7}" type="slidenum">
              <a:rPr lang="it-IT" smtClean="0"/>
              <a:t>104</a:t>
            </a:fld>
            <a:endParaRPr lang="it-IT"/>
          </a:p>
        </p:txBody>
      </p:sp>
    </p:spTree>
    <p:extLst>
      <p:ext uri="{BB962C8B-B14F-4D97-AF65-F5344CB8AC3E}">
        <p14:creationId xmlns:p14="http://schemas.microsoft.com/office/powerpoint/2010/main" val="31636910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49DCEC-302E-61DD-E4CA-ED43A388BCE5}"/>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E2278262-C8B3-764C-0FA3-3797F0055FE5}"/>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209E0800-AED9-6242-2AB0-0E46B73151CB}"/>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0B33C429-A1D6-0B9C-2681-62AE763D1569}"/>
              </a:ext>
            </a:extLst>
          </p:cNvPr>
          <p:cNvSpPr>
            <a:spLocks noGrp="1"/>
          </p:cNvSpPr>
          <p:nvPr>
            <p:ph type="sldNum" sz="quarter" idx="5"/>
          </p:nvPr>
        </p:nvSpPr>
        <p:spPr/>
        <p:txBody>
          <a:bodyPr/>
          <a:lstStyle/>
          <a:p>
            <a:fld id="{D064BAF6-0D80-43E0-A6C5-7EE25743C1B7}" type="slidenum">
              <a:rPr lang="it-IT" smtClean="0"/>
              <a:t>105</a:t>
            </a:fld>
            <a:endParaRPr lang="it-IT"/>
          </a:p>
        </p:txBody>
      </p:sp>
    </p:spTree>
    <p:extLst>
      <p:ext uri="{BB962C8B-B14F-4D97-AF65-F5344CB8AC3E}">
        <p14:creationId xmlns:p14="http://schemas.microsoft.com/office/powerpoint/2010/main" val="35606991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ABAB41-3E2F-9340-6E8F-E8B70BFC4391}"/>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17113FB2-9223-AF57-0F3D-826AB4D2BC32}"/>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90458309-E55F-10BF-796D-CD43B6B88373}"/>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C4FF82E4-EBE3-EAE3-2419-897D0490FF35}"/>
              </a:ext>
            </a:extLst>
          </p:cNvPr>
          <p:cNvSpPr>
            <a:spLocks noGrp="1"/>
          </p:cNvSpPr>
          <p:nvPr>
            <p:ph type="sldNum" sz="quarter" idx="5"/>
          </p:nvPr>
        </p:nvSpPr>
        <p:spPr/>
        <p:txBody>
          <a:bodyPr/>
          <a:lstStyle/>
          <a:p>
            <a:fld id="{D064BAF6-0D80-43E0-A6C5-7EE25743C1B7}" type="slidenum">
              <a:rPr lang="it-IT" smtClean="0"/>
              <a:t>106</a:t>
            </a:fld>
            <a:endParaRPr lang="it-IT"/>
          </a:p>
        </p:txBody>
      </p:sp>
    </p:spTree>
    <p:extLst>
      <p:ext uri="{BB962C8B-B14F-4D97-AF65-F5344CB8AC3E}">
        <p14:creationId xmlns:p14="http://schemas.microsoft.com/office/powerpoint/2010/main" val="29252188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992159-5D4C-4A47-4A93-A10E2DDD77BC}"/>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A0D7A6C7-DA3A-BF4F-B9BC-F9335B8291E1}"/>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12C1111F-EBA4-B286-5723-BE7F9BED9DFA}"/>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990EA8A2-AD55-EE44-20EA-8DE4FA4528C9}"/>
              </a:ext>
            </a:extLst>
          </p:cNvPr>
          <p:cNvSpPr>
            <a:spLocks noGrp="1"/>
          </p:cNvSpPr>
          <p:nvPr>
            <p:ph type="sldNum" sz="quarter" idx="5"/>
          </p:nvPr>
        </p:nvSpPr>
        <p:spPr/>
        <p:txBody>
          <a:bodyPr/>
          <a:lstStyle/>
          <a:p>
            <a:fld id="{D064BAF6-0D80-43E0-A6C5-7EE25743C1B7}" type="slidenum">
              <a:rPr lang="it-IT" smtClean="0"/>
              <a:t>107</a:t>
            </a:fld>
            <a:endParaRPr lang="it-IT"/>
          </a:p>
        </p:txBody>
      </p:sp>
    </p:spTree>
    <p:extLst>
      <p:ext uri="{BB962C8B-B14F-4D97-AF65-F5344CB8AC3E}">
        <p14:creationId xmlns:p14="http://schemas.microsoft.com/office/powerpoint/2010/main" val="40630039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9EE665-D675-3CF9-D4A3-5A6405AD813E}"/>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935367BC-757B-CCE1-A948-5CCE0299B18D}"/>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34E9DBFB-6E40-F5E3-8A38-A4361B959407}"/>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2D5F33B7-B12B-B4E6-27DE-E9D0997E49E2}"/>
              </a:ext>
            </a:extLst>
          </p:cNvPr>
          <p:cNvSpPr>
            <a:spLocks noGrp="1"/>
          </p:cNvSpPr>
          <p:nvPr>
            <p:ph type="sldNum" sz="quarter" idx="5"/>
          </p:nvPr>
        </p:nvSpPr>
        <p:spPr/>
        <p:txBody>
          <a:bodyPr/>
          <a:lstStyle/>
          <a:p>
            <a:fld id="{D064BAF6-0D80-43E0-A6C5-7EE25743C1B7}" type="slidenum">
              <a:rPr lang="it-IT" smtClean="0"/>
              <a:t>108</a:t>
            </a:fld>
            <a:endParaRPr lang="it-IT"/>
          </a:p>
        </p:txBody>
      </p:sp>
    </p:spTree>
    <p:extLst>
      <p:ext uri="{BB962C8B-B14F-4D97-AF65-F5344CB8AC3E}">
        <p14:creationId xmlns:p14="http://schemas.microsoft.com/office/powerpoint/2010/main" val="136541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6989B1-E1B2-76C7-E213-27F2A2BB0D17}"/>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83A05212-B7B2-1B14-C1B4-15E0EFB7731E}"/>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F39C7F89-37F5-35F9-E90C-7AEB2AEFC4D4}"/>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737C9967-62B9-483E-3403-150FD3AA7E52}"/>
              </a:ext>
            </a:extLst>
          </p:cNvPr>
          <p:cNvSpPr>
            <a:spLocks noGrp="1"/>
          </p:cNvSpPr>
          <p:nvPr>
            <p:ph type="sldNum" sz="quarter" idx="5"/>
          </p:nvPr>
        </p:nvSpPr>
        <p:spPr/>
        <p:txBody>
          <a:bodyPr/>
          <a:lstStyle/>
          <a:p>
            <a:fld id="{D064BAF6-0D80-43E0-A6C5-7EE25743C1B7}" type="slidenum">
              <a:rPr lang="it-IT" smtClean="0"/>
              <a:t>109</a:t>
            </a:fld>
            <a:endParaRPr lang="it-IT"/>
          </a:p>
        </p:txBody>
      </p:sp>
    </p:spTree>
    <p:extLst>
      <p:ext uri="{BB962C8B-B14F-4D97-AF65-F5344CB8AC3E}">
        <p14:creationId xmlns:p14="http://schemas.microsoft.com/office/powerpoint/2010/main" val="18536751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ACFCEB-694F-E0F5-5A16-B170FE399601}"/>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5B229071-2ECD-75BA-3E4F-C112399B9B5A}"/>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35373834-DE24-5976-9B6F-FD5A819639AB}"/>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7DE4A40E-2434-FDBA-CE65-F99F7C26CC39}"/>
              </a:ext>
            </a:extLst>
          </p:cNvPr>
          <p:cNvSpPr>
            <a:spLocks noGrp="1"/>
          </p:cNvSpPr>
          <p:nvPr>
            <p:ph type="sldNum" sz="quarter" idx="5"/>
          </p:nvPr>
        </p:nvSpPr>
        <p:spPr/>
        <p:txBody>
          <a:bodyPr/>
          <a:lstStyle/>
          <a:p>
            <a:fld id="{D064BAF6-0D80-43E0-A6C5-7EE25743C1B7}" type="slidenum">
              <a:rPr lang="it-IT" smtClean="0"/>
              <a:t>110</a:t>
            </a:fld>
            <a:endParaRPr lang="it-IT"/>
          </a:p>
        </p:txBody>
      </p:sp>
    </p:spTree>
    <p:extLst>
      <p:ext uri="{BB962C8B-B14F-4D97-AF65-F5344CB8AC3E}">
        <p14:creationId xmlns:p14="http://schemas.microsoft.com/office/powerpoint/2010/main" val="13346596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65034B-9518-B6FE-9FFE-E83AFBFE5095}"/>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15BDB3B6-2D91-EBAB-50CF-2B7D1F1AA118}"/>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444993CD-DF38-B21C-993C-2E163E314522}"/>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329B3704-30C0-27DC-A3F9-FF22F719E3D7}"/>
              </a:ext>
            </a:extLst>
          </p:cNvPr>
          <p:cNvSpPr>
            <a:spLocks noGrp="1"/>
          </p:cNvSpPr>
          <p:nvPr>
            <p:ph type="sldNum" sz="quarter" idx="5"/>
          </p:nvPr>
        </p:nvSpPr>
        <p:spPr/>
        <p:txBody>
          <a:bodyPr/>
          <a:lstStyle/>
          <a:p>
            <a:fld id="{D064BAF6-0D80-43E0-A6C5-7EE25743C1B7}" type="slidenum">
              <a:rPr lang="it-IT" smtClean="0"/>
              <a:t>111</a:t>
            </a:fld>
            <a:endParaRPr lang="it-IT"/>
          </a:p>
        </p:txBody>
      </p:sp>
    </p:spTree>
    <p:extLst>
      <p:ext uri="{BB962C8B-B14F-4D97-AF65-F5344CB8AC3E}">
        <p14:creationId xmlns:p14="http://schemas.microsoft.com/office/powerpoint/2010/main" val="8827284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91D5DE-B26A-77EF-8502-17C568BC5E2F}"/>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37835D27-841B-11BA-F8AF-AF8C1269D07A}"/>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7A86446E-03B6-3A06-2329-BE7B0FBC8544}"/>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30BFDED7-83B0-66C4-05A3-311C5A6A155F}"/>
              </a:ext>
            </a:extLst>
          </p:cNvPr>
          <p:cNvSpPr>
            <a:spLocks noGrp="1"/>
          </p:cNvSpPr>
          <p:nvPr>
            <p:ph type="sldNum" sz="quarter" idx="5"/>
          </p:nvPr>
        </p:nvSpPr>
        <p:spPr/>
        <p:txBody>
          <a:bodyPr/>
          <a:lstStyle/>
          <a:p>
            <a:fld id="{D064BAF6-0D80-43E0-A6C5-7EE25743C1B7}" type="slidenum">
              <a:rPr lang="it-IT" smtClean="0"/>
              <a:t>113</a:t>
            </a:fld>
            <a:endParaRPr lang="it-IT"/>
          </a:p>
        </p:txBody>
      </p:sp>
    </p:spTree>
    <p:extLst>
      <p:ext uri="{BB962C8B-B14F-4D97-AF65-F5344CB8AC3E}">
        <p14:creationId xmlns:p14="http://schemas.microsoft.com/office/powerpoint/2010/main" val="14082693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471882-6B41-EBB2-9655-F5082B5DF1B9}"/>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0767A5C9-E055-26C6-2B26-6B68E5E3B7D0}"/>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EED03014-3F8F-5E24-EC71-3F8DDF111418}"/>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3B056290-AAEC-654A-8431-A293BBFAE7CD}"/>
              </a:ext>
            </a:extLst>
          </p:cNvPr>
          <p:cNvSpPr>
            <a:spLocks noGrp="1"/>
          </p:cNvSpPr>
          <p:nvPr>
            <p:ph type="sldNum" sz="quarter" idx="5"/>
          </p:nvPr>
        </p:nvSpPr>
        <p:spPr/>
        <p:txBody>
          <a:bodyPr/>
          <a:lstStyle/>
          <a:p>
            <a:fld id="{D064BAF6-0D80-43E0-A6C5-7EE25743C1B7}" type="slidenum">
              <a:rPr lang="it-IT" smtClean="0"/>
              <a:t>114</a:t>
            </a:fld>
            <a:endParaRPr lang="it-IT"/>
          </a:p>
        </p:txBody>
      </p:sp>
    </p:spTree>
    <p:extLst>
      <p:ext uri="{BB962C8B-B14F-4D97-AF65-F5344CB8AC3E}">
        <p14:creationId xmlns:p14="http://schemas.microsoft.com/office/powerpoint/2010/main" val="14222877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7C153F-8B7A-1539-74F3-0DFECD9B029C}"/>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644612AE-51CA-FE57-F423-42001AF2B3D7}"/>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9BD3897C-5374-D59C-B547-D949B5FDEC56}"/>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37998B5E-ADB2-D384-9E79-EABC70C90525}"/>
              </a:ext>
            </a:extLst>
          </p:cNvPr>
          <p:cNvSpPr>
            <a:spLocks noGrp="1"/>
          </p:cNvSpPr>
          <p:nvPr>
            <p:ph type="sldNum" sz="quarter" idx="5"/>
          </p:nvPr>
        </p:nvSpPr>
        <p:spPr/>
        <p:txBody>
          <a:bodyPr/>
          <a:lstStyle/>
          <a:p>
            <a:fld id="{D064BAF6-0D80-43E0-A6C5-7EE25743C1B7}" type="slidenum">
              <a:rPr lang="it-IT" smtClean="0"/>
              <a:t>115</a:t>
            </a:fld>
            <a:endParaRPr lang="it-IT"/>
          </a:p>
        </p:txBody>
      </p:sp>
    </p:spTree>
    <p:extLst>
      <p:ext uri="{BB962C8B-B14F-4D97-AF65-F5344CB8AC3E}">
        <p14:creationId xmlns:p14="http://schemas.microsoft.com/office/powerpoint/2010/main" val="2767013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C99156-7B95-39E2-CE44-0E619B60E24E}"/>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D6E20600-2E93-37EF-E52B-7AA25DCE8930}"/>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C9F9508B-F9F2-9E38-EF33-9653EF594D5E}"/>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70AA4B72-D5D6-3C95-EBAE-67C8F05D3F4C}"/>
              </a:ext>
            </a:extLst>
          </p:cNvPr>
          <p:cNvSpPr>
            <a:spLocks noGrp="1"/>
          </p:cNvSpPr>
          <p:nvPr>
            <p:ph type="sldNum" sz="quarter" idx="5"/>
          </p:nvPr>
        </p:nvSpPr>
        <p:spPr/>
        <p:txBody>
          <a:bodyPr/>
          <a:lstStyle/>
          <a:p>
            <a:fld id="{D064BAF6-0D80-43E0-A6C5-7EE25743C1B7}" type="slidenum">
              <a:rPr lang="it-IT" smtClean="0"/>
              <a:t>116</a:t>
            </a:fld>
            <a:endParaRPr lang="it-IT"/>
          </a:p>
        </p:txBody>
      </p:sp>
    </p:spTree>
    <p:extLst>
      <p:ext uri="{BB962C8B-B14F-4D97-AF65-F5344CB8AC3E}">
        <p14:creationId xmlns:p14="http://schemas.microsoft.com/office/powerpoint/2010/main" val="28008737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4F4CC7-A8C2-B567-5DF2-B8E496004DCF}"/>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E5D8A959-AAC2-D4C6-D139-90837611F971}"/>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92FB7CA3-4F9C-3D62-D566-E549DDD57776}"/>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96492BB9-E37D-2F3F-16E4-BBFEA0BF7FA4}"/>
              </a:ext>
            </a:extLst>
          </p:cNvPr>
          <p:cNvSpPr>
            <a:spLocks noGrp="1"/>
          </p:cNvSpPr>
          <p:nvPr>
            <p:ph type="sldNum" sz="quarter" idx="5"/>
          </p:nvPr>
        </p:nvSpPr>
        <p:spPr/>
        <p:txBody>
          <a:bodyPr/>
          <a:lstStyle/>
          <a:p>
            <a:fld id="{D064BAF6-0D80-43E0-A6C5-7EE25743C1B7}" type="slidenum">
              <a:rPr lang="it-IT" smtClean="0"/>
              <a:t>118</a:t>
            </a:fld>
            <a:endParaRPr lang="it-IT"/>
          </a:p>
        </p:txBody>
      </p:sp>
    </p:spTree>
    <p:extLst>
      <p:ext uri="{BB962C8B-B14F-4D97-AF65-F5344CB8AC3E}">
        <p14:creationId xmlns:p14="http://schemas.microsoft.com/office/powerpoint/2010/main" val="41186369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F57595-8C3A-7D20-03A2-2316D19F87C8}"/>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B3DFF2D9-50B1-63AF-0789-F9F0A16861C1}"/>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B6D60220-A46E-3015-0E22-8A03CDCA49DE}"/>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27745796-9366-B504-E68D-B4E41D0EE9B4}"/>
              </a:ext>
            </a:extLst>
          </p:cNvPr>
          <p:cNvSpPr>
            <a:spLocks noGrp="1"/>
          </p:cNvSpPr>
          <p:nvPr>
            <p:ph type="sldNum" sz="quarter" idx="5"/>
          </p:nvPr>
        </p:nvSpPr>
        <p:spPr/>
        <p:txBody>
          <a:bodyPr/>
          <a:lstStyle/>
          <a:p>
            <a:fld id="{D064BAF6-0D80-43E0-A6C5-7EE25743C1B7}" type="slidenum">
              <a:rPr lang="it-IT" smtClean="0"/>
              <a:t>119</a:t>
            </a:fld>
            <a:endParaRPr lang="it-IT"/>
          </a:p>
        </p:txBody>
      </p:sp>
    </p:spTree>
    <p:extLst>
      <p:ext uri="{BB962C8B-B14F-4D97-AF65-F5344CB8AC3E}">
        <p14:creationId xmlns:p14="http://schemas.microsoft.com/office/powerpoint/2010/main" val="31022804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F2CDB4-156E-8AB3-9E7C-6238ECDB3DA8}"/>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11B1AA57-9296-701C-EA79-718C3415E9A2}"/>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5E1AB926-D2D4-DC01-5795-1EB52A5404DD}"/>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B358DEDE-CA90-9CD2-7ED3-DA8368716BBF}"/>
              </a:ext>
            </a:extLst>
          </p:cNvPr>
          <p:cNvSpPr>
            <a:spLocks noGrp="1"/>
          </p:cNvSpPr>
          <p:nvPr>
            <p:ph type="sldNum" sz="quarter" idx="5"/>
          </p:nvPr>
        </p:nvSpPr>
        <p:spPr/>
        <p:txBody>
          <a:bodyPr/>
          <a:lstStyle/>
          <a:p>
            <a:fld id="{D064BAF6-0D80-43E0-A6C5-7EE25743C1B7}" type="slidenum">
              <a:rPr lang="it-IT" smtClean="0"/>
              <a:t>120</a:t>
            </a:fld>
            <a:endParaRPr lang="it-IT"/>
          </a:p>
        </p:txBody>
      </p:sp>
    </p:spTree>
    <p:extLst>
      <p:ext uri="{BB962C8B-B14F-4D97-AF65-F5344CB8AC3E}">
        <p14:creationId xmlns:p14="http://schemas.microsoft.com/office/powerpoint/2010/main" val="27166527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8BF095-A4D5-7F09-322C-ADBC23FF21C9}"/>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A5DEF79A-2DDA-328F-0AEC-CAFF35277C78}"/>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E4CE5407-9FBB-FCFD-4182-8B0ED1BDDB59}"/>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A14BD4FD-B5DF-F672-F4C3-871D3AFEA1DA}"/>
              </a:ext>
            </a:extLst>
          </p:cNvPr>
          <p:cNvSpPr>
            <a:spLocks noGrp="1"/>
          </p:cNvSpPr>
          <p:nvPr>
            <p:ph type="sldNum" sz="quarter" idx="5"/>
          </p:nvPr>
        </p:nvSpPr>
        <p:spPr/>
        <p:txBody>
          <a:bodyPr/>
          <a:lstStyle/>
          <a:p>
            <a:fld id="{D064BAF6-0D80-43E0-A6C5-7EE25743C1B7}" type="slidenum">
              <a:rPr lang="it-IT" smtClean="0"/>
              <a:t>121</a:t>
            </a:fld>
            <a:endParaRPr lang="it-IT"/>
          </a:p>
        </p:txBody>
      </p:sp>
    </p:spTree>
    <p:extLst>
      <p:ext uri="{BB962C8B-B14F-4D97-AF65-F5344CB8AC3E}">
        <p14:creationId xmlns:p14="http://schemas.microsoft.com/office/powerpoint/2010/main" val="35759386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7E9A03-EC95-3470-7A0F-0023F1C113A7}"/>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0C52FA3A-23D1-8ABE-7DC3-87A8619A6276}"/>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26EF9205-17EF-DD57-2DBF-E54E3301E879}"/>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144B1F76-5E6D-3158-6FBB-F7377E67D428}"/>
              </a:ext>
            </a:extLst>
          </p:cNvPr>
          <p:cNvSpPr>
            <a:spLocks noGrp="1"/>
          </p:cNvSpPr>
          <p:nvPr>
            <p:ph type="sldNum" sz="quarter" idx="5"/>
          </p:nvPr>
        </p:nvSpPr>
        <p:spPr/>
        <p:txBody>
          <a:bodyPr/>
          <a:lstStyle/>
          <a:p>
            <a:fld id="{D064BAF6-0D80-43E0-A6C5-7EE25743C1B7}" type="slidenum">
              <a:rPr lang="it-IT" smtClean="0"/>
              <a:t>123</a:t>
            </a:fld>
            <a:endParaRPr lang="it-IT"/>
          </a:p>
        </p:txBody>
      </p:sp>
    </p:spTree>
    <p:extLst>
      <p:ext uri="{BB962C8B-B14F-4D97-AF65-F5344CB8AC3E}">
        <p14:creationId xmlns:p14="http://schemas.microsoft.com/office/powerpoint/2010/main" val="23936644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799384-DB4B-C521-B0DD-91C5E8CBB094}"/>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33FE616C-CFB2-6697-41C1-1BF7DBCE46AD}"/>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AE70F45A-75E8-2E36-E43C-A84B87DA98AF}"/>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0BC30B16-1FE0-047E-9622-8187BB6809A9}"/>
              </a:ext>
            </a:extLst>
          </p:cNvPr>
          <p:cNvSpPr>
            <a:spLocks noGrp="1"/>
          </p:cNvSpPr>
          <p:nvPr>
            <p:ph type="sldNum" sz="quarter" idx="5"/>
          </p:nvPr>
        </p:nvSpPr>
        <p:spPr/>
        <p:txBody>
          <a:bodyPr/>
          <a:lstStyle/>
          <a:p>
            <a:fld id="{D064BAF6-0D80-43E0-A6C5-7EE25743C1B7}" type="slidenum">
              <a:rPr lang="it-IT" smtClean="0"/>
              <a:t>124</a:t>
            </a:fld>
            <a:endParaRPr lang="it-IT"/>
          </a:p>
        </p:txBody>
      </p:sp>
    </p:spTree>
    <p:extLst>
      <p:ext uri="{BB962C8B-B14F-4D97-AF65-F5344CB8AC3E}">
        <p14:creationId xmlns:p14="http://schemas.microsoft.com/office/powerpoint/2010/main" val="24090133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apositiva titolo">
    <p:spTree>
      <p:nvGrpSpPr>
        <p:cNvPr id="1" name=""/>
        <p:cNvGrpSpPr/>
        <p:nvPr/>
      </p:nvGrpSpPr>
      <p:grpSpPr>
        <a:xfrm>
          <a:off x="0" y="0"/>
          <a:ext cx="0" cy="0"/>
          <a:chOff x="0" y="0"/>
          <a:chExt cx="0" cy="0"/>
        </a:xfrm>
      </p:grpSpPr>
      <p:pic>
        <p:nvPicPr>
          <p:cNvPr id="4" name="Immagine 3" descr="Immagine che contiene testo, schermata, Carattere&#10;&#10;Descrizione generata automaticamente">
            <a:extLst>
              <a:ext uri="{FF2B5EF4-FFF2-40B4-BE49-F238E27FC236}">
                <a16:creationId xmlns:a16="http://schemas.microsoft.com/office/drawing/2014/main" id="{48B7A563-F401-301E-888E-4425D5553075}"/>
              </a:ext>
            </a:extLst>
          </p:cNvPr>
          <p:cNvPicPr>
            <a:picLocks noChangeAspect="1"/>
          </p:cNvPicPr>
          <p:nvPr userDrawn="1"/>
        </p:nvPicPr>
        <p:blipFill>
          <a:blip r:embed="rId2">
            <a:extLst>
              <a:ext uri="{28A0092B-C50C-407E-A947-70E740481C1C}">
                <a14:useLocalDpi xmlns:a14="http://schemas.microsoft.com/office/drawing/2010/main" val="0"/>
              </a:ext>
            </a:extLst>
          </a:blip>
          <a:srcRect t="66878"/>
          <a:stretch>
            <a:fillRect/>
          </a:stretch>
        </p:blipFill>
        <p:spPr>
          <a:xfrm>
            <a:off x="1354" y="3439886"/>
            <a:ext cx="9141292" cy="1703614"/>
          </a:xfrm>
          <a:prstGeom prst="rect">
            <a:avLst/>
          </a:prstGeom>
        </p:spPr>
      </p:pic>
      <p:sp>
        <p:nvSpPr>
          <p:cNvPr id="3" name="Title 1">
            <a:extLst>
              <a:ext uri="{FF2B5EF4-FFF2-40B4-BE49-F238E27FC236}">
                <a16:creationId xmlns:a16="http://schemas.microsoft.com/office/drawing/2014/main" id="{E0BBD205-6071-96E2-7E7F-644CC2446952}"/>
              </a:ext>
            </a:extLst>
          </p:cNvPr>
          <p:cNvSpPr>
            <a:spLocks noGrp="1"/>
          </p:cNvSpPr>
          <p:nvPr>
            <p:ph type="title" hasCustomPrompt="1"/>
          </p:nvPr>
        </p:nvSpPr>
        <p:spPr>
          <a:xfrm>
            <a:off x="623888" y="2118060"/>
            <a:ext cx="7886700" cy="907379"/>
          </a:xfrm>
          <a:prstGeom prst="rect">
            <a:avLst/>
          </a:prstGeom>
        </p:spPr>
        <p:txBody>
          <a:bodyPr anchor="ctr">
            <a:normAutofit/>
          </a:bodyPr>
          <a:lstStyle>
            <a:lvl1pPr algn="ctr">
              <a:defRPr sz="1700"/>
            </a:lvl1pPr>
          </a:lstStyle>
          <a:p>
            <a:r>
              <a:rPr lang="it-IT" dirty="0"/>
              <a:t>Titolo evento</a:t>
            </a:r>
            <a:endParaRPr lang="en-US" dirty="0"/>
          </a:p>
        </p:txBody>
      </p:sp>
    </p:spTree>
    <p:extLst>
      <p:ext uri="{BB962C8B-B14F-4D97-AF65-F5344CB8AC3E}">
        <p14:creationId xmlns:p14="http://schemas.microsoft.com/office/powerpoint/2010/main" val="449361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olo e contenuto">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FB5B9F2C-B2AC-42B8-8C0E-D6B8362F432E}" type="slidenum">
              <a:rPr lang="it-IT" smtClean="0"/>
              <a:t>‹N›</a:t>
            </a:fld>
            <a:endParaRPr lang="it-IT" dirty="0"/>
          </a:p>
        </p:txBody>
      </p:sp>
      <p:sp>
        <p:nvSpPr>
          <p:cNvPr id="11" name="Text Placeholder 2">
            <a:extLst>
              <a:ext uri="{FF2B5EF4-FFF2-40B4-BE49-F238E27FC236}">
                <a16:creationId xmlns:a16="http://schemas.microsoft.com/office/drawing/2014/main" id="{B898AA40-DB54-F088-FF41-78389882757A}"/>
              </a:ext>
            </a:extLst>
          </p:cNvPr>
          <p:cNvSpPr>
            <a:spLocks noGrp="1"/>
          </p:cNvSpPr>
          <p:nvPr>
            <p:ph idx="1" hasCustomPrompt="1"/>
          </p:nvPr>
        </p:nvSpPr>
        <p:spPr>
          <a:xfrm>
            <a:off x="714099" y="1386637"/>
            <a:ext cx="7715798" cy="3098278"/>
          </a:xfrm>
          <a:prstGeom prst="rect">
            <a:avLst/>
          </a:prstGeom>
        </p:spPr>
        <p:txBody>
          <a:bodyPr vert="horz" lIns="91440" tIns="45720" rIns="91440" bIns="45720" rtlCol="0">
            <a:normAutofit/>
          </a:bodyPr>
          <a:lstStyle>
            <a:lvl1pPr>
              <a:defRPr cap="none" baseline="0"/>
            </a:lvl1pPr>
          </a:lstStyle>
          <a:p>
            <a:pPr lvl="0"/>
            <a:r>
              <a:rPr lang="it-IT" dirty="0"/>
              <a:t>Font </a:t>
            </a:r>
            <a:r>
              <a:rPr lang="it-IT" dirty="0" err="1"/>
              <a:t>roboto</a:t>
            </a:r>
            <a:r>
              <a:rPr lang="it-IT" dirty="0"/>
              <a:t> </a:t>
            </a:r>
          </a:p>
          <a:p>
            <a:pPr lvl="1"/>
            <a:r>
              <a:rPr lang="it-IT" dirty="0"/>
              <a:t>Primo livello</a:t>
            </a:r>
          </a:p>
          <a:p>
            <a:pPr lvl="2"/>
            <a:r>
              <a:rPr lang="it-IT" dirty="0"/>
              <a:t>Secondo livello</a:t>
            </a:r>
          </a:p>
          <a:p>
            <a:pPr lvl="3"/>
            <a:r>
              <a:rPr lang="it-IT" dirty="0"/>
              <a:t>Terzo livello</a:t>
            </a:r>
          </a:p>
        </p:txBody>
      </p:sp>
      <p:sp>
        <p:nvSpPr>
          <p:cNvPr id="2" name="Title Placeholder 1">
            <a:extLst>
              <a:ext uri="{FF2B5EF4-FFF2-40B4-BE49-F238E27FC236}">
                <a16:creationId xmlns:a16="http://schemas.microsoft.com/office/drawing/2014/main" id="{79B5050B-9824-6132-2DED-49F555AA2DEF}"/>
              </a:ext>
            </a:extLst>
          </p:cNvPr>
          <p:cNvSpPr>
            <a:spLocks noGrp="1"/>
          </p:cNvSpPr>
          <p:nvPr>
            <p:ph type="title"/>
          </p:nvPr>
        </p:nvSpPr>
        <p:spPr>
          <a:xfrm>
            <a:off x="566057" y="540099"/>
            <a:ext cx="8011886" cy="626851"/>
          </a:xfrm>
          <a:prstGeom prst="rect">
            <a:avLst/>
          </a:prstGeom>
        </p:spPr>
        <p:txBody>
          <a:bodyPr vert="horz" lIns="91440" tIns="45720" rIns="91440" bIns="45720" rtlCol="0" anchor="ctr">
            <a:normAutofit/>
          </a:bodyPr>
          <a:lstStyle/>
          <a:p>
            <a:r>
              <a:rPr lang="it-IT" dirty="0"/>
              <a:t>Titolo slide font </a:t>
            </a:r>
            <a:r>
              <a:rPr lang="it-IT" dirty="0" err="1"/>
              <a:t>roboto</a:t>
            </a:r>
            <a:r>
              <a:rPr lang="it-IT" dirty="0"/>
              <a:t> </a:t>
            </a:r>
            <a:r>
              <a:rPr lang="it-IT" dirty="0" err="1"/>
              <a:t>pt</a:t>
            </a:r>
            <a:r>
              <a:rPr lang="it-IT" dirty="0"/>
              <a:t> 18</a:t>
            </a:r>
            <a:endParaRPr lang="en-US" dirty="0"/>
          </a:p>
        </p:txBody>
      </p:sp>
    </p:spTree>
    <p:extLst>
      <p:ext uri="{BB962C8B-B14F-4D97-AF65-F5344CB8AC3E}">
        <p14:creationId xmlns:p14="http://schemas.microsoft.com/office/powerpoint/2010/main" val="5728857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Intestazione sezione">
    <p:spTree>
      <p:nvGrpSpPr>
        <p:cNvPr id="1" name=""/>
        <p:cNvGrpSpPr/>
        <p:nvPr/>
      </p:nvGrpSpPr>
      <p:grpSpPr>
        <a:xfrm>
          <a:off x="0" y="0"/>
          <a:ext cx="0" cy="0"/>
          <a:chOff x="0" y="0"/>
          <a:chExt cx="0" cy="0"/>
        </a:xfrm>
      </p:grpSpPr>
      <p:pic>
        <p:nvPicPr>
          <p:cNvPr id="4" name="Immagine 3" descr="Immagine che contiene testo, schermata, Carattere&#10;&#10;Descrizione generata automaticamente">
            <a:extLst>
              <a:ext uri="{FF2B5EF4-FFF2-40B4-BE49-F238E27FC236}">
                <a16:creationId xmlns:a16="http://schemas.microsoft.com/office/drawing/2014/main" id="{17A0ADA2-6076-E6F2-2ED8-821FDABABCA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54" y="0"/>
            <a:ext cx="9141292" cy="5143500"/>
          </a:xfrm>
          <a:prstGeom prst="rect">
            <a:avLst/>
          </a:prstGeom>
        </p:spPr>
      </p:pic>
      <p:sp>
        <p:nvSpPr>
          <p:cNvPr id="2" name="Title 1"/>
          <p:cNvSpPr>
            <a:spLocks noGrp="1"/>
          </p:cNvSpPr>
          <p:nvPr>
            <p:ph type="title" hasCustomPrompt="1"/>
          </p:nvPr>
        </p:nvSpPr>
        <p:spPr>
          <a:xfrm>
            <a:off x="623888" y="2118060"/>
            <a:ext cx="7886700" cy="907379"/>
          </a:xfrm>
          <a:prstGeom prst="rect">
            <a:avLst/>
          </a:prstGeom>
        </p:spPr>
        <p:txBody>
          <a:bodyPr anchor="ctr">
            <a:normAutofit/>
          </a:bodyPr>
          <a:lstStyle>
            <a:lvl1pPr algn="ctr">
              <a:defRPr sz="1500"/>
            </a:lvl1pPr>
          </a:lstStyle>
          <a:p>
            <a:r>
              <a:rPr lang="it-IT" dirty="0"/>
              <a:t>Titolo argomento</a:t>
            </a:r>
            <a:endParaRPr lang="en-US" dirty="0"/>
          </a:p>
        </p:txBody>
      </p:sp>
    </p:spTree>
    <p:extLst>
      <p:ext uri="{BB962C8B-B14F-4D97-AF65-F5344CB8AC3E}">
        <p14:creationId xmlns:p14="http://schemas.microsoft.com/office/powerpoint/2010/main" val="31946777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ue contenuti">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28650" y="1369219"/>
            <a:ext cx="3886200" cy="3263504"/>
          </a:xfrm>
          <a:prstGeom prst="rect">
            <a:avLst/>
          </a:prstGeo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4629150" y="1369219"/>
            <a:ext cx="3886200" cy="3263504"/>
          </a:xfrm>
          <a:prstGeom prst="rect">
            <a:avLst/>
          </a:prstGeo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Slide Number Placeholder 6"/>
          <p:cNvSpPr>
            <a:spLocks noGrp="1"/>
          </p:cNvSpPr>
          <p:nvPr>
            <p:ph type="sldNum" sz="quarter" idx="12"/>
          </p:nvPr>
        </p:nvSpPr>
        <p:spPr/>
        <p:txBody>
          <a:bodyPr/>
          <a:lstStyle/>
          <a:p>
            <a:fld id="{FB5B9F2C-B2AC-42B8-8C0E-D6B8362F432E}" type="slidenum">
              <a:rPr lang="it-IT" smtClean="0"/>
              <a:t>‹N›</a:t>
            </a:fld>
            <a:endParaRPr lang="it-IT" dirty="0"/>
          </a:p>
        </p:txBody>
      </p:sp>
      <p:sp>
        <p:nvSpPr>
          <p:cNvPr id="5" name="Title Placeholder 1">
            <a:extLst>
              <a:ext uri="{FF2B5EF4-FFF2-40B4-BE49-F238E27FC236}">
                <a16:creationId xmlns:a16="http://schemas.microsoft.com/office/drawing/2014/main" id="{13C345AB-0A9E-D320-BB6C-4F75CD91533C}"/>
              </a:ext>
            </a:extLst>
          </p:cNvPr>
          <p:cNvSpPr>
            <a:spLocks noGrp="1"/>
          </p:cNvSpPr>
          <p:nvPr>
            <p:ph type="title"/>
          </p:nvPr>
        </p:nvSpPr>
        <p:spPr>
          <a:xfrm>
            <a:off x="566057" y="540099"/>
            <a:ext cx="8011886" cy="626851"/>
          </a:xfrm>
          <a:prstGeom prst="rect">
            <a:avLst/>
          </a:prstGeom>
        </p:spPr>
        <p:txBody>
          <a:bodyPr vert="horz" lIns="91440" tIns="45720" rIns="91440" bIns="45720" rtlCol="0" anchor="ctr">
            <a:normAutofit/>
          </a:bodyPr>
          <a:lstStyle/>
          <a:p>
            <a:r>
              <a:rPr lang="it-IT" dirty="0"/>
              <a:t>Titolo slide font </a:t>
            </a:r>
            <a:r>
              <a:rPr lang="it-IT" dirty="0" err="1"/>
              <a:t>roboto</a:t>
            </a:r>
            <a:r>
              <a:rPr lang="it-IT" dirty="0"/>
              <a:t> </a:t>
            </a:r>
            <a:r>
              <a:rPr lang="it-IT" dirty="0" err="1"/>
              <a:t>pt</a:t>
            </a:r>
            <a:r>
              <a:rPr lang="it-IT" dirty="0"/>
              <a:t> 18</a:t>
            </a:r>
            <a:endParaRPr lang="en-US" dirty="0"/>
          </a:p>
        </p:txBody>
      </p:sp>
    </p:spTree>
    <p:extLst>
      <p:ext uri="{BB962C8B-B14F-4D97-AF65-F5344CB8AC3E}">
        <p14:creationId xmlns:p14="http://schemas.microsoft.com/office/powerpoint/2010/main" val="21419738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fronto">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748934" y="1321833"/>
            <a:ext cx="3696993" cy="617934"/>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dirty="0"/>
              <a:t>FARE CLIC PER MODIFICARE GLI STILI DEL TESTO DELLO SCHEMA</a:t>
            </a:r>
          </a:p>
        </p:txBody>
      </p:sp>
      <p:sp>
        <p:nvSpPr>
          <p:cNvPr id="4" name="Content Placeholder 3"/>
          <p:cNvSpPr>
            <a:spLocks noGrp="1"/>
          </p:cNvSpPr>
          <p:nvPr>
            <p:ph sz="half" idx="2"/>
          </p:nvPr>
        </p:nvSpPr>
        <p:spPr>
          <a:xfrm>
            <a:off x="748934" y="2044373"/>
            <a:ext cx="3696993" cy="2475480"/>
          </a:xfrm>
          <a:prstGeom prst="rect">
            <a:avLst/>
          </a:prstGeom>
        </p:spPr>
        <p:txBody>
          <a:bodyPr/>
          <a:lstStyle>
            <a:lvl1pPr>
              <a:defRPr sz="1600"/>
            </a:lvl1pPr>
            <a:lvl2pPr>
              <a:defRPr/>
            </a:lvl2pPr>
            <a:lvl3pPr>
              <a:defRPr/>
            </a:lvl3pPr>
            <a:lvl4pPr>
              <a:defRPr/>
            </a:lvl4pPr>
          </a:lstStyle>
          <a:p>
            <a:pPr lvl="0"/>
            <a:r>
              <a:rPr lang="it-IT" dirty="0"/>
              <a:t>Fare clic per modificare gli stili del testo dello schema</a:t>
            </a:r>
          </a:p>
          <a:p>
            <a:pPr lvl="1"/>
            <a:r>
              <a:rPr lang="it-IT" dirty="0"/>
              <a:t>Primo livello</a:t>
            </a:r>
          </a:p>
          <a:p>
            <a:pPr lvl="2"/>
            <a:r>
              <a:rPr lang="it-IT" dirty="0"/>
              <a:t>Secondo livello</a:t>
            </a:r>
          </a:p>
          <a:p>
            <a:pPr lvl="3"/>
            <a:r>
              <a:rPr lang="it-IT" dirty="0"/>
              <a:t>Terzo livello</a:t>
            </a:r>
          </a:p>
        </p:txBody>
      </p:sp>
      <p:sp>
        <p:nvSpPr>
          <p:cNvPr id="5" name="Text Placeholder 4"/>
          <p:cNvSpPr>
            <a:spLocks noGrp="1"/>
          </p:cNvSpPr>
          <p:nvPr>
            <p:ph type="body" sz="quarter" idx="3" hasCustomPrompt="1"/>
          </p:nvPr>
        </p:nvSpPr>
        <p:spPr>
          <a:xfrm>
            <a:off x="4749087" y="1321833"/>
            <a:ext cx="3715200" cy="617934"/>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dirty="0"/>
              <a:t>FARE CLIC PER MODIFICARE GLI STILI DEL TESTO DELLO SCHEMA</a:t>
            </a:r>
          </a:p>
        </p:txBody>
      </p:sp>
      <p:sp>
        <p:nvSpPr>
          <p:cNvPr id="9" name="Slide Number Placeholder 8"/>
          <p:cNvSpPr>
            <a:spLocks noGrp="1"/>
          </p:cNvSpPr>
          <p:nvPr>
            <p:ph type="sldNum" sz="quarter" idx="12"/>
          </p:nvPr>
        </p:nvSpPr>
        <p:spPr/>
        <p:txBody>
          <a:bodyPr/>
          <a:lstStyle/>
          <a:p>
            <a:fld id="{FB5B9F2C-B2AC-42B8-8C0E-D6B8362F432E}" type="slidenum">
              <a:rPr lang="it-IT" smtClean="0"/>
              <a:t>‹N›</a:t>
            </a:fld>
            <a:endParaRPr lang="it-IT" dirty="0"/>
          </a:p>
        </p:txBody>
      </p:sp>
      <p:sp>
        <p:nvSpPr>
          <p:cNvPr id="11" name="Content Placeholder 3">
            <a:extLst>
              <a:ext uri="{FF2B5EF4-FFF2-40B4-BE49-F238E27FC236}">
                <a16:creationId xmlns:a16="http://schemas.microsoft.com/office/drawing/2014/main" id="{405176F0-5D17-55E9-2430-BCF3CCC41794}"/>
              </a:ext>
            </a:extLst>
          </p:cNvPr>
          <p:cNvSpPr>
            <a:spLocks noGrp="1"/>
          </p:cNvSpPr>
          <p:nvPr>
            <p:ph sz="half" idx="13"/>
          </p:nvPr>
        </p:nvSpPr>
        <p:spPr>
          <a:xfrm>
            <a:off x="4767294" y="2044373"/>
            <a:ext cx="3696993" cy="2475480"/>
          </a:xfrm>
          <a:prstGeom prst="rect">
            <a:avLst/>
          </a:prstGeom>
        </p:spPr>
        <p:txBody>
          <a:bodyPr/>
          <a:lstStyle>
            <a:lvl1pPr>
              <a:defRPr sz="1600"/>
            </a:lvl1pPr>
            <a:lvl2pPr>
              <a:defRPr/>
            </a:lvl2pPr>
            <a:lvl3pPr>
              <a:defRPr/>
            </a:lvl3pPr>
            <a:lvl4pPr>
              <a:defRPr/>
            </a:lvl4pPr>
          </a:lstStyle>
          <a:p>
            <a:pPr lvl="0"/>
            <a:r>
              <a:rPr lang="it-IT" dirty="0"/>
              <a:t>Fare clic per modificare gli stili del testo dello schema</a:t>
            </a:r>
          </a:p>
          <a:p>
            <a:pPr lvl="1"/>
            <a:r>
              <a:rPr lang="it-IT" dirty="0"/>
              <a:t>Primo livello</a:t>
            </a:r>
          </a:p>
          <a:p>
            <a:pPr lvl="2"/>
            <a:r>
              <a:rPr lang="it-IT" dirty="0"/>
              <a:t>Secondo livello</a:t>
            </a:r>
          </a:p>
          <a:p>
            <a:pPr lvl="3"/>
            <a:r>
              <a:rPr lang="it-IT" dirty="0"/>
              <a:t>Terzo livello</a:t>
            </a:r>
          </a:p>
        </p:txBody>
      </p:sp>
      <p:sp>
        <p:nvSpPr>
          <p:cNvPr id="2" name="Title Placeholder 1">
            <a:extLst>
              <a:ext uri="{FF2B5EF4-FFF2-40B4-BE49-F238E27FC236}">
                <a16:creationId xmlns:a16="http://schemas.microsoft.com/office/drawing/2014/main" id="{77EF7F33-B973-DDE9-8DA4-8B624D592BCD}"/>
              </a:ext>
            </a:extLst>
          </p:cNvPr>
          <p:cNvSpPr>
            <a:spLocks noGrp="1"/>
          </p:cNvSpPr>
          <p:nvPr>
            <p:ph type="title"/>
          </p:nvPr>
        </p:nvSpPr>
        <p:spPr>
          <a:xfrm>
            <a:off x="566057" y="540099"/>
            <a:ext cx="8011886" cy="626851"/>
          </a:xfrm>
          <a:prstGeom prst="rect">
            <a:avLst/>
          </a:prstGeom>
        </p:spPr>
        <p:txBody>
          <a:bodyPr vert="horz" lIns="91440" tIns="45720" rIns="91440" bIns="45720" rtlCol="0" anchor="ctr">
            <a:normAutofit/>
          </a:bodyPr>
          <a:lstStyle/>
          <a:p>
            <a:r>
              <a:rPr lang="it-IT" dirty="0"/>
              <a:t>Titolo slide font </a:t>
            </a:r>
            <a:r>
              <a:rPr lang="it-IT" dirty="0" err="1"/>
              <a:t>roboto</a:t>
            </a:r>
            <a:r>
              <a:rPr lang="it-IT" dirty="0"/>
              <a:t> </a:t>
            </a:r>
            <a:r>
              <a:rPr lang="it-IT" dirty="0" err="1"/>
              <a:t>pt</a:t>
            </a:r>
            <a:r>
              <a:rPr lang="it-IT" dirty="0"/>
              <a:t> 18</a:t>
            </a:r>
            <a:endParaRPr lang="en-US" dirty="0"/>
          </a:p>
        </p:txBody>
      </p:sp>
    </p:spTree>
    <p:extLst>
      <p:ext uri="{BB962C8B-B14F-4D97-AF65-F5344CB8AC3E}">
        <p14:creationId xmlns:p14="http://schemas.microsoft.com/office/powerpoint/2010/main" val="4083694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olo titolo">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FB5B9F2C-B2AC-42B8-8C0E-D6B8362F432E}" type="slidenum">
              <a:rPr lang="it-IT" smtClean="0"/>
              <a:t>‹N›</a:t>
            </a:fld>
            <a:endParaRPr lang="it-IT" dirty="0"/>
          </a:p>
        </p:txBody>
      </p:sp>
      <p:sp>
        <p:nvSpPr>
          <p:cNvPr id="3" name="Title Placeholder 1">
            <a:extLst>
              <a:ext uri="{FF2B5EF4-FFF2-40B4-BE49-F238E27FC236}">
                <a16:creationId xmlns:a16="http://schemas.microsoft.com/office/drawing/2014/main" id="{D54AD007-F86E-F44B-ADF4-4AF75B2D4F55}"/>
              </a:ext>
            </a:extLst>
          </p:cNvPr>
          <p:cNvSpPr>
            <a:spLocks noGrp="1"/>
          </p:cNvSpPr>
          <p:nvPr>
            <p:ph type="title"/>
          </p:nvPr>
        </p:nvSpPr>
        <p:spPr>
          <a:xfrm>
            <a:off x="566057" y="540099"/>
            <a:ext cx="8011886" cy="626851"/>
          </a:xfrm>
          <a:prstGeom prst="rect">
            <a:avLst/>
          </a:prstGeom>
        </p:spPr>
        <p:txBody>
          <a:bodyPr vert="horz" lIns="91440" tIns="45720" rIns="91440" bIns="45720" rtlCol="0" anchor="ctr">
            <a:normAutofit/>
          </a:bodyPr>
          <a:lstStyle/>
          <a:p>
            <a:r>
              <a:rPr lang="it-IT" dirty="0"/>
              <a:t>Titolo slide font </a:t>
            </a:r>
            <a:r>
              <a:rPr lang="it-IT" dirty="0" err="1"/>
              <a:t>roboto</a:t>
            </a:r>
            <a:r>
              <a:rPr lang="it-IT" dirty="0"/>
              <a:t> </a:t>
            </a:r>
            <a:r>
              <a:rPr lang="it-IT" dirty="0" err="1"/>
              <a:t>pt</a:t>
            </a:r>
            <a:r>
              <a:rPr lang="it-IT" dirty="0"/>
              <a:t> 18</a:t>
            </a:r>
            <a:endParaRPr lang="en-US" dirty="0"/>
          </a:p>
        </p:txBody>
      </p:sp>
    </p:spTree>
    <p:extLst>
      <p:ext uri="{BB962C8B-B14F-4D97-AF65-F5344CB8AC3E}">
        <p14:creationId xmlns:p14="http://schemas.microsoft.com/office/powerpoint/2010/main" val="39809013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B5B9F2C-B2AC-42B8-8C0E-D6B8362F432E}" type="slidenum">
              <a:rPr lang="it-IT" smtClean="0"/>
              <a:t>‹N›</a:t>
            </a:fld>
            <a:endParaRPr lang="it-IT" dirty="0"/>
          </a:p>
        </p:txBody>
      </p:sp>
    </p:spTree>
    <p:extLst>
      <p:ext uri="{BB962C8B-B14F-4D97-AF65-F5344CB8AC3E}">
        <p14:creationId xmlns:p14="http://schemas.microsoft.com/office/powerpoint/2010/main" val="3385457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olo e testo vertica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66057" y="540099"/>
            <a:ext cx="8011886" cy="626851"/>
          </a:xfrm>
          <a:prstGeom prst="rect">
            <a:avLst/>
          </a:prstGeom>
        </p:spPr>
        <p:txBody>
          <a:bodyPr/>
          <a:lstStyle/>
          <a:p>
            <a:r>
              <a:rPr lang="it-IT" dirty="0"/>
              <a:t>Titolo slide</a:t>
            </a:r>
            <a:endParaRPr lang="en-US" dirty="0"/>
          </a:p>
        </p:txBody>
      </p:sp>
      <p:sp>
        <p:nvSpPr>
          <p:cNvPr id="6" name="Slide Number Placeholder 5"/>
          <p:cNvSpPr>
            <a:spLocks noGrp="1"/>
          </p:cNvSpPr>
          <p:nvPr>
            <p:ph type="sldNum" sz="quarter" idx="12"/>
          </p:nvPr>
        </p:nvSpPr>
        <p:spPr/>
        <p:txBody>
          <a:bodyPr/>
          <a:lstStyle/>
          <a:p>
            <a:fld id="{FB5B9F2C-B2AC-42B8-8C0E-D6B8362F432E}" type="slidenum">
              <a:rPr lang="it-IT" smtClean="0"/>
              <a:t>‹N›</a:t>
            </a:fld>
            <a:endParaRPr lang="it-IT" dirty="0"/>
          </a:p>
        </p:txBody>
      </p:sp>
      <p:sp>
        <p:nvSpPr>
          <p:cNvPr id="3" name="Text Placeholder 2">
            <a:extLst>
              <a:ext uri="{FF2B5EF4-FFF2-40B4-BE49-F238E27FC236}">
                <a16:creationId xmlns:a16="http://schemas.microsoft.com/office/drawing/2014/main" id="{9669B2C5-6F06-416C-D52C-B5D7BC55C597}"/>
              </a:ext>
            </a:extLst>
          </p:cNvPr>
          <p:cNvSpPr>
            <a:spLocks noGrp="1"/>
          </p:cNvSpPr>
          <p:nvPr>
            <p:ph idx="1" hasCustomPrompt="1"/>
          </p:nvPr>
        </p:nvSpPr>
        <p:spPr>
          <a:xfrm>
            <a:off x="714098" y="1386637"/>
            <a:ext cx="7731579" cy="3098278"/>
          </a:xfrm>
          <a:prstGeom prst="rect">
            <a:avLst/>
          </a:prstGeom>
        </p:spPr>
        <p:txBody>
          <a:bodyPr vert="horz" lIns="91440" tIns="45720" rIns="91440" bIns="45720" rtlCol="0">
            <a:normAutofit/>
          </a:bodyPr>
          <a:lstStyle/>
          <a:p>
            <a:pPr lvl="0"/>
            <a:r>
              <a:rPr lang="it-IT" dirty="0"/>
              <a:t>FARE CLIC PER MODIFICARE GLI STILI DEL TESTO DELLO SCHEMA</a:t>
            </a:r>
          </a:p>
          <a:p>
            <a:pPr lvl="1"/>
            <a:r>
              <a:rPr lang="it-IT" dirty="0"/>
              <a:t>Primo livello</a:t>
            </a:r>
          </a:p>
          <a:p>
            <a:pPr lvl="2"/>
            <a:r>
              <a:rPr lang="it-IT" dirty="0"/>
              <a:t>Secondo livello</a:t>
            </a:r>
          </a:p>
          <a:p>
            <a:pPr lvl="3"/>
            <a:r>
              <a:rPr lang="it-IT" dirty="0"/>
              <a:t>Terzo livello</a:t>
            </a:r>
          </a:p>
        </p:txBody>
      </p:sp>
    </p:spTree>
    <p:extLst>
      <p:ext uri="{BB962C8B-B14F-4D97-AF65-F5344CB8AC3E}">
        <p14:creationId xmlns:p14="http://schemas.microsoft.com/office/powerpoint/2010/main" val="40287052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70_Titolo e contenuto">
    <p:spTree>
      <p:nvGrpSpPr>
        <p:cNvPr id="1" name=""/>
        <p:cNvGrpSpPr/>
        <p:nvPr/>
      </p:nvGrpSpPr>
      <p:grpSpPr>
        <a:xfrm>
          <a:off x="0" y="0"/>
          <a:ext cx="0" cy="0"/>
          <a:chOff x="0" y="0"/>
          <a:chExt cx="0" cy="0"/>
        </a:xfrm>
      </p:grpSpPr>
      <p:sp>
        <p:nvSpPr>
          <p:cNvPr id="7" name="Titolo 1"/>
          <p:cNvSpPr>
            <a:spLocks noGrp="1"/>
          </p:cNvSpPr>
          <p:nvPr>
            <p:ph type="ctrTitle"/>
          </p:nvPr>
        </p:nvSpPr>
        <p:spPr>
          <a:xfrm>
            <a:off x="467544" y="517699"/>
            <a:ext cx="8352928" cy="271853"/>
          </a:xfrm>
          <a:prstGeom prst="rect">
            <a:avLst/>
          </a:prstGeom>
        </p:spPr>
        <p:txBody>
          <a:bodyPr/>
          <a:lstStyle>
            <a:lvl1pPr algn="l">
              <a:defRPr sz="1500" b="1">
                <a:solidFill>
                  <a:srgbClr val="484848"/>
                </a:solidFill>
                <a:latin typeface="Verdana" panose="020B0604030504040204" pitchFamily="34" charset="0"/>
                <a:ea typeface="Verdana" panose="020B0604030504040204" pitchFamily="34" charset="0"/>
                <a:cs typeface="Verdana" panose="020B0604030504040204" pitchFamily="34" charset="0"/>
              </a:defRPr>
            </a:lvl1pPr>
          </a:lstStyle>
          <a:p>
            <a:r>
              <a:rPr lang="it-IT"/>
              <a:t>Fare clic per modificare lo stile del titolo</a:t>
            </a:r>
          </a:p>
        </p:txBody>
      </p:sp>
      <p:sp>
        <p:nvSpPr>
          <p:cNvPr id="8" name="Sottotitolo 2"/>
          <p:cNvSpPr>
            <a:spLocks noGrp="1"/>
          </p:cNvSpPr>
          <p:nvPr>
            <p:ph type="subTitle" idx="1"/>
          </p:nvPr>
        </p:nvSpPr>
        <p:spPr>
          <a:xfrm>
            <a:off x="467544" y="1113588"/>
            <a:ext cx="8208912" cy="3294366"/>
          </a:xfrm>
          <a:prstGeom prst="rect">
            <a:avLst/>
          </a:prstGeom>
        </p:spPr>
        <p:txBody>
          <a:bodyPr/>
          <a:lstStyle>
            <a:lvl1pPr marL="0" indent="0" algn="l">
              <a:buNone/>
              <a:defRPr sz="1275">
                <a:solidFill>
                  <a:srgbClr val="484848"/>
                </a:solidFill>
                <a:latin typeface="Verdana" panose="020B0604030504040204" pitchFamily="34" charset="0"/>
                <a:ea typeface="Verdana" panose="020B0604030504040204" pitchFamily="34" charset="0"/>
                <a:cs typeface="Verdana" panose="020B0604030504040204" pitchFamily="34"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it-IT"/>
              <a:t>Fare clic per modificare lo stile del sottotitolo dello schema</a:t>
            </a:r>
          </a:p>
        </p:txBody>
      </p:sp>
      <p:sp>
        <p:nvSpPr>
          <p:cNvPr id="2" name="Segnaposto numero diapositiva 1"/>
          <p:cNvSpPr>
            <a:spLocks noGrp="1"/>
          </p:cNvSpPr>
          <p:nvPr>
            <p:ph type="sldNum" sz="quarter" idx="10"/>
          </p:nvPr>
        </p:nvSpPr>
        <p:spPr/>
        <p:txBody>
          <a:bodyPr/>
          <a:lstStyle>
            <a:lvl1pPr>
              <a:defRPr>
                <a:solidFill>
                  <a:schemeClr val="tx1"/>
                </a:solidFill>
              </a:defRPr>
            </a:lvl1pPr>
          </a:lstStyle>
          <a:p>
            <a:fld id="{E2DBCC59-BD16-474E-8EC1-7FD79791D2A0}" type="slidenum">
              <a:rPr lang="it-IT" smtClean="0"/>
              <a:pPr/>
              <a:t>‹N›</a:t>
            </a:fld>
            <a:endParaRPr lang="it-IT"/>
          </a:p>
        </p:txBody>
      </p:sp>
    </p:spTree>
    <p:extLst>
      <p:ext uri="{BB962C8B-B14F-4D97-AF65-F5344CB8AC3E}">
        <p14:creationId xmlns:p14="http://schemas.microsoft.com/office/powerpoint/2010/main" val="34425067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Immagine 9" descr="Immagine che contiene testo, schermata, linea&#10;&#10;Descrizione generata automaticamente">
            <a:extLst>
              <a:ext uri="{FF2B5EF4-FFF2-40B4-BE49-F238E27FC236}">
                <a16:creationId xmlns:a16="http://schemas.microsoft.com/office/drawing/2014/main" id="{80A97878-2BFC-6A82-9EC0-4BE61996C98D}"/>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1354" y="0"/>
            <a:ext cx="9141292" cy="5143500"/>
          </a:xfrm>
          <a:prstGeom prst="rect">
            <a:avLst/>
          </a:prstGeom>
        </p:spPr>
      </p:pic>
      <p:sp>
        <p:nvSpPr>
          <p:cNvPr id="2" name="Title Placeholder 1"/>
          <p:cNvSpPr>
            <a:spLocks noGrp="1"/>
          </p:cNvSpPr>
          <p:nvPr>
            <p:ph type="title"/>
          </p:nvPr>
        </p:nvSpPr>
        <p:spPr>
          <a:xfrm>
            <a:off x="566057" y="540099"/>
            <a:ext cx="8011886" cy="626851"/>
          </a:xfrm>
          <a:prstGeom prst="rect">
            <a:avLst/>
          </a:prstGeom>
        </p:spPr>
        <p:txBody>
          <a:bodyPr vert="horz" lIns="91440" tIns="45720" rIns="91440" bIns="45720" rtlCol="0" anchor="ctr">
            <a:normAutofit/>
          </a:bodyPr>
          <a:lstStyle/>
          <a:p>
            <a:r>
              <a:rPr lang="it-IT" dirty="0"/>
              <a:t>Titolo slide font </a:t>
            </a:r>
            <a:r>
              <a:rPr lang="it-IT" dirty="0" err="1"/>
              <a:t>roboto</a:t>
            </a:r>
            <a:r>
              <a:rPr lang="it-IT" dirty="0"/>
              <a:t> </a:t>
            </a:r>
            <a:r>
              <a:rPr lang="it-IT" dirty="0" err="1"/>
              <a:t>pt</a:t>
            </a:r>
            <a:r>
              <a:rPr lang="it-IT" dirty="0"/>
              <a:t> 16</a:t>
            </a:r>
            <a:endParaRPr lang="en-US" dirty="0"/>
          </a:p>
        </p:txBody>
      </p:sp>
      <p:sp>
        <p:nvSpPr>
          <p:cNvPr id="3" name="Text Placeholder 2"/>
          <p:cNvSpPr>
            <a:spLocks noGrp="1"/>
          </p:cNvSpPr>
          <p:nvPr>
            <p:ph type="body" idx="1"/>
          </p:nvPr>
        </p:nvSpPr>
        <p:spPr>
          <a:xfrm>
            <a:off x="714099" y="1386637"/>
            <a:ext cx="7707090" cy="3098278"/>
          </a:xfrm>
          <a:prstGeom prst="rect">
            <a:avLst/>
          </a:prstGeom>
        </p:spPr>
        <p:txBody>
          <a:bodyPr vert="horz" lIns="91440" tIns="45720" rIns="91440" bIns="45720" rtlCol="0">
            <a:normAutofit/>
          </a:bodyPr>
          <a:lstStyle/>
          <a:p>
            <a:pPr lvl="0"/>
            <a:r>
              <a:rPr lang="it-IT" dirty="0"/>
              <a:t>font </a:t>
            </a:r>
            <a:r>
              <a:rPr lang="it-IT" dirty="0" err="1"/>
              <a:t>roboto</a:t>
            </a:r>
            <a:r>
              <a:rPr lang="it-IT" dirty="0"/>
              <a:t> </a:t>
            </a:r>
            <a:r>
              <a:rPr lang="it-IT" dirty="0" err="1"/>
              <a:t>pt</a:t>
            </a:r>
            <a:r>
              <a:rPr lang="it-IT" dirty="0"/>
              <a:t> 15</a:t>
            </a:r>
          </a:p>
          <a:p>
            <a:pPr lvl="1"/>
            <a:r>
              <a:rPr lang="it-IT" dirty="0"/>
              <a:t>Primo livello</a:t>
            </a:r>
          </a:p>
          <a:p>
            <a:pPr lvl="2"/>
            <a:r>
              <a:rPr lang="it-IT" dirty="0"/>
              <a:t>Secondo livello</a:t>
            </a:r>
          </a:p>
          <a:p>
            <a:pPr lvl="3"/>
            <a:r>
              <a:rPr lang="it-IT" dirty="0"/>
              <a:t>Terzo livello</a:t>
            </a:r>
          </a:p>
        </p:txBody>
      </p:sp>
      <p:sp>
        <p:nvSpPr>
          <p:cNvPr id="6" name="Slide Number Placeholder 5"/>
          <p:cNvSpPr>
            <a:spLocks noGrp="1"/>
          </p:cNvSpPr>
          <p:nvPr>
            <p:ph type="sldNum" sz="quarter" idx="4"/>
          </p:nvPr>
        </p:nvSpPr>
        <p:spPr>
          <a:xfrm>
            <a:off x="3604591" y="4793767"/>
            <a:ext cx="2292626" cy="273844"/>
          </a:xfrm>
          <a:prstGeom prst="rect">
            <a:avLst/>
          </a:prstGeom>
        </p:spPr>
        <p:txBody>
          <a:bodyPr vert="horz" lIns="91440" tIns="45720" rIns="91440" bIns="45720" rtlCol="0" anchor="ctr"/>
          <a:lstStyle>
            <a:lvl1pPr algn="ctr">
              <a:defRPr sz="1000" b="1">
                <a:solidFill>
                  <a:srgbClr val="0082C6"/>
                </a:solidFill>
              </a:defRPr>
            </a:lvl1pPr>
          </a:lstStyle>
          <a:p>
            <a:fld id="{FB5B9F2C-B2AC-42B8-8C0E-D6B8362F432E}" type="slidenum">
              <a:rPr lang="it-IT" smtClean="0"/>
              <a:pPr/>
              <a:t>‹N›</a:t>
            </a:fld>
            <a:endParaRPr lang="it-IT" dirty="0"/>
          </a:p>
        </p:txBody>
      </p:sp>
    </p:spTree>
    <p:extLst>
      <p:ext uri="{BB962C8B-B14F-4D97-AF65-F5344CB8AC3E}">
        <p14:creationId xmlns:p14="http://schemas.microsoft.com/office/powerpoint/2010/main" val="17974738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70" r:id="rId8"/>
    <p:sldLayoutId id="2147483671" r:id="rId9"/>
  </p:sldLayoutIdLst>
  <p:hf hdr="0" ftr="0" dt="0"/>
  <p:txStyles>
    <p:titleStyle>
      <a:lvl1pPr algn="l" defTabSz="685800" rtl="0" eaLnBrk="1" latinLnBrk="0" hangingPunct="1">
        <a:lnSpc>
          <a:spcPct val="100000"/>
        </a:lnSpc>
        <a:spcBef>
          <a:spcPct val="0"/>
        </a:spcBef>
        <a:buNone/>
        <a:defRPr sz="1600" b="1" kern="1200">
          <a:solidFill>
            <a:schemeClr val="tx1"/>
          </a:solidFill>
          <a:latin typeface="+mj-lt"/>
          <a:ea typeface="+mj-ea"/>
          <a:cs typeface="+mj-cs"/>
        </a:defRPr>
      </a:lvl1pPr>
    </p:titleStyle>
    <p:bodyStyle>
      <a:lvl1pPr marL="0" indent="0" algn="l" defTabSz="685800" rtl="0" eaLnBrk="1" latinLnBrk="0" hangingPunct="1">
        <a:lnSpc>
          <a:spcPct val="100000"/>
        </a:lnSpc>
        <a:spcBef>
          <a:spcPts val="0"/>
        </a:spcBef>
        <a:buFont typeface="Arial" panose="020B0604020202020204" pitchFamily="34" charset="0"/>
        <a:buNone/>
        <a:defRPr sz="1500" kern="1200">
          <a:solidFill>
            <a:schemeClr val="tx1"/>
          </a:solidFill>
          <a:latin typeface="+mn-lt"/>
          <a:ea typeface="+mn-ea"/>
          <a:cs typeface="+mn-cs"/>
        </a:defRPr>
      </a:lvl1pPr>
      <a:lvl2pPr marL="514350" indent="-171450" algn="l" defTabSz="685800" rtl="0" eaLnBrk="1" latinLnBrk="0" hangingPunct="1">
        <a:lnSpc>
          <a:spcPct val="100000"/>
        </a:lnSpc>
        <a:spcBef>
          <a:spcPts val="0"/>
        </a:spcBef>
        <a:buFont typeface="Arial" panose="020B0604020202020204" pitchFamily="34" charset="0"/>
        <a:buChar char="•"/>
        <a:defRPr sz="1600" kern="1200">
          <a:solidFill>
            <a:schemeClr val="tx1"/>
          </a:solidFill>
          <a:latin typeface="+mn-lt"/>
          <a:ea typeface="+mn-ea"/>
          <a:cs typeface="+mn-cs"/>
        </a:defRPr>
      </a:lvl2pPr>
      <a:lvl3pPr marL="857250" indent="-171450" algn="l" defTabSz="685800" rtl="0" eaLnBrk="1" latinLnBrk="0" hangingPunct="1">
        <a:lnSpc>
          <a:spcPct val="100000"/>
        </a:lnSpc>
        <a:spcBef>
          <a:spcPts val="0"/>
        </a:spcBef>
        <a:buFont typeface="Roboto" panose="02000000000000000000" pitchFamily="2" charset="0"/>
        <a:buChar char="−"/>
        <a:defRPr sz="1400" kern="1200">
          <a:solidFill>
            <a:schemeClr val="tx1"/>
          </a:solidFill>
          <a:latin typeface="+mn-lt"/>
          <a:ea typeface="+mn-ea"/>
          <a:cs typeface="+mn-cs"/>
        </a:defRPr>
      </a:lvl3pPr>
      <a:lvl4pPr marL="1200150" indent="-171450" algn="l" defTabSz="685800" rtl="0" eaLnBrk="1" latinLnBrk="0" hangingPunct="1">
        <a:lnSpc>
          <a:spcPct val="100000"/>
        </a:lnSpc>
        <a:spcBef>
          <a:spcPts val="0"/>
        </a:spcBef>
        <a:buFont typeface="Calibri" panose="020F0502020204030204" pitchFamily="34" charset="0"/>
        <a:buChar char="◦"/>
        <a:defRPr sz="1200" kern="1200">
          <a:solidFill>
            <a:schemeClr val="tx1"/>
          </a:solidFill>
          <a:latin typeface="+mn-lt"/>
          <a:ea typeface="+mn-ea"/>
          <a:cs typeface="+mn-cs"/>
        </a:defRPr>
      </a:lvl4pPr>
      <a:lvl5pPr marL="1543050" indent="-171450" algn="l" defTabSz="685800" rtl="0" eaLnBrk="1" latinLnBrk="0" hangingPunct="1">
        <a:lnSpc>
          <a:spcPct val="100000"/>
        </a:lnSpc>
        <a:spcBef>
          <a:spcPts val="0"/>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hyperlink" Target="https://www.quotidianopiu.it/dettaglio/13579352/4845522_28768525_1_DPR_____19861222000000000000917K02A0090S00" TargetMode="Externa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58.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62.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9.jpg"/><Relationship Id="rId4" Type="http://schemas.openxmlformats.org/officeDocument/2006/relationships/image" Target="../media/image28.png"/></Relationships>
</file>

<file path=ppt/slides/_rels/slide1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9.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9.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9.xml"/></Relationships>
</file>

<file path=ppt/slides/_rels/slide17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9.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9.xml"/></Relationships>
</file>

<file path=ppt/slides/_rels/slide18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9.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AD88611-20DF-3178-8B45-3109DDAEA1E1}"/>
              </a:ext>
            </a:extLst>
          </p:cNvPr>
          <p:cNvSpPr>
            <a:spLocks noGrp="1"/>
          </p:cNvSpPr>
          <p:nvPr>
            <p:ph type="ctrTitle"/>
          </p:nvPr>
        </p:nvSpPr>
        <p:spPr>
          <a:xfrm>
            <a:off x="0" y="1843124"/>
            <a:ext cx="9144000" cy="1010804"/>
          </a:xfrm>
        </p:spPr>
        <p:txBody>
          <a:bodyPr>
            <a:normAutofit/>
          </a:bodyPr>
          <a:lstStyle/>
          <a:p>
            <a:r>
              <a:rPr lang="it-IT" sz="1800" dirty="0"/>
              <a:t>Modifiche Irpef, nozione di familiare, deducibilità contributi previdenza integrativa, redditi prodotti all’estero, regime forfettario, imposta sostitutiva cripto-attività, rivalutazione costo partecipazioni, crediti di imposta.  </a:t>
            </a:r>
          </a:p>
        </p:txBody>
      </p:sp>
      <p:sp>
        <p:nvSpPr>
          <p:cNvPr id="3" name="Rectangle 6">
            <a:extLst>
              <a:ext uri="{FF2B5EF4-FFF2-40B4-BE49-F238E27FC236}">
                <a16:creationId xmlns:a16="http://schemas.microsoft.com/office/drawing/2014/main" id="{899BEEE5-6E79-0693-FF69-14F166929F33}"/>
              </a:ext>
            </a:extLst>
          </p:cNvPr>
          <p:cNvSpPr>
            <a:spLocks noChangeArrowheads="1"/>
          </p:cNvSpPr>
          <p:nvPr/>
        </p:nvSpPr>
        <p:spPr bwMode="auto">
          <a:xfrm>
            <a:off x="0" y="2485010"/>
            <a:ext cx="9144000" cy="975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1" rIns="91422" bIns="45711" anchor="ctr"/>
          <a:lstStyle>
            <a:lvl1pPr>
              <a:spcBef>
                <a:spcPct val="20000"/>
              </a:spcBef>
              <a:buChar char="•"/>
              <a:defRPr sz="3200">
                <a:solidFill>
                  <a:schemeClr val="tx1"/>
                </a:solidFill>
                <a:latin typeface="Calibri" panose="020F0502020204030204" pitchFamily="34" charset="0"/>
                <a:cs typeface="Arial" panose="020B0604020202020204" pitchFamily="34" charset="0"/>
              </a:defRPr>
            </a:lvl1pPr>
            <a:lvl2pPr marL="742950" indent="-285750">
              <a:spcBef>
                <a:spcPct val="20000"/>
              </a:spcBef>
              <a:buChar char="–"/>
              <a:defRPr sz="2800">
                <a:solidFill>
                  <a:schemeClr val="tx1"/>
                </a:solidFill>
                <a:latin typeface="Calibri" panose="020F0502020204030204" pitchFamily="34" charset="0"/>
                <a:cs typeface="Arial" panose="020B0604020202020204" pitchFamily="34" charset="0"/>
              </a:defRPr>
            </a:lvl2pPr>
            <a:lvl3pPr marL="1143000" indent="-228600">
              <a:spcBef>
                <a:spcPct val="20000"/>
              </a:spcBef>
              <a:buChar char="•"/>
              <a:defRPr sz="2400">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Calibri" panose="020F0502020204030204" pitchFamily="34" charset="0"/>
                <a:cs typeface="Arial" panose="020B0604020202020204" pitchFamily="34" charset="0"/>
              </a:defRPr>
            </a:lvl4pPr>
            <a:lvl5pPr marL="2057400" indent="-228600">
              <a:spcBef>
                <a:spcPct val="20000"/>
              </a:spcBef>
              <a:buChar char="»"/>
              <a:defRPr sz="20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9pPr>
          </a:lstStyle>
          <a:p>
            <a:pPr algn="ctr" eaLnBrk="1" hangingPunct="1">
              <a:buFontTx/>
              <a:buNone/>
            </a:pPr>
            <a:r>
              <a:rPr lang="it-IT" altLang="it-IT" sz="1400" b="1" dirty="0">
                <a:latin typeface="Roboto" panose="02000000000000000000" pitchFamily="2" charset="0"/>
                <a:ea typeface="Roboto" panose="02000000000000000000" pitchFamily="2" charset="0"/>
              </a:rPr>
              <a:t>a cura di Serena Giannuzzi</a:t>
            </a:r>
          </a:p>
        </p:txBody>
      </p:sp>
      <p:sp>
        <p:nvSpPr>
          <p:cNvPr id="4" name="CasellaDiTesto 3">
            <a:extLst>
              <a:ext uri="{FF2B5EF4-FFF2-40B4-BE49-F238E27FC236}">
                <a16:creationId xmlns:a16="http://schemas.microsoft.com/office/drawing/2014/main" id="{74CAFAB2-5FA7-C3EC-908D-F804006EE848}"/>
              </a:ext>
            </a:extLst>
          </p:cNvPr>
          <p:cNvSpPr txBox="1"/>
          <p:nvPr/>
        </p:nvSpPr>
        <p:spPr>
          <a:xfrm>
            <a:off x="0" y="452846"/>
            <a:ext cx="9144000" cy="1138773"/>
          </a:xfrm>
          <a:prstGeom prst="rect">
            <a:avLst/>
          </a:prstGeom>
          <a:noFill/>
        </p:spPr>
        <p:txBody>
          <a:bodyPr wrap="square" rtlCol="0">
            <a:spAutoFit/>
          </a:bodyPr>
          <a:lstStyle/>
          <a:p>
            <a:pPr algn="ctr"/>
            <a:r>
              <a:rPr lang="it-IT" sz="3400" b="1" dirty="0">
                <a:solidFill>
                  <a:schemeClr val="accent1"/>
                </a:solidFill>
              </a:rPr>
              <a:t>Labirinto LIVE 2026</a:t>
            </a:r>
          </a:p>
          <a:p>
            <a:pPr algn="ctr"/>
            <a:r>
              <a:rPr lang="it-IT" sz="3400" b="1" dirty="0"/>
              <a:t>Speciale Legge di Bilancio</a:t>
            </a:r>
          </a:p>
        </p:txBody>
      </p:sp>
    </p:spTree>
    <p:extLst>
      <p:ext uri="{BB962C8B-B14F-4D97-AF65-F5344CB8AC3E}">
        <p14:creationId xmlns:p14="http://schemas.microsoft.com/office/powerpoint/2010/main" val="25601931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1">
            <a:extLst>
              <a:ext uri="{FF2B5EF4-FFF2-40B4-BE49-F238E27FC236}">
                <a16:creationId xmlns:a16="http://schemas.microsoft.com/office/drawing/2014/main" id="{1FA17860-A4D7-D906-4DDD-BADA0256EB03}"/>
              </a:ext>
            </a:extLst>
          </p:cNvPr>
          <p:cNvSpPr>
            <a:spLocks noGrp="1"/>
          </p:cNvSpPr>
          <p:nvPr>
            <p:ph type="ctrTitle"/>
          </p:nvPr>
        </p:nvSpPr>
        <p:spPr>
          <a:xfrm>
            <a:off x="0" y="1874838"/>
            <a:ext cx="9144000" cy="1011237"/>
          </a:xfrm>
        </p:spPr>
        <p:txBody>
          <a:bodyPr>
            <a:normAutofit/>
          </a:bodyPr>
          <a:lstStyle/>
          <a:p>
            <a:r>
              <a:rPr lang="it-IT" sz="1700" dirty="0"/>
              <a:t>Modifiche al Testo Unico 917/86: la nuova Irpef </a:t>
            </a:r>
            <a:br>
              <a:rPr lang="it-IT" sz="1700" dirty="0"/>
            </a:br>
            <a:r>
              <a:rPr lang="it-IT" sz="1700" dirty="0"/>
              <a:t>Legge 199/2025, articolo 1, commi 3-4</a:t>
            </a:r>
          </a:p>
        </p:txBody>
      </p:sp>
      <p:sp>
        <p:nvSpPr>
          <p:cNvPr id="2" name="CasellaDiTesto 1">
            <a:extLst>
              <a:ext uri="{FF2B5EF4-FFF2-40B4-BE49-F238E27FC236}">
                <a16:creationId xmlns:a16="http://schemas.microsoft.com/office/drawing/2014/main" id="{E780C2B3-D06C-DF4B-FFF1-CE35D1DA1234}"/>
              </a:ext>
            </a:extLst>
          </p:cNvPr>
          <p:cNvSpPr txBox="1"/>
          <p:nvPr/>
        </p:nvSpPr>
        <p:spPr>
          <a:xfrm>
            <a:off x="0" y="452846"/>
            <a:ext cx="9144000" cy="1138773"/>
          </a:xfrm>
          <a:prstGeom prst="rect">
            <a:avLst/>
          </a:prstGeom>
          <a:noFill/>
        </p:spPr>
        <p:txBody>
          <a:bodyPr wrap="square" rtlCol="0">
            <a:spAutoFit/>
          </a:bodyPr>
          <a:lstStyle/>
          <a:p>
            <a:pPr algn="ctr"/>
            <a:r>
              <a:rPr lang="it-IT" sz="3400" b="1" dirty="0">
                <a:solidFill>
                  <a:schemeClr val="accent1"/>
                </a:solidFill>
              </a:rPr>
              <a:t>Labirinto LIVE 2026</a:t>
            </a:r>
          </a:p>
          <a:p>
            <a:pPr algn="ctr"/>
            <a:r>
              <a:rPr lang="it-IT" sz="3400" b="1" dirty="0"/>
              <a:t>Speciale Legge di Bilancio</a:t>
            </a:r>
          </a:p>
        </p:txBody>
      </p:sp>
    </p:spTree>
    <p:extLst>
      <p:ext uri="{BB962C8B-B14F-4D97-AF65-F5344CB8AC3E}">
        <p14:creationId xmlns:p14="http://schemas.microsoft.com/office/powerpoint/2010/main" val="41758496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9EAEEBA3-D4BD-F77E-A4E5-5099737BDD2F}"/>
              </a:ext>
            </a:extLst>
          </p:cNvPr>
          <p:cNvSpPr>
            <a:spLocks noGrp="1"/>
          </p:cNvSpPr>
          <p:nvPr>
            <p:ph idx="1"/>
          </p:nvPr>
        </p:nvSpPr>
        <p:spPr>
          <a:xfrm>
            <a:off x="705389" y="1236514"/>
            <a:ext cx="7731579" cy="1426232"/>
          </a:xfrm>
          <a:prstGeom prst="rect">
            <a:avLst/>
          </a:prstGeom>
          <a:solidFill>
            <a:schemeClr val="bg1">
              <a:lumMod val="95000"/>
            </a:schemeClr>
          </a:solidFill>
          <a:ln w="12700" cap="rnd">
            <a:solidFill>
              <a:srgbClr val="C5322A"/>
            </a:solidFill>
          </a:ln>
        </p:spPr>
        <p:txBody>
          <a:bodyPr vert="horz" lIns="91440" tIns="45720" rIns="91440" bIns="45720" rtlCol="0">
            <a:normAutofit/>
          </a:bodyPr>
          <a:lstStyle/>
          <a:p>
            <a:pPr lvl="0" algn="ctr"/>
            <a:endParaRPr lang="it-IT" b="1" cap="none" dirty="0"/>
          </a:p>
          <a:p>
            <a:pPr lvl="0" algn="ctr"/>
            <a:endParaRPr lang="it-IT" b="1" dirty="0"/>
          </a:p>
          <a:p>
            <a:pPr lvl="0" algn="ctr"/>
            <a:r>
              <a:rPr lang="it-IT" sz="2000" b="1" cap="none" dirty="0"/>
              <a:t>NOVITÀ LEGGE DI BILANCIO 2026</a:t>
            </a:r>
          </a:p>
        </p:txBody>
      </p:sp>
      <p:sp>
        <p:nvSpPr>
          <p:cNvPr id="3" name="Text Placeholder 2">
            <a:extLst>
              <a:ext uri="{FF2B5EF4-FFF2-40B4-BE49-F238E27FC236}">
                <a16:creationId xmlns:a16="http://schemas.microsoft.com/office/drawing/2014/main" id="{CB2E1127-8101-63AC-5F52-14B9A9DF1506}"/>
              </a:ext>
            </a:extLst>
          </p:cNvPr>
          <p:cNvSpPr txBox="1">
            <a:spLocks/>
          </p:cNvSpPr>
          <p:nvPr/>
        </p:nvSpPr>
        <p:spPr>
          <a:xfrm>
            <a:off x="705389" y="3178586"/>
            <a:ext cx="7731579" cy="1194033"/>
          </a:xfrm>
          <a:prstGeom prst="rect">
            <a:avLst/>
          </a:prstGeom>
          <a:ln w="12700" cap="rnd">
            <a:solidFill>
              <a:srgbClr val="C5322A"/>
            </a:solidFill>
          </a:ln>
        </p:spPr>
        <p:txBody>
          <a:bodyPr vert="horz" lIns="91440" tIns="45720" rIns="91440" bIns="45720" rtlCol="0">
            <a:normAutofit lnSpcReduction="10000"/>
          </a:bodyPr>
          <a:lstStyle>
            <a:lvl1pPr marL="0" indent="0" algn="l" defTabSz="685800" rtl="0" eaLnBrk="1" latinLnBrk="0" hangingPunct="1">
              <a:lnSpc>
                <a:spcPct val="100000"/>
              </a:lnSpc>
              <a:spcBef>
                <a:spcPts val="0"/>
              </a:spcBef>
              <a:buFont typeface="Arial" panose="020B0604020202020204" pitchFamily="34" charset="0"/>
              <a:buNone/>
              <a:defRPr sz="1700" kern="1200" cap="all" baseline="0">
                <a:solidFill>
                  <a:schemeClr val="tx1"/>
                </a:solidFill>
                <a:latin typeface="+mn-lt"/>
                <a:ea typeface="+mn-ea"/>
                <a:cs typeface="+mn-cs"/>
              </a:defRPr>
            </a:lvl1pPr>
            <a:lvl2pPr marL="514350" indent="-171450" algn="l" defTabSz="685800" rtl="0" eaLnBrk="1" latinLnBrk="0" hangingPunct="1">
              <a:lnSpc>
                <a:spcPct val="100000"/>
              </a:lnSpc>
              <a:spcBef>
                <a:spcPts val="0"/>
              </a:spcBef>
              <a:buFont typeface="Arial" panose="020B0604020202020204" pitchFamily="34" charset="0"/>
              <a:buChar char="•"/>
              <a:defRPr sz="1600" kern="1200">
                <a:solidFill>
                  <a:schemeClr val="tx1"/>
                </a:solidFill>
                <a:latin typeface="+mn-lt"/>
                <a:ea typeface="+mn-ea"/>
                <a:cs typeface="+mn-cs"/>
              </a:defRPr>
            </a:lvl2pPr>
            <a:lvl3pPr marL="857250" indent="-171450" algn="l" defTabSz="685800" rtl="0" eaLnBrk="1" latinLnBrk="0" hangingPunct="1">
              <a:lnSpc>
                <a:spcPct val="100000"/>
              </a:lnSpc>
              <a:spcBef>
                <a:spcPts val="0"/>
              </a:spcBef>
              <a:buFont typeface="Roboto" panose="02000000000000000000" pitchFamily="2" charset="0"/>
              <a:buChar char="−"/>
              <a:defRPr sz="1400" kern="1200">
                <a:solidFill>
                  <a:schemeClr val="tx1"/>
                </a:solidFill>
                <a:latin typeface="+mn-lt"/>
                <a:ea typeface="+mn-ea"/>
                <a:cs typeface="+mn-cs"/>
              </a:defRPr>
            </a:lvl3pPr>
            <a:lvl4pPr marL="1200150" indent="-171450" algn="l" defTabSz="685800" rtl="0" eaLnBrk="1" latinLnBrk="0" hangingPunct="1">
              <a:lnSpc>
                <a:spcPct val="100000"/>
              </a:lnSpc>
              <a:spcBef>
                <a:spcPts val="0"/>
              </a:spcBef>
              <a:buFont typeface="Calibri" panose="020F0502020204030204" pitchFamily="34" charset="0"/>
              <a:buChar char="◦"/>
              <a:defRPr sz="1200" kern="1200">
                <a:solidFill>
                  <a:schemeClr val="tx1"/>
                </a:solidFill>
                <a:latin typeface="+mn-lt"/>
                <a:ea typeface="+mn-ea"/>
                <a:cs typeface="+mn-cs"/>
              </a:defRPr>
            </a:lvl4pPr>
            <a:lvl5pPr marL="1543050" indent="-171450" algn="l" defTabSz="685800" rtl="0" eaLnBrk="1" latinLnBrk="0" hangingPunct="1">
              <a:lnSpc>
                <a:spcPct val="100000"/>
              </a:lnSpc>
              <a:spcBef>
                <a:spcPts val="0"/>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85750" indent="-285750" algn="just">
              <a:buFont typeface="Arial" panose="020B0604020202020204" pitchFamily="34" charset="0"/>
              <a:buChar char="•"/>
            </a:pPr>
            <a:r>
              <a:rPr lang="it-IT" sz="1500" cap="none" dirty="0"/>
              <a:t>Riduzione dell’aliquota IRPEF  del secondo scaglione (in vigore dal 2026)</a:t>
            </a:r>
          </a:p>
          <a:p>
            <a:pPr marL="285750" indent="-285750">
              <a:buFont typeface="Arial" panose="020B0604020202020204" pitchFamily="34" charset="0"/>
              <a:buChar char="•"/>
            </a:pPr>
            <a:r>
              <a:rPr lang="it-IT" sz="1500" cap="none" dirty="0"/>
              <a:t>Nuovo giro di vite alle detrazioni IRPEF per spese e oneri</a:t>
            </a:r>
          </a:p>
          <a:p>
            <a:pPr marL="285750" indent="-285750">
              <a:buFont typeface="Arial" panose="020B0604020202020204" pitchFamily="34" charset="0"/>
              <a:buChar char="•"/>
            </a:pPr>
            <a:r>
              <a:rPr lang="it-IT" sz="1500" cap="none" dirty="0"/>
              <a:t>Proroga del regime transitorio per la delibera delle aliquote e degli scaglioni relativi alle addizionali regionali e comunali</a:t>
            </a:r>
          </a:p>
          <a:p>
            <a:pPr marL="285750" indent="-285750">
              <a:buFont typeface="Arial" panose="020B0604020202020204" pitchFamily="34" charset="0"/>
              <a:buChar char="•"/>
            </a:pPr>
            <a:r>
              <a:rPr lang="it-IT" sz="1500" cap="none" dirty="0"/>
              <a:t>Modifiche al TUIR sulla nozione di familiari</a:t>
            </a:r>
          </a:p>
          <a:p>
            <a:pPr marL="285750" indent="-285750">
              <a:buFont typeface="Arial" panose="020B0604020202020204" pitchFamily="34" charset="0"/>
              <a:buChar char="•"/>
            </a:pPr>
            <a:endParaRPr lang="it-IT" sz="1500" cap="none" dirty="0"/>
          </a:p>
          <a:p>
            <a:pPr marL="285750" indent="-285750">
              <a:buFont typeface="Arial" panose="020B0604020202020204" pitchFamily="34" charset="0"/>
              <a:buChar char="•"/>
            </a:pPr>
            <a:endParaRPr lang="it-IT" sz="1500" cap="none" dirty="0"/>
          </a:p>
        </p:txBody>
      </p:sp>
      <p:pic>
        <p:nvPicPr>
          <p:cNvPr id="7" name="Elemento grafico 6" descr="Direzione con riempimento a tinta unita">
            <a:extLst>
              <a:ext uri="{FF2B5EF4-FFF2-40B4-BE49-F238E27FC236}">
                <a16:creationId xmlns:a16="http://schemas.microsoft.com/office/drawing/2014/main" id="{7AE6A621-A05F-C12E-883A-56399D4C70A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8068991">
            <a:off x="4313101" y="2575772"/>
            <a:ext cx="516155" cy="516155"/>
          </a:xfrm>
          <a:prstGeom prst="rect">
            <a:avLst/>
          </a:prstGeom>
        </p:spPr>
      </p:pic>
      <p:sp>
        <p:nvSpPr>
          <p:cNvPr id="6" name="Titolo 5">
            <a:extLst>
              <a:ext uri="{FF2B5EF4-FFF2-40B4-BE49-F238E27FC236}">
                <a16:creationId xmlns:a16="http://schemas.microsoft.com/office/drawing/2014/main" id="{33A00C17-D74A-5247-7C44-1E6CB5E2A35B}"/>
              </a:ext>
            </a:extLst>
          </p:cNvPr>
          <p:cNvSpPr>
            <a:spLocks noGrp="1"/>
          </p:cNvSpPr>
          <p:nvPr>
            <p:ph type="title"/>
          </p:nvPr>
        </p:nvSpPr>
        <p:spPr>
          <a:xfrm>
            <a:off x="566057" y="540099"/>
            <a:ext cx="8011886" cy="626851"/>
          </a:xfrm>
        </p:spPr>
        <p:txBody>
          <a:bodyPr/>
          <a:lstStyle/>
          <a:p>
            <a:r>
              <a:rPr lang="it-IT" dirty="0"/>
              <a:t>MODIFICHE IRPEF E DETRAZIONI</a:t>
            </a:r>
          </a:p>
        </p:txBody>
      </p:sp>
      <p:sp>
        <p:nvSpPr>
          <p:cNvPr id="5" name="Segnaposto numero diapositiva 3">
            <a:extLst>
              <a:ext uri="{FF2B5EF4-FFF2-40B4-BE49-F238E27FC236}">
                <a16:creationId xmlns:a16="http://schemas.microsoft.com/office/drawing/2014/main" id="{8CBB624C-D3D6-D552-DCA6-4730A50EEEBE}"/>
              </a:ext>
            </a:extLst>
          </p:cNvPr>
          <p:cNvSpPr>
            <a:spLocks noGrp="1"/>
          </p:cNvSpPr>
          <p:nvPr>
            <p:ph type="sldNum" sz="quarter" idx="12"/>
          </p:nvPr>
        </p:nvSpPr>
        <p:spPr>
          <a:xfrm>
            <a:off x="3604591" y="4793767"/>
            <a:ext cx="2292626" cy="273844"/>
          </a:xfrm>
        </p:spPr>
        <p:txBody>
          <a:bodyPr/>
          <a:lstStyle/>
          <a:p>
            <a:fld id="{FB5B9F2C-B2AC-42B8-8C0E-D6B8362F432E}" type="slidenum">
              <a:rPr lang="it-IT" sz="1300" smtClean="0"/>
              <a:t>3</a:t>
            </a:fld>
            <a:endParaRPr lang="it-IT" sz="1300" dirty="0"/>
          </a:p>
        </p:txBody>
      </p:sp>
    </p:spTree>
    <p:extLst>
      <p:ext uri="{BB962C8B-B14F-4D97-AF65-F5344CB8AC3E}">
        <p14:creationId xmlns:p14="http://schemas.microsoft.com/office/powerpoint/2010/main" val="17006202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2294DA91-76DE-5B48-B0E5-4CD03AA8686E}"/>
              </a:ext>
            </a:extLst>
          </p:cNvPr>
          <p:cNvSpPr/>
          <p:nvPr/>
        </p:nvSpPr>
        <p:spPr>
          <a:xfrm>
            <a:off x="773335" y="1333973"/>
            <a:ext cx="7606011" cy="449270"/>
          </a:xfrm>
          <a:prstGeom prst="rect">
            <a:avLst/>
          </a:prstGeom>
          <a:solidFill>
            <a:schemeClr val="bg1">
              <a:lumMod val="95000"/>
            </a:schemeClr>
          </a:solidFill>
          <a:ln w="12700">
            <a:solidFill>
              <a:schemeClr val="tx1"/>
            </a:solidFill>
          </a:ln>
        </p:spPr>
        <p:style>
          <a:lnRef idx="2">
            <a:schemeClr val="dk1"/>
          </a:lnRef>
          <a:fillRef idx="1">
            <a:schemeClr val="lt1"/>
          </a:fillRef>
          <a:effectRef idx="0">
            <a:schemeClr val="dk1"/>
          </a:effectRef>
          <a:fontRef idx="minor">
            <a:schemeClr val="dk1"/>
          </a:fontRef>
        </p:style>
        <p:txBody>
          <a:bodyPr anchor="ctr"/>
          <a:lstStyle/>
          <a:p>
            <a:pPr algn="ctr" fontAlgn="base">
              <a:spcBef>
                <a:spcPct val="0"/>
              </a:spcBef>
              <a:spcAft>
                <a:spcPct val="0"/>
              </a:spcAft>
              <a:defRPr/>
            </a:pPr>
            <a:r>
              <a:rPr lang="it-IT" sz="1400" b="1" dirty="0"/>
              <a:t>ALIQUOTE IRPEF E SCAGLIONI </a:t>
            </a:r>
            <a:endParaRPr lang="it-IT" sz="1500" b="1" dirty="0">
              <a:solidFill>
                <a:srgbClr val="000000"/>
              </a:solidFill>
            </a:endParaRPr>
          </a:p>
        </p:txBody>
      </p:sp>
      <p:sp>
        <p:nvSpPr>
          <p:cNvPr id="5" name="Rettangolo 4">
            <a:extLst>
              <a:ext uri="{FF2B5EF4-FFF2-40B4-BE49-F238E27FC236}">
                <a16:creationId xmlns:a16="http://schemas.microsoft.com/office/drawing/2014/main" id="{79BAC3A9-5AE4-8126-86D1-B9E4BEB54507}"/>
              </a:ext>
            </a:extLst>
          </p:cNvPr>
          <p:cNvSpPr/>
          <p:nvPr/>
        </p:nvSpPr>
        <p:spPr>
          <a:xfrm>
            <a:off x="773335" y="2117634"/>
            <a:ext cx="3594380" cy="1330821"/>
          </a:xfrm>
          <a:prstGeom prst="rect">
            <a:avLst/>
          </a:prstGeom>
          <a:solidFill>
            <a:srgbClr val="DE6A6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r>
              <a:rPr lang="it-IT" sz="1200" dirty="0">
                <a:solidFill>
                  <a:schemeClr val="tx1"/>
                </a:solidFill>
              </a:rPr>
              <a:t>S</a:t>
            </a:r>
            <a:r>
              <a:rPr lang="it-IT" sz="1200" cap="none" dirty="0">
                <a:solidFill>
                  <a:schemeClr val="tx1"/>
                </a:solidFill>
              </a:rPr>
              <a:t>i riduce dal 35 al 33 per cento l’aliquota sul secondo scaglione</a:t>
            </a:r>
            <a:r>
              <a:rPr lang="it-IT" sz="1200" dirty="0">
                <a:solidFill>
                  <a:schemeClr val="tx1"/>
                </a:solidFill>
              </a:rPr>
              <a:t> IRPEF, ne</a:t>
            </a:r>
            <a:r>
              <a:rPr lang="it-IT" sz="1200" cap="none" dirty="0">
                <a:solidFill>
                  <a:schemeClr val="tx1"/>
                </a:solidFill>
              </a:rPr>
              <a:t>lla direzione di una progressiva </a:t>
            </a:r>
            <a:r>
              <a:rPr lang="it-IT" sz="1200" b="1" cap="none" dirty="0">
                <a:solidFill>
                  <a:schemeClr val="tx1"/>
                </a:solidFill>
              </a:rPr>
              <a:t>riduzione</a:t>
            </a:r>
            <a:r>
              <a:rPr lang="it-IT" sz="1200" cap="none" dirty="0">
                <a:solidFill>
                  <a:schemeClr val="tx1"/>
                </a:solidFill>
              </a:rPr>
              <a:t> delle aliquote IRPEF, sino all’introduzione di un’aliquota unica (c.d. </a:t>
            </a:r>
            <a:r>
              <a:rPr lang="it-IT" sz="1200" i="1" cap="none" dirty="0" err="1">
                <a:solidFill>
                  <a:schemeClr val="tx1"/>
                </a:solidFill>
              </a:rPr>
              <a:t>Flat</a:t>
            </a:r>
            <a:r>
              <a:rPr lang="it-IT" sz="1200" i="1" cap="none" dirty="0">
                <a:solidFill>
                  <a:schemeClr val="tx1"/>
                </a:solidFill>
              </a:rPr>
              <a:t> Tax</a:t>
            </a:r>
            <a:r>
              <a:rPr lang="it-IT" sz="1200" cap="none" dirty="0">
                <a:solidFill>
                  <a:schemeClr val="tx1"/>
                </a:solidFill>
              </a:rPr>
              <a:t>).</a:t>
            </a:r>
          </a:p>
        </p:txBody>
      </p:sp>
      <p:sp>
        <p:nvSpPr>
          <p:cNvPr id="6" name="Rettangolo 5">
            <a:extLst>
              <a:ext uri="{FF2B5EF4-FFF2-40B4-BE49-F238E27FC236}">
                <a16:creationId xmlns:a16="http://schemas.microsoft.com/office/drawing/2014/main" id="{D0333D34-6187-483B-7E47-7C25C9E6D170}"/>
              </a:ext>
            </a:extLst>
          </p:cNvPr>
          <p:cNvSpPr/>
          <p:nvPr/>
        </p:nvSpPr>
        <p:spPr>
          <a:xfrm>
            <a:off x="4750904" y="2157559"/>
            <a:ext cx="3594380" cy="558397"/>
          </a:xfrm>
          <a:prstGeom prst="rect">
            <a:avLst/>
          </a:prstGeom>
          <a:solidFill>
            <a:schemeClr val="bg1"/>
          </a:solidFill>
          <a:ln w="12700">
            <a:solidFill>
              <a:srgbClr val="C5322A"/>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it-IT" sz="1100" b="1" dirty="0">
                <a:solidFill>
                  <a:srgbClr val="000000"/>
                </a:solidFill>
              </a:rPr>
              <a:t>Riduzione</a:t>
            </a:r>
            <a:r>
              <a:rPr lang="it-IT" sz="1100" dirty="0">
                <a:solidFill>
                  <a:srgbClr val="000000"/>
                </a:solidFill>
              </a:rPr>
              <a:t> di due punti dell’aliquota applicabile ai redditi compresi tra i 28.001 ed i 50.000 euro</a:t>
            </a:r>
          </a:p>
        </p:txBody>
      </p:sp>
      <p:sp>
        <p:nvSpPr>
          <p:cNvPr id="7" name="Rettangolo 6">
            <a:extLst>
              <a:ext uri="{FF2B5EF4-FFF2-40B4-BE49-F238E27FC236}">
                <a16:creationId xmlns:a16="http://schemas.microsoft.com/office/drawing/2014/main" id="{0DDE692B-D4CA-46AF-B83E-59EBA007AD9B}"/>
              </a:ext>
            </a:extLst>
          </p:cNvPr>
          <p:cNvSpPr/>
          <p:nvPr/>
        </p:nvSpPr>
        <p:spPr>
          <a:xfrm>
            <a:off x="4750904" y="3861054"/>
            <a:ext cx="3594380" cy="508085"/>
          </a:xfrm>
          <a:prstGeom prst="rect">
            <a:avLst/>
          </a:prstGeom>
          <a:solidFill>
            <a:schemeClr val="bg1"/>
          </a:solidFill>
          <a:ln w="12700">
            <a:solidFill>
              <a:srgbClr val="C5322A"/>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it-IT" sz="1100" b="1" dirty="0">
                <a:solidFill>
                  <a:srgbClr val="000000"/>
                </a:solidFill>
              </a:rPr>
              <a:t>Alleggerimento</a:t>
            </a:r>
            <a:r>
              <a:rPr lang="it-IT" sz="1100" dirty="0">
                <a:solidFill>
                  <a:srgbClr val="000000"/>
                </a:solidFill>
              </a:rPr>
              <a:t> della pressione fiscale sui redditi medi</a:t>
            </a:r>
          </a:p>
        </p:txBody>
      </p:sp>
      <p:sp>
        <p:nvSpPr>
          <p:cNvPr id="8" name="Freccia in giù 7">
            <a:extLst>
              <a:ext uri="{FF2B5EF4-FFF2-40B4-BE49-F238E27FC236}">
                <a16:creationId xmlns:a16="http://schemas.microsoft.com/office/drawing/2014/main" id="{4C0F9D1D-2A7D-98A9-DAE3-7B8DD000FA68}"/>
              </a:ext>
            </a:extLst>
          </p:cNvPr>
          <p:cNvSpPr/>
          <p:nvPr/>
        </p:nvSpPr>
        <p:spPr>
          <a:xfrm>
            <a:off x="2406784" y="1866656"/>
            <a:ext cx="310122" cy="205266"/>
          </a:xfrm>
          <a:prstGeom prst="downArrow">
            <a:avLst/>
          </a:prstGeom>
          <a:solidFill>
            <a:schemeClr val="bg1">
              <a:lumMod val="95000"/>
            </a:schemeClr>
          </a:solidFill>
          <a:ln w="12700" cap="flat" cmpd="sng" algn="ctr">
            <a:solidFill>
              <a:srgbClr val="C5322A"/>
            </a:solidFill>
            <a:prstDash val="solid"/>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it-IT" sz="1013" b="0" i="0" u="none" strike="noStrike" kern="0" cap="none" spc="0" normalizeH="0" baseline="0" noProof="0" dirty="0">
              <a:ln>
                <a:noFill/>
              </a:ln>
              <a:solidFill>
                <a:srgbClr val="FFFFFF"/>
              </a:solidFill>
              <a:effectLst/>
              <a:uLnTx/>
              <a:uFillTx/>
              <a:ea typeface="+mn-ea"/>
              <a:cs typeface="+mn-cs"/>
            </a:endParaRPr>
          </a:p>
        </p:txBody>
      </p:sp>
      <p:sp>
        <p:nvSpPr>
          <p:cNvPr id="9" name="Rettangolo 8">
            <a:extLst>
              <a:ext uri="{FF2B5EF4-FFF2-40B4-BE49-F238E27FC236}">
                <a16:creationId xmlns:a16="http://schemas.microsoft.com/office/drawing/2014/main" id="{56FD5356-B464-A484-751E-DA19449496D9}"/>
              </a:ext>
            </a:extLst>
          </p:cNvPr>
          <p:cNvSpPr/>
          <p:nvPr/>
        </p:nvSpPr>
        <p:spPr>
          <a:xfrm>
            <a:off x="773335" y="3638168"/>
            <a:ext cx="3594380" cy="757948"/>
          </a:xfrm>
          <a:prstGeom prst="rect">
            <a:avLst/>
          </a:prstGeom>
          <a:solidFill>
            <a:srgbClr val="DE6A6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it-IT" sz="1100" b="1" dirty="0">
                <a:solidFill>
                  <a:schemeClr val="tx1"/>
                </a:solidFill>
              </a:rPr>
              <a:t>Scaglioni IRPEF </a:t>
            </a:r>
            <a:r>
              <a:rPr lang="it-IT" sz="1100" dirty="0">
                <a:solidFill>
                  <a:schemeClr val="tx1"/>
                </a:solidFill>
              </a:rPr>
              <a:t>e </a:t>
            </a:r>
            <a:r>
              <a:rPr lang="it-IT" sz="1100" b="1" dirty="0">
                <a:solidFill>
                  <a:schemeClr val="tx1"/>
                </a:solidFill>
              </a:rPr>
              <a:t>aliquote</a:t>
            </a:r>
            <a:r>
              <a:rPr lang="it-IT" sz="1100" dirty="0">
                <a:solidFill>
                  <a:schemeClr val="tx1"/>
                </a:solidFill>
              </a:rPr>
              <a:t> applicabili dal 2026:</a:t>
            </a:r>
          </a:p>
          <a:p>
            <a:pPr algn="ctr"/>
            <a:r>
              <a:rPr lang="it-IT" sz="1200" dirty="0">
                <a:solidFill>
                  <a:schemeClr val="tx1"/>
                </a:solidFill>
              </a:rPr>
              <a:t>fino a 28.000 euro: 23%</a:t>
            </a:r>
          </a:p>
          <a:p>
            <a:pPr algn="ctr"/>
            <a:r>
              <a:rPr lang="it-IT" sz="1200" dirty="0">
                <a:solidFill>
                  <a:schemeClr val="tx1"/>
                </a:solidFill>
              </a:rPr>
              <a:t>oltre 28.000 euro e fino a 50.000 euro: 33%</a:t>
            </a:r>
          </a:p>
          <a:p>
            <a:pPr algn="ctr"/>
            <a:r>
              <a:rPr lang="it-IT" sz="1200" dirty="0">
                <a:solidFill>
                  <a:schemeClr val="tx1"/>
                </a:solidFill>
              </a:rPr>
              <a:t>oltre 50.000 euro: 43%</a:t>
            </a:r>
          </a:p>
        </p:txBody>
      </p:sp>
      <p:sp>
        <p:nvSpPr>
          <p:cNvPr id="12" name="Titolo 11">
            <a:extLst>
              <a:ext uri="{FF2B5EF4-FFF2-40B4-BE49-F238E27FC236}">
                <a16:creationId xmlns:a16="http://schemas.microsoft.com/office/drawing/2014/main" id="{E0A3B39F-54E3-2A91-B474-98C4653AE799}"/>
              </a:ext>
            </a:extLst>
          </p:cNvPr>
          <p:cNvSpPr>
            <a:spLocks noGrp="1"/>
          </p:cNvSpPr>
          <p:nvPr>
            <p:ph type="title"/>
          </p:nvPr>
        </p:nvSpPr>
        <p:spPr>
          <a:xfrm>
            <a:off x="566057" y="540099"/>
            <a:ext cx="8011886" cy="626851"/>
          </a:xfrm>
        </p:spPr>
        <p:txBody>
          <a:bodyPr/>
          <a:lstStyle/>
          <a:p>
            <a:r>
              <a:rPr lang="it-IT" dirty="0"/>
              <a:t>MODIFICHE IRPEF E DETRAZIONI</a:t>
            </a:r>
          </a:p>
        </p:txBody>
      </p:sp>
      <p:sp>
        <p:nvSpPr>
          <p:cNvPr id="13" name="Freccia in giù 12">
            <a:extLst>
              <a:ext uri="{FF2B5EF4-FFF2-40B4-BE49-F238E27FC236}">
                <a16:creationId xmlns:a16="http://schemas.microsoft.com/office/drawing/2014/main" id="{2F3E9449-A617-89F9-24E7-04C5255AB236}"/>
              </a:ext>
            </a:extLst>
          </p:cNvPr>
          <p:cNvSpPr/>
          <p:nvPr/>
        </p:nvSpPr>
        <p:spPr>
          <a:xfrm>
            <a:off x="6393033" y="1866656"/>
            <a:ext cx="310122" cy="205266"/>
          </a:xfrm>
          <a:prstGeom prst="downArrow">
            <a:avLst/>
          </a:prstGeom>
          <a:solidFill>
            <a:schemeClr val="bg1">
              <a:lumMod val="95000"/>
            </a:schemeClr>
          </a:solidFill>
          <a:ln w="12700" cap="flat" cmpd="sng" algn="ctr">
            <a:solidFill>
              <a:srgbClr val="C5322A"/>
            </a:solidFill>
            <a:prstDash val="solid"/>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it-IT" sz="1013" b="0" i="0" u="none" strike="noStrike" kern="0" cap="none" spc="0" normalizeH="0" baseline="0" noProof="0" dirty="0">
              <a:ln>
                <a:noFill/>
              </a:ln>
              <a:solidFill>
                <a:srgbClr val="FFFFFF"/>
              </a:solidFill>
              <a:effectLst/>
              <a:uLnTx/>
              <a:uFillTx/>
              <a:ea typeface="+mn-ea"/>
              <a:cs typeface="+mn-cs"/>
            </a:endParaRPr>
          </a:p>
        </p:txBody>
      </p:sp>
      <p:sp>
        <p:nvSpPr>
          <p:cNvPr id="14" name="Rettangolo 13">
            <a:extLst>
              <a:ext uri="{FF2B5EF4-FFF2-40B4-BE49-F238E27FC236}">
                <a16:creationId xmlns:a16="http://schemas.microsoft.com/office/drawing/2014/main" id="{042BDFCA-DA02-968A-322E-4A3E2D502527}"/>
              </a:ext>
            </a:extLst>
          </p:cNvPr>
          <p:cNvSpPr/>
          <p:nvPr/>
        </p:nvSpPr>
        <p:spPr>
          <a:xfrm>
            <a:off x="4750904" y="2954584"/>
            <a:ext cx="3594380" cy="906470"/>
          </a:xfrm>
          <a:prstGeom prst="rect">
            <a:avLst/>
          </a:prstGeom>
          <a:solidFill>
            <a:schemeClr val="bg1"/>
          </a:solidFill>
          <a:ln w="12700">
            <a:solidFill>
              <a:srgbClr val="C5322A"/>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it-IT" sz="1050" b="1" dirty="0">
              <a:solidFill>
                <a:srgbClr val="000000"/>
              </a:solidFill>
            </a:endParaRPr>
          </a:p>
          <a:p>
            <a:pPr algn="ctr" fontAlgn="base">
              <a:spcBef>
                <a:spcPct val="0"/>
              </a:spcBef>
              <a:spcAft>
                <a:spcPct val="0"/>
              </a:spcAft>
              <a:defRPr/>
            </a:pPr>
            <a:r>
              <a:rPr lang="it-IT" sz="1050" b="1" dirty="0">
                <a:solidFill>
                  <a:srgbClr val="000000"/>
                </a:solidFill>
              </a:rPr>
              <a:t>Nessun risparmio</a:t>
            </a:r>
            <a:r>
              <a:rPr lang="it-IT" sz="1050" dirty="0">
                <a:solidFill>
                  <a:srgbClr val="000000"/>
                </a:solidFill>
              </a:rPr>
              <a:t> fino a 28.000 euro.</a:t>
            </a:r>
          </a:p>
          <a:p>
            <a:pPr algn="ctr" fontAlgn="base">
              <a:spcBef>
                <a:spcPct val="0"/>
              </a:spcBef>
              <a:spcAft>
                <a:spcPct val="0"/>
              </a:spcAft>
              <a:defRPr/>
            </a:pPr>
            <a:r>
              <a:rPr lang="it-IT" sz="1050" dirty="0">
                <a:solidFill>
                  <a:srgbClr val="000000"/>
                </a:solidFill>
              </a:rPr>
              <a:t>Da 28.001 a 50.000 euro </a:t>
            </a:r>
            <a:r>
              <a:rPr lang="it-IT" sz="1050" b="1" dirty="0">
                <a:solidFill>
                  <a:srgbClr val="000000"/>
                </a:solidFill>
              </a:rPr>
              <a:t>risparmio crescente </a:t>
            </a:r>
          </a:p>
          <a:p>
            <a:pPr algn="ctr" fontAlgn="base">
              <a:spcBef>
                <a:spcPct val="0"/>
              </a:spcBef>
              <a:spcAft>
                <a:spcPct val="0"/>
              </a:spcAft>
              <a:defRPr/>
            </a:pPr>
            <a:r>
              <a:rPr lang="it-IT" sz="1050" dirty="0">
                <a:solidFill>
                  <a:srgbClr val="000000"/>
                </a:solidFill>
              </a:rPr>
              <a:t>fino a 440 euro (2% di 22.000 euro).</a:t>
            </a:r>
          </a:p>
          <a:p>
            <a:pPr algn="ctr" fontAlgn="base">
              <a:spcBef>
                <a:spcPct val="0"/>
              </a:spcBef>
              <a:spcAft>
                <a:spcPct val="0"/>
              </a:spcAft>
              <a:defRPr/>
            </a:pPr>
            <a:r>
              <a:rPr lang="it-IT" sz="1050" dirty="0">
                <a:solidFill>
                  <a:srgbClr val="000000"/>
                </a:solidFill>
              </a:rPr>
              <a:t>Oltre 50.000 e fino a 200,000 euro </a:t>
            </a:r>
            <a:r>
              <a:rPr lang="it-IT" sz="1050" b="1" dirty="0">
                <a:solidFill>
                  <a:srgbClr val="000000"/>
                </a:solidFill>
              </a:rPr>
              <a:t>risparmio fisso</a:t>
            </a:r>
            <a:r>
              <a:rPr lang="it-IT" sz="1050" dirty="0">
                <a:solidFill>
                  <a:srgbClr val="000000"/>
                </a:solidFill>
              </a:rPr>
              <a:t> </a:t>
            </a:r>
          </a:p>
          <a:p>
            <a:pPr algn="ctr" fontAlgn="base">
              <a:spcBef>
                <a:spcPct val="0"/>
              </a:spcBef>
              <a:spcAft>
                <a:spcPct val="0"/>
              </a:spcAft>
              <a:defRPr/>
            </a:pPr>
            <a:r>
              <a:rPr lang="it-IT" sz="1050" dirty="0">
                <a:solidFill>
                  <a:srgbClr val="000000"/>
                </a:solidFill>
              </a:rPr>
              <a:t>di 440 euro</a:t>
            </a:r>
          </a:p>
          <a:p>
            <a:pPr algn="ctr" fontAlgn="base">
              <a:spcBef>
                <a:spcPct val="0"/>
              </a:spcBef>
              <a:spcAft>
                <a:spcPct val="0"/>
              </a:spcAft>
              <a:defRPr/>
            </a:pPr>
            <a:endParaRPr lang="it-IT" sz="1100" dirty="0">
              <a:solidFill>
                <a:srgbClr val="000000"/>
              </a:solidFill>
            </a:endParaRPr>
          </a:p>
        </p:txBody>
      </p:sp>
      <p:sp>
        <p:nvSpPr>
          <p:cNvPr id="2" name="Segnaposto numero diapositiva 3">
            <a:extLst>
              <a:ext uri="{FF2B5EF4-FFF2-40B4-BE49-F238E27FC236}">
                <a16:creationId xmlns:a16="http://schemas.microsoft.com/office/drawing/2014/main" id="{C236CA71-947F-1248-CB47-E08F15EA9C75}"/>
              </a:ext>
            </a:extLst>
          </p:cNvPr>
          <p:cNvSpPr>
            <a:spLocks noGrp="1"/>
          </p:cNvSpPr>
          <p:nvPr>
            <p:ph type="sldNum" sz="quarter" idx="12"/>
          </p:nvPr>
        </p:nvSpPr>
        <p:spPr>
          <a:xfrm>
            <a:off x="3604591" y="4793767"/>
            <a:ext cx="2292626" cy="273844"/>
          </a:xfrm>
        </p:spPr>
        <p:txBody>
          <a:bodyPr/>
          <a:lstStyle/>
          <a:p>
            <a:fld id="{FB5B9F2C-B2AC-42B8-8C0E-D6B8362F432E}" type="slidenum">
              <a:rPr lang="it-IT" sz="1300" smtClean="0"/>
              <a:t>4</a:t>
            </a:fld>
            <a:endParaRPr lang="it-IT" sz="1300" dirty="0"/>
          </a:p>
        </p:txBody>
      </p:sp>
    </p:spTree>
    <p:extLst>
      <p:ext uri="{BB962C8B-B14F-4D97-AF65-F5344CB8AC3E}">
        <p14:creationId xmlns:p14="http://schemas.microsoft.com/office/powerpoint/2010/main" val="6650729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9FEF6-9580-820C-4E5C-FDFE37D36219}"/>
            </a:ext>
          </a:extLst>
        </p:cNvPr>
        <p:cNvGrpSpPr/>
        <p:nvPr/>
      </p:nvGrpSpPr>
      <p:grpSpPr>
        <a:xfrm>
          <a:off x="0" y="0"/>
          <a:ext cx="0" cy="0"/>
          <a:chOff x="0" y="0"/>
          <a:chExt cx="0" cy="0"/>
        </a:xfrm>
      </p:grpSpPr>
      <p:sp>
        <p:nvSpPr>
          <p:cNvPr id="4" name="Rettangolo 3">
            <a:extLst>
              <a:ext uri="{FF2B5EF4-FFF2-40B4-BE49-F238E27FC236}">
                <a16:creationId xmlns:a16="http://schemas.microsoft.com/office/drawing/2014/main" id="{9C883204-C105-72F5-5D52-C494E27CFFA8}"/>
              </a:ext>
            </a:extLst>
          </p:cNvPr>
          <p:cNvSpPr/>
          <p:nvPr/>
        </p:nvSpPr>
        <p:spPr>
          <a:xfrm>
            <a:off x="773335" y="1333973"/>
            <a:ext cx="7606011" cy="449270"/>
          </a:xfrm>
          <a:prstGeom prst="rect">
            <a:avLst/>
          </a:prstGeom>
          <a:solidFill>
            <a:schemeClr val="bg1">
              <a:lumMod val="95000"/>
            </a:schemeClr>
          </a:solidFill>
          <a:ln w="12700">
            <a:solidFill>
              <a:schemeClr val="tx1"/>
            </a:solidFill>
          </a:ln>
        </p:spPr>
        <p:style>
          <a:lnRef idx="2">
            <a:schemeClr val="dk1"/>
          </a:lnRef>
          <a:fillRef idx="1">
            <a:schemeClr val="lt1"/>
          </a:fillRef>
          <a:effectRef idx="0">
            <a:schemeClr val="dk1"/>
          </a:effectRef>
          <a:fontRef idx="minor">
            <a:schemeClr val="dk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it-IT" sz="1400" b="1" i="0" u="none" strike="noStrike" kern="1200" cap="none" spc="0" normalizeH="0" baseline="0" noProof="0" dirty="0">
                <a:ln>
                  <a:noFill/>
                </a:ln>
                <a:solidFill>
                  <a:prstClr val="black"/>
                </a:solidFill>
                <a:effectLst/>
                <a:uLnTx/>
                <a:uFillTx/>
                <a:latin typeface="Roboto"/>
                <a:ea typeface="+mn-ea"/>
                <a:cs typeface="+mn-cs"/>
              </a:rPr>
              <a:t>ALIQUOTE IRPEF E SCAGLIONI</a:t>
            </a:r>
            <a:endParaRPr kumimoji="0" lang="it-IT" sz="1500" b="1" i="0" u="none" strike="noStrike" kern="1200" cap="none" spc="0" normalizeH="0" baseline="0" noProof="0" dirty="0">
              <a:ln>
                <a:noFill/>
              </a:ln>
              <a:solidFill>
                <a:srgbClr val="000000"/>
              </a:solidFill>
              <a:effectLst/>
              <a:uLnTx/>
              <a:uFillTx/>
              <a:latin typeface="Roboto"/>
              <a:ea typeface="+mn-ea"/>
              <a:cs typeface="+mn-cs"/>
            </a:endParaRPr>
          </a:p>
        </p:txBody>
      </p:sp>
      <p:sp>
        <p:nvSpPr>
          <p:cNvPr id="12" name="Titolo 11">
            <a:extLst>
              <a:ext uri="{FF2B5EF4-FFF2-40B4-BE49-F238E27FC236}">
                <a16:creationId xmlns:a16="http://schemas.microsoft.com/office/drawing/2014/main" id="{FAFD5B55-65DF-073A-D1F2-F8682053A7B9}"/>
              </a:ext>
            </a:extLst>
          </p:cNvPr>
          <p:cNvSpPr>
            <a:spLocks noGrp="1"/>
          </p:cNvSpPr>
          <p:nvPr>
            <p:ph type="title"/>
          </p:nvPr>
        </p:nvSpPr>
        <p:spPr>
          <a:xfrm>
            <a:off x="566057" y="540099"/>
            <a:ext cx="8011886" cy="626851"/>
          </a:xfrm>
        </p:spPr>
        <p:txBody>
          <a:bodyPr/>
          <a:lstStyle/>
          <a:p>
            <a:r>
              <a:rPr lang="it-IT" dirty="0"/>
              <a:t>MODIFICHE IRPEF E DETRAZIONI</a:t>
            </a:r>
          </a:p>
        </p:txBody>
      </p:sp>
      <p:pic>
        <p:nvPicPr>
          <p:cNvPr id="7" name="Immagine 6">
            <a:extLst>
              <a:ext uri="{FF2B5EF4-FFF2-40B4-BE49-F238E27FC236}">
                <a16:creationId xmlns:a16="http://schemas.microsoft.com/office/drawing/2014/main" id="{4557398B-C0F0-060A-07D6-4735BE9653ED}"/>
              </a:ext>
            </a:extLst>
          </p:cNvPr>
          <p:cNvPicPr>
            <a:picLocks noChangeAspect="1"/>
          </p:cNvPicPr>
          <p:nvPr/>
        </p:nvPicPr>
        <p:blipFill>
          <a:blip r:embed="rId2"/>
          <a:stretch>
            <a:fillRect/>
          </a:stretch>
        </p:blipFill>
        <p:spPr>
          <a:xfrm>
            <a:off x="1423934" y="1902139"/>
            <a:ext cx="6296132" cy="2617604"/>
          </a:xfrm>
          <a:prstGeom prst="rect">
            <a:avLst/>
          </a:prstGeom>
        </p:spPr>
      </p:pic>
      <p:sp>
        <p:nvSpPr>
          <p:cNvPr id="2" name="Segnaposto numero diapositiva 3">
            <a:extLst>
              <a:ext uri="{FF2B5EF4-FFF2-40B4-BE49-F238E27FC236}">
                <a16:creationId xmlns:a16="http://schemas.microsoft.com/office/drawing/2014/main" id="{896FA2DE-036D-A128-E7BD-91AD2D9C89CE}"/>
              </a:ext>
            </a:extLst>
          </p:cNvPr>
          <p:cNvSpPr>
            <a:spLocks noGrp="1"/>
          </p:cNvSpPr>
          <p:nvPr>
            <p:ph type="sldNum" sz="quarter" idx="12"/>
          </p:nvPr>
        </p:nvSpPr>
        <p:spPr>
          <a:xfrm>
            <a:off x="3604591" y="4793767"/>
            <a:ext cx="2292626" cy="273844"/>
          </a:xfrm>
        </p:spPr>
        <p:txBody>
          <a:bodyPr/>
          <a:lstStyle/>
          <a:p>
            <a:fld id="{FB5B9F2C-B2AC-42B8-8C0E-D6B8362F432E}" type="slidenum">
              <a:rPr lang="it-IT" sz="1300" smtClean="0"/>
              <a:t>5</a:t>
            </a:fld>
            <a:endParaRPr lang="it-IT" sz="1300" dirty="0"/>
          </a:p>
        </p:txBody>
      </p:sp>
    </p:spTree>
    <p:extLst>
      <p:ext uri="{BB962C8B-B14F-4D97-AF65-F5344CB8AC3E}">
        <p14:creationId xmlns:p14="http://schemas.microsoft.com/office/powerpoint/2010/main" val="27526268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DCA91A1A-F46F-22A8-F595-8DD8F166DC5B}"/>
              </a:ext>
            </a:extLst>
          </p:cNvPr>
          <p:cNvSpPr/>
          <p:nvPr/>
        </p:nvSpPr>
        <p:spPr>
          <a:xfrm>
            <a:off x="800096" y="3058404"/>
            <a:ext cx="3782222" cy="711553"/>
          </a:xfrm>
          <a:prstGeom prst="rect">
            <a:avLst/>
          </a:prstGeom>
          <a:solidFill>
            <a:schemeClr val="bg1">
              <a:lumMod val="95000"/>
            </a:schemeClr>
          </a:solidFill>
          <a:ln w="12700">
            <a:solidFill>
              <a:srgbClr val="002060"/>
            </a:solidFill>
          </a:ln>
        </p:spPr>
        <p:style>
          <a:lnRef idx="2">
            <a:schemeClr val="dk1"/>
          </a:lnRef>
          <a:fillRef idx="1">
            <a:schemeClr val="lt1"/>
          </a:fillRef>
          <a:effectRef idx="0">
            <a:schemeClr val="dk1"/>
          </a:effectRef>
          <a:fontRef idx="minor">
            <a:schemeClr val="dk1"/>
          </a:fontRef>
        </p:style>
        <p:txBody>
          <a:bodyPr anchor="ctr"/>
          <a:lstStyle/>
          <a:p>
            <a:pPr algn="ctr" fontAlgn="base">
              <a:spcBef>
                <a:spcPct val="0"/>
              </a:spcBef>
              <a:spcAft>
                <a:spcPct val="0"/>
              </a:spcAft>
              <a:defRPr/>
            </a:pPr>
            <a:r>
              <a:rPr lang="it-IT" sz="1300" dirty="0">
                <a:solidFill>
                  <a:srgbClr val="000000"/>
                </a:solidFill>
              </a:rPr>
              <a:t>Limitazione applicabile a tutti i contribuenti con </a:t>
            </a:r>
            <a:r>
              <a:rPr lang="it-IT" sz="1300" b="1" dirty="0">
                <a:solidFill>
                  <a:srgbClr val="000000"/>
                </a:solidFill>
              </a:rPr>
              <a:t>reddito complessivo compreso tra 120.000 euro e 240.000 (</a:t>
            </a:r>
            <a:r>
              <a:rPr lang="it-IT" sz="1300" dirty="0">
                <a:solidFill>
                  <a:srgbClr val="000000"/>
                </a:solidFill>
              </a:rPr>
              <a:t>oltre la detrazione si azzera)</a:t>
            </a:r>
          </a:p>
        </p:txBody>
      </p:sp>
      <p:sp>
        <p:nvSpPr>
          <p:cNvPr id="5" name="Rettangolo 4">
            <a:extLst>
              <a:ext uri="{FF2B5EF4-FFF2-40B4-BE49-F238E27FC236}">
                <a16:creationId xmlns:a16="http://schemas.microsoft.com/office/drawing/2014/main" id="{E69ED44D-CB22-8A6E-F413-F9387434C554}"/>
              </a:ext>
            </a:extLst>
          </p:cNvPr>
          <p:cNvSpPr/>
          <p:nvPr/>
        </p:nvSpPr>
        <p:spPr>
          <a:xfrm>
            <a:off x="800096" y="2257627"/>
            <a:ext cx="3782222" cy="708088"/>
          </a:xfrm>
          <a:prstGeom prst="rect">
            <a:avLst/>
          </a:prstGeom>
          <a:solidFill>
            <a:schemeClr val="bg1">
              <a:lumMod val="95000"/>
            </a:schemeClr>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it-IT" sz="1250" b="1" cap="none" dirty="0">
                <a:solidFill>
                  <a:schemeClr val="tx1"/>
                </a:solidFill>
              </a:rPr>
              <a:t>Modifiche ART. 15 TUIR</a:t>
            </a:r>
            <a:r>
              <a:rPr lang="it-IT" sz="1250" b="1" dirty="0">
                <a:solidFill>
                  <a:schemeClr val="tx1"/>
                </a:solidFill>
              </a:rPr>
              <a:t> </a:t>
            </a:r>
          </a:p>
          <a:p>
            <a:pPr algn="ctr"/>
            <a:r>
              <a:rPr lang="it-IT" sz="1250" dirty="0">
                <a:solidFill>
                  <a:schemeClr val="tx1"/>
                </a:solidFill>
              </a:rPr>
              <a:t>(introduzione del nuovo comma 3-bis)</a:t>
            </a:r>
          </a:p>
          <a:p>
            <a:pPr algn="ctr"/>
            <a:r>
              <a:rPr lang="it-IT" sz="1250" cap="none" dirty="0">
                <a:solidFill>
                  <a:schemeClr val="tx1"/>
                </a:solidFill>
              </a:rPr>
              <a:t>Taglio delle </a:t>
            </a:r>
            <a:r>
              <a:rPr lang="it-IT" sz="1250" b="1" cap="none" dirty="0">
                <a:solidFill>
                  <a:schemeClr val="tx1"/>
                </a:solidFill>
              </a:rPr>
              <a:t>detrazioni </a:t>
            </a:r>
            <a:r>
              <a:rPr lang="it-IT" sz="1250" cap="none" dirty="0">
                <a:solidFill>
                  <a:schemeClr val="tx1"/>
                </a:solidFill>
              </a:rPr>
              <a:t>per spese dall’1/1/2020 </a:t>
            </a:r>
          </a:p>
        </p:txBody>
      </p:sp>
      <p:sp>
        <p:nvSpPr>
          <p:cNvPr id="6" name="Rettangolo 5">
            <a:extLst>
              <a:ext uri="{FF2B5EF4-FFF2-40B4-BE49-F238E27FC236}">
                <a16:creationId xmlns:a16="http://schemas.microsoft.com/office/drawing/2014/main" id="{D662E203-5C70-7D28-37AC-900BD45DA14F}"/>
              </a:ext>
            </a:extLst>
          </p:cNvPr>
          <p:cNvSpPr/>
          <p:nvPr/>
        </p:nvSpPr>
        <p:spPr>
          <a:xfrm>
            <a:off x="800096" y="3859182"/>
            <a:ext cx="3782222" cy="711553"/>
          </a:xfrm>
          <a:prstGeom prst="rect">
            <a:avLst/>
          </a:prstGeom>
          <a:solidFill>
            <a:schemeClr val="bg1">
              <a:lumMod val="95000"/>
            </a:schemeClr>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it-IT" sz="1300" dirty="0">
                <a:solidFill>
                  <a:srgbClr val="000000"/>
                </a:solidFill>
              </a:rPr>
              <a:t>Introduzione dell’obbligo di </a:t>
            </a:r>
            <a:r>
              <a:rPr lang="it-IT" sz="1300" b="1" dirty="0">
                <a:solidFill>
                  <a:srgbClr val="000000"/>
                </a:solidFill>
              </a:rPr>
              <a:t>pagamenti tracciati </a:t>
            </a:r>
            <a:r>
              <a:rPr lang="it-IT" sz="1300" dirty="0">
                <a:solidFill>
                  <a:srgbClr val="000000"/>
                </a:solidFill>
              </a:rPr>
              <a:t>(bonifico o strumenti di pagamento previsti dall’articolo 23 </a:t>
            </a:r>
            <a:r>
              <a:rPr lang="it-IT" sz="1300" dirty="0" err="1">
                <a:solidFill>
                  <a:srgbClr val="000000"/>
                </a:solidFill>
              </a:rPr>
              <a:t>D.Lgs.</a:t>
            </a:r>
            <a:r>
              <a:rPr lang="it-IT" sz="1300" dirty="0">
                <a:solidFill>
                  <a:srgbClr val="000000"/>
                </a:solidFill>
              </a:rPr>
              <a:t> n. 241/1997)</a:t>
            </a:r>
          </a:p>
        </p:txBody>
      </p:sp>
      <p:sp>
        <p:nvSpPr>
          <p:cNvPr id="7" name="Callout con freccia in giù 8">
            <a:extLst>
              <a:ext uri="{FF2B5EF4-FFF2-40B4-BE49-F238E27FC236}">
                <a16:creationId xmlns:a16="http://schemas.microsoft.com/office/drawing/2014/main" id="{F9EF7468-6363-8AAE-D76F-8455E10DB04C}"/>
              </a:ext>
            </a:extLst>
          </p:cNvPr>
          <p:cNvSpPr/>
          <p:nvPr/>
        </p:nvSpPr>
        <p:spPr>
          <a:xfrm>
            <a:off x="748210" y="1170040"/>
            <a:ext cx="7696063" cy="407646"/>
          </a:xfrm>
          <a:prstGeom prst="downArrowCallout">
            <a:avLst/>
          </a:prstGeom>
          <a:solidFill>
            <a:srgbClr val="C5322A"/>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it-IT" sz="1600" b="1" dirty="0">
                <a:solidFill>
                  <a:schemeClr val="bg1"/>
                </a:solidFill>
              </a:rPr>
              <a:t>RIORDINO DELLE DETRAZIONI – STATO DELL’ARTE</a:t>
            </a:r>
            <a:endParaRPr lang="it-IT" sz="1800" b="1" dirty="0">
              <a:solidFill>
                <a:schemeClr val="bg1"/>
              </a:solidFill>
            </a:endParaRPr>
          </a:p>
        </p:txBody>
      </p:sp>
      <p:sp>
        <p:nvSpPr>
          <p:cNvPr id="8" name="Titolo 7">
            <a:extLst>
              <a:ext uri="{FF2B5EF4-FFF2-40B4-BE49-F238E27FC236}">
                <a16:creationId xmlns:a16="http://schemas.microsoft.com/office/drawing/2014/main" id="{DCC6B9CB-424A-DE52-1F07-2A19587FBBBC}"/>
              </a:ext>
            </a:extLst>
          </p:cNvPr>
          <p:cNvSpPr>
            <a:spLocks noGrp="1"/>
          </p:cNvSpPr>
          <p:nvPr>
            <p:ph type="title"/>
          </p:nvPr>
        </p:nvSpPr>
        <p:spPr>
          <a:xfrm>
            <a:off x="566057" y="540099"/>
            <a:ext cx="8011886" cy="626851"/>
          </a:xfrm>
        </p:spPr>
        <p:txBody>
          <a:bodyPr/>
          <a:lstStyle/>
          <a:p>
            <a:r>
              <a:rPr lang="it-IT" dirty="0"/>
              <a:t>MODIFICHE IRPEF E DETRAZIONI</a:t>
            </a:r>
          </a:p>
        </p:txBody>
      </p:sp>
      <p:sp>
        <p:nvSpPr>
          <p:cNvPr id="3" name="Rettangolo 2">
            <a:extLst>
              <a:ext uri="{FF2B5EF4-FFF2-40B4-BE49-F238E27FC236}">
                <a16:creationId xmlns:a16="http://schemas.microsoft.com/office/drawing/2014/main" id="{89385733-AD0A-FF00-4905-001A3CC2AAF9}"/>
              </a:ext>
            </a:extLst>
          </p:cNvPr>
          <p:cNvSpPr/>
          <p:nvPr/>
        </p:nvSpPr>
        <p:spPr>
          <a:xfrm>
            <a:off x="785979" y="1831986"/>
            <a:ext cx="3782222" cy="314124"/>
          </a:xfrm>
          <a:prstGeom prst="rect">
            <a:avLst/>
          </a:prstGeom>
          <a:solidFill>
            <a:srgbClr val="F3C7C5"/>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it-IT" sz="1200" b="1" cap="none" dirty="0">
                <a:solidFill>
                  <a:schemeClr val="tx1"/>
                </a:solidFill>
              </a:rPr>
              <a:t>Legge </a:t>
            </a:r>
            <a:r>
              <a:rPr lang="it-IT" sz="1200" b="1" dirty="0">
                <a:solidFill>
                  <a:schemeClr val="tx1"/>
                </a:solidFill>
              </a:rPr>
              <a:t>n.</a:t>
            </a:r>
            <a:r>
              <a:rPr lang="it-IT" sz="1200" b="1" cap="none" dirty="0">
                <a:solidFill>
                  <a:schemeClr val="tx1"/>
                </a:solidFill>
              </a:rPr>
              <a:t> 160/2019 (legge di Bilancio 2020)</a:t>
            </a:r>
            <a:endParaRPr lang="it-IT" sz="1200" cap="none" dirty="0">
              <a:solidFill>
                <a:schemeClr val="tx1"/>
              </a:solidFill>
            </a:endParaRPr>
          </a:p>
        </p:txBody>
      </p:sp>
      <p:sp>
        <p:nvSpPr>
          <p:cNvPr id="21" name="Rettangolo 20">
            <a:extLst>
              <a:ext uri="{FF2B5EF4-FFF2-40B4-BE49-F238E27FC236}">
                <a16:creationId xmlns:a16="http://schemas.microsoft.com/office/drawing/2014/main" id="{2BE053B3-AFE6-82AB-0168-5BEDE6C8272A}"/>
              </a:ext>
            </a:extLst>
          </p:cNvPr>
          <p:cNvSpPr/>
          <p:nvPr/>
        </p:nvSpPr>
        <p:spPr>
          <a:xfrm>
            <a:off x="4662052" y="2257627"/>
            <a:ext cx="3782222" cy="2309643"/>
          </a:xfrm>
          <a:prstGeom prst="rect">
            <a:avLst/>
          </a:prstGeom>
          <a:solidFill>
            <a:schemeClr val="bg1">
              <a:lumMod val="95000"/>
            </a:schemeClr>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base">
              <a:spcBef>
                <a:spcPct val="0"/>
              </a:spcBef>
              <a:spcAft>
                <a:spcPct val="0"/>
              </a:spcAft>
              <a:defRPr/>
            </a:pPr>
            <a:r>
              <a:rPr lang="it-IT" sz="1200" dirty="0">
                <a:solidFill>
                  <a:prstClr val="black"/>
                </a:solidFill>
                <a:latin typeface="Roboto"/>
              </a:rPr>
              <a:t>La limitazione opera con riferimento agli </a:t>
            </a:r>
            <a:r>
              <a:rPr lang="it-IT" sz="1200" b="1" dirty="0">
                <a:solidFill>
                  <a:prstClr val="black"/>
                </a:solidFill>
                <a:latin typeface="Roboto"/>
              </a:rPr>
              <a:t>oneri</a:t>
            </a:r>
            <a:r>
              <a:rPr lang="it-IT" sz="1200" dirty="0">
                <a:solidFill>
                  <a:prstClr val="black"/>
                </a:solidFill>
                <a:latin typeface="Roboto"/>
              </a:rPr>
              <a:t> di cui all’</a:t>
            </a:r>
            <a:r>
              <a:rPr lang="it-IT" sz="1200" b="1" dirty="0">
                <a:solidFill>
                  <a:prstClr val="black"/>
                </a:solidFill>
                <a:latin typeface="Roboto"/>
              </a:rPr>
              <a:t>articolo 15 TUIR</a:t>
            </a:r>
            <a:r>
              <a:rPr lang="it-IT" sz="1200" dirty="0">
                <a:solidFill>
                  <a:prstClr val="black"/>
                </a:solidFill>
                <a:latin typeface="Roboto"/>
              </a:rPr>
              <a:t>, ad eccezione di </a:t>
            </a:r>
          </a:p>
          <a:p>
            <a:pPr marL="0" marR="0" lvl="0" indent="0" algn="just" defTabSz="457200" rtl="0" eaLnBrk="1" fontAlgn="ctr"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dirty="0">
                <a:ln>
                  <a:noFill/>
                </a:ln>
                <a:solidFill>
                  <a:prstClr val="black"/>
                </a:solidFill>
                <a:effectLst/>
                <a:uLnTx/>
                <a:uFillTx/>
                <a:latin typeface="Roboto"/>
                <a:ea typeface="+mn-ea"/>
                <a:cs typeface="+mn-cs"/>
              </a:rPr>
              <a:t>1) Le spese sanitarie</a:t>
            </a:r>
            <a:r>
              <a:rPr kumimoji="0" lang="it-IT" sz="1200" b="0" i="0" u="none" strike="noStrike" kern="1200" cap="none" spc="0" normalizeH="0" baseline="0" noProof="0" dirty="0">
                <a:ln>
                  <a:noFill/>
                </a:ln>
                <a:solidFill>
                  <a:prstClr val="black"/>
                </a:solidFill>
                <a:effectLst/>
                <a:uLnTx/>
                <a:uFillTx/>
                <a:latin typeface="Roboto"/>
                <a:ea typeface="+mn-ea"/>
                <a:cs typeface="+mn-cs"/>
              </a:rPr>
              <a:t> (Art. 15 co. 1 lett. c) TUIR);</a:t>
            </a:r>
          </a:p>
          <a:p>
            <a:pPr marL="0" marR="0" lvl="0" indent="0" algn="just" defTabSz="457200" rtl="0" eaLnBrk="1" fontAlgn="ctr"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dirty="0">
                <a:ln>
                  <a:noFill/>
                </a:ln>
                <a:solidFill>
                  <a:prstClr val="black"/>
                </a:solidFill>
                <a:effectLst/>
                <a:uLnTx/>
                <a:uFillTx/>
                <a:latin typeface="Roboto"/>
                <a:ea typeface="+mn-ea"/>
                <a:cs typeface="+mn-cs"/>
              </a:rPr>
              <a:t>3) g</a:t>
            </a:r>
            <a:r>
              <a:rPr kumimoji="0" lang="it-IT" sz="1200" b="0" i="0" u="none" strike="noStrike" kern="1200" cap="none" spc="0" normalizeH="0" baseline="0" noProof="0" dirty="0">
                <a:ln>
                  <a:noFill/>
                </a:ln>
                <a:solidFill>
                  <a:prstClr val="black"/>
                </a:solidFill>
                <a:effectLst/>
                <a:uLnTx/>
                <a:uFillTx/>
                <a:latin typeface="Roboto"/>
                <a:ea typeface="+mn-ea"/>
                <a:cs typeface="+mn-cs"/>
              </a:rPr>
              <a:t>li </a:t>
            </a:r>
            <a:r>
              <a:rPr kumimoji="0" lang="it-IT" sz="1200" b="1" i="0" u="none" strike="noStrike" kern="1200" cap="none" spc="0" normalizeH="0" baseline="0" noProof="0" dirty="0">
                <a:ln>
                  <a:noFill/>
                </a:ln>
                <a:solidFill>
                  <a:prstClr val="black"/>
                </a:solidFill>
                <a:effectLst/>
                <a:uLnTx/>
                <a:uFillTx/>
                <a:latin typeface="Roboto"/>
                <a:ea typeface="+mn-ea"/>
                <a:cs typeface="+mn-cs"/>
              </a:rPr>
              <a:t>interessi passivi </a:t>
            </a:r>
            <a:r>
              <a:rPr kumimoji="0" lang="it-IT" sz="1200" b="0" i="0" u="none" strike="noStrike" kern="1200" cap="none" spc="0" normalizeH="0" baseline="0" noProof="0" dirty="0">
                <a:ln>
                  <a:noFill/>
                </a:ln>
                <a:solidFill>
                  <a:prstClr val="black"/>
                </a:solidFill>
                <a:effectLst/>
                <a:uLnTx/>
                <a:uFillTx/>
                <a:latin typeface="Roboto"/>
                <a:ea typeface="+mn-ea"/>
                <a:cs typeface="+mn-cs"/>
              </a:rPr>
              <a:t>e gli altri oneri per prestiti </a:t>
            </a:r>
            <a:r>
              <a:rPr kumimoji="0" lang="it-IT" sz="1200" b="1" i="0" u="none" strike="noStrike" kern="1200" cap="none" spc="0" normalizeH="0" baseline="0" noProof="0" dirty="0">
                <a:ln>
                  <a:noFill/>
                </a:ln>
                <a:solidFill>
                  <a:prstClr val="black"/>
                </a:solidFill>
                <a:effectLst/>
                <a:uLnTx/>
                <a:uFillTx/>
                <a:latin typeface="Roboto"/>
                <a:ea typeface="+mn-ea"/>
                <a:cs typeface="+mn-cs"/>
              </a:rPr>
              <a:t>o mutui agrari/ ipotecari (</a:t>
            </a:r>
            <a:r>
              <a:rPr kumimoji="0" lang="it-IT" sz="1200" b="0" i="0" u="none" strike="noStrike" kern="1200" cap="none" spc="0" normalizeH="0" baseline="0" noProof="0" dirty="0">
                <a:ln>
                  <a:noFill/>
                </a:ln>
                <a:solidFill>
                  <a:prstClr val="black"/>
                </a:solidFill>
                <a:effectLst/>
                <a:uLnTx/>
                <a:uFillTx/>
                <a:latin typeface="Roboto"/>
                <a:ea typeface="+mn-ea"/>
                <a:cs typeface="+mn-cs"/>
              </a:rPr>
              <a:t>Art. 15 co. 1 lett. a) e b) TUIR);</a:t>
            </a:r>
          </a:p>
          <a:p>
            <a:pPr marL="0" marR="0" lvl="0" indent="0" algn="just" defTabSz="457200" rtl="0" eaLnBrk="1" fontAlgn="ctr"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dirty="0">
                <a:ln>
                  <a:noFill/>
                </a:ln>
                <a:solidFill>
                  <a:prstClr val="black"/>
                </a:solidFill>
                <a:effectLst/>
                <a:uLnTx/>
                <a:uFillTx/>
                <a:latin typeface="Roboto"/>
                <a:ea typeface="+mn-ea"/>
                <a:cs typeface="+mn-cs"/>
              </a:rPr>
              <a:t>4) </a:t>
            </a:r>
            <a:r>
              <a:rPr kumimoji="0" lang="it-IT" sz="1200" b="0" i="0" u="none" strike="noStrike" kern="1200" cap="none" spc="0" normalizeH="0" baseline="0" noProof="0" dirty="0">
                <a:ln>
                  <a:noFill/>
                </a:ln>
                <a:solidFill>
                  <a:prstClr val="black"/>
                </a:solidFill>
                <a:effectLst/>
                <a:uLnTx/>
                <a:uFillTx/>
                <a:latin typeface="Roboto"/>
                <a:ea typeface="+mn-ea"/>
                <a:cs typeface="+mn-cs"/>
              </a:rPr>
              <a:t>gli </a:t>
            </a:r>
            <a:r>
              <a:rPr kumimoji="0" lang="it-IT" sz="1200" b="1" i="0" u="none" strike="noStrike" kern="1200" cap="none" spc="0" normalizeH="0" baseline="0" noProof="0" dirty="0">
                <a:ln>
                  <a:noFill/>
                </a:ln>
                <a:solidFill>
                  <a:prstClr val="black"/>
                </a:solidFill>
                <a:effectLst/>
                <a:uLnTx/>
                <a:uFillTx/>
                <a:latin typeface="Roboto"/>
                <a:ea typeface="+mn-ea"/>
                <a:cs typeface="+mn-cs"/>
              </a:rPr>
              <a:t>interessi passivi </a:t>
            </a:r>
            <a:r>
              <a:rPr kumimoji="0" lang="it-IT" sz="1200" b="0" i="0" u="none" strike="noStrike" kern="1200" cap="none" spc="0" normalizeH="0" baseline="0" noProof="0" dirty="0">
                <a:ln>
                  <a:noFill/>
                </a:ln>
                <a:solidFill>
                  <a:prstClr val="black"/>
                </a:solidFill>
                <a:effectLst/>
                <a:uLnTx/>
                <a:uFillTx/>
                <a:latin typeface="Roboto"/>
                <a:ea typeface="+mn-ea"/>
                <a:cs typeface="+mn-cs"/>
              </a:rPr>
              <a:t>e gli altri oneri dei mutui ipotecari per la costruzione </a:t>
            </a:r>
            <a:r>
              <a:rPr kumimoji="0" lang="it-IT" sz="1200" b="1" i="0" u="none" strike="noStrike" kern="1200" cap="none" spc="0" normalizeH="0" baseline="0" noProof="0" dirty="0">
                <a:ln>
                  <a:noFill/>
                </a:ln>
                <a:solidFill>
                  <a:prstClr val="black"/>
                </a:solidFill>
                <a:effectLst/>
                <a:uLnTx/>
                <a:uFillTx/>
                <a:latin typeface="Roboto"/>
                <a:ea typeface="+mn-ea"/>
                <a:cs typeface="+mn-cs"/>
              </a:rPr>
              <a:t>abitazione principale </a:t>
            </a:r>
            <a:r>
              <a:rPr kumimoji="0" lang="it-IT" sz="1200" b="0" i="0" u="none" strike="noStrike" kern="1200" cap="none" spc="0" normalizeH="0" baseline="0" noProof="0" dirty="0">
                <a:ln>
                  <a:noFill/>
                </a:ln>
                <a:solidFill>
                  <a:prstClr val="black"/>
                </a:solidFill>
                <a:effectLst/>
                <a:uLnTx/>
                <a:uFillTx/>
                <a:latin typeface="Roboto"/>
                <a:ea typeface="+mn-ea"/>
                <a:cs typeface="+mn-cs"/>
              </a:rPr>
              <a:t>(Art. 15 co. 1-</a:t>
            </a:r>
            <a:r>
              <a:rPr kumimoji="0" lang="it-IT" sz="1200" b="0" i="1" u="none" strike="noStrike" kern="1200" cap="none" spc="0" normalizeH="0" baseline="0" noProof="0" dirty="0">
                <a:ln>
                  <a:noFill/>
                </a:ln>
                <a:solidFill>
                  <a:prstClr val="black"/>
                </a:solidFill>
                <a:effectLst/>
                <a:uLnTx/>
                <a:uFillTx/>
                <a:latin typeface="Roboto"/>
                <a:ea typeface="+mn-ea"/>
                <a:cs typeface="+mn-cs"/>
              </a:rPr>
              <a:t>ter </a:t>
            </a:r>
            <a:r>
              <a:rPr kumimoji="0" lang="it-IT" sz="1200" b="0" i="0" u="none" strike="noStrike" kern="1200" cap="none" spc="0" normalizeH="0" baseline="0" noProof="0" dirty="0">
                <a:ln>
                  <a:noFill/>
                </a:ln>
                <a:solidFill>
                  <a:prstClr val="black"/>
                </a:solidFill>
                <a:effectLst/>
                <a:uLnTx/>
                <a:uFillTx/>
                <a:latin typeface="Roboto"/>
                <a:ea typeface="+mn-ea"/>
                <a:cs typeface="+mn-cs"/>
              </a:rPr>
              <a:t>del TUIR).</a:t>
            </a:r>
          </a:p>
        </p:txBody>
      </p:sp>
      <p:sp>
        <p:nvSpPr>
          <p:cNvPr id="22" name="Rettangolo 21">
            <a:extLst>
              <a:ext uri="{FF2B5EF4-FFF2-40B4-BE49-F238E27FC236}">
                <a16:creationId xmlns:a16="http://schemas.microsoft.com/office/drawing/2014/main" id="{176B3B5D-01F1-4173-D8F1-409747E2FE24}"/>
              </a:ext>
            </a:extLst>
          </p:cNvPr>
          <p:cNvSpPr/>
          <p:nvPr/>
        </p:nvSpPr>
        <p:spPr>
          <a:xfrm>
            <a:off x="4647935" y="1828521"/>
            <a:ext cx="3782222" cy="314124"/>
          </a:xfrm>
          <a:prstGeom prst="rect">
            <a:avLst/>
          </a:prstGeom>
          <a:solidFill>
            <a:srgbClr val="F3C7C5"/>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it-IT" sz="1200" b="1" dirty="0">
                <a:solidFill>
                  <a:schemeClr val="tx1"/>
                </a:solidFill>
              </a:rPr>
              <a:t>A QUALI ONERI SI APPLICA LA LIMITAZIONE?</a:t>
            </a:r>
          </a:p>
        </p:txBody>
      </p:sp>
      <p:sp>
        <p:nvSpPr>
          <p:cNvPr id="23" name="Rettangolo 22">
            <a:extLst>
              <a:ext uri="{FF2B5EF4-FFF2-40B4-BE49-F238E27FC236}">
                <a16:creationId xmlns:a16="http://schemas.microsoft.com/office/drawing/2014/main" id="{691DC2D2-C2A3-6E19-7BF9-8A5AB7CD7554}"/>
              </a:ext>
            </a:extLst>
          </p:cNvPr>
          <p:cNvSpPr/>
          <p:nvPr/>
        </p:nvSpPr>
        <p:spPr>
          <a:xfrm>
            <a:off x="1065029" y="1578864"/>
            <a:ext cx="3252355" cy="192412"/>
          </a:xfrm>
          <a:prstGeom prst="rect">
            <a:avLst/>
          </a:prstGeom>
          <a:solidFill>
            <a:schemeClr val="accent4">
              <a:lumMod val="40000"/>
              <a:lumOff val="60000"/>
            </a:schemeClr>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it-IT" sz="1200" b="1" cap="none" dirty="0">
                <a:solidFill>
                  <a:schemeClr val="tx1"/>
                </a:solidFill>
              </a:rPr>
              <a:t> A REGIME</a:t>
            </a:r>
            <a:endParaRPr lang="it-IT" sz="1200" cap="none" dirty="0">
              <a:solidFill>
                <a:schemeClr val="tx1"/>
              </a:solidFill>
            </a:endParaRPr>
          </a:p>
        </p:txBody>
      </p:sp>
      <p:sp>
        <p:nvSpPr>
          <p:cNvPr id="2" name="Segnaposto numero diapositiva 3">
            <a:extLst>
              <a:ext uri="{FF2B5EF4-FFF2-40B4-BE49-F238E27FC236}">
                <a16:creationId xmlns:a16="http://schemas.microsoft.com/office/drawing/2014/main" id="{445E01F1-6563-4F42-430B-E110B532BA4E}"/>
              </a:ext>
            </a:extLst>
          </p:cNvPr>
          <p:cNvSpPr>
            <a:spLocks noGrp="1"/>
          </p:cNvSpPr>
          <p:nvPr>
            <p:ph type="sldNum" sz="quarter" idx="12"/>
          </p:nvPr>
        </p:nvSpPr>
        <p:spPr>
          <a:xfrm>
            <a:off x="3604591" y="4793767"/>
            <a:ext cx="2292626" cy="273844"/>
          </a:xfrm>
        </p:spPr>
        <p:txBody>
          <a:bodyPr/>
          <a:lstStyle/>
          <a:p>
            <a:fld id="{FB5B9F2C-B2AC-42B8-8C0E-D6B8362F432E}" type="slidenum">
              <a:rPr lang="it-IT" sz="1300" smtClean="0"/>
              <a:t>6</a:t>
            </a:fld>
            <a:endParaRPr lang="it-IT" sz="1300" dirty="0"/>
          </a:p>
        </p:txBody>
      </p:sp>
    </p:spTree>
    <p:extLst>
      <p:ext uri="{BB962C8B-B14F-4D97-AF65-F5344CB8AC3E}">
        <p14:creationId xmlns:p14="http://schemas.microsoft.com/office/powerpoint/2010/main" val="19371987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7A0425-1BB3-83E1-BC51-7C5B9FB33FAB}"/>
            </a:ext>
          </a:extLst>
        </p:cNvPr>
        <p:cNvGrpSpPr/>
        <p:nvPr/>
      </p:nvGrpSpPr>
      <p:grpSpPr>
        <a:xfrm>
          <a:off x="0" y="0"/>
          <a:ext cx="0" cy="0"/>
          <a:chOff x="0" y="0"/>
          <a:chExt cx="0" cy="0"/>
        </a:xfrm>
      </p:grpSpPr>
      <p:sp>
        <p:nvSpPr>
          <p:cNvPr id="7" name="Callout con freccia in giù 8">
            <a:extLst>
              <a:ext uri="{FF2B5EF4-FFF2-40B4-BE49-F238E27FC236}">
                <a16:creationId xmlns:a16="http://schemas.microsoft.com/office/drawing/2014/main" id="{D1088C1B-D9EC-CC5A-B2E4-14DD2C732C29}"/>
              </a:ext>
            </a:extLst>
          </p:cNvPr>
          <p:cNvSpPr/>
          <p:nvPr/>
        </p:nvSpPr>
        <p:spPr>
          <a:xfrm>
            <a:off x="748210" y="1189090"/>
            <a:ext cx="7696063" cy="407646"/>
          </a:xfrm>
          <a:prstGeom prst="downArrowCallout">
            <a:avLst/>
          </a:prstGeom>
          <a:solidFill>
            <a:srgbClr val="C5322A"/>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it-IT" sz="1600" b="1" dirty="0">
                <a:solidFill>
                  <a:schemeClr val="bg1"/>
                </a:solidFill>
              </a:rPr>
              <a:t>RIORDINO DELLE DETRAZIONI – STATO DELL’ARTE</a:t>
            </a:r>
            <a:endParaRPr lang="it-IT" sz="1800" b="1" dirty="0">
              <a:solidFill>
                <a:schemeClr val="bg1"/>
              </a:solidFill>
            </a:endParaRPr>
          </a:p>
        </p:txBody>
      </p:sp>
      <p:sp>
        <p:nvSpPr>
          <p:cNvPr id="8" name="Titolo 7">
            <a:extLst>
              <a:ext uri="{FF2B5EF4-FFF2-40B4-BE49-F238E27FC236}">
                <a16:creationId xmlns:a16="http://schemas.microsoft.com/office/drawing/2014/main" id="{6F763B19-279F-CB39-9B1A-DA4FA62260AA}"/>
              </a:ext>
            </a:extLst>
          </p:cNvPr>
          <p:cNvSpPr>
            <a:spLocks noGrp="1"/>
          </p:cNvSpPr>
          <p:nvPr>
            <p:ph type="title"/>
          </p:nvPr>
        </p:nvSpPr>
        <p:spPr>
          <a:xfrm>
            <a:off x="566057" y="540099"/>
            <a:ext cx="8011886" cy="626851"/>
          </a:xfrm>
        </p:spPr>
        <p:txBody>
          <a:bodyPr/>
          <a:lstStyle/>
          <a:p>
            <a:r>
              <a:rPr lang="it-IT" dirty="0"/>
              <a:t>MODIFICHE IRPEF E DETRAZIONI</a:t>
            </a:r>
          </a:p>
        </p:txBody>
      </p:sp>
      <p:sp>
        <p:nvSpPr>
          <p:cNvPr id="3" name="Rettangolo 2">
            <a:extLst>
              <a:ext uri="{FF2B5EF4-FFF2-40B4-BE49-F238E27FC236}">
                <a16:creationId xmlns:a16="http://schemas.microsoft.com/office/drawing/2014/main" id="{9B9618A0-2470-156A-CEE7-C021552EF054}"/>
              </a:ext>
            </a:extLst>
          </p:cNvPr>
          <p:cNvSpPr/>
          <p:nvPr/>
        </p:nvSpPr>
        <p:spPr>
          <a:xfrm>
            <a:off x="785979" y="1831986"/>
            <a:ext cx="3782222" cy="314124"/>
          </a:xfrm>
          <a:prstGeom prst="rect">
            <a:avLst/>
          </a:prstGeom>
          <a:solidFill>
            <a:srgbClr val="F3C7C5"/>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it-IT" sz="1200" b="1" dirty="0" err="1">
                <a:solidFill>
                  <a:schemeClr val="tx1"/>
                </a:solidFill>
              </a:rPr>
              <a:t>D.Lgs.</a:t>
            </a:r>
            <a:r>
              <a:rPr lang="it-IT" sz="1200" b="1" dirty="0">
                <a:solidFill>
                  <a:schemeClr val="tx1"/>
                </a:solidFill>
              </a:rPr>
              <a:t> n. 216 del 30 dicembre 2023 </a:t>
            </a:r>
          </a:p>
        </p:txBody>
      </p:sp>
      <p:sp>
        <p:nvSpPr>
          <p:cNvPr id="19" name="Rettangolo 18">
            <a:extLst>
              <a:ext uri="{FF2B5EF4-FFF2-40B4-BE49-F238E27FC236}">
                <a16:creationId xmlns:a16="http://schemas.microsoft.com/office/drawing/2014/main" id="{DABE2C61-AE3F-1AC7-D513-13C9B84ADFC5}"/>
              </a:ext>
            </a:extLst>
          </p:cNvPr>
          <p:cNvSpPr/>
          <p:nvPr/>
        </p:nvSpPr>
        <p:spPr>
          <a:xfrm>
            <a:off x="789698" y="3054939"/>
            <a:ext cx="3782222" cy="711553"/>
          </a:xfrm>
          <a:prstGeom prst="rect">
            <a:avLst/>
          </a:prstGeom>
          <a:solidFill>
            <a:schemeClr val="bg1">
              <a:lumMod val="95000"/>
            </a:schemeClr>
          </a:solidFill>
          <a:ln w="12700">
            <a:solidFill>
              <a:srgbClr val="002060"/>
            </a:solidFill>
          </a:ln>
        </p:spPr>
        <p:style>
          <a:lnRef idx="2">
            <a:schemeClr val="dk1"/>
          </a:lnRef>
          <a:fillRef idx="1">
            <a:schemeClr val="lt1"/>
          </a:fillRef>
          <a:effectRef idx="0">
            <a:schemeClr val="dk1"/>
          </a:effectRef>
          <a:fontRef idx="minor">
            <a:schemeClr val="dk1"/>
          </a:fontRef>
        </p:style>
        <p:txBody>
          <a:bodyPr anchor="ctr"/>
          <a:lstStyle/>
          <a:p>
            <a:pPr algn="ctr" fontAlgn="base">
              <a:spcBef>
                <a:spcPct val="0"/>
              </a:spcBef>
              <a:spcAft>
                <a:spcPct val="0"/>
              </a:spcAft>
              <a:defRPr/>
            </a:pPr>
            <a:r>
              <a:rPr lang="it-IT" sz="1300" dirty="0">
                <a:solidFill>
                  <a:srgbClr val="000000"/>
                </a:solidFill>
              </a:rPr>
              <a:t>Limitazione applicabile a tutti i contribuenti con </a:t>
            </a:r>
            <a:r>
              <a:rPr lang="it-IT" sz="1300" b="1" dirty="0">
                <a:solidFill>
                  <a:srgbClr val="000000"/>
                </a:solidFill>
              </a:rPr>
              <a:t>reddito complessivo </a:t>
            </a:r>
            <a:r>
              <a:rPr lang="it-IT" sz="1300" dirty="0">
                <a:solidFill>
                  <a:srgbClr val="000000"/>
                </a:solidFill>
              </a:rPr>
              <a:t>superiore a </a:t>
            </a:r>
            <a:r>
              <a:rPr lang="it-IT" sz="1300" b="1" dirty="0">
                <a:solidFill>
                  <a:srgbClr val="000000"/>
                </a:solidFill>
              </a:rPr>
              <a:t>50.000</a:t>
            </a:r>
            <a:r>
              <a:rPr lang="it-IT" sz="1300" dirty="0">
                <a:solidFill>
                  <a:srgbClr val="000000"/>
                </a:solidFill>
              </a:rPr>
              <a:t> euro</a:t>
            </a:r>
          </a:p>
        </p:txBody>
      </p:sp>
      <p:sp>
        <p:nvSpPr>
          <p:cNvPr id="20" name="Rettangolo 19">
            <a:extLst>
              <a:ext uri="{FF2B5EF4-FFF2-40B4-BE49-F238E27FC236}">
                <a16:creationId xmlns:a16="http://schemas.microsoft.com/office/drawing/2014/main" id="{8ABEFE16-E33A-36EF-C1F2-DCC59C488BEC}"/>
              </a:ext>
            </a:extLst>
          </p:cNvPr>
          <p:cNvSpPr/>
          <p:nvPr/>
        </p:nvSpPr>
        <p:spPr>
          <a:xfrm>
            <a:off x="789698" y="2254161"/>
            <a:ext cx="3782222" cy="711553"/>
          </a:xfrm>
          <a:prstGeom prst="rect">
            <a:avLst/>
          </a:prstGeom>
          <a:solidFill>
            <a:schemeClr val="bg1">
              <a:lumMod val="95000"/>
            </a:schemeClr>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it-IT" sz="1250" b="1" dirty="0">
                <a:solidFill>
                  <a:schemeClr val="tx1"/>
                </a:solidFill>
              </a:rPr>
              <a:t>Riduzione</a:t>
            </a:r>
            <a:r>
              <a:rPr lang="it-IT" sz="1250" dirty="0">
                <a:solidFill>
                  <a:schemeClr val="tx1"/>
                </a:solidFill>
              </a:rPr>
              <a:t> della detrazione dall’imposta lorda per </a:t>
            </a:r>
            <a:r>
              <a:rPr lang="it-IT" sz="1250" b="1" dirty="0">
                <a:solidFill>
                  <a:schemeClr val="tx1"/>
                </a:solidFill>
              </a:rPr>
              <a:t>talune tipologie di oneri </a:t>
            </a:r>
            <a:r>
              <a:rPr lang="it-IT" sz="1250" dirty="0">
                <a:solidFill>
                  <a:schemeClr val="tx1"/>
                </a:solidFill>
              </a:rPr>
              <a:t>per un importo di </a:t>
            </a:r>
            <a:r>
              <a:rPr lang="it-IT" sz="1250" b="1" dirty="0">
                <a:solidFill>
                  <a:schemeClr val="tx1"/>
                </a:solidFill>
              </a:rPr>
              <a:t>260 euro </a:t>
            </a:r>
          </a:p>
        </p:txBody>
      </p:sp>
      <p:sp>
        <p:nvSpPr>
          <p:cNvPr id="21" name="Rettangolo 20">
            <a:extLst>
              <a:ext uri="{FF2B5EF4-FFF2-40B4-BE49-F238E27FC236}">
                <a16:creationId xmlns:a16="http://schemas.microsoft.com/office/drawing/2014/main" id="{35F28C27-9002-340D-2BAA-72A5BCE35CD8}"/>
              </a:ext>
            </a:extLst>
          </p:cNvPr>
          <p:cNvSpPr/>
          <p:nvPr/>
        </p:nvSpPr>
        <p:spPr>
          <a:xfrm>
            <a:off x="789698" y="3855717"/>
            <a:ext cx="3782222" cy="711553"/>
          </a:xfrm>
          <a:prstGeom prst="rect">
            <a:avLst/>
          </a:prstGeom>
          <a:solidFill>
            <a:schemeClr val="bg1">
              <a:lumMod val="95000"/>
            </a:schemeClr>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it-IT" sz="1300" dirty="0">
                <a:solidFill>
                  <a:srgbClr val="000000"/>
                </a:solidFill>
              </a:rPr>
              <a:t>Per questi contribuenti </a:t>
            </a:r>
            <a:r>
              <a:rPr lang="it-IT" sz="1300" b="1" dirty="0">
                <a:solidFill>
                  <a:srgbClr val="000000"/>
                </a:solidFill>
              </a:rPr>
              <a:t>sterilizzazione</a:t>
            </a:r>
            <a:r>
              <a:rPr lang="it-IT" sz="1300" dirty="0">
                <a:solidFill>
                  <a:srgbClr val="000000"/>
                </a:solidFill>
              </a:rPr>
              <a:t> del beneficio derivante dal</a:t>
            </a:r>
          </a:p>
          <a:p>
            <a:pPr algn="ctr" fontAlgn="base">
              <a:spcBef>
                <a:spcPct val="0"/>
              </a:spcBef>
              <a:spcAft>
                <a:spcPct val="0"/>
              </a:spcAft>
              <a:defRPr/>
            </a:pPr>
            <a:r>
              <a:rPr lang="it-IT" sz="1300" dirty="0">
                <a:solidFill>
                  <a:srgbClr val="000000"/>
                </a:solidFill>
              </a:rPr>
              <a:t> </a:t>
            </a:r>
            <a:r>
              <a:rPr lang="it-IT" sz="1300" b="1" dirty="0">
                <a:solidFill>
                  <a:srgbClr val="000000"/>
                </a:solidFill>
              </a:rPr>
              <a:t>taglio Irpef</a:t>
            </a:r>
          </a:p>
        </p:txBody>
      </p:sp>
      <p:sp>
        <p:nvSpPr>
          <p:cNvPr id="22" name="Rettangolo 21">
            <a:extLst>
              <a:ext uri="{FF2B5EF4-FFF2-40B4-BE49-F238E27FC236}">
                <a16:creationId xmlns:a16="http://schemas.microsoft.com/office/drawing/2014/main" id="{E9BD28F1-2E1E-F26F-AF93-D005A03DBA06}"/>
              </a:ext>
            </a:extLst>
          </p:cNvPr>
          <p:cNvSpPr/>
          <p:nvPr/>
        </p:nvSpPr>
        <p:spPr>
          <a:xfrm>
            <a:off x="4647935" y="1828521"/>
            <a:ext cx="3782222" cy="314124"/>
          </a:xfrm>
          <a:prstGeom prst="rect">
            <a:avLst/>
          </a:prstGeom>
          <a:solidFill>
            <a:srgbClr val="F3C7C5"/>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it-IT" sz="1200" b="1" dirty="0">
                <a:solidFill>
                  <a:schemeClr val="tx1"/>
                </a:solidFill>
              </a:rPr>
              <a:t>A QUALI ONERI SI APPLICA LA LIMITAZIONE?</a:t>
            </a:r>
          </a:p>
        </p:txBody>
      </p:sp>
      <p:sp>
        <p:nvSpPr>
          <p:cNvPr id="23" name="Rettangolo 22">
            <a:extLst>
              <a:ext uri="{FF2B5EF4-FFF2-40B4-BE49-F238E27FC236}">
                <a16:creationId xmlns:a16="http://schemas.microsoft.com/office/drawing/2014/main" id="{E0FFC797-FFDE-E097-6B93-B0BA8A5FECEC}"/>
              </a:ext>
            </a:extLst>
          </p:cNvPr>
          <p:cNvSpPr/>
          <p:nvPr/>
        </p:nvSpPr>
        <p:spPr>
          <a:xfrm>
            <a:off x="1065029" y="1578864"/>
            <a:ext cx="3252355" cy="192412"/>
          </a:xfrm>
          <a:prstGeom prst="rect">
            <a:avLst/>
          </a:prstGeom>
          <a:solidFill>
            <a:schemeClr val="accent4">
              <a:lumMod val="40000"/>
              <a:lumOff val="60000"/>
            </a:schemeClr>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it-IT" sz="1200" b="1" cap="none" dirty="0">
                <a:solidFill>
                  <a:schemeClr val="tx1"/>
                </a:solidFill>
              </a:rPr>
              <a:t> </a:t>
            </a:r>
            <a:r>
              <a:rPr lang="it-IT" sz="1200" b="1" dirty="0">
                <a:solidFill>
                  <a:schemeClr val="tx1"/>
                </a:solidFill>
              </a:rPr>
              <a:t>TRANSITORIA PER IL SOLO 2024</a:t>
            </a:r>
            <a:endParaRPr lang="it-IT" sz="1200" cap="none" dirty="0">
              <a:solidFill>
                <a:schemeClr val="tx1"/>
              </a:solidFill>
            </a:endParaRPr>
          </a:p>
        </p:txBody>
      </p:sp>
      <p:sp>
        <p:nvSpPr>
          <p:cNvPr id="9" name="Rettangolo 8">
            <a:extLst>
              <a:ext uri="{FF2B5EF4-FFF2-40B4-BE49-F238E27FC236}">
                <a16:creationId xmlns:a16="http://schemas.microsoft.com/office/drawing/2014/main" id="{DDE1E737-3832-B006-E15C-4A42C9AB7E5A}"/>
              </a:ext>
            </a:extLst>
          </p:cNvPr>
          <p:cNvSpPr/>
          <p:nvPr/>
        </p:nvSpPr>
        <p:spPr>
          <a:xfrm>
            <a:off x="4662052" y="2254161"/>
            <a:ext cx="3782222" cy="2349240"/>
          </a:xfrm>
          <a:prstGeom prst="rect">
            <a:avLst/>
          </a:prstGeom>
          <a:solidFill>
            <a:schemeClr val="bg1">
              <a:lumMod val="95000"/>
            </a:schemeClr>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r>
              <a:rPr lang="it-IT" sz="1200" dirty="0">
                <a:solidFill>
                  <a:schemeClr val="tx1"/>
                </a:solidFill>
              </a:rPr>
              <a:t>a) gli oneri la cui detraibilità è fissata dal TUIR o da qualsiasi altra disposizione fiscale nella </a:t>
            </a:r>
            <a:r>
              <a:rPr lang="it-IT" sz="1200" b="1" dirty="0">
                <a:solidFill>
                  <a:schemeClr val="tx1"/>
                </a:solidFill>
              </a:rPr>
              <a:t>misura del 19%</a:t>
            </a:r>
            <a:r>
              <a:rPr lang="it-IT" sz="1200" dirty="0">
                <a:solidFill>
                  <a:schemeClr val="tx1"/>
                </a:solidFill>
              </a:rPr>
              <a:t>, </a:t>
            </a:r>
            <a:r>
              <a:rPr lang="it-IT" sz="1200" b="1" dirty="0">
                <a:solidFill>
                  <a:schemeClr val="tx1"/>
                </a:solidFill>
              </a:rPr>
              <a:t>fatta eccezione per le spese sanitarie </a:t>
            </a:r>
            <a:r>
              <a:rPr lang="it-IT" sz="1200" dirty="0">
                <a:solidFill>
                  <a:schemeClr val="tx1"/>
                </a:solidFill>
              </a:rPr>
              <a:t>di cui all'articolo 15, comma 1, lettera c) TUIR;</a:t>
            </a:r>
          </a:p>
          <a:p>
            <a:pPr algn="just"/>
            <a:r>
              <a:rPr lang="it-IT" sz="1200" dirty="0">
                <a:solidFill>
                  <a:schemeClr val="tx1"/>
                </a:solidFill>
              </a:rPr>
              <a:t>b) le </a:t>
            </a:r>
            <a:r>
              <a:rPr lang="it-IT" sz="1200" b="1" dirty="0">
                <a:solidFill>
                  <a:schemeClr val="tx1"/>
                </a:solidFill>
              </a:rPr>
              <a:t>erogazioni liberali </a:t>
            </a:r>
            <a:r>
              <a:rPr lang="it-IT" sz="1200" dirty="0">
                <a:solidFill>
                  <a:schemeClr val="tx1"/>
                </a:solidFill>
              </a:rPr>
              <a:t>in favore dei partiti politici di cui all'articolo 11 del D.L. n. 149/2013, convertito, con modificazioni, dalla Legge n. 13/2014;</a:t>
            </a:r>
          </a:p>
          <a:p>
            <a:pPr algn="just"/>
            <a:r>
              <a:rPr lang="it-IT" sz="1200" dirty="0">
                <a:solidFill>
                  <a:schemeClr val="tx1"/>
                </a:solidFill>
              </a:rPr>
              <a:t>c) i </a:t>
            </a:r>
            <a:r>
              <a:rPr lang="it-IT" sz="1200" b="1" dirty="0">
                <a:solidFill>
                  <a:schemeClr val="tx1"/>
                </a:solidFill>
              </a:rPr>
              <a:t>premi di assicurazione per rischio eventi calamitosi</a:t>
            </a:r>
            <a:r>
              <a:rPr lang="it-IT" sz="1200" dirty="0">
                <a:solidFill>
                  <a:schemeClr val="tx1"/>
                </a:solidFill>
              </a:rPr>
              <a:t> di cui all'articolo 119, comma 4, quinto periodo, del D.L. n. 34/2020, convertito, con modificazioni, dalla Legge n. 77/2020".</a:t>
            </a:r>
          </a:p>
        </p:txBody>
      </p:sp>
      <p:sp>
        <p:nvSpPr>
          <p:cNvPr id="4" name="Segnaposto numero diapositiva 3">
            <a:extLst>
              <a:ext uri="{FF2B5EF4-FFF2-40B4-BE49-F238E27FC236}">
                <a16:creationId xmlns:a16="http://schemas.microsoft.com/office/drawing/2014/main" id="{14B71E9B-1404-834A-09C0-51FF8C967D03}"/>
              </a:ext>
            </a:extLst>
          </p:cNvPr>
          <p:cNvSpPr>
            <a:spLocks noGrp="1"/>
          </p:cNvSpPr>
          <p:nvPr>
            <p:ph type="sldNum" sz="quarter" idx="12"/>
          </p:nvPr>
        </p:nvSpPr>
        <p:spPr>
          <a:xfrm>
            <a:off x="3604591" y="4793767"/>
            <a:ext cx="2292626" cy="273844"/>
          </a:xfrm>
        </p:spPr>
        <p:txBody>
          <a:bodyPr/>
          <a:lstStyle/>
          <a:p>
            <a:fld id="{FB5B9F2C-B2AC-42B8-8C0E-D6B8362F432E}" type="slidenum">
              <a:rPr lang="it-IT" sz="1300" smtClean="0"/>
              <a:t>7</a:t>
            </a:fld>
            <a:endParaRPr lang="it-IT" sz="1300" dirty="0"/>
          </a:p>
        </p:txBody>
      </p:sp>
    </p:spTree>
    <p:extLst>
      <p:ext uri="{BB962C8B-B14F-4D97-AF65-F5344CB8AC3E}">
        <p14:creationId xmlns:p14="http://schemas.microsoft.com/office/powerpoint/2010/main" val="41035286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6CA54E-CF84-1862-E797-0C7A7D3CAE61}"/>
            </a:ext>
          </a:extLst>
        </p:cNvPr>
        <p:cNvGrpSpPr/>
        <p:nvPr/>
      </p:nvGrpSpPr>
      <p:grpSpPr>
        <a:xfrm>
          <a:off x="0" y="0"/>
          <a:ext cx="0" cy="0"/>
          <a:chOff x="0" y="0"/>
          <a:chExt cx="0" cy="0"/>
        </a:xfrm>
      </p:grpSpPr>
      <p:sp>
        <p:nvSpPr>
          <p:cNvPr id="7" name="Callout con freccia in giù 8">
            <a:extLst>
              <a:ext uri="{FF2B5EF4-FFF2-40B4-BE49-F238E27FC236}">
                <a16:creationId xmlns:a16="http://schemas.microsoft.com/office/drawing/2014/main" id="{0D0F4681-67FF-4BBE-EB1D-DA98DC9268F9}"/>
              </a:ext>
            </a:extLst>
          </p:cNvPr>
          <p:cNvSpPr/>
          <p:nvPr/>
        </p:nvSpPr>
        <p:spPr>
          <a:xfrm>
            <a:off x="748210" y="1208140"/>
            <a:ext cx="7696063" cy="407646"/>
          </a:xfrm>
          <a:prstGeom prst="downArrowCallout">
            <a:avLst/>
          </a:prstGeom>
          <a:solidFill>
            <a:srgbClr val="C5322A"/>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it-IT" sz="1600" b="1" dirty="0">
                <a:solidFill>
                  <a:schemeClr val="bg1"/>
                </a:solidFill>
              </a:rPr>
              <a:t>RIORDINO DELLE DETRAZIONI – STATO DELL’ARTE</a:t>
            </a:r>
            <a:endParaRPr lang="it-IT" sz="1800" b="1" dirty="0">
              <a:solidFill>
                <a:schemeClr val="bg1"/>
              </a:solidFill>
            </a:endParaRPr>
          </a:p>
        </p:txBody>
      </p:sp>
      <p:sp>
        <p:nvSpPr>
          <p:cNvPr id="8" name="Titolo 7">
            <a:extLst>
              <a:ext uri="{FF2B5EF4-FFF2-40B4-BE49-F238E27FC236}">
                <a16:creationId xmlns:a16="http://schemas.microsoft.com/office/drawing/2014/main" id="{10A0AB4C-B24E-7F8D-144E-DFC0357527D7}"/>
              </a:ext>
            </a:extLst>
          </p:cNvPr>
          <p:cNvSpPr>
            <a:spLocks noGrp="1"/>
          </p:cNvSpPr>
          <p:nvPr>
            <p:ph type="title"/>
          </p:nvPr>
        </p:nvSpPr>
        <p:spPr>
          <a:xfrm>
            <a:off x="566057" y="540099"/>
            <a:ext cx="8011886" cy="626851"/>
          </a:xfrm>
        </p:spPr>
        <p:txBody>
          <a:bodyPr/>
          <a:lstStyle/>
          <a:p>
            <a:r>
              <a:rPr lang="it-IT" dirty="0"/>
              <a:t>MODIFICHE IRPEF E DETRAZIONI</a:t>
            </a:r>
          </a:p>
        </p:txBody>
      </p:sp>
      <p:sp>
        <p:nvSpPr>
          <p:cNvPr id="22" name="Rettangolo 21">
            <a:extLst>
              <a:ext uri="{FF2B5EF4-FFF2-40B4-BE49-F238E27FC236}">
                <a16:creationId xmlns:a16="http://schemas.microsoft.com/office/drawing/2014/main" id="{D985DE72-1967-4EAA-6869-BBE984571EB9}"/>
              </a:ext>
            </a:extLst>
          </p:cNvPr>
          <p:cNvSpPr/>
          <p:nvPr/>
        </p:nvSpPr>
        <p:spPr>
          <a:xfrm>
            <a:off x="4647935" y="1828521"/>
            <a:ext cx="3782222" cy="314124"/>
          </a:xfrm>
          <a:prstGeom prst="rect">
            <a:avLst/>
          </a:prstGeom>
          <a:solidFill>
            <a:srgbClr val="F3C7C5"/>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it-IT" sz="1200" b="1" dirty="0">
                <a:solidFill>
                  <a:schemeClr val="tx1"/>
                </a:solidFill>
              </a:rPr>
              <a:t>A QUALI ONERI SI APPLICA LA LIMITAZIONE?</a:t>
            </a:r>
          </a:p>
        </p:txBody>
      </p:sp>
      <p:sp>
        <p:nvSpPr>
          <p:cNvPr id="23" name="Rettangolo 22">
            <a:extLst>
              <a:ext uri="{FF2B5EF4-FFF2-40B4-BE49-F238E27FC236}">
                <a16:creationId xmlns:a16="http://schemas.microsoft.com/office/drawing/2014/main" id="{ED189953-031B-2545-5CAC-6816144B4CB7}"/>
              </a:ext>
            </a:extLst>
          </p:cNvPr>
          <p:cNvSpPr/>
          <p:nvPr/>
        </p:nvSpPr>
        <p:spPr>
          <a:xfrm>
            <a:off x="1065029" y="1578864"/>
            <a:ext cx="3252355" cy="192412"/>
          </a:xfrm>
          <a:prstGeom prst="rect">
            <a:avLst/>
          </a:prstGeom>
          <a:solidFill>
            <a:schemeClr val="accent4">
              <a:lumMod val="40000"/>
              <a:lumOff val="60000"/>
            </a:schemeClr>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it-IT" sz="1200" b="1" cap="none" dirty="0">
                <a:solidFill>
                  <a:schemeClr val="tx1"/>
                </a:solidFill>
              </a:rPr>
              <a:t> A REGIME</a:t>
            </a:r>
            <a:endParaRPr lang="it-IT" sz="1200" cap="none" dirty="0">
              <a:solidFill>
                <a:schemeClr val="tx1"/>
              </a:solidFill>
            </a:endParaRPr>
          </a:p>
        </p:txBody>
      </p:sp>
      <p:sp>
        <p:nvSpPr>
          <p:cNvPr id="9" name="Rettangolo 8">
            <a:extLst>
              <a:ext uri="{FF2B5EF4-FFF2-40B4-BE49-F238E27FC236}">
                <a16:creationId xmlns:a16="http://schemas.microsoft.com/office/drawing/2014/main" id="{297C52BB-00DD-42D5-2AAA-A7BF48C56537}"/>
              </a:ext>
            </a:extLst>
          </p:cNvPr>
          <p:cNvSpPr/>
          <p:nvPr/>
        </p:nvSpPr>
        <p:spPr>
          <a:xfrm>
            <a:off x="800096" y="3058404"/>
            <a:ext cx="3782222" cy="711553"/>
          </a:xfrm>
          <a:prstGeom prst="rect">
            <a:avLst/>
          </a:prstGeom>
          <a:solidFill>
            <a:schemeClr val="bg1">
              <a:lumMod val="95000"/>
            </a:schemeClr>
          </a:solidFill>
          <a:ln w="12700">
            <a:solidFill>
              <a:srgbClr val="002060"/>
            </a:solidFill>
          </a:ln>
        </p:spPr>
        <p:style>
          <a:lnRef idx="2">
            <a:schemeClr val="dk1"/>
          </a:lnRef>
          <a:fillRef idx="1">
            <a:schemeClr val="lt1"/>
          </a:fillRef>
          <a:effectRef idx="0">
            <a:schemeClr val="dk1"/>
          </a:effectRef>
          <a:fontRef idx="minor">
            <a:schemeClr val="dk1"/>
          </a:fontRef>
        </p:style>
        <p:txBody>
          <a:bodyPr anchor="ctr"/>
          <a:lstStyle/>
          <a:p>
            <a:pPr algn="ctr" fontAlgn="base">
              <a:spcBef>
                <a:spcPct val="0"/>
              </a:spcBef>
              <a:spcAft>
                <a:spcPct val="0"/>
              </a:spcAft>
              <a:defRPr/>
            </a:pPr>
            <a:r>
              <a:rPr lang="it-IT" sz="1300" dirty="0">
                <a:solidFill>
                  <a:srgbClr val="000000"/>
                </a:solidFill>
              </a:rPr>
              <a:t>Limitazione applicabile a tutti i contribuenti con </a:t>
            </a:r>
            <a:r>
              <a:rPr lang="it-IT" sz="1300" b="1" dirty="0">
                <a:solidFill>
                  <a:srgbClr val="000000"/>
                </a:solidFill>
              </a:rPr>
              <a:t>reddito complessivo </a:t>
            </a:r>
            <a:r>
              <a:rPr lang="it-IT" sz="1300" dirty="0">
                <a:solidFill>
                  <a:srgbClr val="000000"/>
                </a:solidFill>
              </a:rPr>
              <a:t>superiore a </a:t>
            </a:r>
            <a:r>
              <a:rPr lang="it-IT" sz="1300" b="1" dirty="0">
                <a:solidFill>
                  <a:srgbClr val="000000"/>
                </a:solidFill>
              </a:rPr>
              <a:t>75.000</a:t>
            </a:r>
            <a:r>
              <a:rPr lang="it-IT" sz="1300" dirty="0">
                <a:solidFill>
                  <a:srgbClr val="000000"/>
                </a:solidFill>
              </a:rPr>
              <a:t> euro</a:t>
            </a:r>
          </a:p>
        </p:txBody>
      </p:sp>
      <p:sp>
        <p:nvSpPr>
          <p:cNvPr id="10" name="Rettangolo 9">
            <a:extLst>
              <a:ext uri="{FF2B5EF4-FFF2-40B4-BE49-F238E27FC236}">
                <a16:creationId xmlns:a16="http://schemas.microsoft.com/office/drawing/2014/main" id="{0FC878B1-6834-3B53-3416-84C51FD6771F}"/>
              </a:ext>
            </a:extLst>
          </p:cNvPr>
          <p:cNvSpPr/>
          <p:nvPr/>
        </p:nvSpPr>
        <p:spPr>
          <a:xfrm>
            <a:off x="800096" y="2257626"/>
            <a:ext cx="3782222" cy="711553"/>
          </a:xfrm>
          <a:prstGeom prst="rect">
            <a:avLst/>
          </a:prstGeom>
          <a:solidFill>
            <a:schemeClr val="bg1">
              <a:lumMod val="95000"/>
            </a:schemeClr>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it-IT" sz="1400" b="1" cap="none" dirty="0">
                <a:solidFill>
                  <a:schemeClr val="tx1"/>
                </a:solidFill>
              </a:rPr>
              <a:t>Introduzione art. 16-ter TUIR</a:t>
            </a:r>
          </a:p>
          <a:p>
            <a:pPr algn="ctr"/>
            <a:r>
              <a:rPr lang="it-IT" sz="1400" cap="none" dirty="0">
                <a:solidFill>
                  <a:schemeClr val="tx1"/>
                </a:solidFill>
              </a:rPr>
              <a:t>Taglio delle </a:t>
            </a:r>
            <a:r>
              <a:rPr lang="it-IT" sz="1400" b="1" cap="none" dirty="0">
                <a:solidFill>
                  <a:schemeClr val="tx1"/>
                </a:solidFill>
              </a:rPr>
              <a:t>spese</a:t>
            </a:r>
            <a:r>
              <a:rPr lang="it-IT" sz="1400" cap="none" dirty="0">
                <a:solidFill>
                  <a:schemeClr val="tx1"/>
                </a:solidFill>
              </a:rPr>
              <a:t> sostenute dall’</a:t>
            </a:r>
            <a:r>
              <a:rPr lang="it-IT" sz="1400" b="1" cap="none" dirty="0">
                <a:solidFill>
                  <a:schemeClr val="tx1"/>
                </a:solidFill>
              </a:rPr>
              <a:t>1/1/2025</a:t>
            </a:r>
            <a:r>
              <a:rPr lang="it-IT" sz="1400" cap="none" dirty="0">
                <a:solidFill>
                  <a:schemeClr val="tx1"/>
                </a:solidFill>
              </a:rPr>
              <a:t>  su cui calcolare le detrazioni </a:t>
            </a:r>
          </a:p>
        </p:txBody>
      </p:sp>
      <p:sp>
        <p:nvSpPr>
          <p:cNvPr id="11" name="Rettangolo 10">
            <a:extLst>
              <a:ext uri="{FF2B5EF4-FFF2-40B4-BE49-F238E27FC236}">
                <a16:creationId xmlns:a16="http://schemas.microsoft.com/office/drawing/2014/main" id="{35398EFE-C259-ECD2-68B0-2F0E97A8DDD9}"/>
              </a:ext>
            </a:extLst>
          </p:cNvPr>
          <p:cNvSpPr/>
          <p:nvPr/>
        </p:nvSpPr>
        <p:spPr>
          <a:xfrm>
            <a:off x="800096" y="3859182"/>
            <a:ext cx="3782222" cy="711553"/>
          </a:xfrm>
          <a:prstGeom prst="rect">
            <a:avLst/>
          </a:prstGeom>
          <a:solidFill>
            <a:schemeClr val="bg1">
              <a:lumMod val="95000"/>
            </a:schemeClr>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it-IT" sz="1300" dirty="0">
                <a:solidFill>
                  <a:srgbClr val="000000"/>
                </a:solidFill>
              </a:rPr>
              <a:t>Fruizione delle detrazioni parametrata al </a:t>
            </a:r>
            <a:r>
              <a:rPr lang="it-IT" sz="1300" b="1" dirty="0">
                <a:solidFill>
                  <a:srgbClr val="000000"/>
                </a:solidFill>
              </a:rPr>
              <a:t>reddito percepito </a:t>
            </a:r>
            <a:r>
              <a:rPr lang="it-IT" sz="1300" dirty="0">
                <a:solidFill>
                  <a:srgbClr val="000000"/>
                </a:solidFill>
              </a:rPr>
              <a:t>ed al </a:t>
            </a:r>
            <a:r>
              <a:rPr lang="it-IT" sz="1300" b="1" dirty="0">
                <a:solidFill>
                  <a:srgbClr val="000000"/>
                </a:solidFill>
              </a:rPr>
              <a:t>numero di figli </a:t>
            </a:r>
            <a:r>
              <a:rPr lang="it-IT" sz="1300" dirty="0">
                <a:solidFill>
                  <a:srgbClr val="000000"/>
                </a:solidFill>
              </a:rPr>
              <a:t>fiscalmente a carico presenti nel nucleo familiare</a:t>
            </a:r>
          </a:p>
        </p:txBody>
      </p:sp>
      <p:sp>
        <p:nvSpPr>
          <p:cNvPr id="12" name="Rettangolo 11">
            <a:extLst>
              <a:ext uri="{FF2B5EF4-FFF2-40B4-BE49-F238E27FC236}">
                <a16:creationId xmlns:a16="http://schemas.microsoft.com/office/drawing/2014/main" id="{0EAC7D68-A190-CFA6-1583-D7240C383C03}"/>
              </a:ext>
            </a:extLst>
          </p:cNvPr>
          <p:cNvSpPr/>
          <p:nvPr/>
        </p:nvSpPr>
        <p:spPr>
          <a:xfrm>
            <a:off x="785979" y="1831986"/>
            <a:ext cx="3782222" cy="314124"/>
          </a:xfrm>
          <a:prstGeom prst="rect">
            <a:avLst/>
          </a:prstGeom>
          <a:solidFill>
            <a:srgbClr val="F3C7C5"/>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it-IT" sz="1200" b="1" cap="none" dirty="0">
                <a:solidFill>
                  <a:schemeClr val="tx1"/>
                </a:solidFill>
              </a:rPr>
              <a:t>Legge </a:t>
            </a:r>
            <a:r>
              <a:rPr lang="it-IT" sz="1200" b="1" dirty="0">
                <a:solidFill>
                  <a:schemeClr val="tx1"/>
                </a:solidFill>
              </a:rPr>
              <a:t>n.</a:t>
            </a:r>
            <a:r>
              <a:rPr lang="it-IT" sz="1200" b="1" cap="none" dirty="0">
                <a:solidFill>
                  <a:schemeClr val="tx1"/>
                </a:solidFill>
              </a:rPr>
              <a:t> 207/2024 (legge di Bilanci</a:t>
            </a:r>
            <a:r>
              <a:rPr lang="it-IT" sz="1200" b="1" dirty="0">
                <a:solidFill>
                  <a:schemeClr val="tx1"/>
                </a:solidFill>
              </a:rPr>
              <a:t>o</a:t>
            </a:r>
            <a:r>
              <a:rPr lang="it-IT" sz="1200" b="1" cap="none" dirty="0">
                <a:solidFill>
                  <a:schemeClr val="tx1"/>
                </a:solidFill>
              </a:rPr>
              <a:t> 2025)</a:t>
            </a:r>
            <a:endParaRPr lang="it-IT" sz="1200" cap="none" dirty="0">
              <a:solidFill>
                <a:schemeClr val="tx1"/>
              </a:solidFill>
            </a:endParaRPr>
          </a:p>
        </p:txBody>
      </p:sp>
      <p:sp>
        <p:nvSpPr>
          <p:cNvPr id="3" name="Rettangolo 2">
            <a:extLst>
              <a:ext uri="{FF2B5EF4-FFF2-40B4-BE49-F238E27FC236}">
                <a16:creationId xmlns:a16="http://schemas.microsoft.com/office/drawing/2014/main" id="{17677938-A291-9A15-DDF5-B74FFDFF003D}"/>
              </a:ext>
            </a:extLst>
          </p:cNvPr>
          <p:cNvSpPr/>
          <p:nvPr/>
        </p:nvSpPr>
        <p:spPr>
          <a:xfrm>
            <a:off x="4662051" y="2257626"/>
            <a:ext cx="3782222" cy="2319175"/>
          </a:xfrm>
          <a:prstGeom prst="rect">
            <a:avLst/>
          </a:prstGeom>
          <a:solidFill>
            <a:schemeClr val="bg1">
              <a:lumMod val="95000"/>
            </a:schemeClr>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endParaRPr lang="it-IT" sz="1000" cap="none" dirty="0">
              <a:solidFill>
                <a:schemeClr val="tx1"/>
              </a:solidFill>
            </a:endParaRPr>
          </a:p>
          <a:p>
            <a:pPr algn="just"/>
            <a:r>
              <a:rPr lang="it-IT" sz="1000" cap="none" dirty="0">
                <a:solidFill>
                  <a:schemeClr val="tx1"/>
                </a:solidFill>
              </a:rPr>
              <a:t>La limitazione riguarda tutti gli oneri e le spese per i quali TUIR o altre disposizioni normative prevedono una detrazione dall'imposta lorda, ad eccezione di:</a:t>
            </a:r>
          </a:p>
          <a:p>
            <a:pPr algn="just" fontAlgn="ctr"/>
            <a:r>
              <a:rPr lang="it-IT" sz="1000" b="1" dirty="0">
                <a:solidFill>
                  <a:schemeClr val="tx1"/>
                </a:solidFill>
              </a:rPr>
              <a:t>1) Le spese sanitarie</a:t>
            </a:r>
            <a:r>
              <a:rPr lang="it-IT" sz="1000" dirty="0">
                <a:solidFill>
                  <a:schemeClr val="tx1"/>
                </a:solidFill>
              </a:rPr>
              <a:t> (Art. 15 co. 1 lett. c) TUIR);</a:t>
            </a:r>
          </a:p>
          <a:p>
            <a:pPr algn="just" fontAlgn="ctr"/>
            <a:r>
              <a:rPr lang="it-IT" sz="1000" dirty="0">
                <a:solidFill>
                  <a:schemeClr val="tx1"/>
                </a:solidFill>
              </a:rPr>
              <a:t>2) le somme</a:t>
            </a:r>
            <a:r>
              <a:rPr lang="it-IT" sz="1000" b="1" dirty="0">
                <a:solidFill>
                  <a:schemeClr val="tx1"/>
                </a:solidFill>
              </a:rPr>
              <a:t> investite nelle Start Up </a:t>
            </a:r>
            <a:r>
              <a:rPr lang="it-IT" sz="1000" dirty="0">
                <a:solidFill>
                  <a:schemeClr val="tx1"/>
                </a:solidFill>
              </a:rPr>
              <a:t>e nelle </a:t>
            </a:r>
            <a:r>
              <a:rPr lang="it-IT" sz="1000" b="1" dirty="0">
                <a:solidFill>
                  <a:schemeClr val="tx1"/>
                </a:solidFill>
              </a:rPr>
              <a:t>PMI innovative;</a:t>
            </a:r>
            <a:endParaRPr lang="it-IT" sz="1000" dirty="0">
              <a:solidFill>
                <a:schemeClr val="tx1"/>
              </a:solidFill>
            </a:endParaRPr>
          </a:p>
          <a:p>
            <a:pPr algn="just" fontAlgn="ctr"/>
            <a:r>
              <a:rPr lang="it-IT" sz="1000" b="1" dirty="0">
                <a:solidFill>
                  <a:schemeClr val="tx1"/>
                </a:solidFill>
              </a:rPr>
              <a:t>3) g</a:t>
            </a:r>
            <a:r>
              <a:rPr lang="it-IT" sz="1000" dirty="0">
                <a:solidFill>
                  <a:schemeClr val="tx1"/>
                </a:solidFill>
              </a:rPr>
              <a:t>li </a:t>
            </a:r>
            <a:r>
              <a:rPr lang="it-IT" sz="1000" b="1" dirty="0">
                <a:solidFill>
                  <a:schemeClr val="tx1"/>
                </a:solidFill>
              </a:rPr>
              <a:t>interessi passivi </a:t>
            </a:r>
            <a:r>
              <a:rPr lang="it-IT" sz="1000" dirty="0">
                <a:solidFill>
                  <a:schemeClr val="tx1"/>
                </a:solidFill>
              </a:rPr>
              <a:t>e gli altri oneri per prestiti o mutui agrari/ ipotecari </a:t>
            </a:r>
            <a:r>
              <a:rPr lang="it-IT" sz="1000" b="1" dirty="0">
                <a:solidFill>
                  <a:schemeClr val="tx1"/>
                </a:solidFill>
              </a:rPr>
              <a:t>contratti fino al 31.12.2024 (</a:t>
            </a:r>
            <a:r>
              <a:rPr lang="it-IT" sz="1000" dirty="0">
                <a:solidFill>
                  <a:schemeClr val="tx1"/>
                </a:solidFill>
              </a:rPr>
              <a:t>Art. 15 co. 1 lett. a) e b) TUIR);</a:t>
            </a:r>
          </a:p>
          <a:p>
            <a:pPr algn="just" fontAlgn="ctr"/>
            <a:r>
              <a:rPr lang="it-IT" sz="1000" b="1" dirty="0">
                <a:solidFill>
                  <a:schemeClr val="tx1"/>
                </a:solidFill>
              </a:rPr>
              <a:t>4) </a:t>
            </a:r>
            <a:r>
              <a:rPr lang="it-IT" sz="1000" dirty="0">
                <a:solidFill>
                  <a:schemeClr val="tx1"/>
                </a:solidFill>
              </a:rPr>
              <a:t>gli </a:t>
            </a:r>
            <a:r>
              <a:rPr lang="it-IT" sz="1000" b="1" dirty="0">
                <a:solidFill>
                  <a:schemeClr val="tx1"/>
                </a:solidFill>
              </a:rPr>
              <a:t>interessi passivi </a:t>
            </a:r>
            <a:r>
              <a:rPr lang="it-IT" sz="1000" dirty="0">
                <a:solidFill>
                  <a:schemeClr val="tx1"/>
                </a:solidFill>
              </a:rPr>
              <a:t>e gli altri oneri dei mutui ipotecari </a:t>
            </a:r>
            <a:r>
              <a:rPr lang="it-IT" sz="1000" b="1" dirty="0">
                <a:solidFill>
                  <a:schemeClr val="tx1"/>
                </a:solidFill>
              </a:rPr>
              <a:t>contratti fino al 31.12.2024 </a:t>
            </a:r>
            <a:r>
              <a:rPr lang="it-IT" sz="1000" dirty="0">
                <a:solidFill>
                  <a:schemeClr val="tx1"/>
                </a:solidFill>
              </a:rPr>
              <a:t>per la costruzione/ristrutturazione abitazione principale (Art. 15 co. 1-</a:t>
            </a:r>
            <a:r>
              <a:rPr lang="it-IT" sz="1000" i="1" dirty="0">
                <a:solidFill>
                  <a:schemeClr val="tx1"/>
                </a:solidFill>
              </a:rPr>
              <a:t>ter </a:t>
            </a:r>
            <a:r>
              <a:rPr lang="it-IT" sz="1000" dirty="0">
                <a:solidFill>
                  <a:schemeClr val="tx1"/>
                </a:solidFill>
              </a:rPr>
              <a:t>del TUIR);</a:t>
            </a:r>
          </a:p>
          <a:p>
            <a:pPr algn="just" fontAlgn="ctr"/>
            <a:r>
              <a:rPr lang="it-IT" sz="1000" b="1" dirty="0">
                <a:solidFill>
                  <a:schemeClr val="tx1"/>
                </a:solidFill>
              </a:rPr>
              <a:t>5) premi di assicurazione </a:t>
            </a:r>
            <a:r>
              <a:rPr lang="it-IT" sz="1000" dirty="0">
                <a:solidFill>
                  <a:schemeClr val="tx1"/>
                </a:solidFill>
              </a:rPr>
              <a:t>detraibili in forza di contratti </a:t>
            </a:r>
            <a:r>
              <a:rPr lang="it-IT" sz="1000" b="1" dirty="0">
                <a:solidFill>
                  <a:schemeClr val="tx1"/>
                </a:solidFill>
              </a:rPr>
              <a:t>stipulati fino al 31.12.2024;</a:t>
            </a:r>
            <a:endParaRPr lang="it-IT" sz="1000" dirty="0">
              <a:solidFill>
                <a:schemeClr val="tx1"/>
              </a:solidFill>
            </a:endParaRPr>
          </a:p>
          <a:p>
            <a:pPr algn="just" fontAlgn="ctr"/>
            <a:r>
              <a:rPr lang="it-IT" sz="1000" dirty="0">
                <a:solidFill>
                  <a:schemeClr val="tx1"/>
                </a:solidFill>
              </a:rPr>
              <a:t>6) rate delle spese detraibili ex art. 16-bis del Tuir sostenute</a:t>
            </a:r>
            <a:r>
              <a:rPr lang="it-IT" sz="1000" b="1" dirty="0">
                <a:solidFill>
                  <a:schemeClr val="tx1"/>
                </a:solidFill>
              </a:rPr>
              <a:t> fino al 31.12.2024.</a:t>
            </a:r>
          </a:p>
          <a:p>
            <a:pPr algn="just"/>
            <a:endParaRPr lang="it-IT" sz="1200" cap="none" dirty="0">
              <a:solidFill>
                <a:schemeClr val="tx1"/>
              </a:solidFill>
            </a:endParaRPr>
          </a:p>
        </p:txBody>
      </p:sp>
      <p:sp>
        <p:nvSpPr>
          <p:cNvPr id="4" name="Segnaposto numero diapositiva 3">
            <a:extLst>
              <a:ext uri="{FF2B5EF4-FFF2-40B4-BE49-F238E27FC236}">
                <a16:creationId xmlns:a16="http://schemas.microsoft.com/office/drawing/2014/main" id="{C3F0411A-D01B-02CB-56F5-B7CA6DE66AFF}"/>
              </a:ext>
            </a:extLst>
          </p:cNvPr>
          <p:cNvSpPr>
            <a:spLocks noGrp="1"/>
          </p:cNvSpPr>
          <p:nvPr>
            <p:ph type="sldNum" sz="quarter" idx="12"/>
          </p:nvPr>
        </p:nvSpPr>
        <p:spPr>
          <a:xfrm>
            <a:off x="3604591" y="4793767"/>
            <a:ext cx="2292626" cy="273844"/>
          </a:xfrm>
        </p:spPr>
        <p:txBody>
          <a:bodyPr/>
          <a:lstStyle/>
          <a:p>
            <a:fld id="{FB5B9F2C-B2AC-42B8-8C0E-D6B8362F432E}" type="slidenum">
              <a:rPr lang="it-IT" sz="1300" smtClean="0"/>
              <a:t>8</a:t>
            </a:fld>
            <a:endParaRPr lang="it-IT" sz="1300" dirty="0"/>
          </a:p>
        </p:txBody>
      </p:sp>
    </p:spTree>
    <p:extLst>
      <p:ext uri="{BB962C8B-B14F-4D97-AF65-F5344CB8AC3E}">
        <p14:creationId xmlns:p14="http://schemas.microsoft.com/office/powerpoint/2010/main" val="23603787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7412D-E2D5-22F7-01A4-688DC9AB5AA6}"/>
            </a:ext>
          </a:extLst>
        </p:cNvPr>
        <p:cNvGrpSpPr/>
        <p:nvPr/>
      </p:nvGrpSpPr>
      <p:grpSpPr>
        <a:xfrm>
          <a:off x="0" y="0"/>
          <a:ext cx="0" cy="0"/>
          <a:chOff x="0" y="0"/>
          <a:chExt cx="0" cy="0"/>
        </a:xfrm>
      </p:grpSpPr>
      <p:sp>
        <p:nvSpPr>
          <p:cNvPr id="7" name="Callout con freccia in giù 8">
            <a:extLst>
              <a:ext uri="{FF2B5EF4-FFF2-40B4-BE49-F238E27FC236}">
                <a16:creationId xmlns:a16="http://schemas.microsoft.com/office/drawing/2014/main" id="{99FB3304-0C56-7220-27A6-424A9F9DCCD8}"/>
              </a:ext>
            </a:extLst>
          </p:cNvPr>
          <p:cNvSpPr/>
          <p:nvPr/>
        </p:nvSpPr>
        <p:spPr>
          <a:xfrm>
            <a:off x="748210" y="1217665"/>
            <a:ext cx="7696063" cy="407646"/>
          </a:xfrm>
          <a:prstGeom prst="downArrowCallout">
            <a:avLst/>
          </a:prstGeom>
          <a:solidFill>
            <a:srgbClr val="C5322A"/>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it-IT" sz="1600" b="1" dirty="0">
                <a:solidFill>
                  <a:schemeClr val="bg1"/>
                </a:solidFill>
              </a:rPr>
              <a:t>RIORDINO DELLE DETRAZIONI – STATO DELL’ARTE</a:t>
            </a:r>
            <a:endParaRPr lang="it-IT" sz="1800" b="1" dirty="0">
              <a:solidFill>
                <a:schemeClr val="bg1"/>
              </a:solidFill>
            </a:endParaRPr>
          </a:p>
        </p:txBody>
      </p:sp>
      <p:sp>
        <p:nvSpPr>
          <p:cNvPr id="8" name="Titolo 7">
            <a:extLst>
              <a:ext uri="{FF2B5EF4-FFF2-40B4-BE49-F238E27FC236}">
                <a16:creationId xmlns:a16="http://schemas.microsoft.com/office/drawing/2014/main" id="{E8C32F63-E39C-8059-4686-CD71483E7A63}"/>
              </a:ext>
            </a:extLst>
          </p:cNvPr>
          <p:cNvSpPr>
            <a:spLocks noGrp="1"/>
          </p:cNvSpPr>
          <p:nvPr>
            <p:ph type="title"/>
          </p:nvPr>
        </p:nvSpPr>
        <p:spPr>
          <a:xfrm>
            <a:off x="566057" y="540099"/>
            <a:ext cx="8011886" cy="626851"/>
          </a:xfrm>
        </p:spPr>
        <p:txBody>
          <a:bodyPr/>
          <a:lstStyle/>
          <a:p>
            <a:r>
              <a:rPr lang="it-IT" dirty="0"/>
              <a:t>MODIFICHE IRPEF E DETRAZIONI</a:t>
            </a:r>
          </a:p>
        </p:txBody>
      </p:sp>
      <p:sp>
        <p:nvSpPr>
          <p:cNvPr id="19" name="Rettangolo 18">
            <a:extLst>
              <a:ext uri="{FF2B5EF4-FFF2-40B4-BE49-F238E27FC236}">
                <a16:creationId xmlns:a16="http://schemas.microsoft.com/office/drawing/2014/main" id="{0C203168-186C-44E1-18A8-29EC7CA2C869}"/>
              </a:ext>
            </a:extLst>
          </p:cNvPr>
          <p:cNvSpPr/>
          <p:nvPr/>
        </p:nvSpPr>
        <p:spPr>
          <a:xfrm>
            <a:off x="782764" y="3054939"/>
            <a:ext cx="3782222" cy="711553"/>
          </a:xfrm>
          <a:prstGeom prst="rect">
            <a:avLst/>
          </a:prstGeom>
          <a:solidFill>
            <a:schemeClr val="bg1">
              <a:lumMod val="95000"/>
            </a:schemeClr>
          </a:solidFill>
          <a:ln w="12700">
            <a:solidFill>
              <a:srgbClr val="002060"/>
            </a:solidFill>
          </a:ln>
        </p:spPr>
        <p:style>
          <a:lnRef idx="2">
            <a:schemeClr val="dk1"/>
          </a:lnRef>
          <a:fillRef idx="1">
            <a:schemeClr val="lt1"/>
          </a:fillRef>
          <a:effectRef idx="0">
            <a:schemeClr val="dk1"/>
          </a:effectRef>
          <a:fontRef idx="minor">
            <a:schemeClr val="dk1"/>
          </a:fontRef>
        </p:style>
        <p:txBody>
          <a:bodyPr anchor="ctr"/>
          <a:lstStyle/>
          <a:p>
            <a:pPr algn="ctr" fontAlgn="base">
              <a:spcBef>
                <a:spcPct val="0"/>
              </a:spcBef>
              <a:spcAft>
                <a:spcPct val="0"/>
              </a:spcAft>
              <a:defRPr/>
            </a:pPr>
            <a:r>
              <a:rPr lang="it-IT" sz="1300" dirty="0">
                <a:solidFill>
                  <a:srgbClr val="000000"/>
                </a:solidFill>
              </a:rPr>
              <a:t>Limitazione applicabile a tutti i contribuenti con </a:t>
            </a:r>
            <a:r>
              <a:rPr lang="it-IT" sz="1300" b="1" dirty="0">
                <a:solidFill>
                  <a:srgbClr val="000000"/>
                </a:solidFill>
              </a:rPr>
              <a:t>reddito complessivo </a:t>
            </a:r>
            <a:r>
              <a:rPr lang="it-IT" sz="1300" dirty="0">
                <a:solidFill>
                  <a:srgbClr val="000000"/>
                </a:solidFill>
              </a:rPr>
              <a:t>superiore a </a:t>
            </a:r>
            <a:r>
              <a:rPr lang="it-IT" sz="1300" b="1" dirty="0">
                <a:solidFill>
                  <a:srgbClr val="000000"/>
                </a:solidFill>
              </a:rPr>
              <a:t>200.000</a:t>
            </a:r>
            <a:r>
              <a:rPr lang="it-IT" sz="1300" dirty="0">
                <a:solidFill>
                  <a:srgbClr val="000000"/>
                </a:solidFill>
              </a:rPr>
              <a:t> euro</a:t>
            </a:r>
          </a:p>
        </p:txBody>
      </p:sp>
      <p:sp>
        <p:nvSpPr>
          <p:cNvPr id="20" name="Rettangolo 19">
            <a:extLst>
              <a:ext uri="{FF2B5EF4-FFF2-40B4-BE49-F238E27FC236}">
                <a16:creationId xmlns:a16="http://schemas.microsoft.com/office/drawing/2014/main" id="{AFAA2201-4CDE-6C9C-F2D9-70406A526836}"/>
              </a:ext>
            </a:extLst>
          </p:cNvPr>
          <p:cNvSpPr/>
          <p:nvPr/>
        </p:nvSpPr>
        <p:spPr>
          <a:xfrm>
            <a:off x="782764" y="2254161"/>
            <a:ext cx="3782222" cy="711553"/>
          </a:xfrm>
          <a:prstGeom prst="rect">
            <a:avLst/>
          </a:prstGeom>
          <a:solidFill>
            <a:schemeClr val="bg1">
              <a:lumMod val="95000"/>
            </a:schemeClr>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it-IT" sz="1400" b="1" dirty="0">
                <a:solidFill>
                  <a:schemeClr val="tx1"/>
                </a:solidFill>
              </a:rPr>
              <a:t>Modifiche art. 16-ter TUIR </a:t>
            </a:r>
          </a:p>
          <a:p>
            <a:pPr algn="ctr"/>
            <a:r>
              <a:rPr lang="it-IT" sz="1400" b="1" dirty="0">
                <a:solidFill>
                  <a:schemeClr val="tx1"/>
                </a:solidFill>
              </a:rPr>
              <a:t>(introduzione del nuovo comma 5-bis)</a:t>
            </a:r>
          </a:p>
          <a:p>
            <a:pPr algn="ctr"/>
            <a:r>
              <a:rPr lang="it-IT" sz="1400" b="1" dirty="0">
                <a:solidFill>
                  <a:schemeClr val="tx1"/>
                </a:solidFill>
              </a:rPr>
              <a:t>Riduzione </a:t>
            </a:r>
            <a:r>
              <a:rPr lang="it-IT" sz="1400" dirty="0">
                <a:solidFill>
                  <a:schemeClr val="tx1"/>
                </a:solidFill>
              </a:rPr>
              <a:t>detrazioni per oneri di 440 euro</a:t>
            </a:r>
          </a:p>
        </p:txBody>
      </p:sp>
      <p:sp>
        <p:nvSpPr>
          <p:cNvPr id="21" name="Rettangolo 20">
            <a:extLst>
              <a:ext uri="{FF2B5EF4-FFF2-40B4-BE49-F238E27FC236}">
                <a16:creationId xmlns:a16="http://schemas.microsoft.com/office/drawing/2014/main" id="{BF8D1117-F60F-ABF9-C72C-AA1F7936BB77}"/>
              </a:ext>
            </a:extLst>
          </p:cNvPr>
          <p:cNvSpPr/>
          <p:nvPr/>
        </p:nvSpPr>
        <p:spPr>
          <a:xfrm>
            <a:off x="782764" y="3855717"/>
            <a:ext cx="3782222" cy="711553"/>
          </a:xfrm>
          <a:prstGeom prst="rect">
            <a:avLst/>
          </a:prstGeom>
          <a:solidFill>
            <a:schemeClr val="bg1">
              <a:lumMod val="95000"/>
            </a:schemeClr>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it-IT" sz="1300" dirty="0">
                <a:solidFill>
                  <a:srgbClr val="000000"/>
                </a:solidFill>
              </a:rPr>
              <a:t>Per questi contribuenti </a:t>
            </a:r>
            <a:r>
              <a:rPr lang="it-IT" sz="1300" b="1" dirty="0">
                <a:solidFill>
                  <a:srgbClr val="000000"/>
                </a:solidFill>
              </a:rPr>
              <a:t>sterilizzazione</a:t>
            </a:r>
            <a:r>
              <a:rPr lang="it-IT" sz="1300" dirty="0">
                <a:solidFill>
                  <a:srgbClr val="000000"/>
                </a:solidFill>
              </a:rPr>
              <a:t> del beneficio derivante dal</a:t>
            </a:r>
          </a:p>
          <a:p>
            <a:pPr algn="ctr" fontAlgn="base">
              <a:spcBef>
                <a:spcPct val="0"/>
              </a:spcBef>
              <a:spcAft>
                <a:spcPct val="0"/>
              </a:spcAft>
              <a:defRPr/>
            </a:pPr>
            <a:r>
              <a:rPr lang="it-IT" sz="1300" dirty="0">
                <a:solidFill>
                  <a:srgbClr val="000000"/>
                </a:solidFill>
              </a:rPr>
              <a:t> </a:t>
            </a:r>
            <a:r>
              <a:rPr lang="it-IT" sz="1300" b="1" dirty="0">
                <a:solidFill>
                  <a:srgbClr val="000000"/>
                </a:solidFill>
              </a:rPr>
              <a:t>taglio Irpef</a:t>
            </a:r>
          </a:p>
        </p:txBody>
      </p:sp>
      <p:sp>
        <p:nvSpPr>
          <p:cNvPr id="22" name="Rettangolo 21">
            <a:extLst>
              <a:ext uri="{FF2B5EF4-FFF2-40B4-BE49-F238E27FC236}">
                <a16:creationId xmlns:a16="http://schemas.microsoft.com/office/drawing/2014/main" id="{F7A28128-4AD7-764C-DEDA-B9DAD9F2324A}"/>
              </a:ext>
            </a:extLst>
          </p:cNvPr>
          <p:cNvSpPr/>
          <p:nvPr/>
        </p:nvSpPr>
        <p:spPr>
          <a:xfrm>
            <a:off x="4647935" y="1828521"/>
            <a:ext cx="3782222" cy="314124"/>
          </a:xfrm>
          <a:prstGeom prst="rect">
            <a:avLst/>
          </a:prstGeom>
          <a:solidFill>
            <a:srgbClr val="F3C7C5"/>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it-IT" sz="1100" b="1" dirty="0">
                <a:solidFill>
                  <a:schemeClr val="tx1"/>
                </a:solidFill>
              </a:rPr>
              <a:t>A QUALI ONERI SI APPLICA LA LIMITAZIONE?</a:t>
            </a:r>
          </a:p>
        </p:txBody>
      </p:sp>
      <p:sp>
        <p:nvSpPr>
          <p:cNvPr id="23" name="Rettangolo 22">
            <a:extLst>
              <a:ext uri="{FF2B5EF4-FFF2-40B4-BE49-F238E27FC236}">
                <a16:creationId xmlns:a16="http://schemas.microsoft.com/office/drawing/2014/main" id="{BA57F34E-8B0C-0573-7F2F-7B9C11E37DD5}"/>
              </a:ext>
            </a:extLst>
          </p:cNvPr>
          <p:cNvSpPr/>
          <p:nvPr/>
        </p:nvSpPr>
        <p:spPr>
          <a:xfrm>
            <a:off x="1065029" y="1578864"/>
            <a:ext cx="3252355" cy="192412"/>
          </a:xfrm>
          <a:prstGeom prst="rect">
            <a:avLst/>
          </a:prstGeom>
          <a:solidFill>
            <a:schemeClr val="accent4">
              <a:lumMod val="40000"/>
              <a:lumOff val="60000"/>
            </a:schemeClr>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it-IT" sz="1200" b="1" dirty="0">
                <a:solidFill>
                  <a:schemeClr val="tx1"/>
                </a:solidFill>
              </a:rPr>
              <a:t> A REGIME – NOVITÀ 2026</a:t>
            </a:r>
            <a:endParaRPr lang="it-IT" sz="1200" dirty="0">
              <a:solidFill>
                <a:schemeClr val="tx1"/>
              </a:solidFill>
            </a:endParaRPr>
          </a:p>
        </p:txBody>
      </p:sp>
      <p:sp>
        <p:nvSpPr>
          <p:cNvPr id="12" name="Rettangolo 11">
            <a:extLst>
              <a:ext uri="{FF2B5EF4-FFF2-40B4-BE49-F238E27FC236}">
                <a16:creationId xmlns:a16="http://schemas.microsoft.com/office/drawing/2014/main" id="{DC3F07AC-A527-5D97-CAA1-AEDA6ECB5539}"/>
              </a:ext>
            </a:extLst>
          </p:cNvPr>
          <p:cNvSpPr/>
          <p:nvPr/>
        </p:nvSpPr>
        <p:spPr>
          <a:xfrm>
            <a:off x="785979" y="1831986"/>
            <a:ext cx="3782222" cy="314124"/>
          </a:xfrm>
          <a:prstGeom prst="rect">
            <a:avLst/>
          </a:prstGeom>
          <a:solidFill>
            <a:srgbClr val="F3C7C5"/>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it-IT" sz="1100" b="1">
                <a:solidFill>
                  <a:schemeClr val="tx1"/>
                </a:solidFill>
              </a:rPr>
              <a:t>Legge n. 199/2025 (legge di Bilancio 2026)</a:t>
            </a:r>
            <a:endParaRPr lang="it-IT" sz="1100" dirty="0">
              <a:solidFill>
                <a:schemeClr val="tx1"/>
              </a:solidFill>
            </a:endParaRPr>
          </a:p>
        </p:txBody>
      </p:sp>
      <p:sp>
        <p:nvSpPr>
          <p:cNvPr id="3" name="Rettangolo 2">
            <a:extLst>
              <a:ext uri="{FF2B5EF4-FFF2-40B4-BE49-F238E27FC236}">
                <a16:creationId xmlns:a16="http://schemas.microsoft.com/office/drawing/2014/main" id="{A2C23817-E408-5726-6DB7-F91A12E37CFC}"/>
              </a:ext>
            </a:extLst>
          </p:cNvPr>
          <p:cNvSpPr/>
          <p:nvPr/>
        </p:nvSpPr>
        <p:spPr>
          <a:xfrm>
            <a:off x="4662052" y="2254161"/>
            <a:ext cx="3782222" cy="2313109"/>
          </a:xfrm>
          <a:prstGeom prst="rect">
            <a:avLst/>
          </a:prstGeom>
          <a:solidFill>
            <a:schemeClr val="bg1">
              <a:lumMod val="95000"/>
            </a:schemeClr>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r>
              <a:rPr lang="it-IT" sz="1200" dirty="0">
                <a:solidFill>
                  <a:schemeClr val="tx1"/>
                </a:solidFill>
              </a:rPr>
              <a:t>a) gli oneri la cui detraibilità è fissata dal TUIR o da qualsiasi altra disposizione fiscale nella </a:t>
            </a:r>
            <a:r>
              <a:rPr lang="it-IT" sz="1200" b="1" dirty="0">
                <a:solidFill>
                  <a:schemeClr val="tx1"/>
                </a:solidFill>
              </a:rPr>
              <a:t>misura del 19%</a:t>
            </a:r>
            <a:r>
              <a:rPr lang="it-IT" sz="1200" dirty="0">
                <a:solidFill>
                  <a:schemeClr val="tx1"/>
                </a:solidFill>
              </a:rPr>
              <a:t>, </a:t>
            </a:r>
            <a:r>
              <a:rPr lang="it-IT" sz="1200" b="1" dirty="0">
                <a:solidFill>
                  <a:schemeClr val="tx1"/>
                </a:solidFill>
              </a:rPr>
              <a:t>fatta eccezione per le spese sanitarie </a:t>
            </a:r>
            <a:r>
              <a:rPr lang="it-IT" sz="1200" dirty="0">
                <a:solidFill>
                  <a:schemeClr val="tx1"/>
                </a:solidFill>
              </a:rPr>
              <a:t>di cui all'articolo 15, comma 1, lettera c) TUIR;</a:t>
            </a:r>
          </a:p>
          <a:p>
            <a:pPr algn="just"/>
            <a:r>
              <a:rPr lang="it-IT" sz="1200" dirty="0">
                <a:solidFill>
                  <a:schemeClr val="tx1"/>
                </a:solidFill>
              </a:rPr>
              <a:t>b) le </a:t>
            </a:r>
            <a:r>
              <a:rPr lang="it-IT" sz="1200" b="1" dirty="0">
                <a:solidFill>
                  <a:schemeClr val="tx1"/>
                </a:solidFill>
              </a:rPr>
              <a:t>erogazioni liberali </a:t>
            </a:r>
            <a:r>
              <a:rPr lang="it-IT" sz="1200" dirty="0">
                <a:solidFill>
                  <a:schemeClr val="tx1"/>
                </a:solidFill>
              </a:rPr>
              <a:t>in favore dei partiti politici di cui all'articolo 11 del D.L. n. 149/2013, convertito, con modificazioni, dalla Legge n. 13/2014;</a:t>
            </a:r>
          </a:p>
          <a:p>
            <a:pPr algn="just"/>
            <a:r>
              <a:rPr lang="it-IT" sz="1200" dirty="0">
                <a:solidFill>
                  <a:schemeClr val="tx1"/>
                </a:solidFill>
              </a:rPr>
              <a:t>c) i </a:t>
            </a:r>
            <a:r>
              <a:rPr lang="it-IT" sz="1200" b="1" dirty="0">
                <a:solidFill>
                  <a:schemeClr val="tx1"/>
                </a:solidFill>
              </a:rPr>
              <a:t>premi di assicurazione per rischio eventi calamitosi</a:t>
            </a:r>
            <a:r>
              <a:rPr lang="it-IT" sz="1200" dirty="0">
                <a:solidFill>
                  <a:schemeClr val="tx1"/>
                </a:solidFill>
              </a:rPr>
              <a:t> di cui all'articolo 119, comma 4, quinto periodo, del D.L. n. 34/2020, convertito, con modificazioni, dalla Legge n. 77/2020".</a:t>
            </a:r>
          </a:p>
        </p:txBody>
      </p:sp>
      <p:sp>
        <p:nvSpPr>
          <p:cNvPr id="4" name="Segnaposto numero diapositiva 3">
            <a:extLst>
              <a:ext uri="{FF2B5EF4-FFF2-40B4-BE49-F238E27FC236}">
                <a16:creationId xmlns:a16="http://schemas.microsoft.com/office/drawing/2014/main" id="{4D0A83A8-E8AC-CC9A-3B15-E056EBA3F15B}"/>
              </a:ext>
            </a:extLst>
          </p:cNvPr>
          <p:cNvSpPr>
            <a:spLocks noGrp="1"/>
          </p:cNvSpPr>
          <p:nvPr>
            <p:ph type="sldNum" sz="quarter" idx="12"/>
          </p:nvPr>
        </p:nvSpPr>
        <p:spPr>
          <a:xfrm>
            <a:off x="3604591" y="4793767"/>
            <a:ext cx="2292626" cy="273844"/>
          </a:xfrm>
        </p:spPr>
        <p:txBody>
          <a:bodyPr/>
          <a:lstStyle/>
          <a:p>
            <a:fld id="{FB5B9F2C-B2AC-42B8-8C0E-D6B8362F432E}" type="slidenum">
              <a:rPr lang="it-IT" sz="1300" smtClean="0"/>
              <a:t>9</a:t>
            </a:fld>
            <a:endParaRPr lang="it-IT" sz="1300" dirty="0"/>
          </a:p>
        </p:txBody>
      </p:sp>
    </p:spTree>
    <p:extLst>
      <p:ext uri="{BB962C8B-B14F-4D97-AF65-F5344CB8AC3E}">
        <p14:creationId xmlns:p14="http://schemas.microsoft.com/office/powerpoint/2010/main" val="15801885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BB4446-2DCB-B74B-440E-4D5445AB0E3E}"/>
            </a:ext>
          </a:extLst>
        </p:cNvPr>
        <p:cNvGrpSpPr/>
        <p:nvPr/>
      </p:nvGrpSpPr>
      <p:grpSpPr>
        <a:xfrm>
          <a:off x="0" y="0"/>
          <a:ext cx="0" cy="0"/>
          <a:chOff x="0" y="0"/>
          <a:chExt cx="0" cy="0"/>
        </a:xfrm>
      </p:grpSpPr>
      <p:sp>
        <p:nvSpPr>
          <p:cNvPr id="4" name="Rettangolo 3">
            <a:extLst>
              <a:ext uri="{FF2B5EF4-FFF2-40B4-BE49-F238E27FC236}">
                <a16:creationId xmlns:a16="http://schemas.microsoft.com/office/drawing/2014/main" id="{6A17D31B-2C9B-CBFB-3525-5CA139942CC4}"/>
              </a:ext>
            </a:extLst>
          </p:cNvPr>
          <p:cNvSpPr/>
          <p:nvPr/>
        </p:nvSpPr>
        <p:spPr>
          <a:xfrm>
            <a:off x="773335" y="1333973"/>
            <a:ext cx="7606011" cy="449270"/>
          </a:xfrm>
          <a:prstGeom prst="rect">
            <a:avLst/>
          </a:prstGeom>
          <a:solidFill>
            <a:schemeClr val="bg1">
              <a:lumMod val="95000"/>
            </a:schemeClr>
          </a:solidFill>
          <a:ln w="12700">
            <a:solidFill>
              <a:schemeClr val="tx1"/>
            </a:solidFill>
          </a:ln>
        </p:spPr>
        <p:style>
          <a:lnRef idx="2">
            <a:schemeClr val="dk1"/>
          </a:lnRef>
          <a:fillRef idx="1">
            <a:schemeClr val="lt1"/>
          </a:fillRef>
          <a:effectRef idx="0">
            <a:schemeClr val="dk1"/>
          </a:effectRef>
          <a:fontRef idx="minor">
            <a:schemeClr val="dk1"/>
          </a:fontRef>
        </p:style>
        <p:txBody>
          <a:bodyPr anchor="ctr"/>
          <a:lstStyle/>
          <a:p>
            <a:pPr algn="ctr" fontAlgn="base">
              <a:spcBef>
                <a:spcPct val="0"/>
              </a:spcBef>
              <a:spcAft>
                <a:spcPct val="0"/>
              </a:spcAft>
              <a:defRPr/>
            </a:pPr>
            <a:r>
              <a:rPr lang="it-IT" sz="1400" b="1" dirty="0">
                <a:solidFill>
                  <a:srgbClr val="000000"/>
                </a:solidFill>
              </a:rPr>
              <a:t>REGIME TRANSITORIO ADDIZIONALI</a:t>
            </a:r>
            <a:endParaRPr lang="it-IT" sz="1500" b="1" dirty="0">
              <a:solidFill>
                <a:srgbClr val="000000"/>
              </a:solidFill>
            </a:endParaRPr>
          </a:p>
        </p:txBody>
      </p:sp>
      <p:sp>
        <p:nvSpPr>
          <p:cNvPr id="12" name="Titolo 11">
            <a:extLst>
              <a:ext uri="{FF2B5EF4-FFF2-40B4-BE49-F238E27FC236}">
                <a16:creationId xmlns:a16="http://schemas.microsoft.com/office/drawing/2014/main" id="{8D5EC81F-815A-5512-8F4A-A4BB69637077}"/>
              </a:ext>
            </a:extLst>
          </p:cNvPr>
          <p:cNvSpPr>
            <a:spLocks noGrp="1"/>
          </p:cNvSpPr>
          <p:nvPr>
            <p:ph type="title"/>
          </p:nvPr>
        </p:nvSpPr>
        <p:spPr>
          <a:xfrm>
            <a:off x="566057" y="540099"/>
            <a:ext cx="8011886" cy="626851"/>
          </a:xfrm>
        </p:spPr>
        <p:txBody>
          <a:bodyPr/>
          <a:lstStyle/>
          <a:p>
            <a:r>
              <a:rPr lang="it-IT" dirty="0"/>
              <a:t>MODIFICHE IRPEF E DETRAZIONI</a:t>
            </a:r>
          </a:p>
        </p:txBody>
      </p:sp>
      <p:sp>
        <p:nvSpPr>
          <p:cNvPr id="28" name="Rettangolo con angoli arrotondati 27">
            <a:extLst>
              <a:ext uri="{FF2B5EF4-FFF2-40B4-BE49-F238E27FC236}">
                <a16:creationId xmlns:a16="http://schemas.microsoft.com/office/drawing/2014/main" id="{1DA25686-101D-15C1-A015-B4810D43B0ED}"/>
              </a:ext>
            </a:extLst>
          </p:cNvPr>
          <p:cNvSpPr/>
          <p:nvPr/>
        </p:nvSpPr>
        <p:spPr>
          <a:xfrm>
            <a:off x="927072" y="2850098"/>
            <a:ext cx="2522184" cy="1478834"/>
          </a:xfrm>
          <a:prstGeom prst="roundRect">
            <a:avLst/>
          </a:prstGeom>
          <a:solidFill>
            <a:schemeClr val="bg1">
              <a:lumMod val="95000"/>
            </a:schemeClr>
          </a:solidFill>
          <a:ln w="12700">
            <a:solidFill>
              <a:srgbClr val="C5322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1400" b="1" dirty="0">
                <a:solidFill>
                  <a:schemeClr val="tx1"/>
                </a:solidFill>
              </a:rPr>
              <a:t>Maggior termine </a:t>
            </a:r>
            <a:r>
              <a:rPr lang="it-IT" sz="1400" dirty="0">
                <a:solidFill>
                  <a:schemeClr val="tx1"/>
                </a:solidFill>
              </a:rPr>
              <a:t>per adeguare </a:t>
            </a:r>
            <a:r>
              <a:rPr lang="it-IT" sz="1400" b="1" dirty="0">
                <a:solidFill>
                  <a:schemeClr val="tx1"/>
                </a:solidFill>
              </a:rPr>
              <a:t>addizionali</a:t>
            </a:r>
            <a:r>
              <a:rPr lang="it-IT" sz="1400" dirty="0">
                <a:solidFill>
                  <a:schemeClr val="tx1"/>
                </a:solidFill>
              </a:rPr>
              <a:t> regionali e comunali alla nuova articolazione degli scaglioni e delle aliquote IRPEF</a:t>
            </a:r>
            <a:endParaRPr lang="it-IT" sz="1400" b="1" dirty="0">
              <a:solidFill>
                <a:schemeClr val="tx1"/>
              </a:solidFill>
            </a:endParaRPr>
          </a:p>
        </p:txBody>
      </p:sp>
      <p:sp>
        <p:nvSpPr>
          <p:cNvPr id="29" name="Rettangolo con angoli arrotondati 28">
            <a:extLst>
              <a:ext uri="{FF2B5EF4-FFF2-40B4-BE49-F238E27FC236}">
                <a16:creationId xmlns:a16="http://schemas.microsoft.com/office/drawing/2014/main" id="{E7B5CC45-DA58-0C30-5458-8305A12AC2BA}"/>
              </a:ext>
            </a:extLst>
          </p:cNvPr>
          <p:cNvSpPr/>
          <p:nvPr/>
        </p:nvSpPr>
        <p:spPr>
          <a:xfrm>
            <a:off x="3884818" y="2850098"/>
            <a:ext cx="4315982" cy="1478834"/>
          </a:xfrm>
          <a:prstGeom prst="roundRect">
            <a:avLst/>
          </a:prstGeom>
          <a:solidFill>
            <a:schemeClr val="bg1">
              <a:lumMod val="95000"/>
            </a:schemeClr>
          </a:solidFill>
          <a:ln w="12700">
            <a:solidFill>
              <a:srgbClr val="C5322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it-IT" sz="1200" dirty="0">
                <a:solidFill>
                  <a:schemeClr val="tx1"/>
                </a:solidFill>
              </a:rPr>
              <a:t>Estesa al 2028 (anziché ai soli anni 2025/2027) la possibilità di determinare aliquote differenziate dell’addizionali IRPEF sulla base dei previgenti scaglioni di reddito (ovvero quelli vigenti fino al 1° gennaio 2025). Regioni e Comuni possono quindi continuare ad utilizzare i vecchi quattro scaglioni IRPEF (fino a Euro 15.000, fino a Euro 28.000 e fino ed oltre Euro 50.000) invece dei tre attuali.</a:t>
            </a:r>
          </a:p>
        </p:txBody>
      </p:sp>
      <p:sp>
        <p:nvSpPr>
          <p:cNvPr id="31" name="Freccia in giù 30">
            <a:extLst>
              <a:ext uri="{FF2B5EF4-FFF2-40B4-BE49-F238E27FC236}">
                <a16:creationId xmlns:a16="http://schemas.microsoft.com/office/drawing/2014/main" id="{BDFCD7C5-E272-D366-B782-2AF388F8A6B0}"/>
              </a:ext>
            </a:extLst>
          </p:cNvPr>
          <p:cNvSpPr/>
          <p:nvPr/>
        </p:nvSpPr>
        <p:spPr>
          <a:xfrm rot="16200000">
            <a:off x="3609965" y="3520111"/>
            <a:ext cx="157722" cy="152400"/>
          </a:xfrm>
          <a:prstGeom prst="downArrow">
            <a:avLst/>
          </a:prstGeom>
          <a:solidFill>
            <a:schemeClr val="bg1">
              <a:lumMod val="95000"/>
            </a:schemeClr>
          </a:solidFill>
          <a:ln w="12700" cap="flat" cmpd="sng" algn="ctr">
            <a:solidFill>
              <a:srgbClr val="C5322A"/>
            </a:solidFill>
            <a:prstDash val="solid"/>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it-IT" sz="1013" b="0" i="0" u="none" strike="noStrike" kern="0" cap="none" spc="0" normalizeH="0" baseline="0" noProof="0" dirty="0">
              <a:ln>
                <a:noFill/>
              </a:ln>
              <a:solidFill>
                <a:srgbClr val="FFFFFF"/>
              </a:solidFill>
              <a:effectLst/>
              <a:uLnTx/>
              <a:uFillTx/>
              <a:ea typeface="+mn-ea"/>
              <a:cs typeface="+mn-cs"/>
            </a:endParaRPr>
          </a:p>
        </p:txBody>
      </p:sp>
      <p:sp>
        <p:nvSpPr>
          <p:cNvPr id="3" name="Callout con freccia in giù 8">
            <a:extLst>
              <a:ext uri="{FF2B5EF4-FFF2-40B4-BE49-F238E27FC236}">
                <a16:creationId xmlns:a16="http://schemas.microsoft.com/office/drawing/2014/main" id="{592CFE3A-B1BA-C7CC-BF87-3BC2016EA4E2}"/>
              </a:ext>
            </a:extLst>
          </p:cNvPr>
          <p:cNvSpPr/>
          <p:nvPr/>
        </p:nvSpPr>
        <p:spPr>
          <a:xfrm>
            <a:off x="683283" y="1946160"/>
            <a:ext cx="7696063" cy="776795"/>
          </a:xfrm>
          <a:prstGeom prst="downArrowCallout">
            <a:avLst/>
          </a:prstGeom>
          <a:solidFill>
            <a:srgbClr val="C5322A"/>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it-IT" sz="1600" b="1" dirty="0">
                <a:solidFill>
                  <a:schemeClr val="bg1"/>
                </a:solidFill>
              </a:rPr>
              <a:t>PROROGA AL 2028 REGIME TRANSITORIO ADDIZIONALI </a:t>
            </a:r>
            <a:endParaRPr lang="it-IT" sz="1800" b="1" dirty="0">
              <a:solidFill>
                <a:schemeClr val="bg1"/>
              </a:solidFill>
            </a:endParaRPr>
          </a:p>
        </p:txBody>
      </p:sp>
      <p:sp>
        <p:nvSpPr>
          <p:cNvPr id="5" name="Segnaposto numero diapositiva 3">
            <a:extLst>
              <a:ext uri="{FF2B5EF4-FFF2-40B4-BE49-F238E27FC236}">
                <a16:creationId xmlns:a16="http://schemas.microsoft.com/office/drawing/2014/main" id="{15BF432E-3031-89B3-0D29-78E48E33C101}"/>
              </a:ext>
            </a:extLst>
          </p:cNvPr>
          <p:cNvSpPr>
            <a:spLocks noGrp="1"/>
          </p:cNvSpPr>
          <p:nvPr>
            <p:ph type="sldNum" sz="quarter" idx="12"/>
          </p:nvPr>
        </p:nvSpPr>
        <p:spPr>
          <a:xfrm>
            <a:off x="3604591" y="4793767"/>
            <a:ext cx="2292626" cy="273844"/>
          </a:xfrm>
        </p:spPr>
        <p:txBody>
          <a:bodyPr/>
          <a:lstStyle/>
          <a:p>
            <a:fld id="{FB5B9F2C-B2AC-42B8-8C0E-D6B8362F432E}" type="slidenum">
              <a:rPr lang="it-IT" sz="1300" smtClean="0"/>
              <a:t>10</a:t>
            </a:fld>
            <a:endParaRPr lang="it-IT" sz="1300" dirty="0"/>
          </a:p>
        </p:txBody>
      </p:sp>
    </p:spTree>
    <p:extLst>
      <p:ext uri="{BB962C8B-B14F-4D97-AF65-F5344CB8AC3E}">
        <p14:creationId xmlns:p14="http://schemas.microsoft.com/office/powerpoint/2010/main" val="27956197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05D8F3-D98A-468E-1E3F-00DC42E2E4AE}"/>
            </a:ext>
          </a:extLst>
        </p:cNvPr>
        <p:cNvGrpSpPr/>
        <p:nvPr/>
      </p:nvGrpSpPr>
      <p:grpSpPr>
        <a:xfrm>
          <a:off x="0" y="0"/>
          <a:ext cx="0" cy="0"/>
          <a:chOff x="0" y="0"/>
          <a:chExt cx="0" cy="0"/>
        </a:xfrm>
      </p:grpSpPr>
      <p:sp>
        <p:nvSpPr>
          <p:cNvPr id="3" name="Titolo 1">
            <a:extLst>
              <a:ext uri="{FF2B5EF4-FFF2-40B4-BE49-F238E27FC236}">
                <a16:creationId xmlns:a16="http://schemas.microsoft.com/office/drawing/2014/main" id="{11300B0A-B1DB-3014-A572-F3B5EAE70547}"/>
              </a:ext>
            </a:extLst>
          </p:cNvPr>
          <p:cNvSpPr>
            <a:spLocks noGrp="1"/>
          </p:cNvSpPr>
          <p:nvPr>
            <p:ph type="ctrTitle"/>
          </p:nvPr>
        </p:nvSpPr>
        <p:spPr>
          <a:xfrm>
            <a:off x="0" y="1874838"/>
            <a:ext cx="9144000" cy="1011237"/>
          </a:xfrm>
        </p:spPr>
        <p:txBody>
          <a:bodyPr>
            <a:normAutofit/>
          </a:bodyPr>
          <a:lstStyle/>
          <a:p>
            <a:r>
              <a:rPr lang="it-IT" sz="1700" dirty="0"/>
              <a:t>Modifiche al Testo Unico 917/86: </a:t>
            </a:r>
            <a:r>
              <a:rPr lang="it-IT" dirty="0"/>
              <a:t>Nozione di familiare ai fini fiscali</a:t>
            </a:r>
            <a:br>
              <a:rPr lang="it-IT" sz="1700" dirty="0"/>
            </a:br>
            <a:r>
              <a:rPr lang="it-IT" sz="1700" dirty="0" err="1"/>
              <a:t>D.</a:t>
            </a:r>
            <a:r>
              <a:rPr lang="it-IT" dirty="0" err="1"/>
              <a:t>lgs</a:t>
            </a:r>
            <a:r>
              <a:rPr lang="it-IT" dirty="0"/>
              <a:t> n. 192 del 18 </a:t>
            </a:r>
            <a:r>
              <a:rPr lang="it-IT" sz="1700" dirty="0"/>
              <a:t>dicembre 2025</a:t>
            </a:r>
          </a:p>
        </p:txBody>
      </p:sp>
      <p:sp>
        <p:nvSpPr>
          <p:cNvPr id="2" name="CasellaDiTesto 1">
            <a:extLst>
              <a:ext uri="{FF2B5EF4-FFF2-40B4-BE49-F238E27FC236}">
                <a16:creationId xmlns:a16="http://schemas.microsoft.com/office/drawing/2014/main" id="{9C5A74AE-8770-FDA3-5268-9919BC3E9C65}"/>
              </a:ext>
            </a:extLst>
          </p:cNvPr>
          <p:cNvSpPr txBox="1"/>
          <p:nvPr/>
        </p:nvSpPr>
        <p:spPr>
          <a:xfrm>
            <a:off x="0" y="452846"/>
            <a:ext cx="9144000" cy="113877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it-IT" sz="3400" b="1" i="0" u="none" strike="noStrike" kern="1200" cap="none" spc="0" normalizeH="0" baseline="0" noProof="0" dirty="0">
                <a:ln>
                  <a:noFill/>
                </a:ln>
                <a:solidFill>
                  <a:srgbClr val="4472C4"/>
                </a:solidFill>
                <a:effectLst/>
                <a:uLnTx/>
                <a:uFillTx/>
                <a:latin typeface="Roboto"/>
                <a:ea typeface="+mn-ea"/>
                <a:cs typeface="+mn-cs"/>
              </a:rPr>
              <a:t>Labirinto LIVE 2026</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it-IT" sz="3400" b="1" i="0" u="none" strike="noStrike" kern="1200" cap="none" spc="0" normalizeH="0" baseline="0" noProof="0" dirty="0">
                <a:ln>
                  <a:noFill/>
                </a:ln>
                <a:solidFill>
                  <a:prstClr val="black"/>
                </a:solidFill>
                <a:effectLst/>
                <a:uLnTx/>
                <a:uFillTx/>
                <a:latin typeface="Roboto"/>
                <a:ea typeface="+mn-ea"/>
                <a:cs typeface="+mn-cs"/>
              </a:rPr>
              <a:t>Speciale Legge di Bilancio</a:t>
            </a:r>
          </a:p>
        </p:txBody>
      </p:sp>
    </p:spTree>
    <p:extLst>
      <p:ext uri="{BB962C8B-B14F-4D97-AF65-F5344CB8AC3E}">
        <p14:creationId xmlns:p14="http://schemas.microsoft.com/office/powerpoint/2010/main" val="42393389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6885DB-D81A-384C-864F-C2148F4CF1B7}"/>
            </a:ext>
          </a:extLst>
        </p:cNvPr>
        <p:cNvGrpSpPr/>
        <p:nvPr/>
      </p:nvGrpSpPr>
      <p:grpSpPr>
        <a:xfrm>
          <a:off x="0" y="0"/>
          <a:ext cx="0" cy="0"/>
          <a:chOff x="0" y="0"/>
          <a:chExt cx="0" cy="0"/>
        </a:xfrm>
      </p:grpSpPr>
      <p:sp>
        <p:nvSpPr>
          <p:cNvPr id="12" name="Titolo 11">
            <a:extLst>
              <a:ext uri="{FF2B5EF4-FFF2-40B4-BE49-F238E27FC236}">
                <a16:creationId xmlns:a16="http://schemas.microsoft.com/office/drawing/2014/main" id="{5D204484-21F2-0EA8-F9FA-B6350D7C1C57}"/>
              </a:ext>
            </a:extLst>
          </p:cNvPr>
          <p:cNvSpPr>
            <a:spLocks noGrp="1"/>
          </p:cNvSpPr>
          <p:nvPr>
            <p:ph type="title"/>
          </p:nvPr>
        </p:nvSpPr>
        <p:spPr>
          <a:xfrm>
            <a:off x="566057" y="540099"/>
            <a:ext cx="8011886" cy="626851"/>
          </a:xfrm>
        </p:spPr>
        <p:txBody>
          <a:bodyPr/>
          <a:lstStyle/>
          <a:p>
            <a:r>
              <a:rPr lang="it-IT" dirty="0"/>
              <a:t>NOZIONE DI FAMILIARI RILEVANTI AI FINI FISCALI</a:t>
            </a:r>
          </a:p>
        </p:txBody>
      </p:sp>
      <p:sp>
        <p:nvSpPr>
          <p:cNvPr id="3" name="Callout con freccia in giù 8">
            <a:extLst>
              <a:ext uri="{FF2B5EF4-FFF2-40B4-BE49-F238E27FC236}">
                <a16:creationId xmlns:a16="http://schemas.microsoft.com/office/drawing/2014/main" id="{F7863018-B1CB-E3F1-A8BB-AB82A297B874}"/>
              </a:ext>
            </a:extLst>
          </p:cNvPr>
          <p:cNvSpPr/>
          <p:nvPr/>
        </p:nvSpPr>
        <p:spPr>
          <a:xfrm>
            <a:off x="723967" y="2619379"/>
            <a:ext cx="7696063" cy="542658"/>
          </a:xfrm>
          <a:prstGeom prst="downArrowCallout">
            <a:avLst/>
          </a:prstGeom>
          <a:solidFill>
            <a:srgbClr val="C5322A"/>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it-IT" sz="1600" b="1" dirty="0">
                <a:solidFill>
                  <a:schemeClr val="bg1"/>
                </a:solidFill>
              </a:rPr>
              <a:t>RIENTRANO TRA I FAMILIARI RILEVANTI:</a:t>
            </a:r>
            <a:endParaRPr lang="it-IT" sz="1800" b="1" dirty="0">
              <a:solidFill>
                <a:schemeClr val="bg1"/>
              </a:solidFill>
            </a:endParaRPr>
          </a:p>
        </p:txBody>
      </p:sp>
      <p:sp>
        <p:nvSpPr>
          <p:cNvPr id="5" name="Shape 4">
            <a:extLst>
              <a:ext uri="{FF2B5EF4-FFF2-40B4-BE49-F238E27FC236}">
                <a16:creationId xmlns:a16="http://schemas.microsoft.com/office/drawing/2014/main" id="{B2F6D3CD-D339-9D89-007F-FC6298418E53}"/>
              </a:ext>
            </a:extLst>
          </p:cNvPr>
          <p:cNvSpPr/>
          <p:nvPr/>
        </p:nvSpPr>
        <p:spPr>
          <a:xfrm>
            <a:off x="723967" y="1095375"/>
            <a:ext cx="7696064" cy="1371100"/>
          </a:xfrm>
          <a:prstGeom prst="roundRect">
            <a:avLst>
              <a:gd name="adj" fmla="val 5252"/>
            </a:avLst>
          </a:prstGeom>
          <a:solidFill>
            <a:srgbClr val="FFFFFF"/>
          </a:solidFill>
          <a:ln w="22860">
            <a:solidFill>
              <a:srgbClr val="E5B2B2"/>
            </a:solidFill>
            <a:prstDash val="solid"/>
          </a:ln>
        </p:spPr>
        <p:txBody>
          <a:bodyPr/>
          <a:lstStyle/>
          <a:p>
            <a:pPr algn="just" defTabSz="914400"/>
            <a:r>
              <a:rPr lang="it-IT" sz="1400" dirty="0">
                <a:solidFill>
                  <a:prstClr val="black"/>
                </a:solidFill>
                <a:ea typeface="Roboto" panose="02000000000000000000" pitchFamily="2" charset="0"/>
                <a:cs typeface="Roboto" panose="02000000000000000000" pitchFamily="2" charset="0"/>
              </a:rPr>
              <a:t>Il comma 4-ter dell'articolo 12 TUIR viene </a:t>
            </a:r>
            <a:r>
              <a:rPr lang="it-IT" sz="1400" b="1" dirty="0">
                <a:solidFill>
                  <a:prstClr val="black"/>
                </a:solidFill>
                <a:ea typeface="Roboto" panose="02000000000000000000" pitchFamily="2" charset="0"/>
                <a:cs typeface="Roboto" panose="02000000000000000000" pitchFamily="2" charset="0"/>
              </a:rPr>
              <a:t>interamente riscritto</a:t>
            </a:r>
            <a:r>
              <a:rPr lang="it-IT" sz="1400" dirty="0">
                <a:solidFill>
                  <a:prstClr val="black"/>
                </a:solidFill>
                <a:ea typeface="Roboto" panose="02000000000000000000" pitchFamily="2" charset="0"/>
                <a:cs typeface="Roboto" panose="02000000000000000000" pitchFamily="2" charset="0"/>
              </a:rPr>
              <a:t>, introducendo una distinzione fondamentale nella disciplina fiscale dei </a:t>
            </a:r>
            <a:r>
              <a:rPr lang="it-IT" sz="1400" b="1" dirty="0">
                <a:solidFill>
                  <a:prstClr val="black"/>
                </a:solidFill>
                <a:ea typeface="Roboto" panose="02000000000000000000" pitchFamily="2" charset="0"/>
                <a:cs typeface="Roboto" panose="02000000000000000000" pitchFamily="2" charset="0"/>
              </a:rPr>
              <a:t>familiari, </a:t>
            </a:r>
            <a:r>
              <a:rPr lang="it-IT" sz="1400" dirty="0">
                <a:solidFill>
                  <a:prstClr val="black"/>
                </a:solidFill>
                <a:ea typeface="Roboto" panose="02000000000000000000" pitchFamily="2" charset="0"/>
                <a:cs typeface="Roboto" panose="02000000000000000000" pitchFamily="2" charset="0"/>
              </a:rPr>
              <a:t>rilevante già dal </a:t>
            </a:r>
            <a:r>
              <a:rPr lang="it-IT" sz="1400" b="1" dirty="0">
                <a:solidFill>
                  <a:prstClr val="black"/>
                </a:solidFill>
                <a:ea typeface="Roboto" panose="02000000000000000000" pitchFamily="2" charset="0"/>
                <a:cs typeface="Roboto" panose="02000000000000000000" pitchFamily="2" charset="0"/>
              </a:rPr>
              <a:t>2025.</a:t>
            </a:r>
            <a:endParaRPr lang="it-IT" sz="1400" dirty="0">
              <a:solidFill>
                <a:prstClr val="black"/>
              </a:solidFill>
              <a:ea typeface="Roboto" panose="02000000000000000000" pitchFamily="2" charset="0"/>
              <a:cs typeface="Roboto" panose="02000000000000000000" pitchFamily="2" charset="0"/>
            </a:endParaRPr>
          </a:p>
          <a:p>
            <a:pPr algn="just" defTabSz="914400"/>
            <a:r>
              <a:rPr lang="it-IT" sz="1400" dirty="0">
                <a:solidFill>
                  <a:prstClr val="black"/>
                </a:solidFill>
                <a:ea typeface="Roboto" panose="02000000000000000000" pitchFamily="2" charset="0"/>
                <a:cs typeface="Roboto" panose="02000000000000000000" pitchFamily="2" charset="0"/>
              </a:rPr>
              <a:t>La nuova formulazione distingue :</a:t>
            </a:r>
          </a:p>
          <a:p>
            <a:pPr marL="285750" indent="-285750" algn="just" defTabSz="914400">
              <a:buFont typeface="Wingdings" panose="05000000000000000000" pitchFamily="2" charset="2"/>
              <a:buChar char="§"/>
            </a:pPr>
            <a:r>
              <a:rPr lang="it-IT" sz="1400" dirty="0">
                <a:solidFill>
                  <a:prstClr val="black"/>
                </a:solidFill>
                <a:ea typeface="Roboto" panose="02000000000000000000" pitchFamily="2" charset="0"/>
                <a:cs typeface="Roboto" panose="02000000000000000000" pitchFamily="2" charset="0"/>
              </a:rPr>
              <a:t>Lo </a:t>
            </a:r>
            <a:r>
              <a:rPr lang="it-IT" sz="1400" b="1" dirty="0">
                <a:solidFill>
                  <a:prstClr val="black"/>
                </a:solidFill>
                <a:ea typeface="Roboto" panose="02000000000000000000" pitchFamily="2" charset="0"/>
                <a:cs typeface="Roboto" panose="02000000000000000000" pitchFamily="2" charset="0"/>
              </a:rPr>
              <a:t>status</a:t>
            </a:r>
            <a:r>
              <a:rPr lang="it-IT" sz="1400" dirty="0">
                <a:solidFill>
                  <a:prstClr val="black"/>
                </a:solidFill>
                <a:ea typeface="Roboto" panose="02000000000000000000" pitchFamily="2" charset="0"/>
                <a:cs typeface="Roboto" panose="02000000000000000000" pitchFamily="2" charset="0"/>
              </a:rPr>
              <a:t> di familiare, rilevante ai fini dell’applicazione di numerose norme fiscali;</a:t>
            </a:r>
          </a:p>
          <a:p>
            <a:pPr marL="285750" indent="-285750" algn="just" defTabSz="914400">
              <a:buFont typeface="Wingdings" panose="05000000000000000000" pitchFamily="2" charset="2"/>
              <a:buChar char="§"/>
            </a:pPr>
            <a:r>
              <a:rPr lang="it-IT" sz="1400" dirty="0">
                <a:solidFill>
                  <a:prstClr val="black"/>
                </a:solidFill>
                <a:ea typeface="Roboto" panose="02000000000000000000" pitchFamily="2" charset="0"/>
                <a:cs typeface="Roboto" panose="02000000000000000000" pitchFamily="2" charset="0"/>
              </a:rPr>
              <a:t>la condizione di </a:t>
            </a:r>
            <a:r>
              <a:rPr lang="it-IT" sz="1400" b="1" dirty="0">
                <a:solidFill>
                  <a:prstClr val="black"/>
                </a:solidFill>
                <a:ea typeface="Roboto" panose="02000000000000000000" pitchFamily="2" charset="0"/>
                <a:cs typeface="Roboto" panose="02000000000000000000" pitchFamily="2" charset="0"/>
              </a:rPr>
              <a:t>familiare fiscalmente a carico</a:t>
            </a:r>
            <a:r>
              <a:rPr lang="it-IT" sz="1400" dirty="0">
                <a:solidFill>
                  <a:prstClr val="black"/>
                </a:solidFill>
                <a:ea typeface="Roboto" panose="02000000000000000000" pitchFamily="2" charset="0"/>
                <a:cs typeface="Roboto" panose="02000000000000000000" pitchFamily="2" charset="0"/>
              </a:rPr>
              <a:t>, subordinata invece al rispetto dei limiti di reddito previsti dal comma 2 del medesimo articolo 12.</a:t>
            </a:r>
          </a:p>
        </p:txBody>
      </p:sp>
      <p:pic>
        <p:nvPicPr>
          <p:cNvPr id="6" name="Immagine 5">
            <a:extLst>
              <a:ext uri="{FF2B5EF4-FFF2-40B4-BE49-F238E27FC236}">
                <a16:creationId xmlns:a16="http://schemas.microsoft.com/office/drawing/2014/main" id="{F0564D85-A79A-783D-3D59-41BD5384308D}"/>
              </a:ext>
            </a:extLst>
          </p:cNvPr>
          <p:cNvPicPr>
            <a:picLocks noChangeAspect="1"/>
          </p:cNvPicPr>
          <p:nvPr/>
        </p:nvPicPr>
        <p:blipFill>
          <a:blip r:embed="rId2"/>
          <a:stretch>
            <a:fillRect/>
          </a:stretch>
        </p:blipFill>
        <p:spPr>
          <a:xfrm>
            <a:off x="900647" y="3198163"/>
            <a:ext cx="7342701" cy="1405238"/>
          </a:xfrm>
          <a:prstGeom prst="rect">
            <a:avLst/>
          </a:prstGeom>
        </p:spPr>
      </p:pic>
      <p:sp>
        <p:nvSpPr>
          <p:cNvPr id="4" name="Segnaposto numero diapositiva 3">
            <a:extLst>
              <a:ext uri="{FF2B5EF4-FFF2-40B4-BE49-F238E27FC236}">
                <a16:creationId xmlns:a16="http://schemas.microsoft.com/office/drawing/2014/main" id="{40BFA54E-02CA-9C66-782D-16F0E9F0FCCB}"/>
              </a:ext>
            </a:extLst>
          </p:cNvPr>
          <p:cNvSpPr>
            <a:spLocks noGrp="1"/>
          </p:cNvSpPr>
          <p:nvPr>
            <p:ph type="sldNum" sz="quarter" idx="12"/>
          </p:nvPr>
        </p:nvSpPr>
        <p:spPr>
          <a:xfrm>
            <a:off x="3604591" y="4793767"/>
            <a:ext cx="2292626" cy="273844"/>
          </a:xfrm>
        </p:spPr>
        <p:txBody>
          <a:bodyPr/>
          <a:lstStyle/>
          <a:p>
            <a:fld id="{FB5B9F2C-B2AC-42B8-8C0E-D6B8362F432E}" type="slidenum">
              <a:rPr lang="it-IT" sz="1300" smtClean="0"/>
              <a:t>12</a:t>
            </a:fld>
            <a:endParaRPr lang="it-IT" sz="1300" dirty="0"/>
          </a:p>
        </p:txBody>
      </p:sp>
    </p:spTree>
    <p:extLst>
      <p:ext uri="{BB962C8B-B14F-4D97-AF65-F5344CB8AC3E}">
        <p14:creationId xmlns:p14="http://schemas.microsoft.com/office/powerpoint/2010/main" val="7300193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419455-8F40-3F1D-D83C-488A2624C033}"/>
            </a:ext>
          </a:extLst>
        </p:cNvPr>
        <p:cNvGrpSpPr/>
        <p:nvPr/>
      </p:nvGrpSpPr>
      <p:grpSpPr>
        <a:xfrm>
          <a:off x="0" y="0"/>
          <a:ext cx="0" cy="0"/>
          <a:chOff x="0" y="0"/>
          <a:chExt cx="0" cy="0"/>
        </a:xfrm>
      </p:grpSpPr>
      <p:sp>
        <p:nvSpPr>
          <p:cNvPr id="3" name="Titolo 1">
            <a:extLst>
              <a:ext uri="{FF2B5EF4-FFF2-40B4-BE49-F238E27FC236}">
                <a16:creationId xmlns:a16="http://schemas.microsoft.com/office/drawing/2014/main" id="{E7E1A669-36EE-65BF-5131-8B380EED78F1}"/>
              </a:ext>
            </a:extLst>
          </p:cNvPr>
          <p:cNvSpPr>
            <a:spLocks noGrp="1"/>
          </p:cNvSpPr>
          <p:nvPr>
            <p:ph type="ctrTitle"/>
          </p:nvPr>
        </p:nvSpPr>
        <p:spPr>
          <a:xfrm>
            <a:off x="0" y="1874838"/>
            <a:ext cx="9144000" cy="1011237"/>
          </a:xfrm>
        </p:spPr>
        <p:txBody>
          <a:bodyPr>
            <a:normAutofit/>
          </a:bodyPr>
          <a:lstStyle/>
          <a:p>
            <a:r>
              <a:rPr lang="it-IT" sz="1700" dirty="0"/>
              <a:t>Deducibilità contributi previdenza integrativa</a:t>
            </a:r>
            <a:br>
              <a:rPr lang="it-IT" sz="1700" dirty="0"/>
            </a:br>
            <a:r>
              <a:rPr lang="it-IT" dirty="0"/>
              <a:t>Legge 199/2025, articolo 1, commi 201-202</a:t>
            </a:r>
            <a:endParaRPr lang="it-IT" sz="1700" dirty="0"/>
          </a:p>
        </p:txBody>
      </p:sp>
      <p:sp>
        <p:nvSpPr>
          <p:cNvPr id="2" name="CasellaDiTesto 1">
            <a:extLst>
              <a:ext uri="{FF2B5EF4-FFF2-40B4-BE49-F238E27FC236}">
                <a16:creationId xmlns:a16="http://schemas.microsoft.com/office/drawing/2014/main" id="{FE4EBE08-BB4E-5853-F3B5-3CE71399BC5D}"/>
              </a:ext>
            </a:extLst>
          </p:cNvPr>
          <p:cNvSpPr txBox="1"/>
          <p:nvPr/>
        </p:nvSpPr>
        <p:spPr>
          <a:xfrm>
            <a:off x="0" y="452846"/>
            <a:ext cx="9144000" cy="113877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it-IT" sz="3400" b="1" i="0" u="none" strike="noStrike" kern="1200" cap="none" spc="0" normalizeH="0" baseline="0" noProof="0" dirty="0">
                <a:ln>
                  <a:noFill/>
                </a:ln>
                <a:solidFill>
                  <a:srgbClr val="4472C4"/>
                </a:solidFill>
                <a:effectLst/>
                <a:uLnTx/>
                <a:uFillTx/>
                <a:latin typeface="Roboto"/>
                <a:ea typeface="+mn-ea"/>
                <a:cs typeface="+mn-cs"/>
              </a:rPr>
              <a:t>Labirinto LIVE 2026</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it-IT" sz="3400" b="1" i="0" u="none" strike="noStrike" kern="1200" cap="none" spc="0" normalizeH="0" baseline="0" noProof="0" dirty="0">
                <a:ln>
                  <a:noFill/>
                </a:ln>
                <a:solidFill>
                  <a:prstClr val="black"/>
                </a:solidFill>
                <a:effectLst/>
                <a:uLnTx/>
                <a:uFillTx/>
                <a:latin typeface="Roboto"/>
                <a:ea typeface="+mn-ea"/>
                <a:cs typeface="+mn-cs"/>
              </a:rPr>
              <a:t>Speciale Legge di Bilancio</a:t>
            </a:r>
          </a:p>
        </p:txBody>
      </p:sp>
    </p:spTree>
    <p:extLst>
      <p:ext uri="{BB962C8B-B14F-4D97-AF65-F5344CB8AC3E}">
        <p14:creationId xmlns:p14="http://schemas.microsoft.com/office/powerpoint/2010/main" val="16902722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1826E4-5125-C430-3DFF-C9BC9508E460}"/>
            </a:ext>
          </a:extLst>
        </p:cNvPr>
        <p:cNvGrpSpPr/>
        <p:nvPr/>
      </p:nvGrpSpPr>
      <p:grpSpPr>
        <a:xfrm>
          <a:off x="0" y="0"/>
          <a:ext cx="0" cy="0"/>
          <a:chOff x="0" y="0"/>
          <a:chExt cx="0" cy="0"/>
        </a:xfrm>
      </p:grpSpPr>
      <p:sp>
        <p:nvSpPr>
          <p:cNvPr id="12" name="Titolo 11">
            <a:extLst>
              <a:ext uri="{FF2B5EF4-FFF2-40B4-BE49-F238E27FC236}">
                <a16:creationId xmlns:a16="http://schemas.microsoft.com/office/drawing/2014/main" id="{1D2CA11E-E628-2D0C-FE3E-4326488655DA}"/>
              </a:ext>
            </a:extLst>
          </p:cNvPr>
          <p:cNvSpPr>
            <a:spLocks noGrp="1"/>
          </p:cNvSpPr>
          <p:nvPr>
            <p:ph type="title"/>
          </p:nvPr>
        </p:nvSpPr>
        <p:spPr>
          <a:xfrm>
            <a:off x="566057" y="86105"/>
            <a:ext cx="8011886" cy="626851"/>
          </a:xfrm>
        </p:spPr>
        <p:txBody>
          <a:bodyPr/>
          <a:lstStyle/>
          <a:p>
            <a:r>
              <a:rPr lang="it-IT" dirty="0"/>
              <a:t>DEDUCIBILITÀ CONTRIBUTI PREVIDENZA INTEGRATIVA</a:t>
            </a:r>
          </a:p>
        </p:txBody>
      </p:sp>
      <p:sp>
        <p:nvSpPr>
          <p:cNvPr id="5" name="Shape 4">
            <a:extLst>
              <a:ext uri="{FF2B5EF4-FFF2-40B4-BE49-F238E27FC236}">
                <a16:creationId xmlns:a16="http://schemas.microsoft.com/office/drawing/2014/main" id="{62C5CD59-59B5-1D10-8952-B9E614D7FFAE}"/>
              </a:ext>
            </a:extLst>
          </p:cNvPr>
          <p:cNvSpPr/>
          <p:nvPr/>
        </p:nvSpPr>
        <p:spPr>
          <a:xfrm>
            <a:off x="723968" y="712957"/>
            <a:ext cx="7696064" cy="3782844"/>
          </a:xfrm>
          <a:prstGeom prst="roundRect">
            <a:avLst>
              <a:gd name="adj" fmla="val 5252"/>
            </a:avLst>
          </a:prstGeom>
          <a:solidFill>
            <a:srgbClr val="FFFFFF"/>
          </a:solidFill>
          <a:ln w="22860">
            <a:solidFill>
              <a:srgbClr val="E5B2B2"/>
            </a:solidFill>
            <a:prstDash val="solid"/>
          </a:ln>
        </p:spPr>
        <p:txBody>
          <a:bodyPr/>
          <a:lstStyle/>
          <a:p>
            <a:pPr algn="just" defTabSz="914400"/>
            <a:r>
              <a:rPr lang="it-IT" sz="1400" dirty="0">
                <a:solidFill>
                  <a:prstClr val="black"/>
                </a:solidFill>
                <a:ea typeface="Roboto" panose="02000000000000000000" pitchFamily="2" charset="0"/>
                <a:cs typeface="Roboto" panose="02000000000000000000" pitchFamily="2" charset="0"/>
              </a:rPr>
              <a:t>È modificato il limite annuo di deducibilità fiscale dei contributi versati alle </a:t>
            </a:r>
            <a:r>
              <a:rPr lang="it-IT" sz="1400" b="1" dirty="0">
                <a:solidFill>
                  <a:prstClr val="black"/>
                </a:solidFill>
                <a:ea typeface="Roboto" panose="02000000000000000000" pitchFamily="2" charset="0"/>
                <a:cs typeface="Roboto" panose="02000000000000000000" pitchFamily="2" charset="0"/>
              </a:rPr>
              <a:t>forme di previdenza complementare </a:t>
            </a:r>
            <a:r>
              <a:rPr lang="it-IT" sz="1400" dirty="0">
                <a:solidFill>
                  <a:prstClr val="black"/>
                </a:solidFill>
                <a:ea typeface="Roboto" panose="02000000000000000000" pitchFamily="2" charset="0"/>
                <a:cs typeface="Roboto" panose="02000000000000000000" pitchFamily="2" charset="0"/>
              </a:rPr>
              <a:t>ai sensi dell’art. 8, comma 4, del </a:t>
            </a:r>
            <a:r>
              <a:rPr lang="it-IT" sz="1400" dirty="0" err="1">
                <a:solidFill>
                  <a:prstClr val="black"/>
                </a:solidFill>
                <a:ea typeface="Roboto" panose="02000000000000000000" pitchFamily="2" charset="0"/>
                <a:cs typeface="Roboto" panose="02000000000000000000" pitchFamily="2" charset="0"/>
              </a:rPr>
              <a:t>D.Lgs.</a:t>
            </a:r>
            <a:r>
              <a:rPr lang="it-IT" sz="1400" dirty="0">
                <a:solidFill>
                  <a:prstClr val="black"/>
                </a:solidFill>
                <a:ea typeface="Roboto" panose="02000000000000000000" pitchFamily="2" charset="0"/>
                <a:cs typeface="Roboto" panose="02000000000000000000" pitchFamily="2" charset="0"/>
              </a:rPr>
              <a:t> n. 252/2005:</a:t>
            </a:r>
          </a:p>
          <a:p>
            <a:pPr algn="just" defTabSz="914400"/>
            <a:endParaRPr lang="it-IT" sz="1400" dirty="0">
              <a:solidFill>
                <a:prstClr val="black"/>
              </a:solidFill>
              <a:ea typeface="Roboto" panose="02000000000000000000" pitchFamily="2" charset="0"/>
              <a:cs typeface="Roboto" panose="02000000000000000000" pitchFamily="2" charset="0"/>
            </a:endParaRPr>
          </a:p>
          <a:p>
            <a:pPr marL="285750" indent="-285750" algn="just" defTabSz="914400">
              <a:buFont typeface="Wingdings" panose="05000000000000000000" pitchFamily="2" charset="2"/>
              <a:buChar char="§"/>
            </a:pPr>
            <a:r>
              <a:rPr lang="it-IT" sz="1400" dirty="0">
                <a:solidFill>
                  <a:prstClr val="black"/>
                </a:solidFill>
                <a:ea typeface="Roboto" panose="02000000000000000000" pitchFamily="2" charset="0"/>
                <a:cs typeface="Roboto" panose="02000000000000000000" pitchFamily="2" charset="0"/>
              </a:rPr>
              <a:t>Il limite di deducibilità passa </a:t>
            </a:r>
            <a:r>
              <a:rPr lang="it-IT" sz="1400" b="1" dirty="0">
                <a:solidFill>
                  <a:prstClr val="black"/>
                </a:solidFill>
                <a:ea typeface="Roboto" panose="02000000000000000000" pitchFamily="2" charset="0"/>
                <a:cs typeface="Roboto" panose="02000000000000000000" pitchFamily="2" charset="0"/>
              </a:rPr>
              <a:t>da  Euro 5.164 ad Euro 5.300 </a:t>
            </a:r>
            <a:r>
              <a:rPr lang="it-IT" sz="1400" dirty="0">
                <a:solidFill>
                  <a:prstClr val="black"/>
                </a:solidFill>
                <a:ea typeface="Roboto" panose="02000000000000000000" pitchFamily="2" charset="0"/>
                <a:cs typeface="Roboto" panose="02000000000000000000" pitchFamily="2" charset="0"/>
              </a:rPr>
              <a:t>a partire dal </a:t>
            </a:r>
            <a:r>
              <a:rPr lang="it-IT" sz="1400" b="1" dirty="0">
                <a:solidFill>
                  <a:prstClr val="black"/>
                </a:solidFill>
                <a:ea typeface="Roboto" panose="02000000000000000000" pitchFamily="2" charset="0"/>
                <a:cs typeface="Roboto" panose="02000000000000000000" pitchFamily="2" charset="0"/>
              </a:rPr>
              <a:t>periodo d’imposta 2026;</a:t>
            </a:r>
            <a:endParaRPr lang="it-IT" sz="1400" dirty="0">
              <a:solidFill>
                <a:prstClr val="black"/>
              </a:solidFill>
              <a:ea typeface="Roboto" panose="02000000000000000000" pitchFamily="2" charset="0"/>
              <a:cs typeface="Roboto" panose="02000000000000000000" pitchFamily="2" charset="0"/>
            </a:endParaRPr>
          </a:p>
          <a:p>
            <a:pPr marL="285750" indent="-285750" algn="just" defTabSz="914400">
              <a:buFont typeface="Wingdings" panose="05000000000000000000" pitchFamily="2" charset="2"/>
              <a:buChar char="§"/>
            </a:pPr>
            <a:r>
              <a:rPr lang="it-IT" sz="1400" dirty="0">
                <a:solidFill>
                  <a:prstClr val="black"/>
                </a:solidFill>
                <a:ea typeface="Roboto" panose="02000000000000000000" pitchFamily="2" charset="0"/>
                <a:cs typeface="Roboto" panose="02000000000000000000" pitchFamily="2" charset="0"/>
              </a:rPr>
              <a:t>questo limite riguarda i contributi versati dal lavoratore e dal datore di lavoro o committente, quindi sia la </a:t>
            </a:r>
            <a:r>
              <a:rPr lang="it-IT" sz="1400" b="1" dirty="0">
                <a:solidFill>
                  <a:prstClr val="black"/>
                </a:solidFill>
                <a:ea typeface="Roboto" panose="02000000000000000000" pitchFamily="2" charset="0"/>
                <a:cs typeface="Roboto" panose="02000000000000000000" pitchFamily="2" charset="0"/>
              </a:rPr>
              <a:t>quota individuale </a:t>
            </a:r>
            <a:r>
              <a:rPr lang="it-IT" sz="1400" dirty="0">
                <a:solidFill>
                  <a:prstClr val="black"/>
                </a:solidFill>
                <a:ea typeface="Roboto" panose="02000000000000000000" pitchFamily="2" charset="0"/>
                <a:cs typeface="Roboto" panose="02000000000000000000" pitchFamily="2" charset="0"/>
              </a:rPr>
              <a:t>che quella dell’</a:t>
            </a:r>
            <a:r>
              <a:rPr lang="it-IT" sz="1400" b="1" dirty="0">
                <a:solidFill>
                  <a:prstClr val="black"/>
                </a:solidFill>
                <a:ea typeface="Roboto" panose="02000000000000000000" pitchFamily="2" charset="0"/>
                <a:cs typeface="Roboto" panose="02000000000000000000" pitchFamily="2" charset="0"/>
              </a:rPr>
              <a:t>azienda</a:t>
            </a:r>
            <a:r>
              <a:rPr lang="it-IT" sz="1400" dirty="0">
                <a:solidFill>
                  <a:prstClr val="black"/>
                </a:solidFill>
                <a:ea typeface="Roboto" panose="02000000000000000000" pitchFamily="2" charset="0"/>
                <a:cs typeface="Roboto" panose="02000000000000000000" pitchFamily="2" charset="0"/>
              </a:rPr>
              <a:t>. </a:t>
            </a:r>
          </a:p>
          <a:p>
            <a:pPr algn="just" defTabSz="914400"/>
            <a:r>
              <a:rPr lang="it-IT" sz="1400" dirty="0">
                <a:solidFill>
                  <a:prstClr val="black"/>
                </a:solidFill>
                <a:ea typeface="Roboto" panose="02000000000000000000" pitchFamily="2" charset="0"/>
                <a:cs typeface="Roboto" panose="02000000000000000000" pitchFamily="2" charset="0"/>
              </a:rPr>
              <a:t>Si consente così ai contribuenti di dedurre una quota maggiore di contributi dai redditi imponibili, riducendo così l’IRPEF dovuta.</a:t>
            </a:r>
          </a:p>
          <a:p>
            <a:pPr algn="just" defTabSz="914400"/>
            <a:endParaRPr lang="it-IT" sz="1400" dirty="0">
              <a:solidFill>
                <a:prstClr val="black"/>
              </a:solidFill>
              <a:ea typeface="Roboto" panose="02000000000000000000" pitchFamily="2" charset="0"/>
              <a:cs typeface="Roboto" panose="02000000000000000000" pitchFamily="2" charset="0"/>
            </a:endParaRPr>
          </a:p>
          <a:p>
            <a:pPr algn="just" defTabSz="914400"/>
            <a:r>
              <a:rPr lang="it-IT" sz="1400" dirty="0">
                <a:solidFill>
                  <a:prstClr val="black"/>
                </a:solidFill>
                <a:ea typeface="Roboto" panose="02000000000000000000" pitchFamily="2" charset="0"/>
                <a:cs typeface="Roboto" panose="02000000000000000000" pitchFamily="2" charset="0"/>
              </a:rPr>
              <a:t>Per i </a:t>
            </a:r>
            <a:r>
              <a:rPr lang="it-IT" sz="1400" b="1" dirty="0">
                <a:solidFill>
                  <a:prstClr val="black"/>
                </a:solidFill>
                <a:ea typeface="Roboto" panose="02000000000000000000" pitchFamily="2" charset="0"/>
                <a:cs typeface="Roboto" panose="02000000000000000000" pitchFamily="2" charset="0"/>
              </a:rPr>
              <a:t>lavoratori di prima occupazione </a:t>
            </a:r>
            <a:r>
              <a:rPr lang="it-IT" sz="1400" dirty="0">
                <a:solidFill>
                  <a:prstClr val="black"/>
                </a:solidFill>
                <a:ea typeface="Roboto" panose="02000000000000000000" pitchFamily="2" charset="0"/>
                <a:cs typeface="Roboto" panose="02000000000000000000" pitchFamily="2" charset="0"/>
              </a:rPr>
              <a:t>successiva al 31/12/2006, permane il </a:t>
            </a:r>
            <a:r>
              <a:rPr lang="it-IT" sz="1400" b="1" dirty="0">
                <a:solidFill>
                  <a:prstClr val="black"/>
                </a:solidFill>
                <a:ea typeface="Roboto" panose="02000000000000000000" pitchFamily="2" charset="0"/>
                <a:cs typeface="Roboto" panose="02000000000000000000" pitchFamily="2" charset="0"/>
              </a:rPr>
              <a:t>regime agevolato </a:t>
            </a:r>
            <a:r>
              <a:rPr lang="it-IT" sz="1400" dirty="0">
                <a:solidFill>
                  <a:prstClr val="black"/>
                </a:solidFill>
                <a:ea typeface="Roboto" panose="02000000000000000000" pitchFamily="2" charset="0"/>
                <a:cs typeface="Roboto" panose="02000000000000000000" pitchFamily="2" charset="0"/>
              </a:rPr>
              <a:t>speciale che consente di dedurre dal reddito complessivo i contributi eccedenti il (nuovo) limite di Euro 5.300, purché questa eccedenza sia calcolata come differenza tra i contributi deducibili nei primi 5 anni (ovvero Euro 5.300x5 = </a:t>
            </a:r>
            <a:r>
              <a:rPr lang="it-IT" sz="1400" b="1" dirty="0">
                <a:solidFill>
                  <a:prstClr val="black"/>
                </a:solidFill>
                <a:ea typeface="Roboto" panose="02000000000000000000" pitchFamily="2" charset="0"/>
                <a:cs typeface="Roboto" panose="02000000000000000000" pitchFamily="2" charset="0"/>
              </a:rPr>
              <a:t>Euro 26.500</a:t>
            </a:r>
            <a:r>
              <a:rPr lang="it-IT" sz="1400" dirty="0">
                <a:solidFill>
                  <a:prstClr val="black"/>
                </a:solidFill>
                <a:ea typeface="Roboto" panose="02000000000000000000" pitchFamily="2" charset="0"/>
                <a:cs typeface="Roboto" panose="02000000000000000000" pitchFamily="2" charset="0"/>
              </a:rPr>
              <a:t>) e i contributi effettivamente versati nei primi 5 anni. </a:t>
            </a:r>
          </a:p>
          <a:p>
            <a:pPr algn="just" defTabSz="914400"/>
            <a:r>
              <a:rPr lang="it-IT" sz="1400" dirty="0">
                <a:solidFill>
                  <a:prstClr val="black"/>
                </a:solidFill>
                <a:ea typeface="Roboto" panose="02000000000000000000" pitchFamily="2" charset="0"/>
                <a:cs typeface="Roboto" panose="02000000000000000000" pitchFamily="2" charset="0"/>
              </a:rPr>
              <a:t>Il valore deducibile eccedente non può comunque superare Euro 2.650 annui, portando il totale massimo deducibile ad Euro 7.950 all’anno.  </a:t>
            </a:r>
          </a:p>
          <a:p>
            <a:pPr algn="just" defTabSz="914400"/>
            <a:endParaRPr lang="it-IT" sz="1400" dirty="0">
              <a:solidFill>
                <a:prstClr val="black"/>
              </a:solidFill>
              <a:ea typeface="Roboto" panose="02000000000000000000" pitchFamily="2" charset="0"/>
              <a:cs typeface="Roboto" panose="02000000000000000000" pitchFamily="2" charset="0"/>
            </a:endParaRPr>
          </a:p>
          <a:p>
            <a:pPr algn="just" defTabSz="914400"/>
            <a:endParaRPr lang="it-IT" sz="1400" dirty="0">
              <a:solidFill>
                <a:prstClr val="black"/>
              </a:solidFill>
              <a:ea typeface="Roboto" panose="02000000000000000000" pitchFamily="2" charset="0"/>
              <a:cs typeface="Roboto" panose="02000000000000000000" pitchFamily="2" charset="0"/>
            </a:endParaRPr>
          </a:p>
          <a:p>
            <a:pPr algn="just" defTabSz="914400"/>
            <a:endParaRPr lang="it-IT" sz="1400" dirty="0">
              <a:solidFill>
                <a:prstClr val="black"/>
              </a:solidFill>
              <a:ea typeface="Roboto" panose="02000000000000000000" pitchFamily="2" charset="0"/>
              <a:cs typeface="Roboto" panose="02000000000000000000" pitchFamily="2" charset="0"/>
            </a:endParaRPr>
          </a:p>
        </p:txBody>
      </p:sp>
      <p:sp>
        <p:nvSpPr>
          <p:cNvPr id="3" name="Segnaposto numero diapositiva 3">
            <a:extLst>
              <a:ext uri="{FF2B5EF4-FFF2-40B4-BE49-F238E27FC236}">
                <a16:creationId xmlns:a16="http://schemas.microsoft.com/office/drawing/2014/main" id="{5C5D5217-A3C1-75BD-2E94-CEB03E1A4C50}"/>
              </a:ext>
            </a:extLst>
          </p:cNvPr>
          <p:cNvSpPr>
            <a:spLocks noGrp="1"/>
          </p:cNvSpPr>
          <p:nvPr>
            <p:ph type="sldNum" sz="quarter" idx="12"/>
          </p:nvPr>
        </p:nvSpPr>
        <p:spPr>
          <a:xfrm>
            <a:off x="3604591" y="4793767"/>
            <a:ext cx="2292626" cy="273844"/>
          </a:xfrm>
        </p:spPr>
        <p:txBody>
          <a:bodyPr/>
          <a:lstStyle/>
          <a:p>
            <a:fld id="{FB5B9F2C-B2AC-42B8-8C0E-D6B8362F432E}" type="slidenum">
              <a:rPr lang="it-IT" sz="1300" smtClean="0"/>
              <a:t>14</a:t>
            </a:fld>
            <a:endParaRPr lang="it-IT" sz="1300" dirty="0"/>
          </a:p>
        </p:txBody>
      </p:sp>
    </p:spTree>
    <p:extLst>
      <p:ext uri="{BB962C8B-B14F-4D97-AF65-F5344CB8AC3E}">
        <p14:creationId xmlns:p14="http://schemas.microsoft.com/office/powerpoint/2010/main" val="7804490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F548B3-A2A4-5808-D142-9F6BBB6B76FF}"/>
            </a:ext>
          </a:extLst>
        </p:cNvPr>
        <p:cNvGrpSpPr/>
        <p:nvPr/>
      </p:nvGrpSpPr>
      <p:grpSpPr>
        <a:xfrm>
          <a:off x="0" y="0"/>
          <a:ext cx="0" cy="0"/>
          <a:chOff x="0" y="0"/>
          <a:chExt cx="0" cy="0"/>
        </a:xfrm>
      </p:grpSpPr>
      <p:sp>
        <p:nvSpPr>
          <p:cNvPr id="3" name="Titolo 1">
            <a:extLst>
              <a:ext uri="{FF2B5EF4-FFF2-40B4-BE49-F238E27FC236}">
                <a16:creationId xmlns:a16="http://schemas.microsoft.com/office/drawing/2014/main" id="{1EAECED7-D829-5D15-B07F-FB39BE513763}"/>
              </a:ext>
            </a:extLst>
          </p:cNvPr>
          <p:cNvSpPr>
            <a:spLocks noGrp="1"/>
          </p:cNvSpPr>
          <p:nvPr>
            <p:ph type="ctrTitle"/>
          </p:nvPr>
        </p:nvSpPr>
        <p:spPr>
          <a:xfrm>
            <a:off x="0" y="1874838"/>
            <a:ext cx="9144000" cy="1011237"/>
          </a:xfrm>
        </p:spPr>
        <p:txBody>
          <a:bodyPr>
            <a:normAutofit/>
          </a:bodyPr>
          <a:lstStyle/>
          <a:p>
            <a:r>
              <a:rPr lang="it-IT" sz="1700" dirty="0"/>
              <a:t>Modifiche al Testo Unico 917/86: Redditi prodotti all’estero </a:t>
            </a:r>
            <a:br>
              <a:rPr lang="it-IT" sz="1700" dirty="0"/>
            </a:br>
            <a:r>
              <a:rPr lang="it-IT" sz="1700" dirty="0"/>
              <a:t>Legge 199/2025, articolo 1, commi 25-26</a:t>
            </a:r>
          </a:p>
        </p:txBody>
      </p:sp>
      <p:sp>
        <p:nvSpPr>
          <p:cNvPr id="2" name="CasellaDiTesto 1">
            <a:extLst>
              <a:ext uri="{FF2B5EF4-FFF2-40B4-BE49-F238E27FC236}">
                <a16:creationId xmlns:a16="http://schemas.microsoft.com/office/drawing/2014/main" id="{1CC97C43-F2A9-02EA-DC68-5D7AA0370836}"/>
              </a:ext>
            </a:extLst>
          </p:cNvPr>
          <p:cNvSpPr txBox="1"/>
          <p:nvPr/>
        </p:nvSpPr>
        <p:spPr>
          <a:xfrm>
            <a:off x="0" y="452846"/>
            <a:ext cx="9144000" cy="113877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it-IT" sz="3400" b="1" i="0" u="none" strike="noStrike" kern="1200" cap="none" spc="0" normalizeH="0" baseline="0" noProof="0" dirty="0">
                <a:ln>
                  <a:noFill/>
                </a:ln>
                <a:solidFill>
                  <a:srgbClr val="4472C4"/>
                </a:solidFill>
                <a:effectLst/>
                <a:uLnTx/>
                <a:uFillTx/>
                <a:latin typeface="Roboto"/>
                <a:ea typeface="+mn-ea"/>
                <a:cs typeface="+mn-cs"/>
              </a:rPr>
              <a:t>Labirinto LIVE 2026</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it-IT" sz="3400" b="1" i="0" u="none" strike="noStrike" kern="1200" cap="none" spc="0" normalizeH="0" baseline="0" noProof="0" dirty="0">
                <a:ln>
                  <a:noFill/>
                </a:ln>
                <a:solidFill>
                  <a:prstClr val="black"/>
                </a:solidFill>
                <a:effectLst/>
                <a:uLnTx/>
                <a:uFillTx/>
                <a:latin typeface="Roboto"/>
                <a:ea typeface="+mn-ea"/>
                <a:cs typeface="+mn-cs"/>
              </a:rPr>
              <a:t>Speciale Legge di Bilancio</a:t>
            </a:r>
          </a:p>
        </p:txBody>
      </p:sp>
    </p:spTree>
    <p:extLst>
      <p:ext uri="{BB962C8B-B14F-4D97-AF65-F5344CB8AC3E}">
        <p14:creationId xmlns:p14="http://schemas.microsoft.com/office/powerpoint/2010/main" val="35075057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ttangolo con angoli arrotondati 13">
            <a:extLst>
              <a:ext uri="{FF2B5EF4-FFF2-40B4-BE49-F238E27FC236}">
                <a16:creationId xmlns:a16="http://schemas.microsoft.com/office/drawing/2014/main" id="{0300F04C-EA9B-4F4E-708A-9A8D525E03D3}"/>
              </a:ext>
            </a:extLst>
          </p:cNvPr>
          <p:cNvSpPr/>
          <p:nvPr/>
        </p:nvSpPr>
        <p:spPr>
          <a:xfrm>
            <a:off x="660979" y="1095375"/>
            <a:ext cx="3793455" cy="1695283"/>
          </a:xfrm>
          <a:prstGeom prst="roundRect">
            <a:avLst/>
          </a:prstGeom>
          <a:solidFill>
            <a:schemeClr val="bg1">
              <a:lumMod val="95000"/>
            </a:schemeClr>
          </a:solidFill>
          <a:ln w="12700">
            <a:solidFill>
              <a:srgbClr val="C5322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1200" b="1" dirty="0">
                <a:solidFill>
                  <a:schemeClr val="tx1"/>
                </a:solidFill>
              </a:rPr>
              <a:t>Modifiche all’Art- 24bis, comma 2 del TUIR</a:t>
            </a:r>
          </a:p>
          <a:p>
            <a:pPr algn="ctr"/>
            <a:r>
              <a:rPr lang="it-IT" sz="1200" dirty="0">
                <a:solidFill>
                  <a:schemeClr val="tx1"/>
                </a:solidFill>
              </a:rPr>
              <a:t>Misure in materia di </a:t>
            </a:r>
            <a:r>
              <a:rPr lang="it-IT" sz="1200" b="1" dirty="0">
                <a:solidFill>
                  <a:schemeClr val="tx1"/>
                </a:solidFill>
              </a:rPr>
              <a:t>imposta sostitutiva </a:t>
            </a:r>
            <a:r>
              <a:rPr lang="it-IT" sz="1200" dirty="0">
                <a:solidFill>
                  <a:schemeClr val="tx1"/>
                </a:solidFill>
              </a:rPr>
              <a:t>sui </a:t>
            </a:r>
            <a:r>
              <a:rPr lang="it-IT" sz="1200" b="1" dirty="0">
                <a:solidFill>
                  <a:schemeClr val="tx1"/>
                </a:solidFill>
              </a:rPr>
              <a:t>redditi prodotti all'estero</a:t>
            </a:r>
            <a:r>
              <a:rPr lang="it-IT" sz="1200" dirty="0">
                <a:solidFill>
                  <a:schemeClr val="tx1"/>
                </a:solidFill>
              </a:rPr>
              <a:t>.</a:t>
            </a:r>
          </a:p>
        </p:txBody>
      </p:sp>
      <p:sp>
        <p:nvSpPr>
          <p:cNvPr id="15" name="Rettangolo con angoli arrotondati 14">
            <a:extLst>
              <a:ext uri="{FF2B5EF4-FFF2-40B4-BE49-F238E27FC236}">
                <a16:creationId xmlns:a16="http://schemas.microsoft.com/office/drawing/2014/main" id="{C7E06CF4-D69B-8C03-8578-9E8E222653D6}"/>
              </a:ext>
            </a:extLst>
          </p:cNvPr>
          <p:cNvSpPr/>
          <p:nvPr/>
        </p:nvSpPr>
        <p:spPr>
          <a:xfrm>
            <a:off x="4689566" y="1095375"/>
            <a:ext cx="3793455" cy="1695284"/>
          </a:xfrm>
          <a:prstGeom prst="roundRect">
            <a:avLst/>
          </a:prstGeom>
          <a:solidFill>
            <a:schemeClr val="bg1">
              <a:lumMod val="95000"/>
            </a:schemeClr>
          </a:solidFill>
          <a:ln w="12700">
            <a:solidFill>
              <a:srgbClr val="C5322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1200" b="1" dirty="0">
                <a:solidFill>
                  <a:schemeClr val="tx1"/>
                </a:solidFill>
              </a:rPr>
              <a:t>Soggetti interessati</a:t>
            </a:r>
          </a:p>
          <a:p>
            <a:pPr marL="285750" indent="-285750" algn="just">
              <a:buFont typeface="Wingdings" panose="05000000000000000000" pitchFamily="2" charset="2"/>
              <a:buChar char="§"/>
            </a:pPr>
            <a:r>
              <a:rPr lang="it-IT" sz="1200" dirty="0">
                <a:solidFill>
                  <a:schemeClr val="tx1"/>
                </a:solidFill>
              </a:rPr>
              <a:t>Persone fisiche che trasferiscono la propria residenza fiscale in Italia a partire dall’1/1/2026</a:t>
            </a:r>
          </a:p>
          <a:p>
            <a:pPr marL="285750" indent="-285750" algn="just">
              <a:buFont typeface="Wingdings" panose="05000000000000000000" pitchFamily="2" charset="2"/>
              <a:buChar char="§"/>
            </a:pPr>
            <a:r>
              <a:rPr lang="it-IT" sz="1200" dirty="0">
                <a:solidFill>
                  <a:schemeClr val="tx1"/>
                </a:solidFill>
              </a:rPr>
              <a:t>loro familiari per i quali il soggetto principale ne ha fatto richiesta</a:t>
            </a:r>
          </a:p>
          <a:p>
            <a:pPr marL="285750" indent="-285750" algn="just">
              <a:buFont typeface="Wingdings" panose="05000000000000000000" pitchFamily="2" charset="2"/>
              <a:buChar char="§"/>
            </a:pPr>
            <a:r>
              <a:rPr lang="it-IT" sz="1200" dirty="0">
                <a:solidFill>
                  <a:schemeClr val="tx1"/>
                </a:solidFill>
              </a:rPr>
              <a:t>che non abbiano risieduto in Italia per almeno 9 dei 10 periodi d’imposta antecedenti a quello di validità dell’opzione.</a:t>
            </a:r>
          </a:p>
        </p:txBody>
      </p:sp>
      <p:sp>
        <p:nvSpPr>
          <p:cNvPr id="16" name="Rettangolo con angoli arrotondati 15">
            <a:extLst>
              <a:ext uri="{FF2B5EF4-FFF2-40B4-BE49-F238E27FC236}">
                <a16:creationId xmlns:a16="http://schemas.microsoft.com/office/drawing/2014/main" id="{D6E2B343-00B7-16E9-F14C-45537BE23D34}"/>
              </a:ext>
            </a:extLst>
          </p:cNvPr>
          <p:cNvSpPr/>
          <p:nvPr/>
        </p:nvSpPr>
        <p:spPr>
          <a:xfrm>
            <a:off x="660979" y="3037610"/>
            <a:ext cx="3793455" cy="1427335"/>
          </a:xfrm>
          <a:prstGeom prst="roundRect">
            <a:avLst/>
          </a:prstGeom>
          <a:solidFill>
            <a:schemeClr val="bg1">
              <a:lumMod val="95000"/>
            </a:schemeClr>
          </a:solidFill>
          <a:ln w="12700">
            <a:solidFill>
              <a:srgbClr val="C5322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sz="1200" b="1" dirty="0">
              <a:solidFill>
                <a:schemeClr val="tx1"/>
              </a:solidFill>
            </a:endParaRPr>
          </a:p>
          <a:p>
            <a:pPr algn="ctr"/>
            <a:r>
              <a:rPr lang="it-IT" sz="1200" dirty="0">
                <a:solidFill>
                  <a:schemeClr val="tx1"/>
                </a:solidFill>
              </a:rPr>
              <a:t>Elevato da 200mila a 300mila euro l’importo dell’imposta forfettaria sui redditi prodotti all’estero per ciascun periodo d’imposta in riferimento al quale opera l’opzione.</a:t>
            </a:r>
          </a:p>
          <a:p>
            <a:pPr algn="ctr"/>
            <a:endParaRPr lang="it-IT" sz="1200" dirty="0">
              <a:solidFill>
                <a:schemeClr val="tx1"/>
              </a:solidFill>
            </a:endParaRPr>
          </a:p>
        </p:txBody>
      </p:sp>
      <p:sp>
        <p:nvSpPr>
          <p:cNvPr id="17" name="Rettangolo con angoli arrotondati 16">
            <a:extLst>
              <a:ext uri="{FF2B5EF4-FFF2-40B4-BE49-F238E27FC236}">
                <a16:creationId xmlns:a16="http://schemas.microsoft.com/office/drawing/2014/main" id="{FF037654-7C2B-E928-2630-81D466982F95}"/>
              </a:ext>
            </a:extLst>
          </p:cNvPr>
          <p:cNvSpPr/>
          <p:nvPr/>
        </p:nvSpPr>
        <p:spPr>
          <a:xfrm>
            <a:off x="4689566" y="3037610"/>
            <a:ext cx="3793455" cy="1427335"/>
          </a:xfrm>
          <a:prstGeom prst="roundRect">
            <a:avLst/>
          </a:prstGeom>
          <a:solidFill>
            <a:schemeClr val="bg1">
              <a:lumMod val="95000"/>
            </a:schemeClr>
          </a:solidFill>
          <a:ln w="12700">
            <a:solidFill>
              <a:srgbClr val="C5322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1100" dirty="0">
                <a:solidFill>
                  <a:schemeClr val="tx1"/>
                </a:solidFill>
              </a:rPr>
              <a:t>Elevato da 25mila a 50mila l’importo dell’imposta forfettaria per ciascun periodo d'imposta, per ogni familiare per cui può essere esercitata l’opzione (coniuge; figli, anche adottivi, e, in loro mancanza, dei discendenti prossimi; genitori e, in loro mancanza, gli ascendenti prossimi; adottanti; generi e nuore; suoceri; fratelli e sorelle, anche unilaterali).</a:t>
            </a:r>
          </a:p>
        </p:txBody>
      </p:sp>
      <p:sp>
        <p:nvSpPr>
          <p:cNvPr id="3" name="Titolo 2">
            <a:extLst>
              <a:ext uri="{FF2B5EF4-FFF2-40B4-BE49-F238E27FC236}">
                <a16:creationId xmlns:a16="http://schemas.microsoft.com/office/drawing/2014/main" id="{ED058468-5EA1-B479-427F-279285419269}"/>
              </a:ext>
            </a:extLst>
          </p:cNvPr>
          <p:cNvSpPr>
            <a:spLocks noGrp="1"/>
          </p:cNvSpPr>
          <p:nvPr>
            <p:ph type="title"/>
          </p:nvPr>
        </p:nvSpPr>
        <p:spPr>
          <a:xfrm>
            <a:off x="566057" y="540099"/>
            <a:ext cx="8011886" cy="626851"/>
          </a:xfrm>
        </p:spPr>
        <p:txBody>
          <a:bodyPr/>
          <a:lstStyle/>
          <a:p>
            <a:r>
              <a:rPr lang="it-IT" dirty="0"/>
              <a:t>REDDITI PRODOTTI ALL’ESTERO</a:t>
            </a:r>
          </a:p>
        </p:txBody>
      </p:sp>
      <p:sp>
        <p:nvSpPr>
          <p:cNvPr id="4" name="Segnaposto numero diapositiva 3">
            <a:extLst>
              <a:ext uri="{FF2B5EF4-FFF2-40B4-BE49-F238E27FC236}">
                <a16:creationId xmlns:a16="http://schemas.microsoft.com/office/drawing/2014/main" id="{6F8AEDC0-8D18-AF89-8147-03FC278112FA}"/>
              </a:ext>
            </a:extLst>
          </p:cNvPr>
          <p:cNvSpPr>
            <a:spLocks noGrp="1"/>
          </p:cNvSpPr>
          <p:nvPr>
            <p:ph type="sldNum" sz="quarter" idx="12"/>
          </p:nvPr>
        </p:nvSpPr>
        <p:spPr>
          <a:xfrm>
            <a:off x="3604591" y="4793767"/>
            <a:ext cx="2292626" cy="273844"/>
          </a:xfrm>
        </p:spPr>
        <p:txBody>
          <a:bodyPr/>
          <a:lstStyle/>
          <a:p>
            <a:fld id="{FB5B9F2C-B2AC-42B8-8C0E-D6B8362F432E}" type="slidenum">
              <a:rPr lang="it-IT" sz="1300" smtClean="0"/>
              <a:t>16</a:t>
            </a:fld>
            <a:endParaRPr lang="it-IT" sz="1300" dirty="0"/>
          </a:p>
        </p:txBody>
      </p:sp>
    </p:spTree>
    <p:extLst>
      <p:ext uri="{BB962C8B-B14F-4D97-AF65-F5344CB8AC3E}">
        <p14:creationId xmlns:p14="http://schemas.microsoft.com/office/powerpoint/2010/main" val="36241009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83B51F-B7E7-AAA3-E6C0-99134C3F167C}"/>
            </a:ext>
          </a:extLst>
        </p:cNvPr>
        <p:cNvGrpSpPr/>
        <p:nvPr/>
      </p:nvGrpSpPr>
      <p:grpSpPr>
        <a:xfrm>
          <a:off x="0" y="0"/>
          <a:ext cx="0" cy="0"/>
          <a:chOff x="0" y="0"/>
          <a:chExt cx="0" cy="0"/>
        </a:xfrm>
      </p:grpSpPr>
      <p:sp>
        <p:nvSpPr>
          <p:cNvPr id="3" name="Titolo 1">
            <a:extLst>
              <a:ext uri="{FF2B5EF4-FFF2-40B4-BE49-F238E27FC236}">
                <a16:creationId xmlns:a16="http://schemas.microsoft.com/office/drawing/2014/main" id="{75EF3F33-10D0-7B49-D94D-42164F3B727D}"/>
              </a:ext>
            </a:extLst>
          </p:cNvPr>
          <p:cNvSpPr>
            <a:spLocks noGrp="1"/>
          </p:cNvSpPr>
          <p:nvPr>
            <p:ph type="ctrTitle"/>
          </p:nvPr>
        </p:nvSpPr>
        <p:spPr>
          <a:xfrm>
            <a:off x="0" y="1874838"/>
            <a:ext cx="9144000" cy="1011237"/>
          </a:xfrm>
        </p:spPr>
        <p:txBody>
          <a:bodyPr>
            <a:normAutofit fontScale="90000"/>
          </a:bodyPr>
          <a:lstStyle/>
          <a:p>
            <a:br>
              <a:rPr lang="it-IT" sz="1700" dirty="0"/>
            </a:br>
            <a:r>
              <a:rPr lang="it-IT" sz="1700" dirty="0"/>
              <a:t>Regime forfettario</a:t>
            </a:r>
            <a:br>
              <a:rPr lang="it-IT" dirty="0"/>
            </a:br>
            <a:r>
              <a:rPr lang="it-IT" sz="1700" dirty="0"/>
              <a:t>(</a:t>
            </a:r>
            <a:r>
              <a:rPr lang="it-IT" dirty="0"/>
              <a:t>Legge 199/2025, articolo 1, </a:t>
            </a:r>
            <a:r>
              <a:rPr lang="it-IT" sz="1700" dirty="0"/>
              <a:t>comma 27)</a:t>
            </a:r>
            <a:br>
              <a:rPr lang="it-IT" sz="1700" dirty="0"/>
            </a:br>
            <a:endParaRPr lang="it-IT" sz="1700" dirty="0"/>
          </a:p>
        </p:txBody>
      </p:sp>
      <p:sp>
        <p:nvSpPr>
          <p:cNvPr id="2" name="CasellaDiTesto 1">
            <a:extLst>
              <a:ext uri="{FF2B5EF4-FFF2-40B4-BE49-F238E27FC236}">
                <a16:creationId xmlns:a16="http://schemas.microsoft.com/office/drawing/2014/main" id="{CB5996F4-98B5-EAFF-F779-991EB7CD66DD}"/>
              </a:ext>
            </a:extLst>
          </p:cNvPr>
          <p:cNvSpPr txBox="1"/>
          <p:nvPr/>
        </p:nvSpPr>
        <p:spPr>
          <a:xfrm>
            <a:off x="0" y="452846"/>
            <a:ext cx="9144000" cy="113877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it-IT" sz="3400" b="1" i="0" u="none" strike="noStrike" kern="1200" cap="none" spc="0" normalizeH="0" baseline="0" noProof="0" dirty="0">
                <a:ln>
                  <a:noFill/>
                </a:ln>
                <a:solidFill>
                  <a:srgbClr val="4472C4"/>
                </a:solidFill>
                <a:effectLst/>
                <a:uLnTx/>
                <a:uFillTx/>
                <a:latin typeface="Roboto"/>
                <a:ea typeface="+mn-ea"/>
                <a:cs typeface="+mn-cs"/>
              </a:rPr>
              <a:t>Labirinto LIVE 2026</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it-IT" sz="3400" b="1" i="0" u="none" strike="noStrike" kern="1200" cap="none" spc="0" normalizeH="0" baseline="0" noProof="0" dirty="0">
                <a:ln>
                  <a:noFill/>
                </a:ln>
                <a:solidFill>
                  <a:prstClr val="black"/>
                </a:solidFill>
                <a:effectLst/>
                <a:uLnTx/>
                <a:uFillTx/>
                <a:latin typeface="Roboto"/>
                <a:ea typeface="+mn-ea"/>
                <a:cs typeface="+mn-cs"/>
              </a:rPr>
              <a:t>Speciale Legge di Bilancio</a:t>
            </a:r>
          </a:p>
        </p:txBody>
      </p:sp>
    </p:spTree>
    <p:extLst>
      <p:ext uri="{BB962C8B-B14F-4D97-AF65-F5344CB8AC3E}">
        <p14:creationId xmlns:p14="http://schemas.microsoft.com/office/powerpoint/2010/main" val="11179147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C19BE6-A975-70AF-A98C-66276879B3E4}"/>
            </a:ext>
          </a:extLst>
        </p:cNvPr>
        <p:cNvGrpSpPr/>
        <p:nvPr/>
      </p:nvGrpSpPr>
      <p:grpSpPr>
        <a:xfrm>
          <a:off x="0" y="0"/>
          <a:ext cx="0" cy="0"/>
          <a:chOff x="0" y="0"/>
          <a:chExt cx="0" cy="0"/>
        </a:xfrm>
      </p:grpSpPr>
      <p:sp>
        <p:nvSpPr>
          <p:cNvPr id="2" name="Text Placeholder 2">
            <a:extLst>
              <a:ext uri="{FF2B5EF4-FFF2-40B4-BE49-F238E27FC236}">
                <a16:creationId xmlns:a16="http://schemas.microsoft.com/office/drawing/2014/main" id="{F85DFE99-042A-6AE1-77E4-E906E8F6ABC3}"/>
              </a:ext>
            </a:extLst>
          </p:cNvPr>
          <p:cNvSpPr>
            <a:spLocks noGrp="1"/>
          </p:cNvSpPr>
          <p:nvPr>
            <p:ph idx="1"/>
          </p:nvPr>
        </p:nvSpPr>
        <p:spPr>
          <a:xfrm>
            <a:off x="705389" y="1236514"/>
            <a:ext cx="7731579" cy="1426232"/>
          </a:xfrm>
          <a:prstGeom prst="rect">
            <a:avLst/>
          </a:prstGeom>
          <a:solidFill>
            <a:schemeClr val="bg1">
              <a:lumMod val="95000"/>
            </a:schemeClr>
          </a:solidFill>
          <a:ln w="12700" cap="rnd">
            <a:solidFill>
              <a:srgbClr val="C5322A"/>
            </a:solidFill>
          </a:ln>
        </p:spPr>
        <p:txBody>
          <a:bodyPr vert="horz" lIns="91440" tIns="45720" rIns="91440" bIns="45720" rtlCol="0">
            <a:normAutofit fontScale="92500" lnSpcReduction="20000"/>
          </a:bodyPr>
          <a:lstStyle/>
          <a:p>
            <a:pPr lvl="0" algn="ctr"/>
            <a:r>
              <a:rPr lang="it-IT" sz="1800" b="1" cap="none" dirty="0"/>
              <a:t>PROROGATA SOGLIA A 35MILA PER DIPENDENTI E PENSIONATI</a:t>
            </a:r>
          </a:p>
          <a:p>
            <a:pPr lvl="0" algn="ctr"/>
            <a:endParaRPr lang="it-IT" sz="1800" b="1" cap="none" dirty="0"/>
          </a:p>
          <a:p>
            <a:pPr algn="just"/>
            <a:r>
              <a:rPr lang="it-IT" dirty="0"/>
              <a:t>I titolari di partita Iva che percepiscono anche redditi da </a:t>
            </a:r>
            <a:r>
              <a:rPr lang="it-IT" b="1" dirty="0"/>
              <a:t>lavoro dipendente/pensione</a:t>
            </a:r>
            <a:r>
              <a:rPr lang="it-IT" dirty="0"/>
              <a:t>, potranno continuare ad applicare il </a:t>
            </a:r>
            <a:r>
              <a:rPr lang="it-IT" b="1" dirty="0"/>
              <a:t>regime forfettario </a:t>
            </a:r>
            <a:r>
              <a:rPr lang="it-IT" dirty="0"/>
              <a:t>se, nel 2025, detti redditi non superano la soglia di </a:t>
            </a:r>
            <a:r>
              <a:rPr lang="it-IT" b="1" dirty="0"/>
              <a:t>35mila euro</a:t>
            </a:r>
            <a:r>
              <a:rPr lang="it-IT" dirty="0"/>
              <a:t>, superato il limite si scatta il regime ordinario.</a:t>
            </a:r>
          </a:p>
          <a:p>
            <a:pPr algn="just"/>
            <a:endParaRPr lang="it-IT" dirty="0"/>
          </a:p>
          <a:p>
            <a:pPr algn="just"/>
            <a:r>
              <a:rPr lang="it-IT" dirty="0"/>
              <a:t>Si ricorda che il limite a regime è 30mila euro, la previsione in commento è pertanto provvisoria. </a:t>
            </a:r>
          </a:p>
          <a:p>
            <a:pPr lvl="0" algn="ctr"/>
            <a:endParaRPr lang="it-IT" sz="1800" b="1" cap="none" dirty="0"/>
          </a:p>
        </p:txBody>
      </p:sp>
      <p:sp>
        <p:nvSpPr>
          <p:cNvPr id="3" name="Text Placeholder 2">
            <a:extLst>
              <a:ext uri="{FF2B5EF4-FFF2-40B4-BE49-F238E27FC236}">
                <a16:creationId xmlns:a16="http://schemas.microsoft.com/office/drawing/2014/main" id="{3A952F16-E171-B501-6A2B-EDEBA86B64EA}"/>
              </a:ext>
            </a:extLst>
          </p:cNvPr>
          <p:cNvSpPr txBox="1">
            <a:spLocks/>
          </p:cNvSpPr>
          <p:nvPr/>
        </p:nvSpPr>
        <p:spPr>
          <a:xfrm>
            <a:off x="705389" y="3178586"/>
            <a:ext cx="7731579" cy="1308353"/>
          </a:xfrm>
          <a:prstGeom prst="rect">
            <a:avLst/>
          </a:prstGeom>
          <a:ln w="12700" cap="rnd">
            <a:solidFill>
              <a:srgbClr val="C5322A"/>
            </a:solidFill>
          </a:ln>
        </p:spPr>
        <p:txBody>
          <a:bodyPr vert="horz" lIns="91440" tIns="45720" rIns="91440" bIns="45720" rtlCol="0">
            <a:normAutofit/>
          </a:bodyPr>
          <a:lstStyle>
            <a:lvl1pPr marL="0" indent="0" algn="l" defTabSz="685800" rtl="0" eaLnBrk="1" latinLnBrk="0" hangingPunct="1">
              <a:lnSpc>
                <a:spcPct val="100000"/>
              </a:lnSpc>
              <a:spcBef>
                <a:spcPts val="0"/>
              </a:spcBef>
              <a:buFont typeface="Arial" panose="020B0604020202020204" pitchFamily="34" charset="0"/>
              <a:buNone/>
              <a:defRPr sz="1700" kern="1200" cap="all" baseline="0">
                <a:solidFill>
                  <a:schemeClr val="tx1"/>
                </a:solidFill>
                <a:latin typeface="+mn-lt"/>
                <a:ea typeface="+mn-ea"/>
                <a:cs typeface="+mn-cs"/>
              </a:defRPr>
            </a:lvl1pPr>
            <a:lvl2pPr marL="514350" indent="-171450" algn="l" defTabSz="685800" rtl="0" eaLnBrk="1" latinLnBrk="0" hangingPunct="1">
              <a:lnSpc>
                <a:spcPct val="100000"/>
              </a:lnSpc>
              <a:spcBef>
                <a:spcPts val="0"/>
              </a:spcBef>
              <a:buFont typeface="Arial" panose="020B0604020202020204" pitchFamily="34" charset="0"/>
              <a:buChar char="•"/>
              <a:defRPr sz="1600" kern="1200">
                <a:solidFill>
                  <a:schemeClr val="tx1"/>
                </a:solidFill>
                <a:latin typeface="+mn-lt"/>
                <a:ea typeface="+mn-ea"/>
                <a:cs typeface="+mn-cs"/>
              </a:defRPr>
            </a:lvl2pPr>
            <a:lvl3pPr marL="857250" indent="-171450" algn="l" defTabSz="685800" rtl="0" eaLnBrk="1" latinLnBrk="0" hangingPunct="1">
              <a:lnSpc>
                <a:spcPct val="100000"/>
              </a:lnSpc>
              <a:spcBef>
                <a:spcPts val="0"/>
              </a:spcBef>
              <a:buFont typeface="Roboto" panose="02000000000000000000" pitchFamily="2" charset="0"/>
              <a:buChar char="−"/>
              <a:defRPr sz="1400" kern="1200">
                <a:solidFill>
                  <a:schemeClr val="tx1"/>
                </a:solidFill>
                <a:latin typeface="+mn-lt"/>
                <a:ea typeface="+mn-ea"/>
                <a:cs typeface="+mn-cs"/>
              </a:defRPr>
            </a:lvl3pPr>
            <a:lvl4pPr marL="1200150" indent="-171450" algn="l" defTabSz="685800" rtl="0" eaLnBrk="1" latinLnBrk="0" hangingPunct="1">
              <a:lnSpc>
                <a:spcPct val="100000"/>
              </a:lnSpc>
              <a:spcBef>
                <a:spcPts val="0"/>
              </a:spcBef>
              <a:buFont typeface="Calibri" panose="020F0502020204030204" pitchFamily="34" charset="0"/>
              <a:buChar char="◦"/>
              <a:defRPr sz="1200" kern="1200">
                <a:solidFill>
                  <a:schemeClr val="tx1"/>
                </a:solidFill>
                <a:latin typeface="+mn-lt"/>
                <a:ea typeface="+mn-ea"/>
                <a:cs typeface="+mn-cs"/>
              </a:defRPr>
            </a:lvl4pPr>
            <a:lvl5pPr marL="1543050" indent="-171450" algn="l" defTabSz="685800" rtl="0" eaLnBrk="1" latinLnBrk="0" hangingPunct="1">
              <a:lnSpc>
                <a:spcPct val="100000"/>
              </a:lnSpc>
              <a:spcBef>
                <a:spcPts val="0"/>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R="0" lvl="0" algn="l" defTabSz="685800" rtl="0" eaLnBrk="1" fontAlgn="auto" latinLnBrk="0" hangingPunct="1">
              <a:lnSpc>
                <a:spcPct val="100000"/>
              </a:lnSpc>
              <a:spcBef>
                <a:spcPts val="0"/>
              </a:spcBef>
              <a:spcAft>
                <a:spcPts val="0"/>
              </a:spcAft>
              <a:buClrTx/>
              <a:buSzTx/>
              <a:tabLst/>
              <a:defRPr/>
            </a:pPr>
            <a:endParaRPr kumimoji="0" lang="it-IT" sz="1500" b="0" i="0" u="none" strike="noStrike" kern="1200" cap="none" spc="0" normalizeH="0" baseline="0" noProof="0" dirty="0">
              <a:ln>
                <a:noFill/>
              </a:ln>
              <a:solidFill>
                <a:prstClr val="black"/>
              </a:solidFill>
              <a:effectLst/>
              <a:uLnTx/>
              <a:uFillTx/>
              <a:latin typeface="Roboto"/>
              <a:ea typeface="+mn-ea"/>
              <a:cs typeface="+mn-cs"/>
            </a:endParaRPr>
          </a:p>
        </p:txBody>
      </p:sp>
      <p:pic>
        <p:nvPicPr>
          <p:cNvPr id="7" name="Elemento grafico 6" descr="Direzione con riempimento a tinta unita">
            <a:extLst>
              <a:ext uri="{FF2B5EF4-FFF2-40B4-BE49-F238E27FC236}">
                <a16:creationId xmlns:a16="http://schemas.microsoft.com/office/drawing/2014/main" id="{0028C841-CC93-8E8C-7EB5-B88545E1A7E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8068991">
            <a:off x="4313101" y="2575772"/>
            <a:ext cx="516155" cy="516155"/>
          </a:xfrm>
          <a:prstGeom prst="rect">
            <a:avLst/>
          </a:prstGeom>
        </p:spPr>
      </p:pic>
      <p:sp>
        <p:nvSpPr>
          <p:cNvPr id="6" name="Titolo 5">
            <a:extLst>
              <a:ext uri="{FF2B5EF4-FFF2-40B4-BE49-F238E27FC236}">
                <a16:creationId xmlns:a16="http://schemas.microsoft.com/office/drawing/2014/main" id="{88EEFBDB-1F03-E281-F856-F74A059788B9}"/>
              </a:ext>
            </a:extLst>
          </p:cNvPr>
          <p:cNvSpPr>
            <a:spLocks noGrp="1"/>
          </p:cNvSpPr>
          <p:nvPr>
            <p:ph type="title"/>
          </p:nvPr>
        </p:nvSpPr>
        <p:spPr>
          <a:xfrm>
            <a:off x="566057" y="540099"/>
            <a:ext cx="8011886" cy="626851"/>
          </a:xfrm>
        </p:spPr>
        <p:txBody>
          <a:bodyPr/>
          <a:lstStyle/>
          <a:p>
            <a:r>
              <a:rPr lang="it-IT" dirty="0"/>
              <a:t>REGIME FORFETTARIO</a:t>
            </a:r>
          </a:p>
        </p:txBody>
      </p:sp>
      <p:sp>
        <p:nvSpPr>
          <p:cNvPr id="8" name="CasellaDiTesto 7">
            <a:extLst>
              <a:ext uri="{FF2B5EF4-FFF2-40B4-BE49-F238E27FC236}">
                <a16:creationId xmlns:a16="http://schemas.microsoft.com/office/drawing/2014/main" id="{66029A22-F360-F31C-05AC-4D0EEF1556CF}"/>
              </a:ext>
            </a:extLst>
          </p:cNvPr>
          <p:cNvSpPr txBox="1"/>
          <p:nvPr/>
        </p:nvSpPr>
        <p:spPr>
          <a:xfrm>
            <a:off x="889591" y="3260656"/>
            <a:ext cx="7439246" cy="1169551"/>
          </a:xfrm>
          <a:prstGeom prst="rect">
            <a:avLst/>
          </a:prstGeom>
          <a:noFill/>
        </p:spPr>
        <p:txBody>
          <a:bodyPr wrap="square">
            <a:spAutoFit/>
          </a:bodyPr>
          <a:lstStyle/>
          <a:p>
            <a:pPr algn="just"/>
            <a:r>
              <a:rPr lang="it-IT" sz="1400" dirty="0"/>
              <a:t>Non vi sono altre ai fini dell’applicazione del regime forfetario di cui alla L. 190/2014, pertanto per il 2026 </a:t>
            </a:r>
            <a:r>
              <a:rPr lang="it-IT" sz="1400" b="1" dirty="0"/>
              <a:t>sono esclusi </a:t>
            </a:r>
            <a:r>
              <a:rPr lang="it-IT" sz="1400" dirty="0"/>
              <a:t>dal regime forfetario i contribuenti che nel 2025:</a:t>
            </a:r>
          </a:p>
          <a:p>
            <a:pPr marL="285750" indent="-285750" algn="just">
              <a:buFont typeface="Wingdings" panose="05000000000000000000" pitchFamily="2" charset="2"/>
              <a:buChar char="§"/>
            </a:pPr>
            <a:r>
              <a:rPr lang="it-IT" sz="1400" dirty="0"/>
              <a:t>hanno conseguito ricavi o percepito compensi, ragguagliati ad anno, superiori a 85mila euro;</a:t>
            </a:r>
          </a:p>
          <a:p>
            <a:pPr marL="285750" indent="-285750" algn="just">
              <a:buFont typeface="Wingdings" panose="05000000000000000000" pitchFamily="2" charset="2"/>
              <a:buChar char="§"/>
            </a:pPr>
            <a:r>
              <a:rPr lang="it-IT" sz="1400" dirty="0"/>
              <a:t>hanno sostenuto spese per rapporti di lavoro per un importo superiore a 20mila euro.</a:t>
            </a:r>
          </a:p>
        </p:txBody>
      </p:sp>
      <p:sp>
        <p:nvSpPr>
          <p:cNvPr id="4" name="Segnaposto numero diapositiva 3">
            <a:extLst>
              <a:ext uri="{FF2B5EF4-FFF2-40B4-BE49-F238E27FC236}">
                <a16:creationId xmlns:a16="http://schemas.microsoft.com/office/drawing/2014/main" id="{7832DE79-176F-E7BC-9DD9-CED460386172}"/>
              </a:ext>
            </a:extLst>
          </p:cNvPr>
          <p:cNvSpPr>
            <a:spLocks noGrp="1"/>
          </p:cNvSpPr>
          <p:nvPr>
            <p:ph type="sldNum" sz="quarter" idx="12"/>
          </p:nvPr>
        </p:nvSpPr>
        <p:spPr>
          <a:xfrm>
            <a:off x="3604591" y="4793767"/>
            <a:ext cx="2292626" cy="273844"/>
          </a:xfrm>
        </p:spPr>
        <p:txBody>
          <a:bodyPr/>
          <a:lstStyle/>
          <a:p>
            <a:fld id="{FB5B9F2C-B2AC-42B8-8C0E-D6B8362F432E}" type="slidenum">
              <a:rPr lang="it-IT" sz="1300" smtClean="0"/>
              <a:t>18</a:t>
            </a:fld>
            <a:endParaRPr lang="it-IT" sz="1300" dirty="0"/>
          </a:p>
        </p:txBody>
      </p:sp>
    </p:spTree>
    <p:extLst>
      <p:ext uri="{BB962C8B-B14F-4D97-AF65-F5344CB8AC3E}">
        <p14:creationId xmlns:p14="http://schemas.microsoft.com/office/powerpoint/2010/main" val="27794418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4A5330-403F-3D67-CB74-4F9D7930B2F1}"/>
            </a:ext>
          </a:extLst>
        </p:cNvPr>
        <p:cNvGrpSpPr/>
        <p:nvPr/>
      </p:nvGrpSpPr>
      <p:grpSpPr>
        <a:xfrm>
          <a:off x="0" y="0"/>
          <a:ext cx="0" cy="0"/>
          <a:chOff x="0" y="0"/>
          <a:chExt cx="0" cy="0"/>
        </a:xfrm>
      </p:grpSpPr>
      <p:sp>
        <p:nvSpPr>
          <p:cNvPr id="3" name="Titolo 1">
            <a:extLst>
              <a:ext uri="{FF2B5EF4-FFF2-40B4-BE49-F238E27FC236}">
                <a16:creationId xmlns:a16="http://schemas.microsoft.com/office/drawing/2014/main" id="{C3E24EA2-9104-589F-CC25-B65AE3D3FFB1}"/>
              </a:ext>
            </a:extLst>
          </p:cNvPr>
          <p:cNvSpPr>
            <a:spLocks noGrp="1"/>
          </p:cNvSpPr>
          <p:nvPr>
            <p:ph type="ctrTitle"/>
          </p:nvPr>
        </p:nvSpPr>
        <p:spPr>
          <a:xfrm>
            <a:off x="0" y="1874838"/>
            <a:ext cx="9144000" cy="1011237"/>
          </a:xfrm>
        </p:spPr>
        <p:txBody>
          <a:bodyPr>
            <a:normAutofit fontScale="90000"/>
          </a:bodyPr>
          <a:lstStyle/>
          <a:p>
            <a:br>
              <a:rPr lang="it-IT" sz="1700" dirty="0"/>
            </a:br>
            <a:r>
              <a:rPr lang="it-IT" sz="1700" dirty="0"/>
              <a:t>Imposta sostitutiva cripto-attività </a:t>
            </a:r>
            <a:br>
              <a:rPr lang="it-IT" sz="1700" dirty="0"/>
            </a:br>
            <a:r>
              <a:rPr lang="it-IT" sz="1700" dirty="0"/>
              <a:t>(</a:t>
            </a:r>
            <a:r>
              <a:rPr lang="it-IT" dirty="0"/>
              <a:t>Legge 199/2025, articolo 1, </a:t>
            </a:r>
            <a:r>
              <a:rPr lang="it-IT" sz="1700" dirty="0"/>
              <a:t>comma 28)</a:t>
            </a:r>
            <a:br>
              <a:rPr lang="it-IT" sz="1700" dirty="0"/>
            </a:br>
            <a:endParaRPr lang="it-IT" sz="1700" dirty="0"/>
          </a:p>
        </p:txBody>
      </p:sp>
      <p:sp>
        <p:nvSpPr>
          <p:cNvPr id="2" name="CasellaDiTesto 1">
            <a:extLst>
              <a:ext uri="{FF2B5EF4-FFF2-40B4-BE49-F238E27FC236}">
                <a16:creationId xmlns:a16="http://schemas.microsoft.com/office/drawing/2014/main" id="{D3466ED7-C5BA-053D-552A-F9CFDA6D522D}"/>
              </a:ext>
            </a:extLst>
          </p:cNvPr>
          <p:cNvSpPr txBox="1"/>
          <p:nvPr/>
        </p:nvSpPr>
        <p:spPr>
          <a:xfrm>
            <a:off x="0" y="452846"/>
            <a:ext cx="9144000" cy="113877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it-IT" sz="3400" b="1" i="0" u="none" strike="noStrike" kern="1200" cap="none" spc="0" normalizeH="0" baseline="0" noProof="0" dirty="0">
                <a:ln>
                  <a:noFill/>
                </a:ln>
                <a:solidFill>
                  <a:srgbClr val="4472C4"/>
                </a:solidFill>
                <a:effectLst/>
                <a:uLnTx/>
                <a:uFillTx/>
                <a:latin typeface="Roboto"/>
                <a:ea typeface="+mn-ea"/>
                <a:cs typeface="+mn-cs"/>
              </a:rPr>
              <a:t>Labirinto LIVE 2026</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it-IT" sz="3400" b="1" i="0" u="none" strike="noStrike" kern="1200" cap="none" spc="0" normalizeH="0" baseline="0" noProof="0" dirty="0">
                <a:ln>
                  <a:noFill/>
                </a:ln>
                <a:solidFill>
                  <a:prstClr val="black"/>
                </a:solidFill>
                <a:effectLst/>
                <a:uLnTx/>
                <a:uFillTx/>
                <a:latin typeface="Roboto"/>
                <a:ea typeface="+mn-ea"/>
                <a:cs typeface="+mn-cs"/>
              </a:rPr>
              <a:t>Speciale Legge di Bilancio</a:t>
            </a:r>
          </a:p>
        </p:txBody>
      </p:sp>
    </p:spTree>
    <p:extLst>
      <p:ext uri="{BB962C8B-B14F-4D97-AF65-F5344CB8AC3E}">
        <p14:creationId xmlns:p14="http://schemas.microsoft.com/office/powerpoint/2010/main" val="42225874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346A3C-3DBF-32CA-B36F-45F385F554AE}"/>
            </a:ext>
          </a:extLst>
        </p:cNvPr>
        <p:cNvGrpSpPr/>
        <p:nvPr/>
      </p:nvGrpSpPr>
      <p:grpSpPr>
        <a:xfrm>
          <a:off x="0" y="0"/>
          <a:ext cx="0" cy="0"/>
          <a:chOff x="0" y="0"/>
          <a:chExt cx="0" cy="0"/>
        </a:xfrm>
      </p:grpSpPr>
      <p:sp>
        <p:nvSpPr>
          <p:cNvPr id="6" name="Titolo 5">
            <a:extLst>
              <a:ext uri="{FF2B5EF4-FFF2-40B4-BE49-F238E27FC236}">
                <a16:creationId xmlns:a16="http://schemas.microsoft.com/office/drawing/2014/main" id="{8C8A1AA1-BD2B-6779-3F1E-0D132AF3FDB1}"/>
              </a:ext>
            </a:extLst>
          </p:cNvPr>
          <p:cNvSpPr>
            <a:spLocks noGrp="1"/>
          </p:cNvSpPr>
          <p:nvPr>
            <p:ph type="title"/>
          </p:nvPr>
        </p:nvSpPr>
        <p:spPr>
          <a:xfrm>
            <a:off x="566057" y="540099"/>
            <a:ext cx="8011886" cy="626851"/>
          </a:xfrm>
        </p:spPr>
        <p:txBody>
          <a:bodyPr>
            <a:normAutofit fontScale="90000"/>
          </a:bodyPr>
          <a:lstStyle/>
          <a:p>
            <a:br>
              <a:rPr lang="it-IT" dirty="0"/>
            </a:br>
            <a:r>
              <a:rPr lang="it-IT" sz="1800" dirty="0"/>
              <a:t>IMPOSTA SOSTITUTIVA CRIPTO-ATTIVITÀ </a:t>
            </a:r>
            <a:br>
              <a:rPr lang="it-IT" dirty="0"/>
            </a:br>
            <a:endParaRPr lang="it-IT" dirty="0"/>
          </a:p>
        </p:txBody>
      </p:sp>
      <p:sp>
        <p:nvSpPr>
          <p:cNvPr id="5" name="Callout con freccia in giù 8">
            <a:extLst>
              <a:ext uri="{FF2B5EF4-FFF2-40B4-BE49-F238E27FC236}">
                <a16:creationId xmlns:a16="http://schemas.microsoft.com/office/drawing/2014/main" id="{291CF6C0-4103-3241-23D9-28E7468DCEC9}"/>
              </a:ext>
            </a:extLst>
          </p:cNvPr>
          <p:cNvSpPr/>
          <p:nvPr/>
        </p:nvSpPr>
        <p:spPr>
          <a:xfrm>
            <a:off x="748211" y="1311968"/>
            <a:ext cx="7619344" cy="683264"/>
          </a:xfrm>
          <a:prstGeom prst="downArrowCallout">
            <a:avLst/>
          </a:prstGeom>
          <a:solidFill>
            <a:srgbClr val="C5322A"/>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it-IT" sz="1400" b="1" dirty="0">
                <a:solidFill>
                  <a:schemeClr val="bg1"/>
                </a:solidFill>
              </a:rPr>
              <a:t>DEROGA AL REGIME GENERALE DI TASSAZIONE PREVISTO PER IL 2026</a:t>
            </a:r>
          </a:p>
        </p:txBody>
      </p:sp>
      <p:sp>
        <p:nvSpPr>
          <p:cNvPr id="7" name="Rettangolo 6">
            <a:extLst>
              <a:ext uri="{FF2B5EF4-FFF2-40B4-BE49-F238E27FC236}">
                <a16:creationId xmlns:a16="http://schemas.microsoft.com/office/drawing/2014/main" id="{6E5C5096-CA54-D488-D45E-4246088D1D10}"/>
              </a:ext>
            </a:extLst>
          </p:cNvPr>
          <p:cNvSpPr/>
          <p:nvPr/>
        </p:nvSpPr>
        <p:spPr>
          <a:xfrm>
            <a:off x="748211" y="2059881"/>
            <a:ext cx="7619344" cy="2516020"/>
          </a:xfrm>
          <a:prstGeom prst="rect">
            <a:avLst/>
          </a:prstGeom>
          <a:solidFill>
            <a:srgbClr val="F3C7C5"/>
          </a:solidFill>
          <a:ln w="12700" cap="flat" cmpd="sng" algn="ctr">
            <a:solidFill>
              <a:schemeClr val="tx1"/>
            </a:solidFill>
            <a:prstDash val="solid"/>
          </a:ln>
          <a:effectLst/>
        </p:spPr>
        <p:txBody>
          <a:bodyPr anchor="ctr"/>
          <a:lstStyle/>
          <a:p>
            <a:pPr marL="0" marR="0" lvl="0" indent="0" algn="just" defTabSz="914400" eaLnBrk="1" fontAlgn="base" latinLnBrk="0" hangingPunct="1">
              <a:lnSpc>
                <a:spcPct val="100000"/>
              </a:lnSpc>
              <a:spcBef>
                <a:spcPct val="0"/>
              </a:spcBef>
              <a:spcAft>
                <a:spcPct val="0"/>
              </a:spcAft>
              <a:buClrTx/>
              <a:buSzTx/>
              <a:buFontTx/>
              <a:buNone/>
              <a:tabLst/>
              <a:defRPr/>
            </a:pPr>
            <a:endParaRPr kumimoji="0" lang="it-IT" sz="1200" i="0" u="none" strike="noStrike" kern="0" cap="none" spc="0" normalizeH="0" baseline="0" noProof="0" dirty="0">
              <a:ln>
                <a:noFill/>
              </a:ln>
              <a:solidFill>
                <a:srgbClr val="000000"/>
              </a:solidFill>
              <a:effectLst/>
              <a:uLnTx/>
              <a:uFillTx/>
              <a:ea typeface="+mn-ea"/>
              <a:cs typeface="+mn-cs"/>
            </a:endParaRPr>
          </a:p>
          <a:p>
            <a:pPr marL="0" marR="0" lvl="0" indent="0" algn="just" defTabSz="914400" eaLnBrk="1" fontAlgn="base" latinLnBrk="0" hangingPunct="1">
              <a:lnSpc>
                <a:spcPct val="100000"/>
              </a:lnSpc>
              <a:spcBef>
                <a:spcPct val="0"/>
              </a:spcBef>
              <a:spcAft>
                <a:spcPct val="0"/>
              </a:spcAft>
              <a:buClrTx/>
              <a:buSzTx/>
              <a:buFontTx/>
              <a:buNone/>
              <a:tabLst/>
              <a:defRPr/>
            </a:pPr>
            <a:r>
              <a:rPr kumimoji="0" lang="it-IT" sz="1200" i="0" u="none" strike="noStrike" kern="0" cap="none" spc="0" normalizeH="0" baseline="0" noProof="0" dirty="0">
                <a:ln>
                  <a:noFill/>
                </a:ln>
                <a:solidFill>
                  <a:srgbClr val="000000"/>
                </a:solidFill>
                <a:effectLst/>
                <a:uLnTx/>
                <a:uFillTx/>
                <a:ea typeface="+mn-ea"/>
                <a:cs typeface="+mn-cs"/>
              </a:rPr>
              <a:t>La legge di bilancio 2025 aveva previsto che, </a:t>
            </a:r>
            <a:r>
              <a:rPr kumimoji="0" lang="it-IT" sz="1200" b="1" i="0" u="none" strike="noStrike" kern="0" cap="none" spc="0" normalizeH="0" baseline="0" noProof="0" dirty="0">
                <a:ln>
                  <a:noFill/>
                </a:ln>
                <a:solidFill>
                  <a:srgbClr val="000000"/>
                </a:solidFill>
                <a:effectLst/>
                <a:uLnTx/>
                <a:uFillTx/>
                <a:ea typeface="+mn-ea"/>
                <a:cs typeface="+mn-cs"/>
              </a:rPr>
              <a:t>a decorrere dal 1° gennaio 2026</a:t>
            </a:r>
            <a:r>
              <a:rPr kumimoji="0" lang="it-IT" sz="1200" i="0" u="none" strike="noStrike" kern="0" cap="none" spc="0" normalizeH="0" baseline="0" noProof="0" dirty="0">
                <a:ln>
                  <a:noFill/>
                </a:ln>
                <a:solidFill>
                  <a:srgbClr val="000000"/>
                </a:solidFill>
                <a:effectLst/>
                <a:uLnTx/>
                <a:uFillTx/>
                <a:ea typeface="+mn-ea"/>
                <a:cs typeface="+mn-cs"/>
              </a:rPr>
              <a:t>, le plusvalenze e altri proventi derivanti da operazioni su cripto-attività siano soggetti a imposta sostitutiva con </a:t>
            </a:r>
            <a:r>
              <a:rPr kumimoji="0" lang="it-IT" sz="1200" b="1" i="0" u="none" strike="noStrike" kern="0" cap="none" spc="0" normalizeH="0" baseline="0" noProof="0" dirty="0">
                <a:ln>
                  <a:noFill/>
                </a:ln>
                <a:solidFill>
                  <a:srgbClr val="000000"/>
                </a:solidFill>
                <a:effectLst/>
                <a:uLnTx/>
                <a:uFillTx/>
                <a:ea typeface="+mn-ea"/>
                <a:cs typeface="+mn-cs"/>
              </a:rPr>
              <a:t>aliquota del 33% </a:t>
            </a:r>
            <a:r>
              <a:rPr kumimoji="0" lang="it-IT" sz="1200" i="0" u="none" strike="noStrike" kern="0" cap="none" spc="0" normalizeH="0" baseline="0" noProof="0" dirty="0">
                <a:ln>
                  <a:noFill/>
                </a:ln>
                <a:solidFill>
                  <a:srgbClr val="000000"/>
                </a:solidFill>
                <a:effectLst/>
                <a:uLnTx/>
                <a:uFillTx/>
                <a:ea typeface="+mn-ea"/>
                <a:cs typeface="+mn-cs"/>
              </a:rPr>
              <a:t>(in luogo del precedente 26%).</a:t>
            </a:r>
          </a:p>
          <a:p>
            <a:pPr lvl="0" algn="just" defTabSz="914400" fontAlgn="base">
              <a:spcBef>
                <a:spcPct val="0"/>
              </a:spcBef>
              <a:spcAft>
                <a:spcPct val="0"/>
              </a:spcAft>
              <a:defRPr/>
            </a:pPr>
            <a:r>
              <a:rPr kumimoji="0" lang="it-IT" sz="1200" i="0" u="none" strike="noStrike" kern="0" cap="none" spc="0" normalizeH="0" baseline="0" noProof="0" dirty="0">
                <a:ln>
                  <a:noFill/>
                </a:ln>
                <a:solidFill>
                  <a:srgbClr val="000000"/>
                </a:solidFill>
                <a:effectLst/>
                <a:uLnTx/>
                <a:uFillTx/>
                <a:ea typeface="+mn-ea"/>
                <a:cs typeface="+mn-cs"/>
              </a:rPr>
              <a:t>La modifica in commento introduce una </a:t>
            </a:r>
            <a:r>
              <a:rPr kumimoji="0" lang="it-IT" sz="1200" b="1" i="0" u="none" strike="noStrike" kern="0" cap="none" spc="0" normalizeH="0" baseline="0" noProof="0" dirty="0">
                <a:ln>
                  <a:noFill/>
                </a:ln>
                <a:solidFill>
                  <a:srgbClr val="000000"/>
                </a:solidFill>
                <a:effectLst/>
                <a:uLnTx/>
                <a:uFillTx/>
                <a:ea typeface="+mn-ea"/>
                <a:cs typeface="+mn-cs"/>
              </a:rPr>
              <a:t>deroga, prevedendo </a:t>
            </a:r>
            <a:r>
              <a:rPr lang="it-IT" sz="1200" b="1" kern="0" dirty="0">
                <a:solidFill>
                  <a:srgbClr val="000000"/>
                </a:solidFill>
              </a:rPr>
              <a:t>l’applicazione del 26%,</a:t>
            </a:r>
            <a:r>
              <a:rPr lang="it-IT" sz="1200" kern="0" dirty="0">
                <a:solidFill>
                  <a:srgbClr val="000000"/>
                </a:solidFill>
              </a:rPr>
              <a:t> ai redditi diversi e agli altri proventi derivanti da detenzione, cessione o impiego di</a:t>
            </a:r>
            <a:r>
              <a:rPr kumimoji="0" lang="it-IT" sz="1200" i="0" u="none" strike="noStrike" kern="0" cap="none" spc="0" normalizeH="0" baseline="0" noProof="0" dirty="0">
                <a:ln>
                  <a:noFill/>
                </a:ln>
                <a:solidFill>
                  <a:srgbClr val="000000"/>
                </a:solidFill>
                <a:effectLst/>
                <a:uLnTx/>
                <a:uFillTx/>
                <a:ea typeface="+mn-ea"/>
                <a:cs typeface="+mn-cs"/>
              </a:rPr>
              <a:t> token di moneta elettronica denominati in euro (c.d. </a:t>
            </a:r>
            <a:r>
              <a:rPr lang="it-IT" sz="1200" kern="0" dirty="0">
                <a:solidFill>
                  <a:srgbClr val="000000"/>
                </a:solidFill>
              </a:rPr>
              <a:t>«stablecoins» di cui </a:t>
            </a:r>
            <a:r>
              <a:rPr kumimoji="0" lang="it-IT" sz="1200" i="0" u="none" strike="noStrike" kern="0" cap="none" spc="0" normalizeH="0" baseline="0" noProof="0" dirty="0">
                <a:ln>
                  <a:noFill/>
                </a:ln>
                <a:solidFill>
                  <a:srgbClr val="000000"/>
                </a:solidFill>
                <a:effectLst/>
                <a:uLnTx/>
                <a:uFillTx/>
                <a:ea typeface="+mn-ea"/>
                <a:cs typeface="+mn-cs"/>
              </a:rPr>
              <a:t>al Regolamento Ue n. 2023/1114). </a:t>
            </a:r>
          </a:p>
          <a:p>
            <a:pPr lvl="0" algn="just" defTabSz="914400" fontAlgn="base">
              <a:spcBef>
                <a:spcPct val="0"/>
              </a:spcBef>
              <a:spcAft>
                <a:spcPct val="0"/>
              </a:spcAft>
              <a:defRPr/>
            </a:pPr>
            <a:r>
              <a:rPr kumimoji="0" lang="it-IT" sz="1200" b="1" i="0" u="none" strike="noStrike" kern="0" cap="none" spc="0" normalizeH="0" baseline="0" noProof="0" dirty="0">
                <a:ln>
                  <a:noFill/>
                </a:ln>
                <a:solidFill>
                  <a:srgbClr val="000000"/>
                </a:solidFill>
                <a:effectLst/>
                <a:uLnTx/>
                <a:uFillTx/>
                <a:ea typeface="+mn-ea"/>
                <a:cs typeface="+mn-cs"/>
              </a:rPr>
              <a:t>Requisiti per l’applicazione dell’aliquota agevolata: </a:t>
            </a:r>
            <a:r>
              <a:rPr kumimoji="0" lang="it-IT" sz="1200" i="0" u="none" strike="noStrike" kern="0" cap="none" spc="0" normalizeH="0" baseline="0" noProof="0" dirty="0">
                <a:ln>
                  <a:noFill/>
                </a:ln>
                <a:solidFill>
                  <a:srgbClr val="000000"/>
                </a:solidFill>
                <a:effectLst/>
                <a:uLnTx/>
                <a:uFillTx/>
                <a:ea typeface="+mn-ea"/>
                <a:cs typeface="+mn-cs"/>
              </a:rPr>
              <a:t>i token devono essere stabilmente ancorati all’euro e sostenuti da riserve detenute integralmente in attività denominate in euro presso soggetti autorizzati nell’Unione europea.</a:t>
            </a:r>
          </a:p>
          <a:p>
            <a:pPr lvl="0" algn="just" defTabSz="914400" fontAlgn="base">
              <a:spcBef>
                <a:spcPct val="0"/>
              </a:spcBef>
              <a:spcAft>
                <a:spcPct val="0"/>
              </a:spcAft>
              <a:defRPr/>
            </a:pPr>
            <a:endParaRPr kumimoji="0" lang="it-IT" sz="1200" i="0" u="none" strike="noStrike" kern="0" cap="none" spc="0" normalizeH="0" baseline="0" noProof="0" dirty="0">
              <a:ln>
                <a:noFill/>
              </a:ln>
              <a:solidFill>
                <a:srgbClr val="000000"/>
              </a:solidFill>
              <a:effectLst/>
              <a:uLnTx/>
              <a:uFillTx/>
              <a:ea typeface="+mn-ea"/>
              <a:cs typeface="+mn-cs"/>
            </a:endParaRPr>
          </a:p>
          <a:p>
            <a:pPr lvl="0" algn="just" defTabSz="914400" fontAlgn="base">
              <a:spcBef>
                <a:spcPct val="0"/>
              </a:spcBef>
              <a:spcAft>
                <a:spcPct val="0"/>
              </a:spcAft>
              <a:defRPr/>
            </a:pPr>
            <a:r>
              <a:rPr kumimoji="0" lang="it-IT" sz="1200" b="1" i="0" u="none" strike="noStrike" kern="0" cap="none" spc="0" normalizeH="0" baseline="0" noProof="0" dirty="0">
                <a:ln>
                  <a:noFill/>
                </a:ln>
                <a:solidFill>
                  <a:srgbClr val="000000"/>
                </a:solidFill>
                <a:effectLst/>
                <a:uLnTx/>
                <a:uFillTx/>
                <a:ea typeface="+mn-ea"/>
                <a:cs typeface="+mn-cs"/>
              </a:rPr>
              <a:t>Neutralità fiscale di alcune operazioni: </a:t>
            </a:r>
            <a:r>
              <a:rPr kumimoji="0" lang="it-IT" sz="1200" i="0" u="none" strike="noStrike" kern="0" cap="none" spc="0" normalizeH="0" baseline="0" noProof="0" dirty="0">
                <a:ln>
                  <a:noFill/>
                </a:ln>
                <a:solidFill>
                  <a:srgbClr val="000000"/>
                </a:solidFill>
                <a:effectLst/>
                <a:uLnTx/>
                <a:uFillTx/>
                <a:ea typeface="+mn-ea"/>
                <a:cs typeface="+mn-cs"/>
              </a:rPr>
              <a:t>la conversione tra euro e token di moneta elettronica denominati in euro e il rimborso in euro del relativo valore nominale non costituiscono realizzo di plusvalenza o minusvalenza, e dunque non generano imposizione fiscale.</a:t>
            </a:r>
          </a:p>
          <a:p>
            <a:pPr lvl="0" algn="just" defTabSz="914400" fontAlgn="base">
              <a:spcBef>
                <a:spcPct val="0"/>
              </a:spcBef>
              <a:spcAft>
                <a:spcPct val="0"/>
              </a:spcAft>
              <a:defRPr/>
            </a:pPr>
            <a:endParaRPr kumimoji="0" lang="it-IT" sz="1200" i="0" u="none" strike="noStrike" kern="0" cap="none" spc="0" normalizeH="0" baseline="0" noProof="0" dirty="0">
              <a:ln>
                <a:noFill/>
              </a:ln>
              <a:solidFill>
                <a:srgbClr val="000000"/>
              </a:solidFill>
              <a:effectLst/>
              <a:uLnTx/>
              <a:uFillTx/>
              <a:ea typeface="+mn-ea"/>
              <a:cs typeface="+mn-cs"/>
            </a:endParaRPr>
          </a:p>
        </p:txBody>
      </p:sp>
      <p:sp>
        <p:nvSpPr>
          <p:cNvPr id="2" name="Segnaposto numero diapositiva 3">
            <a:extLst>
              <a:ext uri="{FF2B5EF4-FFF2-40B4-BE49-F238E27FC236}">
                <a16:creationId xmlns:a16="http://schemas.microsoft.com/office/drawing/2014/main" id="{8F263A98-63CA-8AF4-9C9C-B8117DD1CF81}"/>
              </a:ext>
            </a:extLst>
          </p:cNvPr>
          <p:cNvSpPr>
            <a:spLocks noGrp="1"/>
          </p:cNvSpPr>
          <p:nvPr>
            <p:ph type="sldNum" sz="quarter" idx="12"/>
          </p:nvPr>
        </p:nvSpPr>
        <p:spPr>
          <a:xfrm>
            <a:off x="3604591" y="4793767"/>
            <a:ext cx="2292626" cy="273844"/>
          </a:xfrm>
        </p:spPr>
        <p:txBody>
          <a:bodyPr/>
          <a:lstStyle/>
          <a:p>
            <a:fld id="{FB5B9F2C-B2AC-42B8-8C0E-D6B8362F432E}" type="slidenum">
              <a:rPr lang="it-IT" sz="1300" smtClean="0"/>
              <a:t>20</a:t>
            </a:fld>
            <a:endParaRPr lang="it-IT" sz="1300" dirty="0"/>
          </a:p>
        </p:txBody>
      </p:sp>
    </p:spTree>
    <p:extLst>
      <p:ext uri="{BB962C8B-B14F-4D97-AF65-F5344CB8AC3E}">
        <p14:creationId xmlns:p14="http://schemas.microsoft.com/office/powerpoint/2010/main" val="31818088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ADC03D-56E7-8DBA-6AB5-5C25704E206F}"/>
            </a:ext>
          </a:extLst>
        </p:cNvPr>
        <p:cNvGrpSpPr/>
        <p:nvPr/>
      </p:nvGrpSpPr>
      <p:grpSpPr>
        <a:xfrm>
          <a:off x="0" y="0"/>
          <a:ext cx="0" cy="0"/>
          <a:chOff x="0" y="0"/>
          <a:chExt cx="0" cy="0"/>
        </a:xfrm>
      </p:grpSpPr>
      <p:sp>
        <p:nvSpPr>
          <p:cNvPr id="3" name="Titolo 1">
            <a:extLst>
              <a:ext uri="{FF2B5EF4-FFF2-40B4-BE49-F238E27FC236}">
                <a16:creationId xmlns:a16="http://schemas.microsoft.com/office/drawing/2014/main" id="{ED276EA7-9935-8DF5-A309-98B4F0C23432}"/>
              </a:ext>
            </a:extLst>
          </p:cNvPr>
          <p:cNvSpPr>
            <a:spLocks noGrp="1"/>
          </p:cNvSpPr>
          <p:nvPr>
            <p:ph type="ctrTitle"/>
          </p:nvPr>
        </p:nvSpPr>
        <p:spPr>
          <a:xfrm>
            <a:off x="0" y="1874838"/>
            <a:ext cx="9144000" cy="1011237"/>
          </a:xfrm>
        </p:spPr>
        <p:txBody>
          <a:bodyPr>
            <a:normAutofit fontScale="90000"/>
          </a:bodyPr>
          <a:lstStyle/>
          <a:p>
            <a:br>
              <a:rPr lang="it-IT" sz="1700" dirty="0"/>
            </a:br>
            <a:r>
              <a:rPr lang="it-IT" sz="1700" dirty="0"/>
              <a:t>Rivalutazione costo delle partecipazioni</a:t>
            </a:r>
            <a:br>
              <a:rPr lang="it-IT" dirty="0"/>
            </a:br>
            <a:r>
              <a:rPr lang="it-IT" sz="1700" dirty="0"/>
              <a:t>(</a:t>
            </a:r>
            <a:r>
              <a:rPr lang="it-IT" dirty="0"/>
              <a:t>Legge 199/2025, articolo 1, </a:t>
            </a:r>
            <a:r>
              <a:rPr lang="it-IT" sz="1700" dirty="0"/>
              <a:t>comma 144)</a:t>
            </a:r>
            <a:br>
              <a:rPr lang="it-IT" sz="1700" dirty="0"/>
            </a:br>
            <a:endParaRPr lang="it-IT" sz="1700" dirty="0"/>
          </a:p>
        </p:txBody>
      </p:sp>
      <p:sp>
        <p:nvSpPr>
          <p:cNvPr id="2" name="CasellaDiTesto 1">
            <a:extLst>
              <a:ext uri="{FF2B5EF4-FFF2-40B4-BE49-F238E27FC236}">
                <a16:creationId xmlns:a16="http://schemas.microsoft.com/office/drawing/2014/main" id="{7172222A-1ED1-9F2A-7DD1-726353D3D55F}"/>
              </a:ext>
            </a:extLst>
          </p:cNvPr>
          <p:cNvSpPr txBox="1"/>
          <p:nvPr/>
        </p:nvSpPr>
        <p:spPr>
          <a:xfrm>
            <a:off x="0" y="452846"/>
            <a:ext cx="9144000" cy="113877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it-IT" sz="3400" b="1" i="0" u="none" strike="noStrike" kern="1200" cap="none" spc="0" normalizeH="0" baseline="0" noProof="0" dirty="0">
                <a:ln>
                  <a:noFill/>
                </a:ln>
                <a:solidFill>
                  <a:srgbClr val="4472C4"/>
                </a:solidFill>
                <a:effectLst/>
                <a:uLnTx/>
                <a:uFillTx/>
                <a:latin typeface="Roboto"/>
                <a:ea typeface="+mn-ea"/>
                <a:cs typeface="+mn-cs"/>
              </a:rPr>
              <a:t>Labirinto LIVE 2026</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it-IT" sz="3400" b="1" i="0" u="none" strike="noStrike" kern="1200" cap="none" spc="0" normalizeH="0" baseline="0" noProof="0" dirty="0">
                <a:ln>
                  <a:noFill/>
                </a:ln>
                <a:solidFill>
                  <a:prstClr val="black"/>
                </a:solidFill>
                <a:effectLst/>
                <a:uLnTx/>
                <a:uFillTx/>
                <a:latin typeface="Roboto"/>
                <a:ea typeface="+mn-ea"/>
                <a:cs typeface="+mn-cs"/>
              </a:rPr>
              <a:t>Speciale Legge di Bilancio</a:t>
            </a:r>
          </a:p>
        </p:txBody>
      </p:sp>
    </p:spTree>
    <p:extLst>
      <p:ext uri="{BB962C8B-B14F-4D97-AF65-F5344CB8AC3E}">
        <p14:creationId xmlns:p14="http://schemas.microsoft.com/office/powerpoint/2010/main" val="34199851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0D6C14-E362-2EC8-0D86-E3981E031925}"/>
            </a:ext>
          </a:extLst>
        </p:cNvPr>
        <p:cNvGrpSpPr/>
        <p:nvPr/>
      </p:nvGrpSpPr>
      <p:grpSpPr>
        <a:xfrm>
          <a:off x="0" y="0"/>
          <a:ext cx="0" cy="0"/>
          <a:chOff x="0" y="0"/>
          <a:chExt cx="0" cy="0"/>
        </a:xfrm>
      </p:grpSpPr>
      <p:sp>
        <p:nvSpPr>
          <p:cNvPr id="6" name="Titolo 5">
            <a:extLst>
              <a:ext uri="{FF2B5EF4-FFF2-40B4-BE49-F238E27FC236}">
                <a16:creationId xmlns:a16="http://schemas.microsoft.com/office/drawing/2014/main" id="{EB2D116A-1B34-09AE-5E35-8D1526954EAF}"/>
              </a:ext>
            </a:extLst>
          </p:cNvPr>
          <p:cNvSpPr>
            <a:spLocks noGrp="1"/>
          </p:cNvSpPr>
          <p:nvPr>
            <p:ph type="title"/>
          </p:nvPr>
        </p:nvSpPr>
        <p:spPr>
          <a:xfrm>
            <a:off x="566057" y="540099"/>
            <a:ext cx="8011886" cy="626851"/>
          </a:xfrm>
        </p:spPr>
        <p:txBody>
          <a:bodyPr/>
          <a:lstStyle/>
          <a:p>
            <a:r>
              <a:rPr lang="it-IT" dirty="0"/>
              <a:t>RIVALUTAZIONE COSTO PARTECIPAZIONI</a:t>
            </a:r>
          </a:p>
        </p:txBody>
      </p:sp>
      <p:sp>
        <p:nvSpPr>
          <p:cNvPr id="5" name="Callout con freccia in giù 8">
            <a:extLst>
              <a:ext uri="{FF2B5EF4-FFF2-40B4-BE49-F238E27FC236}">
                <a16:creationId xmlns:a16="http://schemas.microsoft.com/office/drawing/2014/main" id="{F1D54798-E605-FE3F-11AD-50512DEFC053}"/>
              </a:ext>
            </a:extLst>
          </p:cNvPr>
          <p:cNvSpPr/>
          <p:nvPr/>
        </p:nvSpPr>
        <p:spPr>
          <a:xfrm>
            <a:off x="748211" y="1311967"/>
            <a:ext cx="7619344" cy="969883"/>
          </a:xfrm>
          <a:prstGeom prst="downArrowCallout">
            <a:avLst/>
          </a:prstGeom>
          <a:solidFill>
            <a:srgbClr val="C5322A"/>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it-IT" sz="1400" b="1" i="0" u="none" strike="noStrike" kern="1200" cap="none" spc="0" normalizeH="0" baseline="0" noProof="0" dirty="0">
                <a:ln>
                  <a:noFill/>
                </a:ln>
                <a:solidFill>
                  <a:prstClr val="white"/>
                </a:solidFill>
                <a:effectLst/>
                <a:uLnTx/>
                <a:uFillTx/>
                <a:latin typeface="Roboto"/>
                <a:ea typeface="+mn-ea"/>
                <a:cs typeface="+mn-cs"/>
              </a:rPr>
              <a:t>INNALZATA AL 21% L’ALIQUOTA DELL’IMPOSTA SOSTITUTIVA DA APPLICARSI PER LA RIVALUTAZIONE DELLE PARTECIPAZIONI</a:t>
            </a:r>
          </a:p>
        </p:txBody>
      </p:sp>
      <p:sp>
        <p:nvSpPr>
          <p:cNvPr id="7" name="Rettangolo 6">
            <a:extLst>
              <a:ext uri="{FF2B5EF4-FFF2-40B4-BE49-F238E27FC236}">
                <a16:creationId xmlns:a16="http://schemas.microsoft.com/office/drawing/2014/main" id="{FF391E4D-61F9-3786-169C-EB422E8DAF7C}"/>
              </a:ext>
            </a:extLst>
          </p:cNvPr>
          <p:cNvSpPr/>
          <p:nvPr/>
        </p:nvSpPr>
        <p:spPr>
          <a:xfrm>
            <a:off x="748211" y="2505595"/>
            <a:ext cx="7619344" cy="1866379"/>
          </a:xfrm>
          <a:prstGeom prst="rect">
            <a:avLst/>
          </a:prstGeom>
          <a:solidFill>
            <a:srgbClr val="F3C7C5"/>
          </a:solidFill>
          <a:ln w="12700" cap="flat" cmpd="sng" algn="ctr">
            <a:solidFill>
              <a:schemeClr val="tx1"/>
            </a:solidFill>
            <a:prstDash val="solid"/>
          </a:ln>
          <a:effectLst/>
        </p:spPr>
        <p:txBody>
          <a:bodyPr anchor="ct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it-IT" sz="1400" b="0" i="0" u="none" strike="noStrike" kern="0" cap="none" spc="0" normalizeH="0" baseline="0" noProof="0" dirty="0">
                <a:ln>
                  <a:noFill/>
                </a:ln>
                <a:solidFill>
                  <a:srgbClr val="000000"/>
                </a:solidFill>
                <a:effectLst/>
                <a:uLnTx/>
                <a:uFillTx/>
                <a:latin typeface="Roboto"/>
                <a:ea typeface="+mn-ea"/>
                <a:cs typeface="+mn-cs"/>
              </a:rPr>
              <a:t>La Finanziaria 2025 ha trasformato una previsione che veniva riproposta annualmente in una </a:t>
            </a:r>
            <a:r>
              <a:rPr kumimoji="0" lang="it-IT" sz="1400" b="1" i="0" u="none" strike="noStrike" kern="0" cap="none" spc="0" normalizeH="0" baseline="0" noProof="0" dirty="0">
                <a:ln>
                  <a:noFill/>
                </a:ln>
                <a:solidFill>
                  <a:srgbClr val="000000"/>
                </a:solidFill>
                <a:effectLst/>
                <a:uLnTx/>
                <a:uFillTx/>
                <a:latin typeface="Roboto"/>
                <a:ea typeface="+mn-ea"/>
                <a:cs typeface="+mn-cs"/>
              </a:rPr>
              <a:t>disciplina strutturale</a:t>
            </a:r>
            <a:r>
              <a:rPr kumimoji="0" lang="it-IT" sz="1400" b="0" i="0" u="none" strike="noStrike" kern="0" cap="none" spc="0" normalizeH="0" baseline="0" noProof="0" dirty="0">
                <a:ln>
                  <a:noFill/>
                </a:ln>
                <a:solidFill>
                  <a:srgbClr val="000000"/>
                </a:solidFill>
                <a:effectLst/>
                <a:uLnTx/>
                <a:uFillTx/>
                <a:latin typeface="Roboto"/>
                <a:ea typeface="+mn-ea"/>
                <a:cs typeface="+mn-cs"/>
              </a:rPr>
              <a:t> "a regime, prevedendo l’aliquota del 18% per l’imposta sostitutiva da applicarsi indistintamente alle rivalutazioni di partecipazioni e terreni.</a:t>
            </a:r>
          </a:p>
          <a:p>
            <a:pPr marL="0" marR="0" lvl="0" indent="0" algn="just" defTabSz="914400" rtl="0" eaLnBrk="1" fontAlgn="base" latinLnBrk="0" hangingPunct="1">
              <a:lnSpc>
                <a:spcPct val="100000"/>
              </a:lnSpc>
              <a:spcBef>
                <a:spcPct val="0"/>
              </a:spcBef>
              <a:spcAft>
                <a:spcPct val="0"/>
              </a:spcAft>
              <a:buClrTx/>
              <a:buSzTx/>
              <a:buFontTx/>
              <a:buNone/>
              <a:tabLst/>
              <a:defRPr/>
            </a:pPr>
            <a:endParaRPr kumimoji="0" lang="it-IT" sz="1400" b="0" i="0" u="none" strike="noStrike" kern="0" cap="none" spc="0" normalizeH="0" baseline="0" noProof="0" dirty="0">
              <a:ln>
                <a:noFill/>
              </a:ln>
              <a:solidFill>
                <a:srgbClr val="000000"/>
              </a:solidFill>
              <a:effectLst/>
              <a:uLnTx/>
              <a:uFillTx/>
              <a:latin typeface="Roboto"/>
              <a:ea typeface="+mn-ea"/>
              <a:cs typeface="+mn-cs"/>
            </a:endParaRPr>
          </a:p>
          <a:p>
            <a:pPr marL="0" marR="0" lvl="0" indent="0" algn="just" defTabSz="914400" rtl="0" eaLnBrk="1" fontAlgn="base" latinLnBrk="0" hangingPunct="1">
              <a:lnSpc>
                <a:spcPct val="100000"/>
              </a:lnSpc>
              <a:spcBef>
                <a:spcPct val="0"/>
              </a:spcBef>
              <a:spcAft>
                <a:spcPct val="0"/>
              </a:spcAft>
              <a:buClrTx/>
              <a:buSzTx/>
              <a:buFontTx/>
              <a:buNone/>
              <a:tabLst/>
              <a:defRPr/>
            </a:pPr>
            <a:r>
              <a:rPr lang="it-IT" sz="1400" kern="0" dirty="0">
                <a:solidFill>
                  <a:srgbClr val="000000"/>
                </a:solidFill>
                <a:latin typeface="Roboto"/>
              </a:rPr>
              <a:t>L</a:t>
            </a:r>
            <a:r>
              <a:rPr kumimoji="0" lang="it-IT" sz="1400" b="0" i="0" u="none" strike="noStrike" kern="0" cap="none" spc="0" normalizeH="0" baseline="0" noProof="0" dirty="0">
                <a:ln>
                  <a:noFill/>
                </a:ln>
                <a:solidFill>
                  <a:srgbClr val="000000"/>
                </a:solidFill>
                <a:effectLst/>
                <a:uLnTx/>
                <a:uFillTx/>
                <a:latin typeface="Roboto"/>
                <a:ea typeface="+mn-ea"/>
                <a:cs typeface="+mn-cs"/>
              </a:rPr>
              <a:t>a Legge di Bilancio 2026 interviene nuovamente sulla materia introducendo una novità sotto il profilo dell’ aliquota che viene </a:t>
            </a:r>
            <a:r>
              <a:rPr kumimoji="0" lang="it-IT" sz="1400" b="1" i="0" u="none" strike="noStrike" kern="0" cap="none" spc="0" normalizeH="0" baseline="0" noProof="0" dirty="0">
                <a:ln>
                  <a:noFill/>
                </a:ln>
                <a:solidFill>
                  <a:srgbClr val="000000"/>
                </a:solidFill>
                <a:effectLst/>
                <a:uLnTx/>
                <a:uFillTx/>
                <a:latin typeface="Roboto"/>
                <a:ea typeface="+mn-ea"/>
                <a:cs typeface="+mn-cs"/>
              </a:rPr>
              <a:t>innalzata al 21% </a:t>
            </a:r>
            <a:r>
              <a:rPr kumimoji="0" lang="it-IT" sz="1400" b="0" i="0" u="none" strike="noStrike" kern="0" cap="none" spc="0" normalizeH="0" baseline="0" noProof="0" dirty="0">
                <a:ln>
                  <a:noFill/>
                </a:ln>
                <a:solidFill>
                  <a:srgbClr val="000000"/>
                </a:solidFill>
                <a:effectLst/>
                <a:uLnTx/>
                <a:uFillTx/>
                <a:latin typeface="Roboto"/>
                <a:ea typeface="+mn-ea"/>
                <a:cs typeface="+mn-cs"/>
              </a:rPr>
              <a:t>per le per la sola rivalutazione delle </a:t>
            </a:r>
            <a:r>
              <a:rPr kumimoji="0" lang="it-IT" sz="1400" b="1" i="0" u="none" strike="noStrike" kern="0" cap="none" spc="0" normalizeH="0" baseline="0" noProof="0" dirty="0">
                <a:ln>
                  <a:noFill/>
                </a:ln>
                <a:solidFill>
                  <a:srgbClr val="000000"/>
                </a:solidFill>
                <a:effectLst/>
                <a:uLnTx/>
                <a:uFillTx/>
                <a:latin typeface="Roboto"/>
                <a:ea typeface="+mn-ea"/>
                <a:cs typeface="+mn-cs"/>
              </a:rPr>
              <a:t>partecipazioni</a:t>
            </a:r>
            <a:r>
              <a:rPr kumimoji="0" lang="it-IT" sz="1400" b="0" i="0" u="none" strike="noStrike" kern="0" cap="none" spc="0" normalizeH="0" baseline="0" noProof="0" dirty="0">
                <a:ln>
                  <a:noFill/>
                </a:ln>
                <a:solidFill>
                  <a:srgbClr val="000000"/>
                </a:solidFill>
                <a:effectLst/>
                <a:uLnTx/>
                <a:uFillTx/>
                <a:latin typeface="Roboto"/>
                <a:ea typeface="+mn-ea"/>
                <a:cs typeface="+mn-cs"/>
              </a:rPr>
              <a:t> (per i terreni l’aliquota resta il 18%) con scadenza </a:t>
            </a:r>
            <a:r>
              <a:rPr kumimoji="0" lang="it-IT" sz="1400" b="1" i="0" u="none" strike="noStrike" kern="0" cap="none" spc="0" normalizeH="0" baseline="0" noProof="0" dirty="0">
                <a:ln>
                  <a:noFill/>
                </a:ln>
                <a:solidFill>
                  <a:srgbClr val="000000"/>
                </a:solidFill>
                <a:effectLst/>
                <a:uLnTx/>
                <a:uFillTx/>
                <a:latin typeface="Roboto"/>
                <a:ea typeface="+mn-ea"/>
                <a:cs typeface="+mn-cs"/>
              </a:rPr>
              <a:t>30 novembre 2026</a:t>
            </a:r>
            <a:r>
              <a:rPr kumimoji="0" lang="it-IT" sz="1400" b="0" i="0" u="none" strike="noStrike" kern="0" cap="none" spc="0" normalizeH="0" baseline="0" noProof="0" dirty="0">
                <a:ln>
                  <a:noFill/>
                </a:ln>
                <a:solidFill>
                  <a:srgbClr val="000000"/>
                </a:solidFill>
                <a:effectLst/>
                <a:uLnTx/>
                <a:uFillTx/>
                <a:latin typeface="Roboto"/>
                <a:ea typeface="+mn-ea"/>
                <a:cs typeface="+mn-cs"/>
              </a:rPr>
              <a:t>. </a:t>
            </a:r>
          </a:p>
        </p:txBody>
      </p:sp>
      <p:sp>
        <p:nvSpPr>
          <p:cNvPr id="3" name="Segnaposto numero diapositiva 3">
            <a:extLst>
              <a:ext uri="{FF2B5EF4-FFF2-40B4-BE49-F238E27FC236}">
                <a16:creationId xmlns:a16="http://schemas.microsoft.com/office/drawing/2014/main" id="{31C099EC-F1B6-E744-A737-20982D4B546A}"/>
              </a:ext>
            </a:extLst>
          </p:cNvPr>
          <p:cNvSpPr>
            <a:spLocks noGrp="1"/>
          </p:cNvSpPr>
          <p:nvPr>
            <p:ph type="sldNum" sz="quarter" idx="12"/>
          </p:nvPr>
        </p:nvSpPr>
        <p:spPr>
          <a:xfrm>
            <a:off x="3604591" y="4793767"/>
            <a:ext cx="2292626" cy="273844"/>
          </a:xfrm>
        </p:spPr>
        <p:txBody>
          <a:bodyPr/>
          <a:lstStyle/>
          <a:p>
            <a:fld id="{FB5B9F2C-B2AC-42B8-8C0E-D6B8362F432E}" type="slidenum">
              <a:rPr lang="it-IT" sz="1300" smtClean="0"/>
              <a:t>22</a:t>
            </a:fld>
            <a:endParaRPr lang="it-IT" sz="1300" dirty="0"/>
          </a:p>
        </p:txBody>
      </p:sp>
    </p:spTree>
    <p:extLst>
      <p:ext uri="{BB962C8B-B14F-4D97-AF65-F5344CB8AC3E}">
        <p14:creationId xmlns:p14="http://schemas.microsoft.com/office/powerpoint/2010/main" val="17492524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A65FE2-1188-5F76-04C7-CEA610409818}"/>
            </a:ext>
          </a:extLst>
        </p:cNvPr>
        <p:cNvGrpSpPr/>
        <p:nvPr/>
      </p:nvGrpSpPr>
      <p:grpSpPr>
        <a:xfrm>
          <a:off x="0" y="0"/>
          <a:ext cx="0" cy="0"/>
          <a:chOff x="0" y="0"/>
          <a:chExt cx="0" cy="0"/>
        </a:xfrm>
      </p:grpSpPr>
      <p:sp>
        <p:nvSpPr>
          <p:cNvPr id="6" name="Titolo 5">
            <a:extLst>
              <a:ext uri="{FF2B5EF4-FFF2-40B4-BE49-F238E27FC236}">
                <a16:creationId xmlns:a16="http://schemas.microsoft.com/office/drawing/2014/main" id="{1F0989CD-04EF-3B61-64FE-337AB4CEE9B1}"/>
              </a:ext>
            </a:extLst>
          </p:cNvPr>
          <p:cNvSpPr>
            <a:spLocks noGrp="1"/>
          </p:cNvSpPr>
          <p:nvPr>
            <p:ph type="title"/>
          </p:nvPr>
        </p:nvSpPr>
        <p:spPr>
          <a:xfrm>
            <a:off x="566057" y="540099"/>
            <a:ext cx="8011886" cy="626851"/>
          </a:xfrm>
        </p:spPr>
        <p:txBody>
          <a:bodyPr/>
          <a:lstStyle/>
          <a:p>
            <a:r>
              <a:rPr lang="it-IT" dirty="0"/>
              <a:t>RIVALUTAZIONE COSTO PARTECIPAZIONI</a:t>
            </a:r>
          </a:p>
        </p:txBody>
      </p:sp>
      <p:sp>
        <p:nvSpPr>
          <p:cNvPr id="5" name="Callout con freccia in giù 8">
            <a:extLst>
              <a:ext uri="{FF2B5EF4-FFF2-40B4-BE49-F238E27FC236}">
                <a16:creationId xmlns:a16="http://schemas.microsoft.com/office/drawing/2014/main" id="{EF372097-B5B2-7536-B3B2-8206ED95D817}"/>
              </a:ext>
            </a:extLst>
          </p:cNvPr>
          <p:cNvSpPr/>
          <p:nvPr/>
        </p:nvSpPr>
        <p:spPr>
          <a:xfrm>
            <a:off x="748211" y="1311968"/>
            <a:ext cx="7619344" cy="683264"/>
          </a:xfrm>
          <a:prstGeom prst="downArrowCallout">
            <a:avLst/>
          </a:prstGeom>
          <a:solidFill>
            <a:srgbClr val="C5322A"/>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it-IT" sz="1400" b="1" i="0" u="none" strike="noStrike" kern="1200" cap="none" spc="0" normalizeH="0" baseline="0" noProof="0" dirty="0">
                <a:ln>
                  <a:noFill/>
                </a:ln>
                <a:solidFill>
                  <a:prstClr val="white"/>
                </a:solidFill>
                <a:effectLst/>
                <a:uLnTx/>
                <a:uFillTx/>
                <a:latin typeface="Roboto"/>
                <a:ea typeface="+mn-ea"/>
                <a:cs typeface="+mn-cs"/>
              </a:rPr>
              <a:t>QUADRO STORICO VARIAZIONI ALIQUOTE</a:t>
            </a:r>
          </a:p>
        </p:txBody>
      </p:sp>
      <p:graphicFrame>
        <p:nvGraphicFramePr>
          <p:cNvPr id="2" name="Tabella 2">
            <a:extLst>
              <a:ext uri="{FF2B5EF4-FFF2-40B4-BE49-F238E27FC236}">
                <a16:creationId xmlns:a16="http://schemas.microsoft.com/office/drawing/2014/main" id="{7AB0CD89-84D6-A227-640E-6B661D0E3CEC}"/>
              </a:ext>
            </a:extLst>
          </p:cNvPr>
          <p:cNvGraphicFramePr>
            <a:graphicFrameLocks noGrp="1"/>
          </p:cNvGraphicFramePr>
          <p:nvPr/>
        </p:nvGraphicFramePr>
        <p:xfrm>
          <a:off x="748210" y="2204502"/>
          <a:ext cx="7619343" cy="1892578"/>
        </p:xfrm>
        <a:graphic>
          <a:graphicData uri="http://schemas.openxmlformats.org/drawingml/2006/table">
            <a:tbl>
              <a:tblPr firstRow="1" bandRow="1">
                <a:tableStyleId>{5C22544A-7EE6-4342-B048-85BDC9FD1C3A}</a:tableStyleId>
              </a:tblPr>
              <a:tblGrid>
                <a:gridCol w="2625855">
                  <a:extLst>
                    <a:ext uri="{9D8B030D-6E8A-4147-A177-3AD203B41FA5}">
                      <a16:colId xmlns:a16="http://schemas.microsoft.com/office/drawing/2014/main" val="2695446710"/>
                    </a:ext>
                  </a:extLst>
                </a:gridCol>
                <a:gridCol w="2310809">
                  <a:extLst>
                    <a:ext uri="{9D8B030D-6E8A-4147-A177-3AD203B41FA5}">
                      <a16:colId xmlns:a16="http://schemas.microsoft.com/office/drawing/2014/main" val="3346454514"/>
                    </a:ext>
                  </a:extLst>
                </a:gridCol>
                <a:gridCol w="2682679">
                  <a:extLst>
                    <a:ext uri="{9D8B030D-6E8A-4147-A177-3AD203B41FA5}">
                      <a16:colId xmlns:a16="http://schemas.microsoft.com/office/drawing/2014/main" val="3421781816"/>
                    </a:ext>
                  </a:extLst>
                </a:gridCol>
              </a:tblGrid>
              <a:tr h="359273">
                <a:tc>
                  <a:txBody>
                    <a:bodyPr/>
                    <a:lstStyle/>
                    <a:p>
                      <a:pPr algn="ctr">
                        <a:buNone/>
                      </a:pPr>
                      <a:r>
                        <a:rPr lang="it-IT" b="1" dirty="0">
                          <a:effectLst/>
                        </a:rPr>
                        <a:t>Quando</a:t>
                      </a:r>
                      <a:endParaRPr lang="it-IT" dirty="0">
                        <a:effectLst/>
                      </a:endParaRPr>
                    </a:p>
                  </a:txBody>
                  <a:tcPr>
                    <a:solidFill>
                      <a:srgbClr val="C5322A"/>
                    </a:solidFill>
                  </a:tcPr>
                </a:tc>
                <a:tc>
                  <a:txBody>
                    <a:bodyPr/>
                    <a:lstStyle/>
                    <a:p>
                      <a:pPr algn="ctr">
                        <a:buNone/>
                      </a:pPr>
                      <a:r>
                        <a:rPr lang="it-IT" b="1" dirty="0">
                          <a:effectLst/>
                        </a:rPr>
                        <a:t>Aliquota</a:t>
                      </a:r>
                      <a:endParaRPr lang="it-IT" dirty="0">
                        <a:effectLst/>
                      </a:endParaRPr>
                    </a:p>
                  </a:txBody>
                  <a:tcPr>
                    <a:solidFill>
                      <a:srgbClr val="C5322A"/>
                    </a:solidFill>
                  </a:tcPr>
                </a:tc>
                <a:tc>
                  <a:txBody>
                    <a:bodyPr/>
                    <a:lstStyle/>
                    <a:p>
                      <a:pPr algn="ctr">
                        <a:buNone/>
                      </a:pPr>
                      <a:r>
                        <a:rPr lang="it-IT" b="1" dirty="0">
                          <a:effectLst/>
                        </a:rPr>
                        <a:t>Norma di riferimento</a:t>
                      </a:r>
                      <a:endParaRPr lang="it-IT" dirty="0">
                        <a:effectLst/>
                      </a:endParaRPr>
                    </a:p>
                  </a:txBody>
                  <a:tcPr>
                    <a:solidFill>
                      <a:srgbClr val="C5322A"/>
                    </a:solidFill>
                  </a:tcPr>
                </a:tc>
                <a:extLst>
                  <a:ext uri="{0D108BD9-81ED-4DB2-BD59-A6C34878D82A}">
                    <a16:rowId xmlns:a16="http://schemas.microsoft.com/office/drawing/2014/main" val="3556452762"/>
                  </a:ext>
                </a:extLst>
              </a:tr>
              <a:tr h="429291">
                <a:tc>
                  <a:txBody>
                    <a:bodyPr/>
                    <a:lstStyle/>
                    <a:p>
                      <a:r>
                        <a:rPr lang="it-IT" sz="1350" b="0" i="0" kern="1200" dirty="0">
                          <a:solidFill>
                            <a:schemeClr val="dk1"/>
                          </a:solidFill>
                          <a:effectLst/>
                          <a:latin typeface="+mn-lt"/>
                          <a:ea typeface="+mn-ea"/>
                          <a:cs typeface="+mn-cs"/>
                        </a:rPr>
                        <a:t>Fino al 2024</a:t>
                      </a:r>
                      <a:endParaRPr lang="it-IT" sz="1400" b="0" dirty="0">
                        <a:solidFill>
                          <a:schemeClr val="tx1"/>
                        </a:solidFill>
                      </a:endParaRPr>
                    </a:p>
                  </a:txBody>
                  <a:tcPr marL="110642" marR="110642" marT="60853" marB="60853" anchor="ctr">
                    <a:solidFill>
                      <a:schemeClr val="bg1">
                        <a:lumMod val="95000"/>
                      </a:schemeClr>
                    </a:solidFill>
                  </a:tcPr>
                </a:tc>
                <a:tc>
                  <a:txBody>
                    <a:bodyPr/>
                    <a:lstStyle/>
                    <a:p>
                      <a:pPr algn="ctr"/>
                      <a:r>
                        <a:rPr lang="it-IT" sz="1400" dirty="0">
                          <a:solidFill>
                            <a:schemeClr val="tx1"/>
                          </a:solidFill>
                        </a:rPr>
                        <a:t>16%</a:t>
                      </a:r>
                    </a:p>
                  </a:txBody>
                  <a:tcPr marL="110642" marR="110642" marT="60853" marB="60853" anchor="ctr">
                    <a:solidFill>
                      <a:schemeClr val="bg1">
                        <a:lumMod val="95000"/>
                      </a:schemeClr>
                    </a:solidFill>
                  </a:tcPr>
                </a:tc>
                <a:tc>
                  <a:txBody>
                    <a:bodyPr/>
                    <a:lstStyle/>
                    <a:p>
                      <a:r>
                        <a:rPr lang="it-IT" sz="1000" dirty="0">
                          <a:solidFill>
                            <a:schemeClr val="tx1"/>
                          </a:solidFill>
                        </a:rPr>
                        <a:t>L. 448/2001, art. 5, comma 2 (testo originario e proroghe successive)</a:t>
                      </a:r>
                    </a:p>
                  </a:txBody>
                  <a:tcPr marL="110642" marR="110642" marT="60853" marB="60853" anchor="ctr">
                    <a:solidFill>
                      <a:schemeClr val="bg1">
                        <a:lumMod val="95000"/>
                      </a:schemeClr>
                    </a:solidFill>
                  </a:tcPr>
                </a:tc>
                <a:extLst>
                  <a:ext uri="{0D108BD9-81ED-4DB2-BD59-A6C34878D82A}">
                    <a16:rowId xmlns:a16="http://schemas.microsoft.com/office/drawing/2014/main" val="1314286290"/>
                  </a:ext>
                </a:extLst>
              </a:tr>
              <a:tr h="552007">
                <a:tc>
                  <a:txBody>
                    <a:bodyPr/>
                    <a:lstStyle/>
                    <a:p>
                      <a:r>
                        <a:rPr lang="it-IT" sz="1400" dirty="0">
                          <a:solidFill>
                            <a:schemeClr val="tx1"/>
                          </a:solidFill>
                        </a:rPr>
                        <a:t>2025</a:t>
                      </a:r>
                    </a:p>
                  </a:txBody>
                  <a:tcPr marL="110642" marR="110642" marT="60853" marB="60853" anchor="ctr">
                    <a:solidFill>
                      <a:srgbClr val="F3C7C5"/>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it-IT" sz="1400" dirty="0">
                          <a:solidFill>
                            <a:schemeClr val="tx1"/>
                          </a:solidFill>
                        </a:rPr>
                        <a:t>18%</a:t>
                      </a:r>
                    </a:p>
                    <a:p>
                      <a:pPr algn="ctr"/>
                      <a:endParaRPr lang="it-IT" sz="1400" dirty="0">
                        <a:solidFill>
                          <a:schemeClr val="tx1"/>
                        </a:solidFill>
                      </a:endParaRPr>
                    </a:p>
                  </a:txBody>
                  <a:tcPr marL="110642" marR="110642" marT="60853" marB="60853" anchor="ctr">
                    <a:solidFill>
                      <a:srgbClr val="F3C7C5"/>
                    </a:solidFill>
                  </a:tcPr>
                </a:tc>
                <a:tc>
                  <a:txBody>
                    <a:bodyPr/>
                    <a:lstStyle/>
                    <a:p>
                      <a:r>
                        <a:rPr lang="it-IT" sz="1000" dirty="0">
                          <a:solidFill>
                            <a:schemeClr val="tx1"/>
                          </a:solidFill>
                        </a:rPr>
                        <a:t>L. 30 dicembre 2024, n. 207, art. 1, comma 30 (Legge di Bilancio 2025)</a:t>
                      </a:r>
                    </a:p>
                  </a:txBody>
                  <a:tcPr marL="110642" marR="110642" marT="60853" marB="60853" anchor="ctr">
                    <a:solidFill>
                      <a:srgbClr val="F3C7C5"/>
                    </a:solidFill>
                  </a:tcPr>
                </a:tc>
                <a:extLst>
                  <a:ext uri="{0D108BD9-81ED-4DB2-BD59-A6C34878D82A}">
                    <a16:rowId xmlns:a16="http://schemas.microsoft.com/office/drawing/2014/main" val="1158109654"/>
                  </a:ext>
                </a:extLst>
              </a:tr>
              <a:tr h="552007">
                <a:tc>
                  <a:txBody>
                    <a:bodyPr/>
                    <a:lstStyle/>
                    <a:p>
                      <a:r>
                        <a:rPr lang="it-IT" sz="1400" dirty="0">
                          <a:solidFill>
                            <a:schemeClr val="tx1"/>
                          </a:solidFill>
                        </a:rPr>
                        <a:t>Dal 2026</a:t>
                      </a:r>
                    </a:p>
                  </a:txBody>
                  <a:tcPr marL="110642" marR="110642" marT="60853" marB="60853" anchor="ctr">
                    <a:solidFill>
                      <a:schemeClr val="bg1">
                        <a:lumMod val="95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it-IT" sz="1400" dirty="0">
                          <a:solidFill>
                            <a:schemeClr val="tx1"/>
                          </a:solidFill>
                        </a:rPr>
                        <a:t>21%</a:t>
                      </a:r>
                    </a:p>
                    <a:p>
                      <a:pPr algn="ctr"/>
                      <a:endParaRPr lang="it-IT" sz="1400" dirty="0">
                        <a:solidFill>
                          <a:schemeClr val="tx1"/>
                        </a:solidFill>
                      </a:endParaRPr>
                    </a:p>
                  </a:txBody>
                  <a:tcPr marL="110642" marR="110642" marT="60853" marB="60853" anchor="ctr">
                    <a:solidFill>
                      <a:schemeClr val="bg1">
                        <a:lumMod val="95000"/>
                      </a:schemeClr>
                    </a:solidFill>
                  </a:tcPr>
                </a:tc>
                <a:tc>
                  <a:txBody>
                    <a:bodyPr/>
                    <a:lstStyle/>
                    <a:p>
                      <a:r>
                        <a:rPr lang="it-IT" sz="1000" dirty="0">
                          <a:solidFill>
                            <a:schemeClr val="tx1"/>
                          </a:solidFill>
                        </a:rPr>
                        <a:t>L. 30 dicembre 2025, n. 199, art. 1, comma 144 (Legge di Bilancio 2026)</a:t>
                      </a:r>
                    </a:p>
                  </a:txBody>
                  <a:tcPr marL="110642" marR="110642" marT="60853" marB="60853" anchor="ctr">
                    <a:solidFill>
                      <a:schemeClr val="bg1">
                        <a:lumMod val="95000"/>
                      </a:schemeClr>
                    </a:solidFill>
                  </a:tcPr>
                </a:tc>
                <a:extLst>
                  <a:ext uri="{0D108BD9-81ED-4DB2-BD59-A6C34878D82A}">
                    <a16:rowId xmlns:a16="http://schemas.microsoft.com/office/drawing/2014/main" val="2423224679"/>
                  </a:ext>
                </a:extLst>
              </a:tr>
            </a:tbl>
          </a:graphicData>
        </a:graphic>
      </p:graphicFrame>
      <p:sp>
        <p:nvSpPr>
          <p:cNvPr id="4" name="Segnaposto numero diapositiva 3">
            <a:extLst>
              <a:ext uri="{FF2B5EF4-FFF2-40B4-BE49-F238E27FC236}">
                <a16:creationId xmlns:a16="http://schemas.microsoft.com/office/drawing/2014/main" id="{07D4EDD8-71BC-60ED-4B57-F63052D1ED0F}"/>
              </a:ext>
            </a:extLst>
          </p:cNvPr>
          <p:cNvSpPr>
            <a:spLocks noGrp="1"/>
          </p:cNvSpPr>
          <p:nvPr>
            <p:ph type="sldNum" sz="quarter" idx="12"/>
          </p:nvPr>
        </p:nvSpPr>
        <p:spPr>
          <a:xfrm>
            <a:off x="3604591" y="4793767"/>
            <a:ext cx="2292626" cy="273844"/>
          </a:xfrm>
        </p:spPr>
        <p:txBody>
          <a:bodyPr/>
          <a:lstStyle/>
          <a:p>
            <a:fld id="{FB5B9F2C-B2AC-42B8-8C0E-D6B8362F432E}" type="slidenum">
              <a:rPr lang="it-IT" sz="1300" smtClean="0"/>
              <a:t>23</a:t>
            </a:fld>
            <a:endParaRPr lang="it-IT" sz="1300" dirty="0"/>
          </a:p>
        </p:txBody>
      </p:sp>
    </p:spTree>
    <p:extLst>
      <p:ext uri="{BB962C8B-B14F-4D97-AF65-F5344CB8AC3E}">
        <p14:creationId xmlns:p14="http://schemas.microsoft.com/office/powerpoint/2010/main" val="24881827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B8D97D-A329-D0A1-AF53-66EF4B909DB2}"/>
            </a:ext>
          </a:extLst>
        </p:cNvPr>
        <p:cNvGrpSpPr/>
        <p:nvPr/>
      </p:nvGrpSpPr>
      <p:grpSpPr>
        <a:xfrm>
          <a:off x="0" y="0"/>
          <a:ext cx="0" cy="0"/>
          <a:chOff x="0" y="0"/>
          <a:chExt cx="0" cy="0"/>
        </a:xfrm>
      </p:grpSpPr>
      <p:sp>
        <p:nvSpPr>
          <p:cNvPr id="3" name="Titolo 1">
            <a:extLst>
              <a:ext uri="{FF2B5EF4-FFF2-40B4-BE49-F238E27FC236}">
                <a16:creationId xmlns:a16="http://schemas.microsoft.com/office/drawing/2014/main" id="{91AAB6F7-D2CA-7315-E01E-2D4EBC1426F9}"/>
              </a:ext>
            </a:extLst>
          </p:cNvPr>
          <p:cNvSpPr>
            <a:spLocks noGrp="1"/>
          </p:cNvSpPr>
          <p:nvPr>
            <p:ph type="ctrTitle"/>
          </p:nvPr>
        </p:nvSpPr>
        <p:spPr>
          <a:xfrm>
            <a:off x="0" y="1874838"/>
            <a:ext cx="9144000" cy="1011237"/>
          </a:xfrm>
        </p:spPr>
        <p:txBody>
          <a:bodyPr>
            <a:normAutofit fontScale="90000"/>
          </a:bodyPr>
          <a:lstStyle/>
          <a:p>
            <a:br>
              <a:rPr lang="it-IT" sz="1700" dirty="0"/>
            </a:br>
            <a:r>
              <a:rPr lang="it-IT" sz="1700" dirty="0"/>
              <a:t>Credito di imposta</a:t>
            </a:r>
            <a:r>
              <a:rPr lang="it-IT" dirty="0"/>
              <a:t> </a:t>
            </a:r>
            <a:r>
              <a:rPr lang="it-IT" sz="1700" dirty="0"/>
              <a:t>Design e ideazione estetica </a:t>
            </a:r>
            <a:br>
              <a:rPr lang="it-IT" sz="1700" dirty="0"/>
            </a:br>
            <a:r>
              <a:rPr lang="it-IT" sz="1700" dirty="0"/>
              <a:t>(</a:t>
            </a:r>
            <a:r>
              <a:rPr lang="it-IT" dirty="0"/>
              <a:t>Legge 199/2025, articolo 1, </a:t>
            </a:r>
            <a:r>
              <a:rPr lang="it-IT" sz="1700" dirty="0"/>
              <a:t>commi 925-926)</a:t>
            </a:r>
            <a:br>
              <a:rPr lang="it-IT" sz="1700" dirty="0"/>
            </a:br>
            <a:endParaRPr lang="it-IT" sz="1700" dirty="0"/>
          </a:p>
        </p:txBody>
      </p:sp>
      <p:sp>
        <p:nvSpPr>
          <p:cNvPr id="2" name="CasellaDiTesto 1">
            <a:extLst>
              <a:ext uri="{FF2B5EF4-FFF2-40B4-BE49-F238E27FC236}">
                <a16:creationId xmlns:a16="http://schemas.microsoft.com/office/drawing/2014/main" id="{A81263D4-85B6-1723-F1E1-1AF93E8C4EE0}"/>
              </a:ext>
            </a:extLst>
          </p:cNvPr>
          <p:cNvSpPr txBox="1"/>
          <p:nvPr/>
        </p:nvSpPr>
        <p:spPr>
          <a:xfrm>
            <a:off x="0" y="452846"/>
            <a:ext cx="9144000" cy="113877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it-IT" sz="3400" b="1" i="0" u="none" strike="noStrike" kern="1200" cap="none" spc="0" normalizeH="0" baseline="0" noProof="0" dirty="0">
                <a:ln>
                  <a:noFill/>
                </a:ln>
                <a:solidFill>
                  <a:srgbClr val="4472C4"/>
                </a:solidFill>
                <a:effectLst/>
                <a:uLnTx/>
                <a:uFillTx/>
                <a:latin typeface="Roboto"/>
                <a:ea typeface="+mn-ea"/>
                <a:cs typeface="+mn-cs"/>
              </a:rPr>
              <a:t>Labirinto LIVE 2026</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it-IT" sz="3400" b="1" i="0" u="none" strike="noStrike" kern="1200" cap="none" spc="0" normalizeH="0" baseline="0" noProof="0" dirty="0">
                <a:ln>
                  <a:noFill/>
                </a:ln>
                <a:solidFill>
                  <a:prstClr val="black"/>
                </a:solidFill>
                <a:effectLst/>
                <a:uLnTx/>
                <a:uFillTx/>
                <a:latin typeface="Roboto"/>
                <a:ea typeface="+mn-ea"/>
                <a:cs typeface="+mn-cs"/>
              </a:rPr>
              <a:t>Speciale Legge di Bilancio</a:t>
            </a:r>
          </a:p>
        </p:txBody>
      </p:sp>
    </p:spTree>
    <p:extLst>
      <p:ext uri="{BB962C8B-B14F-4D97-AF65-F5344CB8AC3E}">
        <p14:creationId xmlns:p14="http://schemas.microsoft.com/office/powerpoint/2010/main" val="11729561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a:extLst>
              <a:ext uri="{FF2B5EF4-FFF2-40B4-BE49-F238E27FC236}">
                <a16:creationId xmlns:a16="http://schemas.microsoft.com/office/drawing/2014/main" id="{0B1C6A32-439B-D0DF-054B-FC5F359BA83A}"/>
              </a:ext>
            </a:extLst>
          </p:cNvPr>
          <p:cNvSpPr>
            <a:spLocks noGrp="1"/>
          </p:cNvSpPr>
          <p:nvPr>
            <p:ph type="title"/>
          </p:nvPr>
        </p:nvSpPr>
        <p:spPr>
          <a:xfrm>
            <a:off x="566057" y="540099"/>
            <a:ext cx="8011886" cy="626851"/>
          </a:xfrm>
        </p:spPr>
        <p:txBody>
          <a:bodyPr/>
          <a:lstStyle/>
          <a:p>
            <a:r>
              <a:rPr lang="it-IT" dirty="0"/>
              <a:t>CREDITO DI IMPOSTA DESIGN E IDEAZIONE ESTETICA</a:t>
            </a:r>
          </a:p>
        </p:txBody>
      </p:sp>
      <p:sp>
        <p:nvSpPr>
          <p:cNvPr id="33" name="Callout con freccia in giù 8">
            <a:extLst>
              <a:ext uri="{FF2B5EF4-FFF2-40B4-BE49-F238E27FC236}">
                <a16:creationId xmlns:a16="http://schemas.microsoft.com/office/drawing/2014/main" id="{32655826-7D97-47C4-7749-133F9ED79FFD}"/>
              </a:ext>
            </a:extLst>
          </p:cNvPr>
          <p:cNvSpPr/>
          <p:nvPr/>
        </p:nvSpPr>
        <p:spPr>
          <a:xfrm>
            <a:off x="773600" y="1282994"/>
            <a:ext cx="7665941" cy="691266"/>
          </a:xfrm>
          <a:prstGeom prst="downArrowCallout">
            <a:avLst/>
          </a:prstGeom>
          <a:solidFill>
            <a:srgbClr val="C5322A"/>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it-IT" sz="1350" dirty="0">
                <a:solidFill>
                  <a:schemeClr val="bg1"/>
                </a:solidFill>
              </a:rPr>
              <a:t>Estesa al 2026 la possibilità di fruire del credito d'imposta per attività di </a:t>
            </a:r>
            <a:r>
              <a:rPr lang="it-IT" sz="1350" b="1" dirty="0">
                <a:solidFill>
                  <a:schemeClr val="bg1"/>
                </a:solidFill>
              </a:rPr>
              <a:t>design</a:t>
            </a:r>
            <a:r>
              <a:rPr lang="it-IT" sz="1350" dirty="0">
                <a:solidFill>
                  <a:schemeClr val="bg1"/>
                </a:solidFill>
              </a:rPr>
              <a:t> e </a:t>
            </a:r>
            <a:r>
              <a:rPr lang="it-IT" sz="1350" b="1" dirty="0">
                <a:solidFill>
                  <a:schemeClr val="bg1"/>
                </a:solidFill>
              </a:rPr>
              <a:t>ideazione estetica, </a:t>
            </a:r>
            <a:r>
              <a:rPr lang="it-IT" sz="1350" dirty="0">
                <a:solidFill>
                  <a:schemeClr val="bg1"/>
                </a:solidFill>
              </a:rPr>
              <a:t>confermando il sostegno alla </a:t>
            </a:r>
            <a:r>
              <a:rPr lang="it-IT" sz="1350" b="1" dirty="0">
                <a:solidFill>
                  <a:schemeClr val="bg1"/>
                </a:solidFill>
              </a:rPr>
              <a:t>creatività </a:t>
            </a:r>
            <a:r>
              <a:rPr lang="it-IT" sz="1350" dirty="0">
                <a:solidFill>
                  <a:schemeClr val="bg1"/>
                </a:solidFill>
              </a:rPr>
              <a:t>e al </a:t>
            </a:r>
            <a:r>
              <a:rPr lang="it-IT" sz="1350" b="1" dirty="0">
                <a:solidFill>
                  <a:schemeClr val="bg1"/>
                </a:solidFill>
              </a:rPr>
              <a:t>Made in </a:t>
            </a:r>
            <a:r>
              <a:rPr lang="it-IT" sz="1350" b="1" dirty="0" err="1">
                <a:solidFill>
                  <a:schemeClr val="bg1"/>
                </a:solidFill>
              </a:rPr>
              <a:t>Italy</a:t>
            </a:r>
            <a:endParaRPr lang="it-IT" sz="1350" b="1" dirty="0">
              <a:solidFill>
                <a:schemeClr val="bg1"/>
              </a:solidFill>
            </a:endParaRPr>
          </a:p>
        </p:txBody>
      </p:sp>
      <p:pic>
        <p:nvPicPr>
          <p:cNvPr id="61" name="Immagine 60">
            <a:extLst>
              <a:ext uri="{FF2B5EF4-FFF2-40B4-BE49-F238E27FC236}">
                <a16:creationId xmlns:a16="http://schemas.microsoft.com/office/drawing/2014/main" id="{E2F22C2A-8A7E-366B-03D2-B163E0DAB81E}"/>
              </a:ext>
            </a:extLst>
          </p:cNvPr>
          <p:cNvPicPr>
            <a:picLocks noChangeAspect="1"/>
          </p:cNvPicPr>
          <p:nvPr/>
        </p:nvPicPr>
        <p:blipFill>
          <a:blip r:embed="rId2"/>
          <a:stretch>
            <a:fillRect/>
          </a:stretch>
        </p:blipFill>
        <p:spPr>
          <a:xfrm>
            <a:off x="788655" y="2090304"/>
            <a:ext cx="7635829" cy="2325752"/>
          </a:xfrm>
          <a:prstGeom prst="rect">
            <a:avLst/>
          </a:prstGeom>
        </p:spPr>
      </p:pic>
      <p:sp>
        <p:nvSpPr>
          <p:cNvPr id="2" name="Segnaposto numero diapositiva 3">
            <a:extLst>
              <a:ext uri="{FF2B5EF4-FFF2-40B4-BE49-F238E27FC236}">
                <a16:creationId xmlns:a16="http://schemas.microsoft.com/office/drawing/2014/main" id="{9BD7E269-D0D2-F407-DCE3-16A08B253842}"/>
              </a:ext>
            </a:extLst>
          </p:cNvPr>
          <p:cNvSpPr>
            <a:spLocks noGrp="1"/>
          </p:cNvSpPr>
          <p:nvPr>
            <p:ph type="sldNum" sz="quarter" idx="12"/>
          </p:nvPr>
        </p:nvSpPr>
        <p:spPr>
          <a:xfrm>
            <a:off x="3604591" y="4793767"/>
            <a:ext cx="2292626" cy="273844"/>
          </a:xfrm>
        </p:spPr>
        <p:txBody>
          <a:bodyPr/>
          <a:lstStyle/>
          <a:p>
            <a:fld id="{FB5B9F2C-B2AC-42B8-8C0E-D6B8362F432E}" type="slidenum">
              <a:rPr lang="it-IT" sz="1300" smtClean="0"/>
              <a:t>25</a:t>
            </a:fld>
            <a:endParaRPr lang="it-IT" sz="1300" dirty="0"/>
          </a:p>
        </p:txBody>
      </p:sp>
    </p:spTree>
    <p:extLst>
      <p:ext uri="{BB962C8B-B14F-4D97-AF65-F5344CB8AC3E}">
        <p14:creationId xmlns:p14="http://schemas.microsoft.com/office/powerpoint/2010/main" val="30712246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60DC09-9BAF-1E33-EF1E-53D6CA0C5FDA}"/>
            </a:ext>
          </a:extLst>
        </p:cNvPr>
        <p:cNvGrpSpPr/>
        <p:nvPr/>
      </p:nvGrpSpPr>
      <p:grpSpPr>
        <a:xfrm>
          <a:off x="0" y="0"/>
          <a:ext cx="0" cy="0"/>
          <a:chOff x="0" y="0"/>
          <a:chExt cx="0" cy="0"/>
        </a:xfrm>
      </p:grpSpPr>
      <p:sp>
        <p:nvSpPr>
          <p:cNvPr id="3" name="Titolo 1">
            <a:extLst>
              <a:ext uri="{FF2B5EF4-FFF2-40B4-BE49-F238E27FC236}">
                <a16:creationId xmlns:a16="http://schemas.microsoft.com/office/drawing/2014/main" id="{20BC797B-35A0-02A9-3DF1-EBFD7A9BD13D}"/>
              </a:ext>
            </a:extLst>
          </p:cNvPr>
          <p:cNvSpPr>
            <a:spLocks noGrp="1"/>
          </p:cNvSpPr>
          <p:nvPr>
            <p:ph type="ctrTitle"/>
          </p:nvPr>
        </p:nvSpPr>
        <p:spPr>
          <a:xfrm>
            <a:off x="0" y="1874838"/>
            <a:ext cx="9144000" cy="1011237"/>
          </a:xfrm>
        </p:spPr>
        <p:txBody>
          <a:bodyPr>
            <a:normAutofit fontScale="90000"/>
          </a:bodyPr>
          <a:lstStyle/>
          <a:p>
            <a:br>
              <a:rPr lang="it-IT" sz="1700" dirty="0"/>
            </a:br>
            <a:r>
              <a:rPr lang="it-IT" sz="1700" dirty="0"/>
              <a:t>Credito di imposta</a:t>
            </a:r>
            <a:r>
              <a:rPr lang="it-IT" dirty="0"/>
              <a:t> 5.0 per imprese energivore </a:t>
            </a:r>
            <a:br>
              <a:rPr lang="it-IT" dirty="0"/>
            </a:br>
            <a:r>
              <a:rPr lang="it-IT" dirty="0"/>
              <a:t>(Legge 199/2025, articolo 1, commi 962-965)</a:t>
            </a:r>
            <a:br>
              <a:rPr lang="it-IT" sz="1700" dirty="0"/>
            </a:br>
            <a:endParaRPr lang="it-IT" sz="1700" dirty="0"/>
          </a:p>
        </p:txBody>
      </p:sp>
      <p:sp>
        <p:nvSpPr>
          <p:cNvPr id="2" name="CasellaDiTesto 1">
            <a:extLst>
              <a:ext uri="{FF2B5EF4-FFF2-40B4-BE49-F238E27FC236}">
                <a16:creationId xmlns:a16="http://schemas.microsoft.com/office/drawing/2014/main" id="{EFFEABC4-03E3-052C-726F-F48FC571369D}"/>
              </a:ext>
            </a:extLst>
          </p:cNvPr>
          <p:cNvSpPr txBox="1"/>
          <p:nvPr/>
        </p:nvSpPr>
        <p:spPr>
          <a:xfrm>
            <a:off x="0" y="452846"/>
            <a:ext cx="9144000" cy="113877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it-IT" sz="3400" b="1" i="0" u="none" strike="noStrike" kern="1200" cap="none" spc="0" normalizeH="0" baseline="0" noProof="0" dirty="0">
                <a:ln>
                  <a:noFill/>
                </a:ln>
                <a:solidFill>
                  <a:srgbClr val="4472C4"/>
                </a:solidFill>
                <a:effectLst/>
                <a:uLnTx/>
                <a:uFillTx/>
                <a:latin typeface="Roboto"/>
                <a:ea typeface="+mn-ea"/>
                <a:cs typeface="+mn-cs"/>
              </a:rPr>
              <a:t>Labirinto LIVE 2026</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it-IT" sz="3400" b="1" i="0" u="none" strike="noStrike" kern="1200" cap="none" spc="0" normalizeH="0" baseline="0" noProof="0" dirty="0">
                <a:ln>
                  <a:noFill/>
                </a:ln>
                <a:solidFill>
                  <a:prstClr val="black"/>
                </a:solidFill>
                <a:effectLst/>
                <a:uLnTx/>
                <a:uFillTx/>
                <a:latin typeface="Roboto"/>
                <a:ea typeface="+mn-ea"/>
                <a:cs typeface="+mn-cs"/>
              </a:rPr>
              <a:t>Speciale Legge di Bilancio</a:t>
            </a:r>
          </a:p>
        </p:txBody>
      </p:sp>
    </p:spTree>
    <p:extLst>
      <p:ext uri="{BB962C8B-B14F-4D97-AF65-F5344CB8AC3E}">
        <p14:creationId xmlns:p14="http://schemas.microsoft.com/office/powerpoint/2010/main" val="13904313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5">
            <a:extLst>
              <a:ext uri="{FF2B5EF4-FFF2-40B4-BE49-F238E27FC236}">
                <a16:creationId xmlns:a16="http://schemas.microsoft.com/office/drawing/2014/main" id="{1FD89909-DADB-D783-110B-A0C2241E7CAC}"/>
              </a:ext>
            </a:extLst>
          </p:cNvPr>
          <p:cNvSpPr>
            <a:spLocks noGrp="1"/>
          </p:cNvSpPr>
          <p:nvPr>
            <p:ph type="title"/>
          </p:nvPr>
        </p:nvSpPr>
        <p:spPr>
          <a:xfrm>
            <a:off x="566057" y="540099"/>
            <a:ext cx="8011886" cy="626851"/>
          </a:xfrm>
        </p:spPr>
        <p:txBody>
          <a:bodyPr/>
          <a:lstStyle/>
          <a:p>
            <a:r>
              <a:rPr lang="it-IT" dirty="0"/>
              <a:t>CREDITO DI IMPOSTA 5.0 PER IMPRESE ENERGIVORE</a:t>
            </a:r>
          </a:p>
        </p:txBody>
      </p:sp>
      <p:sp>
        <p:nvSpPr>
          <p:cNvPr id="5" name="Callout con freccia in giù 8">
            <a:extLst>
              <a:ext uri="{FF2B5EF4-FFF2-40B4-BE49-F238E27FC236}">
                <a16:creationId xmlns:a16="http://schemas.microsoft.com/office/drawing/2014/main" id="{69E9BAD7-98AC-4E3B-B5DE-4A8B498FAAF4}"/>
              </a:ext>
            </a:extLst>
          </p:cNvPr>
          <p:cNvSpPr/>
          <p:nvPr/>
        </p:nvSpPr>
        <p:spPr>
          <a:xfrm>
            <a:off x="748211" y="1311968"/>
            <a:ext cx="7619344" cy="683264"/>
          </a:xfrm>
          <a:prstGeom prst="downArrowCallout">
            <a:avLst/>
          </a:prstGeom>
          <a:solidFill>
            <a:srgbClr val="C5322A"/>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it-IT" sz="1400" b="1" dirty="0">
                <a:solidFill>
                  <a:schemeClr val="bg1"/>
                </a:solidFill>
              </a:rPr>
              <a:t>NUOVA OPPORTUNITÀ DI AGEVOLAZIONE FISCALE </a:t>
            </a:r>
          </a:p>
          <a:p>
            <a:pPr algn="ctr" fontAlgn="base">
              <a:spcBef>
                <a:spcPct val="0"/>
              </a:spcBef>
              <a:spcAft>
                <a:spcPct val="0"/>
              </a:spcAft>
              <a:defRPr/>
            </a:pPr>
            <a:r>
              <a:rPr lang="it-IT" sz="1400" b="1" dirty="0">
                <a:solidFill>
                  <a:schemeClr val="bg1"/>
                </a:solidFill>
              </a:rPr>
              <a:t>PER INVESTIMENTI IN INNOVAZIONE TECNOLOGICA E TRANSIZIONE ENERGETICA</a:t>
            </a:r>
          </a:p>
        </p:txBody>
      </p:sp>
      <p:sp>
        <p:nvSpPr>
          <p:cNvPr id="7" name="Rettangolo 6">
            <a:extLst>
              <a:ext uri="{FF2B5EF4-FFF2-40B4-BE49-F238E27FC236}">
                <a16:creationId xmlns:a16="http://schemas.microsoft.com/office/drawing/2014/main" id="{9E262E56-58E2-9D3F-274B-A4EECE1F9ED3}"/>
              </a:ext>
            </a:extLst>
          </p:cNvPr>
          <p:cNvSpPr/>
          <p:nvPr/>
        </p:nvSpPr>
        <p:spPr>
          <a:xfrm>
            <a:off x="748211" y="2087381"/>
            <a:ext cx="7619344" cy="1137827"/>
          </a:xfrm>
          <a:prstGeom prst="rect">
            <a:avLst/>
          </a:prstGeom>
          <a:solidFill>
            <a:srgbClr val="F3C7C5"/>
          </a:solidFill>
          <a:ln w="12700" cap="flat" cmpd="sng" algn="ctr">
            <a:solidFill>
              <a:schemeClr val="tx1"/>
            </a:solidFill>
            <a:prstDash val="solid"/>
          </a:ln>
          <a:effectLst/>
        </p:spPr>
        <p:txBody>
          <a:bodyPr anchor="ctr"/>
          <a:lstStyle/>
          <a:p>
            <a:pPr marL="0" marR="0" lvl="0" indent="0" algn="just" defTabSz="914400" eaLnBrk="1" fontAlgn="base" latinLnBrk="0" hangingPunct="1">
              <a:lnSpc>
                <a:spcPct val="100000"/>
              </a:lnSpc>
              <a:spcBef>
                <a:spcPct val="0"/>
              </a:spcBef>
              <a:spcAft>
                <a:spcPct val="0"/>
              </a:spcAft>
              <a:buClrTx/>
              <a:buSzTx/>
              <a:buFontTx/>
              <a:buNone/>
              <a:tabLst/>
              <a:defRPr/>
            </a:pPr>
            <a:r>
              <a:rPr kumimoji="0" lang="it-IT" sz="1200" i="0" u="none" strike="noStrike" kern="0" cap="none" spc="0" normalizeH="0" baseline="0" noProof="0" dirty="0">
                <a:ln>
                  <a:noFill/>
                </a:ln>
                <a:solidFill>
                  <a:srgbClr val="000000"/>
                </a:solidFill>
                <a:effectLst/>
                <a:uLnTx/>
                <a:uFillTx/>
                <a:ea typeface="+mn-ea"/>
                <a:cs typeface="+mn-cs"/>
              </a:rPr>
              <a:t>Introduzione di un credito d'imposta dedicato alle </a:t>
            </a:r>
            <a:r>
              <a:rPr kumimoji="0" lang="it-IT" sz="1200" b="1" i="0" u="none" strike="noStrike" kern="0" cap="none" spc="0" normalizeH="0" baseline="0" noProof="0" dirty="0">
                <a:ln>
                  <a:noFill/>
                </a:ln>
                <a:solidFill>
                  <a:srgbClr val="000000"/>
                </a:solidFill>
                <a:effectLst/>
                <a:uLnTx/>
                <a:uFillTx/>
                <a:ea typeface="+mn-ea"/>
                <a:cs typeface="+mn-cs"/>
              </a:rPr>
              <a:t>imprese energivore</a:t>
            </a:r>
            <a:r>
              <a:rPr kumimoji="0" lang="it-IT" sz="1200" i="0" u="none" strike="noStrike" kern="0" cap="none" spc="0" normalizeH="0" baseline="0" noProof="0" dirty="0">
                <a:ln>
                  <a:noFill/>
                </a:ln>
                <a:solidFill>
                  <a:srgbClr val="000000"/>
                </a:solidFill>
                <a:effectLst/>
                <a:uLnTx/>
                <a:uFillTx/>
                <a:ea typeface="+mn-ea"/>
                <a:cs typeface="+mn-cs"/>
              </a:rPr>
              <a:t>, basato sulla misura "Transizione 5.0" dell'art. 38 del D.L. n. 19/2024.</a:t>
            </a:r>
          </a:p>
          <a:p>
            <a:pPr algn="just"/>
            <a:r>
              <a:rPr lang="it-IT" sz="1200" kern="0" dirty="0">
                <a:solidFill>
                  <a:srgbClr val="000000"/>
                </a:solidFill>
              </a:rPr>
              <a:t>A</a:t>
            </a:r>
            <a:r>
              <a:rPr kumimoji="0" lang="it-IT" sz="1200" i="0" u="none" strike="noStrike" kern="0" cap="none" spc="0" normalizeH="0" baseline="0" noProof="0" dirty="0" err="1">
                <a:ln>
                  <a:noFill/>
                </a:ln>
                <a:solidFill>
                  <a:srgbClr val="000000"/>
                </a:solidFill>
                <a:effectLst/>
                <a:uLnTx/>
                <a:uFillTx/>
                <a:ea typeface="+mn-ea"/>
                <a:cs typeface="+mn-cs"/>
              </a:rPr>
              <a:t>gevolazione</a:t>
            </a:r>
            <a:r>
              <a:rPr kumimoji="0" lang="it-IT" sz="1200" i="0" u="none" strike="noStrike" kern="0" cap="none" spc="0" normalizeH="0" baseline="0" noProof="0" dirty="0">
                <a:ln>
                  <a:noFill/>
                </a:ln>
                <a:solidFill>
                  <a:srgbClr val="000000"/>
                </a:solidFill>
                <a:effectLst/>
                <a:uLnTx/>
                <a:uFillTx/>
                <a:ea typeface="+mn-ea"/>
                <a:cs typeface="+mn-cs"/>
              </a:rPr>
              <a:t> progettata per supportare gli investimenti in </a:t>
            </a:r>
            <a:r>
              <a:rPr kumimoji="0" lang="it-IT" sz="1200" b="1" i="0" u="none" strike="noStrike" kern="0" cap="none" spc="0" normalizeH="0" baseline="0" noProof="0" dirty="0">
                <a:ln>
                  <a:noFill/>
                </a:ln>
                <a:solidFill>
                  <a:srgbClr val="000000"/>
                </a:solidFill>
                <a:effectLst/>
                <a:uLnTx/>
                <a:uFillTx/>
                <a:ea typeface="+mn-ea"/>
                <a:cs typeface="+mn-cs"/>
              </a:rPr>
              <a:t>tecnologie avanzate </a:t>
            </a:r>
            <a:r>
              <a:rPr kumimoji="0" lang="it-IT" sz="1200" i="0" u="none" strike="noStrike" kern="0" cap="none" spc="0" normalizeH="0" baseline="0" noProof="0" dirty="0">
                <a:ln>
                  <a:noFill/>
                </a:ln>
                <a:solidFill>
                  <a:srgbClr val="000000"/>
                </a:solidFill>
                <a:effectLst/>
                <a:uLnTx/>
                <a:uFillTx/>
                <a:ea typeface="+mn-ea"/>
                <a:cs typeface="+mn-cs"/>
              </a:rPr>
              <a:t>e </a:t>
            </a:r>
            <a:r>
              <a:rPr kumimoji="0" lang="it-IT" sz="1200" b="1" i="0" u="none" strike="noStrike" kern="0" cap="none" spc="0" normalizeH="0" baseline="0" noProof="0" dirty="0">
                <a:ln>
                  <a:noFill/>
                </a:ln>
                <a:solidFill>
                  <a:srgbClr val="000000"/>
                </a:solidFill>
                <a:effectLst/>
                <a:uLnTx/>
                <a:uFillTx/>
                <a:ea typeface="+mn-ea"/>
                <a:cs typeface="+mn-cs"/>
              </a:rPr>
              <a:t>innovazione industriale</a:t>
            </a:r>
            <a:r>
              <a:rPr kumimoji="0" lang="it-IT" sz="1200" i="0" u="none" strike="noStrike" kern="0" cap="none" spc="0" normalizeH="0" baseline="0" noProof="0" dirty="0">
                <a:ln>
                  <a:noFill/>
                </a:ln>
                <a:solidFill>
                  <a:srgbClr val="000000"/>
                </a:solidFill>
                <a:effectLst/>
                <a:uLnTx/>
                <a:uFillTx/>
                <a:ea typeface="+mn-ea"/>
                <a:cs typeface="+mn-cs"/>
              </a:rPr>
              <a:t>, riducendo il carico fiscale e incentivando la modernizzazione produttiva. </a:t>
            </a:r>
            <a:endParaRPr lang="en-US" sz="1200" dirty="0">
              <a:solidFill>
                <a:srgbClr val="000000"/>
              </a:solidFill>
            </a:endParaRPr>
          </a:p>
          <a:p>
            <a:pPr algn="just"/>
            <a:r>
              <a:rPr lang="en-US" sz="1200" dirty="0">
                <a:solidFill>
                  <a:srgbClr val="000000"/>
                </a:solidFill>
              </a:rPr>
              <a:t>È </a:t>
            </a:r>
            <a:r>
              <a:rPr lang="en-US" sz="1200" dirty="0" err="1">
                <a:solidFill>
                  <a:srgbClr val="000000"/>
                </a:solidFill>
              </a:rPr>
              <a:t>demandata</a:t>
            </a:r>
            <a:r>
              <a:rPr lang="en-US" sz="1200" dirty="0">
                <a:solidFill>
                  <a:srgbClr val="000000"/>
                </a:solidFill>
              </a:rPr>
              <a:t> al </a:t>
            </a:r>
            <a:r>
              <a:rPr lang="en-US" sz="1200" b="1" dirty="0">
                <a:solidFill>
                  <a:srgbClr val="000000"/>
                </a:solidFill>
              </a:rPr>
              <a:t>MIMIT</a:t>
            </a:r>
            <a:r>
              <a:rPr lang="en-US" sz="1200" dirty="0">
                <a:solidFill>
                  <a:srgbClr val="000000"/>
                </a:solidFill>
              </a:rPr>
              <a:t> </a:t>
            </a:r>
            <a:r>
              <a:rPr lang="en-US" sz="1200" dirty="0" err="1">
                <a:solidFill>
                  <a:srgbClr val="000000"/>
                </a:solidFill>
              </a:rPr>
              <a:t>l’individuazione</a:t>
            </a:r>
            <a:r>
              <a:rPr lang="en-US" sz="1200" dirty="0">
                <a:solidFill>
                  <a:srgbClr val="000000"/>
                </a:solidFill>
              </a:rPr>
              <a:t> dei </a:t>
            </a:r>
            <a:r>
              <a:rPr lang="en-US" sz="1200" dirty="0" err="1">
                <a:solidFill>
                  <a:srgbClr val="000000"/>
                </a:solidFill>
              </a:rPr>
              <a:t>criteri</a:t>
            </a:r>
            <a:r>
              <a:rPr lang="en-US" sz="1200" dirty="0">
                <a:solidFill>
                  <a:srgbClr val="000000"/>
                </a:solidFill>
              </a:rPr>
              <a:t> e delle </a:t>
            </a:r>
            <a:r>
              <a:rPr lang="en-US" sz="1200" dirty="0" err="1">
                <a:solidFill>
                  <a:srgbClr val="000000"/>
                </a:solidFill>
              </a:rPr>
              <a:t>modalità</a:t>
            </a:r>
            <a:r>
              <a:rPr lang="en-US" sz="1200" dirty="0">
                <a:solidFill>
                  <a:srgbClr val="000000"/>
                </a:solidFill>
              </a:rPr>
              <a:t> per </a:t>
            </a:r>
            <a:r>
              <a:rPr lang="en-US" sz="1200" dirty="0" err="1">
                <a:solidFill>
                  <a:srgbClr val="000000"/>
                </a:solidFill>
              </a:rPr>
              <a:t>l’attuazione</a:t>
            </a:r>
            <a:r>
              <a:rPr lang="en-US" sz="1200" dirty="0">
                <a:solidFill>
                  <a:srgbClr val="000000"/>
                </a:solidFill>
              </a:rPr>
              <a:t> delle </a:t>
            </a:r>
            <a:r>
              <a:rPr lang="en-US" sz="1200" dirty="0" err="1">
                <a:solidFill>
                  <a:srgbClr val="000000"/>
                </a:solidFill>
              </a:rPr>
              <a:t>nuove</a:t>
            </a:r>
            <a:r>
              <a:rPr lang="en-US" sz="1200" dirty="0">
                <a:solidFill>
                  <a:srgbClr val="000000"/>
                </a:solidFill>
              </a:rPr>
              <a:t> </a:t>
            </a:r>
            <a:r>
              <a:rPr lang="en-US" sz="1200" dirty="0" err="1">
                <a:solidFill>
                  <a:srgbClr val="000000"/>
                </a:solidFill>
              </a:rPr>
              <a:t>disposizoni</a:t>
            </a:r>
            <a:r>
              <a:rPr lang="en-US" sz="1200" dirty="0">
                <a:solidFill>
                  <a:srgbClr val="000000"/>
                </a:solidFill>
              </a:rPr>
              <a:t>, </a:t>
            </a:r>
            <a:r>
              <a:rPr lang="en-US" sz="1200" dirty="0" err="1">
                <a:solidFill>
                  <a:srgbClr val="000000"/>
                </a:solidFill>
              </a:rPr>
              <a:t>nonchè</a:t>
            </a:r>
            <a:r>
              <a:rPr lang="en-US" sz="1200" dirty="0">
                <a:solidFill>
                  <a:srgbClr val="000000"/>
                </a:solidFill>
              </a:rPr>
              <a:t> delle </a:t>
            </a:r>
            <a:r>
              <a:rPr lang="en-US" sz="1200" dirty="0" err="1">
                <a:solidFill>
                  <a:srgbClr val="000000"/>
                </a:solidFill>
              </a:rPr>
              <a:t>percentuali</a:t>
            </a:r>
            <a:r>
              <a:rPr lang="en-US" sz="1200" dirty="0">
                <a:solidFill>
                  <a:srgbClr val="000000"/>
                </a:solidFill>
              </a:rPr>
              <a:t> </a:t>
            </a:r>
            <a:r>
              <a:rPr lang="en-US" sz="1200" dirty="0" err="1">
                <a:solidFill>
                  <a:srgbClr val="000000"/>
                </a:solidFill>
              </a:rPr>
              <a:t>massime</a:t>
            </a:r>
            <a:r>
              <a:rPr lang="en-US" sz="1200" dirty="0">
                <a:solidFill>
                  <a:srgbClr val="000000"/>
                </a:solidFill>
              </a:rPr>
              <a:t> di credito di </a:t>
            </a:r>
            <a:r>
              <a:rPr lang="en-US" sz="1200" dirty="0" err="1">
                <a:solidFill>
                  <a:srgbClr val="000000"/>
                </a:solidFill>
              </a:rPr>
              <a:t>imposta</a:t>
            </a:r>
            <a:r>
              <a:rPr lang="en-US" sz="1200" dirty="0">
                <a:solidFill>
                  <a:srgbClr val="000000"/>
                </a:solidFill>
              </a:rPr>
              <a:t> “</a:t>
            </a:r>
            <a:r>
              <a:rPr lang="en-US" sz="1200" dirty="0" err="1">
                <a:solidFill>
                  <a:srgbClr val="000000"/>
                </a:solidFill>
              </a:rPr>
              <a:t>erogabile</a:t>
            </a:r>
            <a:r>
              <a:rPr lang="en-US" sz="1200" dirty="0">
                <a:solidFill>
                  <a:srgbClr val="000000"/>
                </a:solidFill>
              </a:rPr>
              <a:t>”.</a:t>
            </a:r>
            <a:endParaRPr kumimoji="0" lang="it-IT" sz="1200" i="0" u="none" strike="noStrike" kern="0" cap="none" spc="0" normalizeH="0" baseline="0" noProof="0" dirty="0">
              <a:ln>
                <a:noFill/>
              </a:ln>
              <a:solidFill>
                <a:srgbClr val="000000"/>
              </a:solidFill>
              <a:effectLst/>
              <a:uLnTx/>
              <a:uFillTx/>
              <a:ea typeface="+mn-ea"/>
              <a:cs typeface="+mn-cs"/>
            </a:endParaRPr>
          </a:p>
        </p:txBody>
      </p:sp>
      <p:pic>
        <p:nvPicPr>
          <p:cNvPr id="8" name="Immagine 7">
            <a:extLst>
              <a:ext uri="{FF2B5EF4-FFF2-40B4-BE49-F238E27FC236}">
                <a16:creationId xmlns:a16="http://schemas.microsoft.com/office/drawing/2014/main" id="{E39E706A-D771-63E8-50D1-8CF282370D89}"/>
              </a:ext>
            </a:extLst>
          </p:cNvPr>
          <p:cNvPicPr>
            <a:picLocks noChangeAspect="1"/>
          </p:cNvPicPr>
          <p:nvPr/>
        </p:nvPicPr>
        <p:blipFill>
          <a:blip r:embed="rId2"/>
          <a:stretch>
            <a:fillRect/>
          </a:stretch>
        </p:blipFill>
        <p:spPr>
          <a:xfrm>
            <a:off x="748211" y="3317358"/>
            <a:ext cx="7619344" cy="1265084"/>
          </a:xfrm>
          <a:prstGeom prst="rect">
            <a:avLst/>
          </a:prstGeom>
        </p:spPr>
      </p:pic>
      <p:sp>
        <p:nvSpPr>
          <p:cNvPr id="2" name="Segnaposto numero diapositiva 3">
            <a:extLst>
              <a:ext uri="{FF2B5EF4-FFF2-40B4-BE49-F238E27FC236}">
                <a16:creationId xmlns:a16="http://schemas.microsoft.com/office/drawing/2014/main" id="{ADE815CB-F4D0-12C6-DDA1-AC7CA1AFC5F2}"/>
              </a:ext>
            </a:extLst>
          </p:cNvPr>
          <p:cNvSpPr>
            <a:spLocks noGrp="1"/>
          </p:cNvSpPr>
          <p:nvPr>
            <p:ph type="sldNum" sz="quarter" idx="12"/>
          </p:nvPr>
        </p:nvSpPr>
        <p:spPr>
          <a:xfrm>
            <a:off x="3604591" y="4793767"/>
            <a:ext cx="2292626" cy="273844"/>
          </a:xfrm>
        </p:spPr>
        <p:txBody>
          <a:bodyPr/>
          <a:lstStyle/>
          <a:p>
            <a:fld id="{FB5B9F2C-B2AC-42B8-8C0E-D6B8362F432E}" type="slidenum">
              <a:rPr lang="it-IT" sz="1300" smtClean="0"/>
              <a:t>27</a:t>
            </a:fld>
            <a:endParaRPr lang="it-IT" sz="1300" dirty="0"/>
          </a:p>
        </p:txBody>
      </p:sp>
    </p:spTree>
    <p:extLst>
      <p:ext uri="{BB962C8B-B14F-4D97-AF65-F5344CB8AC3E}">
        <p14:creationId xmlns:p14="http://schemas.microsoft.com/office/powerpoint/2010/main" val="32486650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a:extLst>
              <a:ext uri="{FF2B5EF4-FFF2-40B4-BE49-F238E27FC236}">
                <a16:creationId xmlns:a16="http://schemas.microsoft.com/office/drawing/2014/main" id="{D662E203-5C70-7D28-37AC-900BD45DA14F}"/>
              </a:ext>
            </a:extLst>
          </p:cNvPr>
          <p:cNvSpPr/>
          <p:nvPr/>
        </p:nvSpPr>
        <p:spPr>
          <a:xfrm>
            <a:off x="748211" y="3764259"/>
            <a:ext cx="7606011" cy="711553"/>
          </a:xfrm>
          <a:prstGeom prst="rect">
            <a:avLst/>
          </a:prstGeom>
          <a:solidFill>
            <a:schemeClr val="bg1">
              <a:lumMod val="95000"/>
            </a:schemeClr>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it-IT" sz="1400" dirty="0">
                <a:solidFill>
                  <a:srgbClr val="000000"/>
                </a:solidFill>
              </a:rPr>
              <a:t>Gli elenchi sono gestiti dalla Cassa per i Servizi Energetici e Ambientali (</a:t>
            </a:r>
            <a:r>
              <a:rPr lang="it-IT" sz="1400" b="1" dirty="0">
                <a:solidFill>
                  <a:srgbClr val="000000"/>
                </a:solidFill>
              </a:rPr>
              <a:t>CSEA</a:t>
            </a:r>
            <a:r>
              <a:rPr lang="it-IT" sz="1400" dirty="0">
                <a:solidFill>
                  <a:srgbClr val="000000"/>
                </a:solidFill>
              </a:rPr>
              <a:t>). </a:t>
            </a:r>
          </a:p>
          <a:p>
            <a:pPr algn="ctr" fontAlgn="base">
              <a:spcBef>
                <a:spcPct val="0"/>
              </a:spcBef>
              <a:spcAft>
                <a:spcPct val="0"/>
              </a:spcAft>
              <a:defRPr/>
            </a:pPr>
            <a:r>
              <a:rPr lang="it-IT" sz="1400" dirty="0">
                <a:solidFill>
                  <a:srgbClr val="000000"/>
                </a:solidFill>
              </a:rPr>
              <a:t>È fondamentale verificare l'iscrizione per l'anno 2025 per poter beneficiare dell'agevolazione.</a:t>
            </a:r>
          </a:p>
        </p:txBody>
      </p:sp>
      <p:sp>
        <p:nvSpPr>
          <p:cNvPr id="7" name="Callout con freccia in giù 8">
            <a:extLst>
              <a:ext uri="{FF2B5EF4-FFF2-40B4-BE49-F238E27FC236}">
                <a16:creationId xmlns:a16="http://schemas.microsoft.com/office/drawing/2014/main" id="{F9EF7468-6363-8AAE-D76F-8455E10DB04C}"/>
              </a:ext>
            </a:extLst>
          </p:cNvPr>
          <p:cNvSpPr/>
          <p:nvPr/>
        </p:nvSpPr>
        <p:spPr>
          <a:xfrm>
            <a:off x="748211" y="1311967"/>
            <a:ext cx="7619344" cy="838561"/>
          </a:xfrm>
          <a:prstGeom prst="downArrowCallout">
            <a:avLst/>
          </a:prstGeom>
          <a:solidFill>
            <a:srgbClr val="C5322A"/>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it-IT" sz="1600" b="1" dirty="0">
                <a:solidFill>
                  <a:schemeClr val="bg1"/>
                </a:solidFill>
              </a:rPr>
              <a:t>BENEFICIARI</a:t>
            </a:r>
          </a:p>
        </p:txBody>
      </p:sp>
      <p:sp>
        <p:nvSpPr>
          <p:cNvPr id="8" name="Titolo 7">
            <a:extLst>
              <a:ext uri="{FF2B5EF4-FFF2-40B4-BE49-F238E27FC236}">
                <a16:creationId xmlns:a16="http://schemas.microsoft.com/office/drawing/2014/main" id="{DCC6B9CB-424A-DE52-1F07-2A19587FBBBC}"/>
              </a:ext>
            </a:extLst>
          </p:cNvPr>
          <p:cNvSpPr>
            <a:spLocks noGrp="1"/>
          </p:cNvSpPr>
          <p:nvPr>
            <p:ph type="title"/>
          </p:nvPr>
        </p:nvSpPr>
        <p:spPr>
          <a:xfrm>
            <a:off x="566057" y="540099"/>
            <a:ext cx="8011886" cy="626851"/>
          </a:xfrm>
        </p:spPr>
        <p:txBody>
          <a:bodyPr/>
          <a:lstStyle/>
          <a:p>
            <a:r>
              <a:rPr lang="it-IT" dirty="0"/>
              <a:t>CREDITO DI IMPOSTA 5.0 PER IMPRESE ENERGIVORE</a:t>
            </a:r>
          </a:p>
        </p:txBody>
      </p:sp>
      <p:pic>
        <p:nvPicPr>
          <p:cNvPr id="12" name="Immagine 11">
            <a:extLst>
              <a:ext uri="{FF2B5EF4-FFF2-40B4-BE49-F238E27FC236}">
                <a16:creationId xmlns:a16="http://schemas.microsoft.com/office/drawing/2014/main" id="{E12A37FB-5B43-44D7-71F7-6B23F586CE66}"/>
              </a:ext>
            </a:extLst>
          </p:cNvPr>
          <p:cNvPicPr>
            <a:picLocks noChangeAspect="1"/>
          </p:cNvPicPr>
          <p:nvPr/>
        </p:nvPicPr>
        <p:blipFill>
          <a:blip r:embed="rId2"/>
          <a:stretch>
            <a:fillRect/>
          </a:stretch>
        </p:blipFill>
        <p:spPr>
          <a:xfrm>
            <a:off x="722271" y="2373561"/>
            <a:ext cx="7631951" cy="1001671"/>
          </a:xfrm>
          <a:prstGeom prst="rect">
            <a:avLst/>
          </a:prstGeom>
        </p:spPr>
      </p:pic>
      <p:sp>
        <p:nvSpPr>
          <p:cNvPr id="3" name="Segnaposto numero diapositiva 3">
            <a:extLst>
              <a:ext uri="{FF2B5EF4-FFF2-40B4-BE49-F238E27FC236}">
                <a16:creationId xmlns:a16="http://schemas.microsoft.com/office/drawing/2014/main" id="{F6C822C9-A136-FF9C-1F62-84BEEF089E97}"/>
              </a:ext>
            </a:extLst>
          </p:cNvPr>
          <p:cNvSpPr>
            <a:spLocks noGrp="1"/>
          </p:cNvSpPr>
          <p:nvPr>
            <p:ph type="sldNum" sz="quarter" idx="12"/>
          </p:nvPr>
        </p:nvSpPr>
        <p:spPr>
          <a:xfrm>
            <a:off x="3604591" y="4793767"/>
            <a:ext cx="2292626" cy="273844"/>
          </a:xfrm>
        </p:spPr>
        <p:txBody>
          <a:bodyPr/>
          <a:lstStyle/>
          <a:p>
            <a:fld id="{FB5B9F2C-B2AC-42B8-8C0E-D6B8362F432E}" type="slidenum">
              <a:rPr lang="it-IT" sz="1300" smtClean="0"/>
              <a:t>28</a:t>
            </a:fld>
            <a:endParaRPr lang="it-IT" sz="1300" dirty="0"/>
          </a:p>
        </p:txBody>
      </p:sp>
    </p:spTree>
    <p:extLst>
      <p:ext uri="{BB962C8B-B14F-4D97-AF65-F5344CB8AC3E}">
        <p14:creationId xmlns:p14="http://schemas.microsoft.com/office/powerpoint/2010/main" val="25425840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453593-1920-98B6-1949-6C125F8BBE4B}"/>
            </a:ext>
          </a:extLst>
        </p:cNvPr>
        <p:cNvGrpSpPr/>
        <p:nvPr/>
      </p:nvGrpSpPr>
      <p:grpSpPr>
        <a:xfrm>
          <a:off x="0" y="0"/>
          <a:ext cx="0" cy="0"/>
          <a:chOff x="0" y="0"/>
          <a:chExt cx="0" cy="0"/>
        </a:xfrm>
      </p:grpSpPr>
      <p:sp>
        <p:nvSpPr>
          <p:cNvPr id="7" name="Callout con freccia in giù 8">
            <a:extLst>
              <a:ext uri="{FF2B5EF4-FFF2-40B4-BE49-F238E27FC236}">
                <a16:creationId xmlns:a16="http://schemas.microsoft.com/office/drawing/2014/main" id="{3016612E-E965-ABDA-908E-FCE4F85CF40F}"/>
              </a:ext>
            </a:extLst>
          </p:cNvPr>
          <p:cNvSpPr/>
          <p:nvPr/>
        </p:nvSpPr>
        <p:spPr>
          <a:xfrm>
            <a:off x="748211" y="1311967"/>
            <a:ext cx="7619344" cy="838561"/>
          </a:xfrm>
          <a:prstGeom prst="downArrowCallout">
            <a:avLst/>
          </a:prstGeom>
          <a:solidFill>
            <a:srgbClr val="C5322A"/>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it-IT" sz="1600" b="1" dirty="0">
                <a:solidFill>
                  <a:schemeClr val="bg1"/>
                </a:solidFill>
              </a:rPr>
              <a:t>PERIODO DI INVESTIMENTO E SCADENZE</a:t>
            </a:r>
          </a:p>
        </p:txBody>
      </p:sp>
      <p:sp>
        <p:nvSpPr>
          <p:cNvPr id="8" name="Titolo 7">
            <a:extLst>
              <a:ext uri="{FF2B5EF4-FFF2-40B4-BE49-F238E27FC236}">
                <a16:creationId xmlns:a16="http://schemas.microsoft.com/office/drawing/2014/main" id="{0E9668BA-C631-7D48-8938-C63AC25853F4}"/>
              </a:ext>
            </a:extLst>
          </p:cNvPr>
          <p:cNvSpPr>
            <a:spLocks noGrp="1"/>
          </p:cNvSpPr>
          <p:nvPr>
            <p:ph type="title"/>
          </p:nvPr>
        </p:nvSpPr>
        <p:spPr>
          <a:xfrm>
            <a:off x="566057" y="540099"/>
            <a:ext cx="8011886" cy="626851"/>
          </a:xfrm>
        </p:spPr>
        <p:txBody>
          <a:bodyPr/>
          <a:lstStyle/>
          <a:p>
            <a:r>
              <a:rPr lang="it-IT" dirty="0"/>
              <a:t>CREDITO DI IMPOSTA 5.0 PER IMPRESE ENERGIVORE</a:t>
            </a:r>
          </a:p>
        </p:txBody>
      </p:sp>
      <p:pic>
        <p:nvPicPr>
          <p:cNvPr id="3" name="Immagine 2">
            <a:extLst>
              <a:ext uri="{FF2B5EF4-FFF2-40B4-BE49-F238E27FC236}">
                <a16:creationId xmlns:a16="http://schemas.microsoft.com/office/drawing/2014/main" id="{3479B4F6-E184-29ED-B4B8-AD6DEFFCDD5B}"/>
              </a:ext>
            </a:extLst>
          </p:cNvPr>
          <p:cNvPicPr>
            <a:picLocks noChangeAspect="1"/>
          </p:cNvPicPr>
          <p:nvPr/>
        </p:nvPicPr>
        <p:blipFill>
          <a:blip r:embed="rId2"/>
          <a:stretch>
            <a:fillRect/>
          </a:stretch>
        </p:blipFill>
        <p:spPr>
          <a:xfrm>
            <a:off x="994278" y="2150528"/>
            <a:ext cx="7155443" cy="2434188"/>
          </a:xfrm>
          <a:prstGeom prst="rect">
            <a:avLst/>
          </a:prstGeom>
        </p:spPr>
      </p:pic>
      <p:sp>
        <p:nvSpPr>
          <p:cNvPr id="4" name="Segnaposto numero diapositiva 3">
            <a:extLst>
              <a:ext uri="{FF2B5EF4-FFF2-40B4-BE49-F238E27FC236}">
                <a16:creationId xmlns:a16="http://schemas.microsoft.com/office/drawing/2014/main" id="{AED24365-584E-A000-E6CE-AF73DA9AB66F}"/>
              </a:ext>
            </a:extLst>
          </p:cNvPr>
          <p:cNvSpPr>
            <a:spLocks noGrp="1"/>
          </p:cNvSpPr>
          <p:nvPr>
            <p:ph type="sldNum" sz="quarter" idx="12"/>
          </p:nvPr>
        </p:nvSpPr>
        <p:spPr>
          <a:xfrm>
            <a:off x="3604591" y="4793767"/>
            <a:ext cx="2292626" cy="273844"/>
          </a:xfrm>
        </p:spPr>
        <p:txBody>
          <a:bodyPr/>
          <a:lstStyle/>
          <a:p>
            <a:fld id="{FB5B9F2C-B2AC-42B8-8C0E-D6B8362F432E}" type="slidenum">
              <a:rPr lang="it-IT" sz="1300" smtClean="0"/>
              <a:t>29</a:t>
            </a:fld>
            <a:endParaRPr lang="it-IT" sz="1300" dirty="0"/>
          </a:p>
        </p:txBody>
      </p:sp>
    </p:spTree>
    <p:extLst>
      <p:ext uri="{BB962C8B-B14F-4D97-AF65-F5344CB8AC3E}">
        <p14:creationId xmlns:p14="http://schemas.microsoft.com/office/powerpoint/2010/main" val="1323123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487A09-A0C4-2427-E343-948C246FD010}"/>
            </a:ext>
          </a:extLst>
        </p:cNvPr>
        <p:cNvGrpSpPr/>
        <p:nvPr/>
      </p:nvGrpSpPr>
      <p:grpSpPr>
        <a:xfrm>
          <a:off x="0" y="0"/>
          <a:ext cx="0" cy="0"/>
          <a:chOff x="0" y="0"/>
          <a:chExt cx="0" cy="0"/>
        </a:xfrm>
      </p:grpSpPr>
      <p:sp>
        <p:nvSpPr>
          <p:cNvPr id="7" name="Callout con freccia in giù 8">
            <a:extLst>
              <a:ext uri="{FF2B5EF4-FFF2-40B4-BE49-F238E27FC236}">
                <a16:creationId xmlns:a16="http://schemas.microsoft.com/office/drawing/2014/main" id="{3014C41B-43F4-1063-4B64-BC98E4C9885F}"/>
              </a:ext>
            </a:extLst>
          </p:cNvPr>
          <p:cNvSpPr/>
          <p:nvPr/>
        </p:nvSpPr>
        <p:spPr>
          <a:xfrm>
            <a:off x="748211" y="994485"/>
            <a:ext cx="7619344" cy="838561"/>
          </a:xfrm>
          <a:prstGeom prst="downArrowCallout">
            <a:avLst/>
          </a:prstGeom>
          <a:solidFill>
            <a:srgbClr val="C5322A"/>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it-IT" sz="1600" b="1" dirty="0">
                <a:solidFill>
                  <a:schemeClr val="bg1"/>
                </a:solidFill>
              </a:rPr>
              <a:t>INVESTIMENTI AMMISSIBILI E AMMONTARE DEL BENEFICIO</a:t>
            </a:r>
          </a:p>
        </p:txBody>
      </p:sp>
      <p:sp>
        <p:nvSpPr>
          <p:cNvPr id="8" name="Titolo 7">
            <a:extLst>
              <a:ext uri="{FF2B5EF4-FFF2-40B4-BE49-F238E27FC236}">
                <a16:creationId xmlns:a16="http://schemas.microsoft.com/office/drawing/2014/main" id="{E50628FC-ED1A-EEC5-ED65-9373446BCEC8}"/>
              </a:ext>
            </a:extLst>
          </p:cNvPr>
          <p:cNvSpPr>
            <a:spLocks noGrp="1"/>
          </p:cNvSpPr>
          <p:nvPr>
            <p:ph type="title"/>
          </p:nvPr>
        </p:nvSpPr>
        <p:spPr>
          <a:xfrm>
            <a:off x="551940" y="182456"/>
            <a:ext cx="8011886" cy="626851"/>
          </a:xfrm>
        </p:spPr>
        <p:txBody>
          <a:bodyPr/>
          <a:lstStyle/>
          <a:p>
            <a:r>
              <a:rPr lang="it-IT" dirty="0"/>
              <a:t>CREDITO DI IMPOSTA 5.0 PER IMPRESE ENERGIVORE</a:t>
            </a:r>
          </a:p>
        </p:txBody>
      </p:sp>
      <p:pic>
        <p:nvPicPr>
          <p:cNvPr id="5" name="Immagine 4">
            <a:extLst>
              <a:ext uri="{FF2B5EF4-FFF2-40B4-BE49-F238E27FC236}">
                <a16:creationId xmlns:a16="http://schemas.microsoft.com/office/drawing/2014/main" id="{B6181795-833E-4D16-F477-E66527781717}"/>
              </a:ext>
            </a:extLst>
          </p:cNvPr>
          <p:cNvPicPr>
            <a:picLocks noChangeAspect="1"/>
          </p:cNvPicPr>
          <p:nvPr/>
        </p:nvPicPr>
        <p:blipFill>
          <a:blip r:embed="rId2"/>
          <a:stretch>
            <a:fillRect/>
          </a:stretch>
        </p:blipFill>
        <p:spPr>
          <a:xfrm>
            <a:off x="748211" y="2060526"/>
            <a:ext cx="3741982" cy="2096735"/>
          </a:xfrm>
          <a:prstGeom prst="rect">
            <a:avLst/>
          </a:prstGeom>
        </p:spPr>
      </p:pic>
      <p:pic>
        <p:nvPicPr>
          <p:cNvPr id="14" name="Immagine 13">
            <a:extLst>
              <a:ext uri="{FF2B5EF4-FFF2-40B4-BE49-F238E27FC236}">
                <a16:creationId xmlns:a16="http://schemas.microsoft.com/office/drawing/2014/main" id="{8C621847-3B9C-EDBD-BE0D-D0B7D45E898D}"/>
              </a:ext>
            </a:extLst>
          </p:cNvPr>
          <p:cNvPicPr>
            <a:picLocks noChangeAspect="1"/>
          </p:cNvPicPr>
          <p:nvPr/>
        </p:nvPicPr>
        <p:blipFill>
          <a:blip r:embed="rId3"/>
          <a:stretch>
            <a:fillRect/>
          </a:stretch>
        </p:blipFill>
        <p:spPr>
          <a:xfrm>
            <a:off x="4635117" y="2070052"/>
            <a:ext cx="3776400" cy="2096734"/>
          </a:xfrm>
          <a:prstGeom prst="rect">
            <a:avLst/>
          </a:prstGeom>
        </p:spPr>
      </p:pic>
      <p:sp>
        <p:nvSpPr>
          <p:cNvPr id="3" name="Segnaposto numero diapositiva 3">
            <a:extLst>
              <a:ext uri="{FF2B5EF4-FFF2-40B4-BE49-F238E27FC236}">
                <a16:creationId xmlns:a16="http://schemas.microsoft.com/office/drawing/2014/main" id="{A22AC205-F986-7226-6824-30BC6275350A}"/>
              </a:ext>
            </a:extLst>
          </p:cNvPr>
          <p:cNvSpPr>
            <a:spLocks noGrp="1"/>
          </p:cNvSpPr>
          <p:nvPr>
            <p:ph type="sldNum" sz="quarter" idx="12"/>
          </p:nvPr>
        </p:nvSpPr>
        <p:spPr>
          <a:xfrm>
            <a:off x="3604591" y="4793767"/>
            <a:ext cx="2292626" cy="273844"/>
          </a:xfrm>
        </p:spPr>
        <p:txBody>
          <a:bodyPr/>
          <a:lstStyle/>
          <a:p>
            <a:fld id="{FB5B9F2C-B2AC-42B8-8C0E-D6B8362F432E}" type="slidenum">
              <a:rPr lang="it-IT" sz="1300" smtClean="0"/>
              <a:t>30</a:t>
            </a:fld>
            <a:endParaRPr lang="it-IT" sz="1300" dirty="0"/>
          </a:p>
        </p:txBody>
      </p:sp>
    </p:spTree>
    <p:extLst>
      <p:ext uri="{BB962C8B-B14F-4D97-AF65-F5344CB8AC3E}">
        <p14:creationId xmlns:p14="http://schemas.microsoft.com/office/powerpoint/2010/main" val="31169996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F34183-BAFC-D635-A2BE-A962014961DB}"/>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9DD7B0ED-EE9A-7895-4EB3-62244428190C}"/>
              </a:ext>
            </a:extLst>
          </p:cNvPr>
          <p:cNvSpPr>
            <a:spLocks noGrp="1"/>
          </p:cNvSpPr>
          <p:nvPr>
            <p:ph type="ctrTitle"/>
          </p:nvPr>
        </p:nvSpPr>
        <p:spPr>
          <a:xfrm>
            <a:off x="0" y="1843124"/>
            <a:ext cx="9144000" cy="1010804"/>
          </a:xfrm>
        </p:spPr>
        <p:txBody>
          <a:bodyPr>
            <a:normAutofit/>
          </a:bodyPr>
          <a:lstStyle/>
          <a:p>
            <a:r>
              <a:rPr lang="it-IT" sz="2400" dirty="0"/>
              <a:t>GRAZIE PER L’ATTENZIONE!</a:t>
            </a:r>
          </a:p>
        </p:txBody>
      </p:sp>
      <p:sp>
        <p:nvSpPr>
          <p:cNvPr id="3" name="Rectangle 6">
            <a:extLst>
              <a:ext uri="{FF2B5EF4-FFF2-40B4-BE49-F238E27FC236}">
                <a16:creationId xmlns:a16="http://schemas.microsoft.com/office/drawing/2014/main" id="{4C9E2FE5-16B0-EE01-A7BD-A7AFC152FF54}"/>
              </a:ext>
            </a:extLst>
          </p:cNvPr>
          <p:cNvSpPr>
            <a:spLocks noChangeArrowheads="1"/>
          </p:cNvSpPr>
          <p:nvPr/>
        </p:nvSpPr>
        <p:spPr bwMode="auto">
          <a:xfrm>
            <a:off x="0" y="2485010"/>
            <a:ext cx="9144000" cy="975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1" rIns="91422" bIns="45711" anchor="ctr"/>
          <a:lstStyle>
            <a:lvl1pPr>
              <a:spcBef>
                <a:spcPct val="20000"/>
              </a:spcBef>
              <a:buChar char="•"/>
              <a:defRPr sz="3200">
                <a:solidFill>
                  <a:schemeClr val="tx1"/>
                </a:solidFill>
                <a:latin typeface="Calibri" panose="020F0502020204030204" pitchFamily="34" charset="0"/>
                <a:cs typeface="Arial" panose="020B0604020202020204" pitchFamily="34" charset="0"/>
              </a:defRPr>
            </a:lvl1pPr>
            <a:lvl2pPr marL="742950" indent="-285750">
              <a:spcBef>
                <a:spcPct val="20000"/>
              </a:spcBef>
              <a:buChar char="–"/>
              <a:defRPr sz="2800">
                <a:solidFill>
                  <a:schemeClr val="tx1"/>
                </a:solidFill>
                <a:latin typeface="Calibri" panose="020F0502020204030204" pitchFamily="34" charset="0"/>
                <a:cs typeface="Arial" panose="020B0604020202020204" pitchFamily="34" charset="0"/>
              </a:defRPr>
            </a:lvl2pPr>
            <a:lvl3pPr marL="1143000" indent="-228600">
              <a:spcBef>
                <a:spcPct val="20000"/>
              </a:spcBef>
              <a:buChar char="•"/>
              <a:defRPr sz="2400">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Calibri" panose="020F0502020204030204" pitchFamily="34" charset="0"/>
                <a:cs typeface="Arial" panose="020B0604020202020204" pitchFamily="34" charset="0"/>
              </a:defRPr>
            </a:lvl4pPr>
            <a:lvl5pPr marL="2057400" indent="-228600">
              <a:spcBef>
                <a:spcPct val="20000"/>
              </a:spcBef>
              <a:buChar char="»"/>
              <a:defRPr sz="20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9pPr>
          </a:lstStyle>
          <a:p>
            <a:pPr algn="ctr" eaLnBrk="1" hangingPunct="1">
              <a:buFontTx/>
              <a:buNone/>
            </a:pPr>
            <a:endParaRPr lang="it-IT" altLang="it-IT" sz="1200" b="1" dirty="0">
              <a:latin typeface="Roboto" panose="02000000000000000000" pitchFamily="2" charset="0"/>
              <a:ea typeface="Roboto" panose="02000000000000000000" pitchFamily="2" charset="0"/>
            </a:endParaRPr>
          </a:p>
        </p:txBody>
      </p:sp>
      <p:sp>
        <p:nvSpPr>
          <p:cNvPr id="4" name="CasellaDiTesto 3">
            <a:extLst>
              <a:ext uri="{FF2B5EF4-FFF2-40B4-BE49-F238E27FC236}">
                <a16:creationId xmlns:a16="http://schemas.microsoft.com/office/drawing/2014/main" id="{E1FA1904-3EB2-0E18-5C4B-17E071A474C2}"/>
              </a:ext>
            </a:extLst>
          </p:cNvPr>
          <p:cNvSpPr txBox="1"/>
          <p:nvPr/>
        </p:nvSpPr>
        <p:spPr>
          <a:xfrm>
            <a:off x="0" y="452846"/>
            <a:ext cx="9144000" cy="1138773"/>
          </a:xfrm>
          <a:prstGeom prst="rect">
            <a:avLst/>
          </a:prstGeom>
          <a:noFill/>
        </p:spPr>
        <p:txBody>
          <a:bodyPr wrap="square" rtlCol="0">
            <a:spAutoFit/>
          </a:bodyPr>
          <a:lstStyle/>
          <a:p>
            <a:pPr algn="ctr"/>
            <a:r>
              <a:rPr lang="it-IT" sz="3400" b="1" dirty="0">
                <a:solidFill>
                  <a:schemeClr val="accent1"/>
                </a:solidFill>
              </a:rPr>
              <a:t>Labirinto LIVE 2026</a:t>
            </a:r>
          </a:p>
          <a:p>
            <a:pPr algn="ctr"/>
            <a:r>
              <a:rPr lang="it-IT" sz="3400" b="1" dirty="0"/>
              <a:t>Speciale Legge di Bilancio</a:t>
            </a:r>
          </a:p>
        </p:txBody>
      </p:sp>
    </p:spTree>
    <p:extLst>
      <p:ext uri="{BB962C8B-B14F-4D97-AF65-F5344CB8AC3E}">
        <p14:creationId xmlns:p14="http://schemas.microsoft.com/office/powerpoint/2010/main" val="19104341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FF37DD-43EB-08ED-8A98-96D120FCCE3B}"/>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19647E88-E388-FDE3-6FB3-F59D28B858C8}"/>
              </a:ext>
            </a:extLst>
          </p:cNvPr>
          <p:cNvSpPr>
            <a:spLocks noGrp="1"/>
          </p:cNvSpPr>
          <p:nvPr>
            <p:ph type="ctrTitle"/>
          </p:nvPr>
        </p:nvSpPr>
        <p:spPr>
          <a:xfrm>
            <a:off x="0" y="1843124"/>
            <a:ext cx="9144000" cy="1010804"/>
          </a:xfrm>
        </p:spPr>
        <p:txBody>
          <a:bodyPr>
            <a:normAutofit/>
          </a:bodyPr>
          <a:lstStyle/>
          <a:p>
            <a:r>
              <a:rPr lang="it-IT" sz="1400" dirty="0"/>
              <a:t>L. 30 dicembre 2025, n. 199, commi 35-40</a:t>
            </a:r>
            <a:br>
              <a:rPr lang="it-IT" sz="1400" dirty="0"/>
            </a:br>
            <a:br>
              <a:rPr lang="it-IT" sz="1900" dirty="0"/>
            </a:br>
            <a:r>
              <a:rPr lang="it-IT" sz="1900" dirty="0"/>
              <a:t>ASSEGNAZIONE AGEVOLATA BENI NON STRUMENTALI AI SOCI</a:t>
            </a:r>
          </a:p>
        </p:txBody>
      </p:sp>
      <p:sp>
        <p:nvSpPr>
          <p:cNvPr id="3" name="CasellaDiTesto 2">
            <a:extLst>
              <a:ext uri="{FF2B5EF4-FFF2-40B4-BE49-F238E27FC236}">
                <a16:creationId xmlns:a16="http://schemas.microsoft.com/office/drawing/2014/main" id="{9353410C-95C7-FFEB-E718-B5DC3DF013BA}"/>
              </a:ext>
            </a:extLst>
          </p:cNvPr>
          <p:cNvSpPr txBox="1"/>
          <p:nvPr/>
        </p:nvSpPr>
        <p:spPr>
          <a:xfrm>
            <a:off x="0" y="452846"/>
            <a:ext cx="9144000" cy="1138773"/>
          </a:xfrm>
          <a:prstGeom prst="rect">
            <a:avLst/>
          </a:prstGeom>
          <a:noFill/>
        </p:spPr>
        <p:txBody>
          <a:bodyPr wrap="square" rtlCol="0">
            <a:spAutoFit/>
          </a:bodyPr>
          <a:lstStyle/>
          <a:p>
            <a:pPr algn="ctr"/>
            <a:r>
              <a:rPr lang="it-IT" sz="3400" b="1" dirty="0">
                <a:solidFill>
                  <a:schemeClr val="accent1"/>
                </a:solidFill>
              </a:rPr>
              <a:t>Labirinto LIVE 2026</a:t>
            </a:r>
          </a:p>
          <a:p>
            <a:pPr algn="ctr"/>
            <a:r>
              <a:rPr lang="it-IT" sz="3400" b="1" dirty="0"/>
              <a:t>Speciale Legge di Bilancio</a:t>
            </a:r>
          </a:p>
        </p:txBody>
      </p:sp>
      <p:sp>
        <p:nvSpPr>
          <p:cNvPr id="4" name="Rectangle 6">
            <a:extLst>
              <a:ext uri="{FF2B5EF4-FFF2-40B4-BE49-F238E27FC236}">
                <a16:creationId xmlns:a16="http://schemas.microsoft.com/office/drawing/2014/main" id="{87C92724-E9FD-333A-0671-9E927EFC5EED}"/>
              </a:ext>
            </a:extLst>
          </p:cNvPr>
          <p:cNvSpPr>
            <a:spLocks noChangeArrowheads="1"/>
          </p:cNvSpPr>
          <p:nvPr/>
        </p:nvSpPr>
        <p:spPr bwMode="auto">
          <a:xfrm>
            <a:off x="0" y="2617673"/>
            <a:ext cx="9144000" cy="975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1" rIns="91422" bIns="45711" anchor="ctr"/>
          <a:lstStyle>
            <a:lvl1pPr>
              <a:spcBef>
                <a:spcPct val="20000"/>
              </a:spcBef>
              <a:buChar char="•"/>
              <a:defRPr sz="3200">
                <a:solidFill>
                  <a:schemeClr val="tx1"/>
                </a:solidFill>
                <a:latin typeface="Calibri" panose="020F0502020204030204" pitchFamily="34" charset="0"/>
                <a:cs typeface="Arial" panose="020B0604020202020204" pitchFamily="34" charset="0"/>
              </a:defRPr>
            </a:lvl1pPr>
            <a:lvl2pPr marL="742950" indent="-285750">
              <a:spcBef>
                <a:spcPct val="20000"/>
              </a:spcBef>
              <a:buChar char="–"/>
              <a:defRPr sz="2800">
                <a:solidFill>
                  <a:schemeClr val="tx1"/>
                </a:solidFill>
                <a:latin typeface="Calibri" panose="020F0502020204030204" pitchFamily="34" charset="0"/>
                <a:cs typeface="Arial" panose="020B0604020202020204" pitchFamily="34" charset="0"/>
              </a:defRPr>
            </a:lvl2pPr>
            <a:lvl3pPr marL="1143000" indent="-228600">
              <a:spcBef>
                <a:spcPct val="20000"/>
              </a:spcBef>
              <a:buChar char="•"/>
              <a:defRPr sz="2400">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Calibri" panose="020F0502020204030204" pitchFamily="34" charset="0"/>
                <a:cs typeface="Arial" panose="020B0604020202020204" pitchFamily="34" charset="0"/>
              </a:defRPr>
            </a:lvl4pPr>
            <a:lvl5pPr marL="2057400" indent="-228600">
              <a:spcBef>
                <a:spcPct val="20000"/>
              </a:spcBef>
              <a:buChar char="»"/>
              <a:defRPr sz="20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9pPr>
          </a:lstStyle>
          <a:p>
            <a:pPr algn="ctr" eaLnBrk="1" hangingPunct="1">
              <a:buFontTx/>
              <a:buNone/>
            </a:pPr>
            <a:r>
              <a:rPr lang="it-IT" altLang="it-IT" sz="1200" b="1" dirty="0">
                <a:latin typeface="Roboto" panose="02000000000000000000" pitchFamily="2" charset="0"/>
                <a:ea typeface="Roboto" panose="02000000000000000000" pitchFamily="2" charset="0"/>
              </a:rPr>
              <a:t>a cura di Michela Sarli</a:t>
            </a:r>
          </a:p>
        </p:txBody>
      </p:sp>
    </p:spTree>
    <p:extLst>
      <p:ext uri="{BB962C8B-B14F-4D97-AF65-F5344CB8AC3E}">
        <p14:creationId xmlns:p14="http://schemas.microsoft.com/office/powerpoint/2010/main" val="14813970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A1FCAA-D94A-FB6F-FFF7-8C49CAC83B63}"/>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13A53B55-ABB9-AC8C-D1FC-B88A9C2DF5D4}"/>
              </a:ext>
            </a:extLst>
          </p:cNvPr>
          <p:cNvSpPr>
            <a:spLocks noGrp="1"/>
          </p:cNvSpPr>
          <p:nvPr>
            <p:ph type="title"/>
          </p:nvPr>
        </p:nvSpPr>
        <p:spPr>
          <a:xfrm>
            <a:off x="566057" y="540099"/>
            <a:ext cx="8011886" cy="626851"/>
          </a:xfrm>
        </p:spPr>
        <p:txBody>
          <a:bodyPr/>
          <a:lstStyle/>
          <a:p>
            <a:r>
              <a:rPr lang="it-IT" dirty="0"/>
              <a:t>ASSEGNAZIONE AGEVOLATA BENI NON STRUMENTALI AI SOCI</a:t>
            </a:r>
            <a:br>
              <a:rPr lang="it-IT" dirty="0"/>
            </a:br>
            <a:r>
              <a:rPr lang="it-IT" dirty="0"/>
              <a:t>Art. 1, commi 100-105, Legge Bilancio 2023</a:t>
            </a:r>
          </a:p>
        </p:txBody>
      </p:sp>
      <p:sp>
        <p:nvSpPr>
          <p:cNvPr id="4" name="Segnaposto numero diapositiva 3">
            <a:extLst>
              <a:ext uri="{FF2B5EF4-FFF2-40B4-BE49-F238E27FC236}">
                <a16:creationId xmlns:a16="http://schemas.microsoft.com/office/drawing/2014/main" id="{22E54FF6-4A36-40AC-7E53-9AB4F66F080C}"/>
              </a:ext>
            </a:extLst>
          </p:cNvPr>
          <p:cNvSpPr>
            <a:spLocks noGrp="1"/>
          </p:cNvSpPr>
          <p:nvPr>
            <p:ph type="sldNum" sz="quarter" idx="12"/>
          </p:nvPr>
        </p:nvSpPr>
        <p:spPr/>
        <p:txBody>
          <a:bodyPr/>
          <a:lstStyle/>
          <a:p>
            <a:fld id="{FB5B9F2C-B2AC-42B8-8C0E-D6B8362F432E}" type="slidenum">
              <a:rPr lang="it-IT" sz="1300" smtClean="0"/>
              <a:t>33</a:t>
            </a:fld>
            <a:endParaRPr lang="it-IT" sz="1300" dirty="0"/>
          </a:p>
        </p:txBody>
      </p:sp>
      <p:sp>
        <p:nvSpPr>
          <p:cNvPr id="5" name="CasellaDiTesto 4">
            <a:extLst>
              <a:ext uri="{FF2B5EF4-FFF2-40B4-BE49-F238E27FC236}">
                <a16:creationId xmlns:a16="http://schemas.microsoft.com/office/drawing/2014/main" id="{BE51C5BD-CF08-8CEC-852D-3065A50F4B40}"/>
              </a:ext>
            </a:extLst>
          </p:cNvPr>
          <p:cNvSpPr txBox="1"/>
          <p:nvPr/>
        </p:nvSpPr>
        <p:spPr>
          <a:xfrm>
            <a:off x="926982" y="1470014"/>
            <a:ext cx="7290033" cy="646331"/>
          </a:xfrm>
          <a:prstGeom prst="rect">
            <a:avLst/>
          </a:prstGeom>
          <a:noFill/>
        </p:spPr>
        <p:txBody>
          <a:bodyPr wrap="square" rtlCol="0">
            <a:spAutoFit/>
          </a:bodyPr>
          <a:lstStyle/>
          <a:p>
            <a:pPr algn="ctr"/>
            <a:r>
              <a:rPr lang="it-IT" b="1" dirty="0">
                <a:solidFill>
                  <a:schemeClr val="accent2">
                    <a:lumMod val="75000"/>
                  </a:schemeClr>
                </a:solidFill>
              </a:rPr>
              <a:t>Assegnazione o cessione entro il 30/09/2026 di beni non strumentali ai soci dietro versamento di imposta sostitutiva</a:t>
            </a:r>
          </a:p>
        </p:txBody>
      </p:sp>
      <p:graphicFrame>
        <p:nvGraphicFramePr>
          <p:cNvPr id="7" name="Diagramma 6">
            <a:extLst>
              <a:ext uri="{FF2B5EF4-FFF2-40B4-BE49-F238E27FC236}">
                <a16:creationId xmlns:a16="http://schemas.microsoft.com/office/drawing/2014/main" id="{BA7C8D4C-C395-0148-5305-182939364C57}"/>
              </a:ext>
            </a:extLst>
          </p:cNvPr>
          <p:cNvGraphicFramePr/>
          <p:nvPr>
            <p:extLst>
              <p:ext uri="{D42A27DB-BD31-4B8C-83A1-F6EECF244321}">
                <p14:modId xmlns:p14="http://schemas.microsoft.com/office/powerpoint/2010/main" val="1558464940"/>
              </p:ext>
            </p:extLst>
          </p:nvPr>
        </p:nvGraphicFramePr>
        <p:xfrm>
          <a:off x="996561" y="2702118"/>
          <a:ext cx="2096495" cy="9771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CasellaDiTesto 9">
            <a:extLst>
              <a:ext uri="{FF2B5EF4-FFF2-40B4-BE49-F238E27FC236}">
                <a16:creationId xmlns:a16="http://schemas.microsoft.com/office/drawing/2014/main" id="{98A6F75B-C5BB-5B49-0E2C-9035305E90D6}"/>
              </a:ext>
            </a:extLst>
          </p:cNvPr>
          <p:cNvSpPr txBox="1"/>
          <p:nvPr/>
        </p:nvSpPr>
        <p:spPr>
          <a:xfrm>
            <a:off x="3465255" y="2690582"/>
            <a:ext cx="4923371" cy="1477328"/>
          </a:xfrm>
          <a:prstGeom prst="rect">
            <a:avLst/>
          </a:prstGeom>
          <a:solidFill>
            <a:srgbClr val="EBA39F"/>
          </a:solidFill>
          <a:ln>
            <a:solidFill>
              <a:schemeClr val="bg1"/>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285750" indent="-285750">
              <a:buFont typeface="Wingdings" panose="05000000000000000000" pitchFamily="2" charset="2"/>
              <a:buChar char="§"/>
            </a:pPr>
            <a:r>
              <a:rPr lang="it-IT" dirty="0"/>
              <a:t>F24, CODICE TRIBUTO 1127</a:t>
            </a:r>
          </a:p>
          <a:p>
            <a:pPr marL="285750" indent="-285750">
              <a:buFont typeface="Wingdings" panose="05000000000000000000" pitchFamily="2" charset="2"/>
              <a:buChar char="§"/>
            </a:pPr>
            <a:r>
              <a:rPr lang="it-IT" dirty="0"/>
              <a:t>ANCHE MEDIANTE COMPENSAZIONE</a:t>
            </a:r>
          </a:p>
          <a:p>
            <a:pPr marL="285750" indent="-285750">
              <a:buFont typeface="Wingdings" panose="05000000000000000000" pitchFamily="2" charset="2"/>
              <a:buChar char="§"/>
            </a:pPr>
            <a:r>
              <a:rPr lang="it-IT" dirty="0"/>
              <a:t>NO DECADENZA, MA ISCRIZIONE A RUOLO IN CASO DI OMESSO, INSUFFICIENTE O TARDIVO VERSAMENTO</a:t>
            </a:r>
          </a:p>
        </p:txBody>
      </p:sp>
    </p:spTree>
    <p:extLst>
      <p:ext uri="{BB962C8B-B14F-4D97-AF65-F5344CB8AC3E}">
        <p14:creationId xmlns:p14="http://schemas.microsoft.com/office/powerpoint/2010/main" val="37403681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EBA39F"/>
        </a:solidFill>
        <a:effectLst/>
      </p:bgPr>
    </p:bg>
    <p:spTree>
      <p:nvGrpSpPr>
        <p:cNvPr id="1" name="">
          <a:extLst>
            <a:ext uri="{FF2B5EF4-FFF2-40B4-BE49-F238E27FC236}">
              <a16:creationId xmlns:a16="http://schemas.microsoft.com/office/drawing/2014/main" id="{A4DF91FC-1D56-B44C-558A-1620DB1AD8FE}"/>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5C678C0D-2C5E-4061-93F7-4F6BCF029A25}"/>
              </a:ext>
            </a:extLst>
          </p:cNvPr>
          <p:cNvSpPr>
            <a:spLocks noGrp="1"/>
          </p:cNvSpPr>
          <p:nvPr>
            <p:ph type="title"/>
          </p:nvPr>
        </p:nvSpPr>
        <p:spPr>
          <a:xfrm>
            <a:off x="566057" y="540099"/>
            <a:ext cx="8011886" cy="626851"/>
          </a:xfrm>
        </p:spPr>
        <p:txBody>
          <a:bodyPr/>
          <a:lstStyle/>
          <a:p>
            <a:r>
              <a:rPr lang="it-IT" dirty="0"/>
              <a:t>ASSEGNAZIONE AGEVOLATA BENI NON STRUMENTALI AI SOCI</a:t>
            </a:r>
            <a:br>
              <a:rPr lang="it-IT" dirty="0"/>
            </a:br>
            <a:r>
              <a:rPr lang="it-IT" dirty="0"/>
              <a:t>Art. 1, commi 100-105, Legge Bilancio 2023</a:t>
            </a:r>
          </a:p>
        </p:txBody>
      </p:sp>
      <p:sp>
        <p:nvSpPr>
          <p:cNvPr id="4" name="Segnaposto numero diapositiva 3">
            <a:extLst>
              <a:ext uri="{FF2B5EF4-FFF2-40B4-BE49-F238E27FC236}">
                <a16:creationId xmlns:a16="http://schemas.microsoft.com/office/drawing/2014/main" id="{28C8473A-A139-E74A-150B-C4AF7092CB45}"/>
              </a:ext>
            </a:extLst>
          </p:cNvPr>
          <p:cNvSpPr>
            <a:spLocks noGrp="1"/>
          </p:cNvSpPr>
          <p:nvPr>
            <p:ph type="sldNum" sz="quarter" idx="12"/>
          </p:nvPr>
        </p:nvSpPr>
        <p:spPr/>
        <p:txBody>
          <a:bodyPr/>
          <a:lstStyle/>
          <a:p>
            <a:fld id="{FB5B9F2C-B2AC-42B8-8C0E-D6B8362F432E}" type="slidenum">
              <a:rPr lang="it-IT" sz="1300" smtClean="0"/>
              <a:t>34</a:t>
            </a:fld>
            <a:endParaRPr lang="it-IT" sz="1300" dirty="0"/>
          </a:p>
        </p:txBody>
      </p:sp>
      <p:graphicFrame>
        <p:nvGraphicFramePr>
          <p:cNvPr id="3" name="Diagramma 2">
            <a:extLst>
              <a:ext uri="{FF2B5EF4-FFF2-40B4-BE49-F238E27FC236}">
                <a16:creationId xmlns:a16="http://schemas.microsoft.com/office/drawing/2014/main" id="{1E732F6A-C597-C822-1953-856B062C4D99}"/>
              </a:ext>
            </a:extLst>
          </p:cNvPr>
          <p:cNvGraphicFramePr/>
          <p:nvPr>
            <p:extLst>
              <p:ext uri="{D42A27DB-BD31-4B8C-83A1-F6EECF244321}">
                <p14:modId xmlns:p14="http://schemas.microsoft.com/office/powerpoint/2010/main" val="3078629434"/>
              </p:ext>
            </p:extLst>
          </p:nvPr>
        </p:nvGraphicFramePr>
        <p:xfrm>
          <a:off x="645952" y="1934720"/>
          <a:ext cx="7843707" cy="25732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asellaDiTesto 4">
            <a:extLst>
              <a:ext uri="{FF2B5EF4-FFF2-40B4-BE49-F238E27FC236}">
                <a16:creationId xmlns:a16="http://schemas.microsoft.com/office/drawing/2014/main" id="{7D596069-2817-EF22-B24C-13A9336DBEBD}"/>
              </a:ext>
            </a:extLst>
          </p:cNvPr>
          <p:cNvSpPr txBox="1"/>
          <p:nvPr/>
        </p:nvSpPr>
        <p:spPr>
          <a:xfrm>
            <a:off x="922788" y="1470437"/>
            <a:ext cx="7290033" cy="369332"/>
          </a:xfrm>
          <a:prstGeom prst="rect">
            <a:avLst/>
          </a:prstGeom>
          <a:noFill/>
        </p:spPr>
        <p:txBody>
          <a:bodyPr wrap="square" rtlCol="0">
            <a:spAutoFit/>
          </a:bodyPr>
          <a:lstStyle/>
          <a:p>
            <a:pPr algn="ctr"/>
            <a:r>
              <a:rPr lang="it-IT" b="1" dirty="0">
                <a:solidFill>
                  <a:schemeClr val="accent2">
                    <a:lumMod val="75000"/>
                  </a:schemeClr>
                </a:solidFill>
              </a:rPr>
              <a:t>Perimetro di applicazione</a:t>
            </a:r>
          </a:p>
        </p:txBody>
      </p:sp>
    </p:spTree>
    <p:extLst>
      <p:ext uri="{BB962C8B-B14F-4D97-AF65-F5344CB8AC3E}">
        <p14:creationId xmlns:p14="http://schemas.microsoft.com/office/powerpoint/2010/main" val="40550469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9936FF-B3CD-60F4-0072-5D6B7AED58E5}"/>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1CEED416-B7FD-F673-B6CD-7C743415D73A}"/>
              </a:ext>
            </a:extLst>
          </p:cNvPr>
          <p:cNvSpPr>
            <a:spLocks noGrp="1"/>
          </p:cNvSpPr>
          <p:nvPr>
            <p:ph type="title"/>
          </p:nvPr>
        </p:nvSpPr>
        <p:spPr>
          <a:xfrm>
            <a:off x="566057" y="540099"/>
            <a:ext cx="8011886" cy="626851"/>
          </a:xfrm>
        </p:spPr>
        <p:txBody>
          <a:bodyPr/>
          <a:lstStyle/>
          <a:p>
            <a:r>
              <a:rPr lang="it-IT" dirty="0"/>
              <a:t>ASSEGNAZIONE AGEVOLATA BENI NON STRUMENTALI AI SOCI</a:t>
            </a:r>
            <a:br>
              <a:rPr lang="it-IT" dirty="0"/>
            </a:br>
            <a:r>
              <a:rPr lang="it-IT" dirty="0"/>
              <a:t>Art. 1, commi 100-105, Legge Bilancio 2023</a:t>
            </a:r>
          </a:p>
        </p:txBody>
      </p:sp>
      <p:sp>
        <p:nvSpPr>
          <p:cNvPr id="4" name="Segnaposto numero diapositiva 3">
            <a:extLst>
              <a:ext uri="{FF2B5EF4-FFF2-40B4-BE49-F238E27FC236}">
                <a16:creationId xmlns:a16="http://schemas.microsoft.com/office/drawing/2014/main" id="{36A9C03E-28D8-8228-826B-6C6F7785D193}"/>
              </a:ext>
            </a:extLst>
          </p:cNvPr>
          <p:cNvSpPr>
            <a:spLocks noGrp="1"/>
          </p:cNvSpPr>
          <p:nvPr>
            <p:ph type="sldNum" sz="quarter" idx="12"/>
          </p:nvPr>
        </p:nvSpPr>
        <p:spPr/>
        <p:txBody>
          <a:bodyPr/>
          <a:lstStyle/>
          <a:p>
            <a:fld id="{FB5B9F2C-B2AC-42B8-8C0E-D6B8362F432E}" type="slidenum">
              <a:rPr lang="it-IT" sz="1300" smtClean="0"/>
              <a:t>35</a:t>
            </a:fld>
            <a:endParaRPr lang="it-IT" sz="1300" dirty="0"/>
          </a:p>
        </p:txBody>
      </p:sp>
      <p:graphicFrame>
        <p:nvGraphicFramePr>
          <p:cNvPr id="3" name="Diagramma 2">
            <a:extLst>
              <a:ext uri="{FF2B5EF4-FFF2-40B4-BE49-F238E27FC236}">
                <a16:creationId xmlns:a16="http://schemas.microsoft.com/office/drawing/2014/main" id="{0FECCAAE-2B1F-D84B-452E-1DBAB2B229B5}"/>
              </a:ext>
            </a:extLst>
          </p:cNvPr>
          <p:cNvGraphicFramePr/>
          <p:nvPr>
            <p:extLst>
              <p:ext uri="{D42A27DB-BD31-4B8C-83A1-F6EECF244321}">
                <p14:modId xmlns:p14="http://schemas.microsoft.com/office/powerpoint/2010/main" val="530716205"/>
              </p:ext>
            </p:extLst>
          </p:nvPr>
        </p:nvGraphicFramePr>
        <p:xfrm>
          <a:off x="922788" y="1995777"/>
          <a:ext cx="3258137" cy="24649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asellaDiTesto 4">
            <a:extLst>
              <a:ext uri="{FF2B5EF4-FFF2-40B4-BE49-F238E27FC236}">
                <a16:creationId xmlns:a16="http://schemas.microsoft.com/office/drawing/2014/main" id="{2B166C60-F78C-0A3D-6F6D-362A7A6F10BF}"/>
              </a:ext>
            </a:extLst>
          </p:cNvPr>
          <p:cNvSpPr txBox="1"/>
          <p:nvPr/>
        </p:nvSpPr>
        <p:spPr>
          <a:xfrm>
            <a:off x="922788" y="1470437"/>
            <a:ext cx="7290033" cy="369332"/>
          </a:xfrm>
          <a:prstGeom prst="rect">
            <a:avLst/>
          </a:prstGeom>
          <a:noFill/>
        </p:spPr>
        <p:txBody>
          <a:bodyPr wrap="square" rtlCol="0">
            <a:spAutoFit/>
          </a:bodyPr>
          <a:lstStyle/>
          <a:p>
            <a:pPr algn="ctr"/>
            <a:r>
              <a:rPr lang="it-IT" b="1" dirty="0">
                <a:solidFill>
                  <a:srgbClr val="C5322A"/>
                </a:solidFill>
              </a:rPr>
              <a:t>Perimetro di applicazione</a:t>
            </a:r>
          </a:p>
        </p:txBody>
      </p:sp>
      <p:sp>
        <p:nvSpPr>
          <p:cNvPr id="9" name="CasellaDiTesto 8">
            <a:extLst>
              <a:ext uri="{FF2B5EF4-FFF2-40B4-BE49-F238E27FC236}">
                <a16:creationId xmlns:a16="http://schemas.microsoft.com/office/drawing/2014/main" id="{F93F1C49-6566-E250-B698-CA7611CBD0A2}"/>
              </a:ext>
            </a:extLst>
          </p:cNvPr>
          <p:cNvSpPr txBox="1"/>
          <p:nvPr/>
        </p:nvSpPr>
        <p:spPr>
          <a:xfrm>
            <a:off x="4750904" y="2703443"/>
            <a:ext cx="3642360" cy="1569660"/>
          </a:xfrm>
          <a:prstGeom prst="rect">
            <a:avLst/>
          </a:prstGeom>
          <a:noFill/>
        </p:spPr>
        <p:txBody>
          <a:bodyPr wrap="square">
            <a:spAutoFit/>
          </a:bodyPr>
          <a:lstStyle/>
          <a:p>
            <a:pPr marL="171450" indent="-171450" algn="l">
              <a:buFont typeface="Wingdings" panose="05000000000000000000" pitchFamily="2" charset="2"/>
              <a:buChar char="Ø"/>
            </a:pPr>
            <a:r>
              <a:rPr lang="it-IT" sz="1200" b="1" i="0" dirty="0">
                <a:effectLst/>
              </a:rPr>
              <a:t>beni strumentali per natura</a:t>
            </a:r>
            <a:r>
              <a:rPr lang="it-IT" sz="1200" b="0" i="0" dirty="0">
                <a:effectLst/>
              </a:rPr>
              <a:t>, non direttamente utilizzati dall'impresa (ad esempio concessi in locazione);</a:t>
            </a:r>
          </a:p>
          <a:p>
            <a:pPr marL="171450" indent="-171450" algn="l">
              <a:buFont typeface="Wingdings" panose="05000000000000000000" pitchFamily="2" charset="2"/>
              <a:buChar char="Ø"/>
            </a:pPr>
            <a:r>
              <a:rPr lang="it-IT" sz="1200" b="1" i="0" dirty="0">
                <a:effectLst/>
              </a:rPr>
              <a:t>beni merce</a:t>
            </a:r>
            <a:r>
              <a:rPr lang="it-IT" sz="1200" b="0" i="0" dirty="0">
                <a:effectLst/>
              </a:rPr>
              <a:t>;</a:t>
            </a:r>
          </a:p>
          <a:p>
            <a:pPr marL="171450" indent="-171450" algn="l">
              <a:buFont typeface="Wingdings" panose="05000000000000000000" pitchFamily="2" charset="2"/>
              <a:buChar char="Ø"/>
            </a:pPr>
            <a:r>
              <a:rPr lang="it-IT" sz="1200" b="0" i="0" dirty="0">
                <a:effectLst/>
              </a:rPr>
              <a:t>beni che concorrono a formare il </a:t>
            </a:r>
            <a:r>
              <a:rPr lang="it-IT" sz="1200" b="1" i="0" dirty="0">
                <a:effectLst/>
              </a:rPr>
              <a:t>reddito d'impresa</a:t>
            </a:r>
            <a:r>
              <a:rPr lang="it-IT" sz="1200" b="0" i="0" dirty="0">
                <a:effectLst/>
              </a:rPr>
              <a:t> ai sensi dell'</a:t>
            </a:r>
            <a:r>
              <a:rPr lang="it-IT" sz="1200" b="0" i="0" u="none" strike="noStrike" dirty="0">
                <a:effectLst/>
                <a:hlinkClick r:id="rId7">
                  <a:extLst>
                    <a:ext uri="{A12FA001-AC4F-418D-AE19-62706E023703}">
                      <ahyp:hlinkClr xmlns:ahyp="http://schemas.microsoft.com/office/drawing/2018/hyperlinkcolor" val="tx"/>
                    </a:ext>
                  </a:extLst>
                </a:hlinkClick>
              </a:rPr>
              <a:t>art. 90 TUIR</a:t>
            </a:r>
            <a:r>
              <a:rPr lang="it-IT" sz="1200" b="0" i="0" dirty="0">
                <a:effectLst/>
              </a:rPr>
              <a:t>;</a:t>
            </a:r>
          </a:p>
          <a:p>
            <a:pPr marL="171450" indent="-171450" algn="l">
              <a:buFont typeface="Wingdings" panose="05000000000000000000" pitchFamily="2" charset="2"/>
              <a:buChar char="Ø"/>
            </a:pPr>
            <a:r>
              <a:rPr lang="it-IT" sz="1200" b="0" i="0" dirty="0">
                <a:effectLst/>
              </a:rPr>
              <a:t>beni che producono </a:t>
            </a:r>
            <a:r>
              <a:rPr lang="it-IT" sz="1200" b="1" i="0" dirty="0">
                <a:effectLst/>
              </a:rPr>
              <a:t>autonomo reddito d'impresa</a:t>
            </a:r>
            <a:r>
              <a:rPr lang="it-IT" sz="1200" b="0" i="0" dirty="0">
                <a:effectLst/>
              </a:rPr>
              <a:t>, come immobili locati a terzi.</a:t>
            </a:r>
          </a:p>
        </p:txBody>
      </p:sp>
    </p:spTree>
    <p:extLst>
      <p:ext uri="{BB962C8B-B14F-4D97-AF65-F5344CB8AC3E}">
        <p14:creationId xmlns:p14="http://schemas.microsoft.com/office/powerpoint/2010/main" val="16873827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E3B5A1-CE86-5EC1-972D-DDADAC42704C}"/>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7B0E1F03-5453-8A94-CC40-315F1084D308}"/>
              </a:ext>
            </a:extLst>
          </p:cNvPr>
          <p:cNvSpPr>
            <a:spLocks noGrp="1"/>
          </p:cNvSpPr>
          <p:nvPr>
            <p:ph type="title"/>
          </p:nvPr>
        </p:nvSpPr>
        <p:spPr>
          <a:xfrm>
            <a:off x="566057" y="540099"/>
            <a:ext cx="8011886" cy="626851"/>
          </a:xfrm>
        </p:spPr>
        <p:txBody>
          <a:bodyPr/>
          <a:lstStyle/>
          <a:p>
            <a:r>
              <a:rPr lang="it-IT" dirty="0"/>
              <a:t>ASSEGNAZIONE AGEVOLATA BENI NON STRUMENTALI AI SOCI</a:t>
            </a:r>
            <a:br>
              <a:rPr lang="it-IT" dirty="0"/>
            </a:br>
            <a:r>
              <a:rPr lang="it-IT" dirty="0"/>
              <a:t>Art. 1, commi 100-105, Legge Bilancio 2023</a:t>
            </a:r>
          </a:p>
        </p:txBody>
      </p:sp>
      <p:sp>
        <p:nvSpPr>
          <p:cNvPr id="4" name="Segnaposto numero diapositiva 3">
            <a:extLst>
              <a:ext uri="{FF2B5EF4-FFF2-40B4-BE49-F238E27FC236}">
                <a16:creationId xmlns:a16="http://schemas.microsoft.com/office/drawing/2014/main" id="{95DE9669-6C39-FD29-D16E-603DC7933BC8}"/>
              </a:ext>
            </a:extLst>
          </p:cNvPr>
          <p:cNvSpPr>
            <a:spLocks noGrp="1"/>
          </p:cNvSpPr>
          <p:nvPr>
            <p:ph type="sldNum" sz="quarter" idx="12"/>
          </p:nvPr>
        </p:nvSpPr>
        <p:spPr/>
        <p:txBody>
          <a:bodyPr/>
          <a:lstStyle/>
          <a:p>
            <a:fld id="{FB5B9F2C-B2AC-42B8-8C0E-D6B8362F432E}" type="slidenum">
              <a:rPr lang="it-IT" sz="1300" smtClean="0"/>
              <a:t>36</a:t>
            </a:fld>
            <a:endParaRPr lang="it-IT" sz="1300" dirty="0"/>
          </a:p>
        </p:txBody>
      </p:sp>
      <p:graphicFrame>
        <p:nvGraphicFramePr>
          <p:cNvPr id="3" name="Diagramma 2">
            <a:extLst>
              <a:ext uri="{FF2B5EF4-FFF2-40B4-BE49-F238E27FC236}">
                <a16:creationId xmlns:a16="http://schemas.microsoft.com/office/drawing/2014/main" id="{1C883CBB-A76D-C8F3-5372-53C29A72A5E7}"/>
              </a:ext>
            </a:extLst>
          </p:cNvPr>
          <p:cNvGraphicFramePr/>
          <p:nvPr>
            <p:extLst>
              <p:ext uri="{D42A27DB-BD31-4B8C-83A1-F6EECF244321}">
                <p14:modId xmlns:p14="http://schemas.microsoft.com/office/powerpoint/2010/main" val="2133917342"/>
              </p:ext>
            </p:extLst>
          </p:nvPr>
        </p:nvGraphicFramePr>
        <p:xfrm>
          <a:off x="746619" y="1903636"/>
          <a:ext cx="7650761" cy="26997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asellaDiTesto 4">
            <a:extLst>
              <a:ext uri="{FF2B5EF4-FFF2-40B4-BE49-F238E27FC236}">
                <a16:creationId xmlns:a16="http://schemas.microsoft.com/office/drawing/2014/main" id="{F5F02AAB-4D04-425B-B98D-F83AFB1200AC}"/>
              </a:ext>
            </a:extLst>
          </p:cNvPr>
          <p:cNvSpPr txBox="1"/>
          <p:nvPr/>
        </p:nvSpPr>
        <p:spPr>
          <a:xfrm>
            <a:off x="956345" y="1430139"/>
            <a:ext cx="7290033" cy="369332"/>
          </a:xfrm>
          <a:prstGeom prst="rect">
            <a:avLst/>
          </a:prstGeom>
          <a:noFill/>
        </p:spPr>
        <p:txBody>
          <a:bodyPr wrap="square" rtlCol="0">
            <a:spAutoFit/>
          </a:bodyPr>
          <a:lstStyle/>
          <a:p>
            <a:pPr algn="ctr"/>
            <a:r>
              <a:rPr lang="it-IT" b="1" dirty="0">
                <a:solidFill>
                  <a:schemeClr val="accent2">
                    <a:lumMod val="75000"/>
                  </a:schemeClr>
                </a:solidFill>
              </a:rPr>
              <a:t>Modalità di calcolo dell’imposta sostituiva</a:t>
            </a:r>
          </a:p>
        </p:txBody>
      </p:sp>
    </p:spTree>
    <p:extLst>
      <p:ext uri="{BB962C8B-B14F-4D97-AF65-F5344CB8AC3E}">
        <p14:creationId xmlns:p14="http://schemas.microsoft.com/office/powerpoint/2010/main" val="37378929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793427-7F7F-B240-4DEE-69186204CFBC}"/>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D31C4304-D0AD-D54E-D5A7-CF109E604A9F}"/>
              </a:ext>
            </a:extLst>
          </p:cNvPr>
          <p:cNvSpPr>
            <a:spLocks noGrp="1"/>
          </p:cNvSpPr>
          <p:nvPr>
            <p:ph type="title"/>
          </p:nvPr>
        </p:nvSpPr>
        <p:spPr>
          <a:xfrm>
            <a:off x="566057" y="540099"/>
            <a:ext cx="8011886" cy="626851"/>
          </a:xfrm>
        </p:spPr>
        <p:txBody>
          <a:bodyPr/>
          <a:lstStyle/>
          <a:p>
            <a:r>
              <a:rPr lang="it-IT" dirty="0"/>
              <a:t>ASSEGNAZIONE AGEVOLATA BENI NON STRUMENTALI AI SOCI</a:t>
            </a:r>
            <a:br>
              <a:rPr lang="it-IT" dirty="0"/>
            </a:br>
            <a:r>
              <a:rPr lang="it-IT" dirty="0"/>
              <a:t>Art. 1, commi 100-105, Legge Bilancio 2023</a:t>
            </a:r>
          </a:p>
        </p:txBody>
      </p:sp>
      <p:sp>
        <p:nvSpPr>
          <p:cNvPr id="4" name="Segnaposto numero diapositiva 3">
            <a:extLst>
              <a:ext uri="{FF2B5EF4-FFF2-40B4-BE49-F238E27FC236}">
                <a16:creationId xmlns:a16="http://schemas.microsoft.com/office/drawing/2014/main" id="{2FCEFB4B-4CC7-85CB-B7B5-CB0776F59378}"/>
              </a:ext>
            </a:extLst>
          </p:cNvPr>
          <p:cNvSpPr>
            <a:spLocks noGrp="1"/>
          </p:cNvSpPr>
          <p:nvPr>
            <p:ph type="sldNum" sz="quarter" idx="12"/>
          </p:nvPr>
        </p:nvSpPr>
        <p:spPr/>
        <p:txBody>
          <a:bodyPr/>
          <a:lstStyle/>
          <a:p>
            <a:fld id="{FB5B9F2C-B2AC-42B8-8C0E-D6B8362F432E}" type="slidenum">
              <a:rPr lang="it-IT" sz="1300" smtClean="0"/>
              <a:t>37</a:t>
            </a:fld>
            <a:endParaRPr lang="it-IT" sz="1300" dirty="0"/>
          </a:p>
        </p:txBody>
      </p:sp>
      <p:graphicFrame>
        <p:nvGraphicFramePr>
          <p:cNvPr id="3" name="Diagramma 2">
            <a:extLst>
              <a:ext uri="{FF2B5EF4-FFF2-40B4-BE49-F238E27FC236}">
                <a16:creationId xmlns:a16="http://schemas.microsoft.com/office/drawing/2014/main" id="{4FD22EBB-9E22-C099-C9A6-F1BA8B565196}"/>
              </a:ext>
            </a:extLst>
          </p:cNvPr>
          <p:cNvGraphicFramePr/>
          <p:nvPr>
            <p:extLst>
              <p:ext uri="{D42A27DB-BD31-4B8C-83A1-F6EECF244321}">
                <p14:modId xmlns:p14="http://schemas.microsoft.com/office/powerpoint/2010/main" val="1599882170"/>
              </p:ext>
            </p:extLst>
          </p:nvPr>
        </p:nvGraphicFramePr>
        <p:xfrm>
          <a:off x="1113184" y="1526649"/>
          <a:ext cx="7068708" cy="27352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007731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4311C5-F95F-97EA-EDDA-3B8B01FD4042}"/>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BD085FB9-3C8F-6020-B04F-A824962613AE}"/>
              </a:ext>
            </a:extLst>
          </p:cNvPr>
          <p:cNvSpPr>
            <a:spLocks noGrp="1"/>
          </p:cNvSpPr>
          <p:nvPr>
            <p:ph type="title"/>
          </p:nvPr>
        </p:nvSpPr>
        <p:spPr>
          <a:xfrm>
            <a:off x="566057" y="540099"/>
            <a:ext cx="8011886" cy="626851"/>
          </a:xfrm>
        </p:spPr>
        <p:txBody>
          <a:bodyPr/>
          <a:lstStyle/>
          <a:p>
            <a:r>
              <a:rPr lang="it-IT" dirty="0"/>
              <a:t>ASSEGNAZIONE AGEVOLATA BENI NON STRUMENTALI AI SOCI</a:t>
            </a:r>
            <a:br>
              <a:rPr lang="it-IT" dirty="0"/>
            </a:br>
            <a:r>
              <a:rPr lang="it-IT" dirty="0"/>
              <a:t>Art. 1, commi 100-105, Legge Bilancio 2023</a:t>
            </a:r>
          </a:p>
        </p:txBody>
      </p:sp>
      <p:sp>
        <p:nvSpPr>
          <p:cNvPr id="4" name="Segnaposto numero diapositiva 3">
            <a:extLst>
              <a:ext uri="{FF2B5EF4-FFF2-40B4-BE49-F238E27FC236}">
                <a16:creationId xmlns:a16="http://schemas.microsoft.com/office/drawing/2014/main" id="{F947313B-A665-3049-0BF3-3B8115718F86}"/>
              </a:ext>
            </a:extLst>
          </p:cNvPr>
          <p:cNvSpPr>
            <a:spLocks noGrp="1"/>
          </p:cNvSpPr>
          <p:nvPr>
            <p:ph type="sldNum" sz="quarter" idx="12"/>
          </p:nvPr>
        </p:nvSpPr>
        <p:spPr/>
        <p:txBody>
          <a:bodyPr/>
          <a:lstStyle/>
          <a:p>
            <a:fld id="{FB5B9F2C-B2AC-42B8-8C0E-D6B8362F432E}" type="slidenum">
              <a:rPr lang="it-IT" sz="1300" smtClean="0"/>
              <a:t>38</a:t>
            </a:fld>
            <a:endParaRPr lang="it-IT" sz="1300" dirty="0"/>
          </a:p>
        </p:txBody>
      </p:sp>
      <p:graphicFrame>
        <p:nvGraphicFramePr>
          <p:cNvPr id="3" name="Diagramma 2">
            <a:extLst>
              <a:ext uri="{FF2B5EF4-FFF2-40B4-BE49-F238E27FC236}">
                <a16:creationId xmlns:a16="http://schemas.microsoft.com/office/drawing/2014/main" id="{B741EDB5-EBEB-356B-95BE-393DAA0B084B}"/>
              </a:ext>
            </a:extLst>
          </p:cNvPr>
          <p:cNvGraphicFramePr/>
          <p:nvPr>
            <p:extLst>
              <p:ext uri="{D42A27DB-BD31-4B8C-83A1-F6EECF244321}">
                <p14:modId xmlns:p14="http://schemas.microsoft.com/office/powerpoint/2010/main" val="152692441"/>
              </p:ext>
            </p:extLst>
          </p:nvPr>
        </p:nvGraphicFramePr>
        <p:xfrm>
          <a:off x="1819523" y="1431234"/>
          <a:ext cx="5862762" cy="29180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856292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3F964B-2F7E-35C6-8715-F4C1FFF2C80F}"/>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7613D9F3-293C-99F9-DC86-1EA53D0A5BF1}"/>
              </a:ext>
            </a:extLst>
          </p:cNvPr>
          <p:cNvSpPr>
            <a:spLocks noGrp="1"/>
          </p:cNvSpPr>
          <p:nvPr>
            <p:ph type="ctrTitle"/>
          </p:nvPr>
        </p:nvSpPr>
        <p:spPr>
          <a:xfrm>
            <a:off x="0" y="1843124"/>
            <a:ext cx="9144000" cy="1010804"/>
          </a:xfrm>
        </p:spPr>
        <p:txBody>
          <a:bodyPr>
            <a:normAutofit/>
          </a:bodyPr>
          <a:lstStyle/>
          <a:p>
            <a:r>
              <a:rPr lang="it-IT" sz="1400" dirty="0"/>
              <a:t>L. 30 dicembre 2025, n. 199, comma 41</a:t>
            </a:r>
            <a:br>
              <a:rPr lang="it-IT" sz="1900" dirty="0"/>
            </a:br>
            <a:r>
              <a:rPr lang="it-IT" sz="1900" dirty="0"/>
              <a:t>ESTROMISSIONE AGEVOLATA BENI IMMOBILI STRUMENTALI</a:t>
            </a:r>
          </a:p>
        </p:txBody>
      </p:sp>
      <p:sp>
        <p:nvSpPr>
          <p:cNvPr id="3" name="CasellaDiTesto 2">
            <a:extLst>
              <a:ext uri="{FF2B5EF4-FFF2-40B4-BE49-F238E27FC236}">
                <a16:creationId xmlns:a16="http://schemas.microsoft.com/office/drawing/2014/main" id="{6B5A7CD9-1BDC-2B23-4431-347EC863EC91}"/>
              </a:ext>
            </a:extLst>
          </p:cNvPr>
          <p:cNvSpPr txBox="1"/>
          <p:nvPr/>
        </p:nvSpPr>
        <p:spPr>
          <a:xfrm>
            <a:off x="0" y="452846"/>
            <a:ext cx="9144000" cy="1138773"/>
          </a:xfrm>
          <a:prstGeom prst="rect">
            <a:avLst/>
          </a:prstGeom>
          <a:noFill/>
        </p:spPr>
        <p:txBody>
          <a:bodyPr wrap="square" rtlCol="0">
            <a:spAutoFit/>
          </a:bodyPr>
          <a:lstStyle/>
          <a:p>
            <a:pPr algn="ctr"/>
            <a:r>
              <a:rPr lang="it-IT" sz="3400" b="1" dirty="0">
                <a:solidFill>
                  <a:schemeClr val="accent1"/>
                </a:solidFill>
              </a:rPr>
              <a:t>Labirinto LIVE 2026</a:t>
            </a:r>
          </a:p>
          <a:p>
            <a:pPr algn="ctr"/>
            <a:r>
              <a:rPr lang="it-IT" sz="3400" b="1" dirty="0"/>
              <a:t>Speciale Legge di Bilancio</a:t>
            </a:r>
          </a:p>
        </p:txBody>
      </p:sp>
    </p:spTree>
    <p:extLst>
      <p:ext uri="{BB962C8B-B14F-4D97-AF65-F5344CB8AC3E}">
        <p14:creationId xmlns:p14="http://schemas.microsoft.com/office/powerpoint/2010/main" val="20741384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C13E4D-6FD3-9904-786A-3CE8C8F101EA}"/>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658C27DD-5C4B-607E-1A34-9673CB00F22A}"/>
              </a:ext>
            </a:extLst>
          </p:cNvPr>
          <p:cNvSpPr>
            <a:spLocks noGrp="1"/>
          </p:cNvSpPr>
          <p:nvPr>
            <p:ph type="title"/>
          </p:nvPr>
        </p:nvSpPr>
        <p:spPr>
          <a:xfrm>
            <a:off x="566057" y="540099"/>
            <a:ext cx="8011886" cy="626851"/>
          </a:xfrm>
        </p:spPr>
        <p:txBody>
          <a:bodyPr/>
          <a:lstStyle/>
          <a:p>
            <a:r>
              <a:rPr lang="it-IT" dirty="0"/>
              <a:t>ESTROMISSIONE AGEVOLATA IMMOBILI STRUMENTALI</a:t>
            </a:r>
            <a:br>
              <a:rPr lang="it-IT" dirty="0"/>
            </a:br>
            <a:r>
              <a:rPr lang="it-IT" dirty="0"/>
              <a:t>Art. 1, comma 121, Legge 208/2015</a:t>
            </a:r>
          </a:p>
        </p:txBody>
      </p:sp>
      <p:sp>
        <p:nvSpPr>
          <p:cNvPr id="4" name="Segnaposto numero diapositiva 3">
            <a:extLst>
              <a:ext uri="{FF2B5EF4-FFF2-40B4-BE49-F238E27FC236}">
                <a16:creationId xmlns:a16="http://schemas.microsoft.com/office/drawing/2014/main" id="{FDD84692-5A39-048F-171C-BD33723884B3}"/>
              </a:ext>
            </a:extLst>
          </p:cNvPr>
          <p:cNvSpPr>
            <a:spLocks noGrp="1"/>
          </p:cNvSpPr>
          <p:nvPr>
            <p:ph type="sldNum" sz="quarter" idx="12"/>
          </p:nvPr>
        </p:nvSpPr>
        <p:spPr/>
        <p:txBody>
          <a:bodyPr/>
          <a:lstStyle/>
          <a:p>
            <a:fld id="{FB5B9F2C-B2AC-42B8-8C0E-D6B8362F432E}" type="slidenum">
              <a:rPr lang="it-IT" sz="1300" smtClean="0"/>
              <a:t>40</a:t>
            </a:fld>
            <a:endParaRPr lang="it-IT" sz="1300" dirty="0"/>
          </a:p>
        </p:txBody>
      </p:sp>
      <p:sp>
        <p:nvSpPr>
          <p:cNvPr id="5" name="CasellaDiTesto 4">
            <a:extLst>
              <a:ext uri="{FF2B5EF4-FFF2-40B4-BE49-F238E27FC236}">
                <a16:creationId xmlns:a16="http://schemas.microsoft.com/office/drawing/2014/main" id="{73826B72-B71E-F1C2-32A0-78A4DB924AA9}"/>
              </a:ext>
            </a:extLst>
          </p:cNvPr>
          <p:cNvSpPr txBox="1"/>
          <p:nvPr/>
        </p:nvSpPr>
        <p:spPr>
          <a:xfrm>
            <a:off x="926982" y="1470014"/>
            <a:ext cx="7290033" cy="923330"/>
          </a:xfrm>
          <a:prstGeom prst="rect">
            <a:avLst/>
          </a:prstGeom>
          <a:noFill/>
        </p:spPr>
        <p:txBody>
          <a:bodyPr wrap="square" rtlCol="0">
            <a:spAutoFit/>
          </a:bodyPr>
          <a:lstStyle/>
          <a:p>
            <a:pPr algn="ctr"/>
            <a:r>
              <a:rPr lang="it-IT" b="1" dirty="0">
                <a:solidFill>
                  <a:srgbClr val="C5322A"/>
                </a:solidFill>
              </a:rPr>
              <a:t>Estromissione agevolata degli immobili strumentali dal patrimonio dell’Impresa individuale entro il 31/05/2026 dietro versamento di imposta sostitutiva</a:t>
            </a:r>
          </a:p>
        </p:txBody>
      </p:sp>
      <p:graphicFrame>
        <p:nvGraphicFramePr>
          <p:cNvPr id="7" name="Diagramma 6">
            <a:extLst>
              <a:ext uri="{FF2B5EF4-FFF2-40B4-BE49-F238E27FC236}">
                <a16:creationId xmlns:a16="http://schemas.microsoft.com/office/drawing/2014/main" id="{20B6CB99-1570-D03B-F608-5F1129516515}"/>
              </a:ext>
            </a:extLst>
          </p:cNvPr>
          <p:cNvGraphicFramePr/>
          <p:nvPr>
            <p:extLst>
              <p:ext uri="{D42A27DB-BD31-4B8C-83A1-F6EECF244321}">
                <p14:modId xmlns:p14="http://schemas.microsoft.com/office/powerpoint/2010/main" val="2417998484"/>
              </p:ext>
            </p:extLst>
          </p:nvPr>
        </p:nvGraphicFramePr>
        <p:xfrm>
          <a:off x="996561" y="2702118"/>
          <a:ext cx="2096495" cy="9771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CasellaDiTesto 9">
            <a:extLst>
              <a:ext uri="{FF2B5EF4-FFF2-40B4-BE49-F238E27FC236}">
                <a16:creationId xmlns:a16="http://schemas.microsoft.com/office/drawing/2014/main" id="{6D988834-C117-6FA6-0389-DAA4C1661DC1}"/>
              </a:ext>
            </a:extLst>
          </p:cNvPr>
          <p:cNvSpPr txBox="1"/>
          <p:nvPr/>
        </p:nvSpPr>
        <p:spPr>
          <a:xfrm>
            <a:off x="3465255" y="2706483"/>
            <a:ext cx="4923371" cy="1477328"/>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285750" indent="-285750">
              <a:buFont typeface="Wingdings" panose="05000000000000000000" pitchFamily="2" charset="2"/>
              <a:buChar char="§"/>
            </a:pPr>
            <a:r>
              <a:rPr lang="it-IT" dirty="0"/>
              <a:t>F24, CODICE TRIBUTO 1127</a:t>
            </a:r>
          </a:p>
          <a:p>
            <a:pPr marL="285750" indent="-285750">
              <a:buFont typeface="Wingdings" panose="05000000000000000000" pitchFamily="2" charset="2"/>
              <a:buChar char="§"/>
            </a:pPr>
            <a:r>
              <a:rPr lang="it-IT" dirty="0"/>
              <a:t>ANCHE MEDIANTE COMPENSAZIONE</a:t>
            </a:r>
          </a:p>
          <a:p>
            <a:pPr marL="285750" indent="-285750">
              <a:buFont typeface="Wingdings" panose="05000000000000000000" pitchFamily="2" charset="2"/>
              <a:buChar char="§"/>
            </a:pPr>
            <a:r>
              <a:rPr lang="it-IT" dirty="0"/>
              <a:t>NO DECADENZA, MA ISCRIZIONE A RUOLO IN CASO DI OMESSO, INSUFFICIENTE O TARDIVO VERSAMENTO</a:t>
            </a:r>
          </a:p>
        </p:txBody>
      </p:sp>
    </p:spTree>
    <p:extLst>
      <p:ext uri="{BB962C8B-B14F-4D97-AF65-F5344CB8AC3E}">
        <p14:creationId xmlns:p14="http://schemas.microsoft.com/office/powerpoint/2010/main" val="19997709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3850B8-8268-1EEB-EBCF-177BED830D19}"/>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987B70A5-C155-1F70-BDD1-7BD17F93B6DC}"/>
              </a:ext>
            </a:extLst>
          </p:cNvPr>
          <p:cNvSpPr>
            <a:spLocks noGrp="1"/>
          </p:cNvSpPr>
          <p:nvPr>
            <p:ph type="title"/>
          </p:nvPr>
        </p:nvSpPr>
        <p:spPr>
          <a:xfrm>
            <a:off x="566057" y="540099"/>
            <a:ext cx="8011886" cy="626851"/>
          </a:xfrm>
        </p:spPr>
        <p:txBody>
          <a:bodyPr/>
          <a:lstStyle/>
          <a:p>
            <a:r>
              <a:rPr lang="it-IT" dirty="0"/>
              <a:t>ASSEGNAZIONE AGEVOLATA BENI NON STRUMENTALI AI SOCI</a:t>
            </a:r>
            <a:br>
              <a:rPr lang="it-IT" dirty="0"/>
            </a:br>
            <a:r>
              <a:rPr lang="it-IT" dirty="0"/>
              <a:t>Art. 1, commi 100-105, Legge Bilancio 2023</a:t>
            </a:r>
          </a:p>
        </p:txBody>
      </p:sp>
      <p:sp>
        <p:nvSpPr>
          <p:cNvPr id="4" name="Segnaposto numero diapositiva 3">
            <a:extLst>
              <a:ext uri="{FF2B5EF4-FFF2-40B4-BE49-F238E27FC236}">
                <a16:creationId xmlns:a16="http://schemas.microsoft.com/office/drawing/2014/main" id="{E1D0B087-CFC1-5149-BD1F-D3AC352619A3}"/>
              </a:ext>
            </a:extLst>
          </p:cNvPr>
          <p:cNvSpPr>
            <a:spLocks noGrp="1"/>
          </p:cNvSpPr>
          <p:nvPr>
            <p:ph type="sldNum" sz="quarter" idx="12"/>
          </p:nvPr>
        </p:nvSpPr>
        <p:spPr/>
        <p:txBody>
          <a:bodyPr/>
          <a:lstStyle/>
          <a:p>
            <a:fld id="{FB5B9F2C-B2AC-42B8-8C0E-D6B8362F432E}" type="slidenum">
              <a:rPr lang="it-IT" sz="1300" smtClean="0"/>
              <a:t>41</a:t>
            </a:fld>
            <a:endParaRPr lang="it-IT" sz="1300" dirty="0"/>
          </a:p>
        </p:txBody>
      </p:sp>
      <p:graphicFrame>
        <p:nvGraphicFramePr>
          <p:cNvPr id="3" name="Diagramma 2">
            <a:extLst>
              <a:ext uri="{FF2B5EF4-FFF2-40B4-BE49-F238E27FC236}">
                <a16:creationId xmlns:a16="http://schemas.microsoft.com/office/drawing/2014/main" id="{9B8A912C-7AD4-598B-49BC-CA6F5922BD9F}"/>
              </a:ext>
            </a:extLst>
          </p:cNvPr>
          <p:cNvGraphicFramePr/>
          <p:nvPr>
            <p:extLst>
              <p:ext uri="{D42A27DB-BD31-4B8C-83A1-F6EECF244321}">
                <p14:modId xmlns:p14="http://schemas.microsoft.com/office/powerpoint/2010/main" val="3721078371"/>
              </p:ext>
            </p:extLst>
          </p:nvPr>
        </p:nvGraphicFramePr>
        <p:xfrm>
          <a:off x="922788" y="1995777"/>
          <a:ext cx="3258137" cy="24649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asellaDiTesto 4">
            <a:extLst>
              <a:ext uri="{FF2B5EF4-FFF2-40B4-BE49-F238E27FC236}">
                <a16:creationId xmlns:a16="http://schemas.microsoft.com/office/drawing/2014/main" id="{3A3586B2-1880-ADD9-ED71-BC5D194B3251}"/>
              </a:ext>
            </a:extLst>
          </p:cNvPr>
          <p:cNvSpPr txBox="1"/>
          <p:nvPr/>
        </p:nvSpPr>
        <p:spPr>
          <a:xfrm>
            <a:off x="922788" y="1470437"/>
            <a:ext cx="7290033" cy="369332"/>
          </a:xfrm>
          <a:prstGeom prst="rect">
            <a:avLst/>
          </a:prstGeom>
          <a:noFill/>
        </p:spPr>
        <p:txBody>
          <a:bodyPr wrap="square" rtlCol="0">
            <a:spAutoFit/>
          </a:bodyPr>
          <a:lstStyle/>
          <a:p>
            <a:pPr algn="ctr"/>
            <a:r>
              <a:rPr lang="it-IT" b="1" dirty="0">
                <a:solidFill>
                  <a:srgbClr val="C5322A"/>
                </a:solidFill>
              </a:rPr>
              <a:t>Perimetro di applicazione</a:t>
            </a:r>
          </a:p>
        </p:txBody>
      </p:sp>
      <p:sp>
        <p:nvSpPr>
          <p:cNvPr id="9" name="CasellaDiTesto 8">
            <a:extLst>
              <a:ext uri="{FF2B5EF4-FFF2-40B4-BE49-F238E27FC236}">
                <a16:creationId xmlns:a16="http://schemas.microsoft.com/office/drawing/2014/main" id="{8536808D-0563-0D24-FA92-0376707345FE}"/>
              </a:ext>
            </a:extLst>
          </p:cNvPr>
          <p:cNvSpPr txBox="1"/>
          <p:nvPr/>
        </p:nvSpPr>
        <p:spPr>
          <a:xfrm>
            <a:off x="4567804" y="2143256"/>
            <a:ext cx="3642360" cy="2308324"/>
          </a:xfrm>
          <a:prstGeom prst="rect">
            <a:avLst/>
          </a:prstGeom>
          <a:noFill/>
        </p:spPr>
        <p:txBody>
          <a:bodyPr wrap="square">
            <a:spAutoFit/>
          </a:bodyPr>
          <a:lstStyle/>
          <a:p>
            <a:pPr marL="171450" indent="-171450" algn="l">
              <a:buFont typeface="Wingdings" panose="05000000000000000000" pitchFamily="2" charset="2"/>
              <a:buChar char="Ø"/>
            </a:pPr>
            <a:r>
              <a:rPr lang="it-IT" sz="1200" b="1" i="0" dirty="0">
                <a:effectLst/>
              </a:rPr>
              <a:t>strumentali per “destinazione</a:t>
            </a:r>
            <a:r>
              <a:rPr lang="it-IT" sz="1200" i="0" dirty="0">
                <a:effectLst/>
              </a:rPr>
              <a:t>”, vale a dire, gli immobili che sono utilizzati esclusivamente per l'esercizio dell'impresa indipendentemente dalle caratteristiche specifiche;</a:t>
            </a:r>
          </a:p>
          <a:p>
            <a:pPr marL="171450" indent="-171450" algn="l">
              <a:buFont typeface="Wingdings" panose="05000000000000000000" pitchFamily="2" charset="2"/>
              <a:buChar char="Ø"/>
            </a:pPr>
            <a:r>
              <a:rPr lang="it-IT" sz="1200" b="1" i="0" dirty="0">
                <a:effectLst/>
              </a:rPr>
              <a:t>strumentali “per natura”, </a:t>
            </a:r>
            <a:r>
              <a:rPr lang="it-IT" sz="1200" i="0" dirty="0">
                <a:effectLst/>
              </a:rPr>
              <a:t>ossia gli immobili che per le loro caratteristiche non sono suscettibili di diversa utilizzazione senza radicali trasformazioni e che si considerano strumentali anche se non utilizzati direttamente dall'imprenditore o anche se dati in locazione o comodato (rientranti nei gruppi catastali B, C, D, ed E </a:t>
            </a:r>
            <a:r>
              <a:rPr lang="it-IT" sz="1200" i="0" dirty="0" err="1">
                <a:effectLst/>
              </a:rPr>
              <a:t>e</a:t>
            </a:r>
            <a:r>
              <a:rPr lang="it-IT" sz="1200" i="0" dirty="0">
                <a:effectLst/>
              </a:rPr>
              <a:t> A/10 con destinazione uso ufficio)</a:t>
            </a:r>
          </a:p>
        </p:txBody>
      </p:sp>
    </p:spTree>
    <p:extLst>
      <p:ext uri="{BB962C8B-B14F-4D97-AF65-F5344CB8AC3E}">
        <p14:creationId xmlns:p14="http://schemas.microsoft.com/office/powerpoint/2010/main" val="26407250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F3E1A2-9D4D-0A7D-0C6F-9AE550AD44C2}"/>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F9987E3A-83A6-9135-3433-B90AE0140786}"/>
              </a:ext>
            </a:extLst>
          </p:cNvPr>
          <p:cNvSpPr>
            <a:spLocks noGrp="1"/>
          </p:cNvSpPr>
          <p:nvPr>
            <p:ph type="title"/>
          </p:nvPr>
        </p:nvSpPr>
        <p:spPr>
          <a:xfrm>
            <a:off x="566057" y="540099"/>
            <a:ext cx="8011886" cy="626851"/>
          </a:xfrm>
        </p:spPr>
        <p:txBody>
          <a:bodyPr/>
          <a:lstStyle/>
          <a:p>
            <a:r>
              <a:rPr lang="it-IT" dirty="0"/>
              <a:t>ASSEGNAZIONE AGEVOLATA BENI NON STRUMENTALI AI SOCI</a:t>
            </a:r>
            <a:br>
              <a:rPr lang="it-IT" dirty="0"/>
            </a:br>
            <a:r>
              <a:rPr lang="it-IT" dirty="0"/>
              <a:t>Art. 1, commi 100-105, Legge Bilancio 2023</a:t>
            </a:r>
          </a:p>
        </p:txBody>
      </p:sp>
      <p:sp>
        <p:nvSpPr>
          <p:cNvPr id="4" name="Segnaposto numero diapositiva 3">
            <a:extLst>
              <a:ext uri="{FF2B5EF4-FFF2-40B4-BE49-F238E27FC236}">
                <a16:creationId xmlns:a16="http://schemas.microsoft.com/office/drawing/2014/main" id="{C13E9896-68EC-6DFD-8736-75E1404704D3}"/>
              </a:ext>
            </a:extLst>
          </p:cNvPr>
          <p:cNvSpPr>
            <a:spLocks noGrp="1"/>
          </p:cNvSpPr>
          <p:nvPr>
            <p:ph type="sldNum" sz="quarter" idx="12"/>
          </p:nvPr>
        </p:nvSpPr>
        <p:spPr/>
        <p:txBody>
          <a:bodyPr/>
          <a:lstStyle/>
          <a:p>
            <a:fld id="{FB5B9F2C-B2AC-42B8-8C0E-D6B8362F432E}" type="slidenum">
              <a:rPr lang="it-IT" sz="1300" smtClean="0"/>
              <a:t>42</a:t>
            </a:fld>
            <a:endParaRPr lang="it-IT" sz="1300" dirty="0"/>
          </a:p>
        </p:txBody>
      </p:sp>
      <p:graphicFrame>
        <p:nvGraphicFramePr>
          <p:cNvPr id="3" name="Diagramma 2">
            <a:extLst>
              <a:ext uri="{FF2B5EF4-FFF2-40B4-BE49-F238E27FC236}">
                <a16:creationId xmlns:a16="http://schemas.microsoft.com/office/drawing/2014/main" id="{C0A7861B-7024-00E5-BD32-BD0A7DF51D19}"/>
              </a:ext>
            </a:extLst>
          </p:cNvPr>
          <p:cNvGraphicFramePr/>
          <p:nvPr>
            <p:extLst>
              <p:ext uri="{D42A27DB-BD31-4B8C-83A1-F6EECF244321}">
                <p14:modId xmlns:p14="http://schemas.microsoft.com/office/powerpoint/2010/main" val="7632510"/>
              </p:ext>
            </p:extLst>
          </p:nvPr>
        </p:nvGraphicFramePr>
        <p:xfrm>
          <a:off x="746619" y="1903636"/>
          <a:ext cx="7650761" cy="26997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asellaDiTesto 4">
            <a:extLst>
              <a:ext uri="{FF2B5EF4-FFF2-40B4-BE49-F238E27FC236}">
                <a16:creationId xmlns:a16="http://schemas.microsoft.com/office/drawing/2014/main" id="{E8D8CF2F-B1DF-7017-92C8-3BE832EDA988}"/>
              </a:ext>
            </a:extLst>
          </p:cNvPr>
          <p:cNvSpPr txBox="1"/>
          <p:nvPr/>
        </p:nvSpPr>
        <p:spPr>
          <a:xfrm>
            <a:off x="956345" y="1430139"/>
            <a:ext cx="7290033" cy="369332"/>
          </a:xfrm>
          <a:prstGeom prst="rect">
            <a:avLst/>
          </a:prstGeom>
          <a:noFill/>
        </p:spPr>
        <p:txBody>
          <a:bodyPr wrap="square" rtlCol="0">
            <a:spAutoFit/>
          </a:bodyPr>
          <a:lstStyle/>
          <a:p>
            <a:pPr algn="ctr"/>
            <a:r>
              <a:rPr lang="it-IT" b="1" dirty="0">
                <a:solidFill>
                  <a:srgbClr val="C5322A"/>
                </a:solidFill>
              </a:rPr>
              <a:t>Modalità di calcolo dell’imposta sostitutiva</a:t>
            </a:r>
          </a:p>
        </p:txBody>
      </p:sp>
    </p:spTree>
    <p:extLst>
      <p:ext uri="{BB962C8B-B14F-4D97-AF65-F5344CB8AC3E}">
        <p14:creationId xmlns:p14="http://schemas.microsoft.com/office/powerpoint/2010/main" val="39234576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F21154-778F-50C8-744D-9FCD2497856E}"/>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23C5C6DC-0D86-A86D-C340-EF29EF529677}"/>
              </a:ext>
            </a:extLst>
          </p:cNvPr>
          <p:cNvSpPr>
            <a:spLocks noGrp="1"/>
          </p:cNvSpPr>
          <p:nvPr>
            <p:ph type="ctrTitle"/>
          </p:nvPr>
        </p:nvSpPr>
        <p:spPr>
          <a:xfrm>
            <a:off x="0" y="1843124"/>
            <a:ext cx="9144000" cy="1010804"/>
          </a:xfrm>
        </p:spPr>
        <p:txBody>
          <a:bodyPr>
            <a:normAutofit/>
          </a:bodyPr>
          <a:lstStyle/>
          <a:p>
            <a:r>
              <a:rPr lang="it-IT" sz="1400" dirty="0"/>
              <a:t>L. 30 dicembre 2025, n. 199, commi 438 - 443</a:t>
            </a:r>
            <a:br>
              <a:rPr lang="it-IT" sz="1900" dirty="0"/>
            </a:br>
            <a:r>
              <a:rPr lang="it-IT" sz="1900" dirty="0"/>
              <a:t>CREDITO D’IMPOSTA ZES UNICA 2026-2027-2028</a:t>
            </a:r>
          </a:p>
        </p:txBody>
      </p:sp>
      <p:sp>
        <p:nvSpPr>
          <p:cNvPr id="3" name="CasellaDiTesto 2">
            <a:extLst>
              <a:ext uri="{FF2B5EF4-FFF2-40B4-BE49-F238E27FC236}">
                <a16:creationId xmlns:a16="http://schemas.microsoft.com/office/drawing/2014/main" id="{C3E5C46F-7378-53B7-6796-86A7F69E10BF}"/>
              </a:ext>
            </a:extLst>
          </p:cNvPr>
          <p:cNvSpPr txBox="1"/>
          <p:nvPr/>
        </p:nvSpPr>
        <p:spPr>
          <a:xfrm>
            <a:off x="0" y="452846"/>
            <a:ext cx="9144000" cy="1138773"/>
          </a:xfrm>
          <a:prstGeom prst="rect">
            <a:avLst/>
          </a:prstGeom>
          <a:noFill/>
        </p:spPr>
        <p:txBody>
          <a:bodyPr wrap="square" rtlCol="0">
            <a:spAutoFit/>
          </a:bodyPr>
          <a:lstStyle/>
          <a:p>
            <a:pPr algn="ctr"/>
            <a:r>
              <a:rPr lang="it-IT" sz="3400" b="1" dirty="0">
                <a:solidFill>
                  <a:schemeClr val="accent1"/>
                </a:solidFill>
              </a:rPr>
              <a:t>Labirinto LIVE 2026</a:t>
            </a:r>
          </a:p>
          <a:p>
            <a:pPr algn="ctr"/>
            <a:r>
              <a:rPr lang="it-IT" sz="3400" b="1" dirty="0"/>
              <a:t>Speciale Legge di Bilancio</a:t>
            </a:r>
          </a:p>
        </p:txBody>
      </p:sp>
    </p:spTree>
    <p:extLst>
      <p:ext uri="{BB962C8B-B14F-4D97-AF65-F5344CB8AC3E}">
        <p14:creationId xmlns:p14="http://schemas.microsoft.com/office/powerpoint/2010/main" val="25595225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2888ED-348D-38E2-FC30-4058AC4CE0C3}"/>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C6F24E31-1E82-56A6-FF65-DBE779888322}"/>
              </a:ext>
            </a:extLst>
          </p:cNvPr>
          <p:cNvSpPr>
            <a:spLocks noGrp="1"/>
          </p:cNvSpPr>
          <p:nvPr>
            <p:ph type="title"/>
          </p:nvPr>
        </p:nvSpPr>
        <p:spPr>
          <a:xfrm>
            <a:off x="566057" y="540099"/>
            <a:ext cx="8011886" cy="626851"/>
          </a:xfrm>
        </p:spPr>
        <p:txBody>
          <a:bodyPr/>
          <a:lstStyle/>
          <a:p>
            <a:r>
              <a:rPr lang="it-IT" dirty="0"/>
              <a:t>CREDITO D’IMPOSTA PER INVESTIMENTI NELLA ZES UNICA MEZZOGIORNO </a:t>
            </a:r>
            <a:br>
              <a:rPr lang="it-IT" dirty="0"/>
            </a:br>
            <a:r>
              <a:rPr lang="it-IT" dirty="0"/>
              <a:t>ART. 16 DL 124/2023</a:t>
            </a:r>
          </a:p>
        </p:txBody>
      </p:sp>
      <p:sp>
        <p:nvSpPr>
          <p:cNvPr id="4" name="Segnaposto numero diapositiva 3">
            <a:extLst>
              <a:ext uri="{FF2B5EF4-FFF2-40B4-BE49-F238E27FC236}">
                <a16:creationId xmlns:a16="http://schemas.microsoft.com/office/drawing/2014/main" id="{0D504523-CF40-84EE-EA5C-DB02D775B626}"/>
              </a:ext>
            </a:extLst>
          </p:cNvPr>
          <p:cNvSpPr>
            <a:spLocks noGrp="1"/>
          </p:cNvSpPr>
          <p:nvPr>
            <p:ph type="sldNum" sz="quarter" idx="12"/>
          </p:nvPr>
        </p:nvSpPr>
        <p:spPr/>
        <p:txBody>
          <a:bodyPr/>
          <a:lstStyle/>
          <a:p>
            <a:fld id="{FB5B9F2C-B2AC-42B8-8C0E-D6B8362F432E}" type="slidenum">
              <a:rPr lang="it-IT" sz="1300" smtClean="0"/>
              <a:t>44</a:t>
            </a:fld>
            <a:endParaRPr lang="it-IT" sz="1300" dirty="0"/>
          </a:p>
        </p:txBody>
      </p:sp>
      <p:graphicFrame>
        <p:nvGraphicFramePr>
          <p:cNvPr id="7" name="Diagramma 6">
            <a:extLst>
              <a:ext uri="{FF2B5EF4-FFF2-40B4-BE49-F238E27FC236}">
                <a16:creationId xmlns:a16="http://schemas.microsoft.com/office/drawing/2014/main" id="{08AC3879-42CB-8E25-F492-7E0C5CF8A2EA}"/>
              </a:ext>
            </a:extLst>
          </p:cNvPr>
          <p:cNvGraphicFramePr/>
          <p:nvPr>
            <p:extLst>
              <p:ext uri="{D42A27DB-BD31-4B8C-83A1-F6EECF244321}">
                <p14:modId xmlns:p14="http://schemas.microsoft.com/office/powerpoint/2010/main" val="1442853440"/>
              </p:ext>
            </p:extLst>
          </p:nvPr>
        </p:nvGraphicFramePr>
        <p:xfrm>
          <a:off x="732277" y="1399429"/>
          <a:ext cx="7679445" cy="29419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2005462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C33945-30CD-6E86-DB83-C195A533F988}"/>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B0F60158-5A7B-7851-71A1-11F989E942FE}"/>
              </a:ext>
            </a:extLst>
          </p:cNvPr>
          <p:cNvSpPr>
            <a:spLocks noGrp="1"/>
          </p:cNvSpPr>
          <p:nvPr>
            <p:ph type="title"/>
          </p:nvPr>
        </p:nvSpPr>
        <p:spPr>
          <a:xfrm>
            <a:off x="566057" y="540099"/>
            <a:ext cx="8011886" cy="626851"/>
          </a:xfrm>
        </p:spPr>
        <p:txBody>
          <a:bodyPr/>
          <a:lstStyle/>
          <a:p>
            <a:r>
              <a:rPr lang="it-IT" dirty="0"/>
              <a:t>CREDITO D’IMPOSTA PER INVESTIMENTI NELLA ZES UNICA MEZZOGIORNO </a:t>
            </a:r>
            <a:br>
              <a:rPr lang="it-IT" dirty="0"/>
            </a:br>
            <a:r>
              <a:rPr lang="it-IT" dirty="0"/>
              <a:t>ART. 16 DL 124/2023</a:t>
            </a:r>
          </a:p>
        </p:txBody>
      </p:sp>
      <p:sp>
        <p:nvSpPr>
          <p:cNvPr id="4" name="Segnaposto numero diapositiva 3">
            <a:extLst>
              <a:ext uri="{FF2B5EF4-FFF2-40B4-BE49-F238E27FC236}">
                <a16:creationId xmlns:a16="http://schemas.microsoft.com/office/drawing/2014/main" id="{68F3B7B5-0364-39B3-9642-5D755BB05CAF}"/>
              </a:ext>
            </a:extLst>
          </p:cNvPr>
          <p:cNvSpPr>
            <a:spLocks noGrp="1"/>
          </p:cNvSpPr>
          <p:nvPr>
            <p:ph type="sldNum" sz="quarter" idx="12"/>
          </p:nvPr>
        </p:nvSpPr>
        <p:spPr/>
        <p:txBody>
          <a:bodyPr/>
          <a:lstStyle/>
          <a:p>
            <a:fld id="{FB5B9F2C-B2AC-42B8-8C0E-D6B8362F432E}" type="slidenum">
              <a:rPr lang="it-IT" sz="1300" smtClean="0"/>
              <a:t>45</a:t>
            </a:fld>
            <a:endParaRPr lang="it-IT" sz="1300" dirty="0"/>
          </a:p>
        </p:txBody>
      </p:sp>
      <p:graphicFrame>
        <p:nvGraphicFramePr>
          <p:cNvPr id="9" name="Diagramma 8">
            <a:extLst>
              <a:ext uri="{FF2B5EF4-FFF2-40B4-BE49-F238E27FC236}">
                <a16:creationId xmlns:a16="http://schemas.microsoft.com/office/drawing/2014/main" id="{E69604E0-4009-30A6-54D7-3CE85B9FD4DF}"/>
              </a:ext>
            </a:extLst>
          </p:cNvPr>
          <p:cNvGraphicFramePr/>
          <p:nvPr>
            <p:extLst>
              <p:ext uri="{D42A27DB-BD31-4B8C-83A1-F6EECF244321}">
                <p14:modId xmlns:p14="http://schemas.microsoft.com/office/powerpoint/2010/main" val="1225838529"/>
              </p:ext>
            </p:extLst>
          </p:nvPr>
        </p:nvGraphicFramePr>
        <p:xfrm>
          <a:off x="923870" y="1864223"/>
          <a:ext cx="5187934" cy="28428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Rettangolo 9">
            <a:extLst>
              <a:ext uri="{FF2B5EF4-FFF2-40B4-BE49-F238E27FC236}">
                <a16:creationId xmlns:a16="http://schemas.microsoft.com/office/drawing/2014/main" id="{2FA668C8-13C6-D790-2547-C8DD3DAD837D}"/>
              </a:ext>
            </a:extLst>
          </p:cNvPr>
          <p:cNvSpPr/>
          <p:nvPr/>
        </p:nvSpPr>
        <p:spPr>
          <a:xfrm>
            <a:off x="6127497" y="2221663"/>
            <a:ext cx="1680268" cy="307777"/>
          </a:xfrm>
          <a:prstGeom prst="rect">
            <a:avLst/>
          </a:prstGeom>
          <a:noFill/>
        </p:spPr>
        <p:txBody>
          <a:bodyPr wrap="none" lIns="91440" tIns="45720" rIns="91440" bIns="45720">
            <a:spAutoFit/>
          </a:bodyPr>
          <a:lstStyle/>
          <a:p>
            <a:r>
              <a:rPr lang="it-IT" sz="1400" b="1" cap="none" spc="0" dirty="0">
                <a:ln w="0"/>
                <a:solidFill>
                  <a:srgbClr val="C00000"/>
                </a:solidFill>
                <a:effectLst>
                  <a:outerShdw blurRad="38100" dist="25400" dir="5400000" algn="ctr" rotWithShape="0">
                    <a:srgbClr val="6E747A">
                      <a:alpha val="43000"/>
                    </a:srgbClr>
                  </a:outerShdw>
                </a:effectLst>
              </a:rPr>
              <a:t>31 MAR – 30 MAG</a:t>
            </a:r>
          </a:p>
        </p:txBody>
      </p:sp>
      <p:sp>
        <p:nvSpPr>
          <p:cNvPr id="11" name="Rettangolo 10">
            <a:extLst>
              <a:ext uri="{FF2B5EF4-FFF2-40B4-BE49-F238E27FC236}">
                <a16:creationId xmlns:a16="http://schemas.microsoft.com/office/drawing/2014/main" id="{FEA66587-6BFD-54AE-DDBF-486D633B4A39}"/>
              </a:ext>
            </a:extLst>
          </p:cNvPr>
          <p:cNvSpPr/>
          <p:nvPr/>
        </p:nvSpPr>
        <p:spPr>
          <a:xfrm>
            <a:off x="6120962" y="2529176"/>
            <a:ext cx="1484702" cy="307777"/>
          </a:xfrm>
          <a:prstGeom prst="rect">
            <a:avLst/>
          </a:prstGeom>
          <a:noFill/>
        </p:spPr>
        <p:txBody>
          <a:bodyPr wrap="none" lIns="91440" tIns="45720" rIns="91440" bIns="45720">
            <a:spAutoFit/>
          </a:bodyPr>
          <a:lstStyle/>
          <a:p>
            <a:r>
              <a:rPr lang="it-IT" sz="1400" b="1" cap="none" spc="0" dirty="0">
                <a:ln w="0"/>
                <a:solidFill>
                  <a:srgbClr val="C00000"/>
                </a:solidFill>
                <a:effectLst>
                  <a:outerShdw blurRad="38100" dist="25400" dir="5400000" algn="ctr" rotWithShape="0">
                    <a:srgbClr val="6E747A">
                      <a:alpha val="43000"/>
                    </a:srgbClr>
                  </a:outerShdw>
                </a:effectLst>
              </a:rPr>
              <a:t>3 GEN – 17 GEN</a:t>
            </a:r>
          </a:p>
        </p:txBody>
      </p:sp>
      <p:sp>
        <p:nvSpPr>
          <p:cNvPr id="18" name="CasellaDiTesto 17">
            <a:extLst>
              <a:ext uri="{FF2B5EF4-FFF2-40B4-BE49-F238E27FC236}">
                <a16:creationId xmlns:a16="http://schemas.microsoft.com/office/drawing/2014/main" id="{F39CE10D-6112-081F-DF2A-06AC08146E46}"/>
              </a:ext>
            </a:extLst>
          </p:cNvPr>
          <p:cNvSpPr txBox="1"/>
          <p:nvPr/>
        </p:nvSpPr>
        <p:spPr>
          <a:xfrm>
            <a:off x="862727" y="1269444"/>
            <a:ext cx="1831542" cy="830997"/>
          </a:xfrm>
          <a:prstGeom prst="rect">
            <a:avLst/>
          </a:prstGeom>
          <a:noFill/>
          <a:ln>
            <a:noFill/>
          </a:ln>
        </p:spPr>
        <p:style>
          <a:lnRef idx="0">
            <a:schemeClr val="accent2"/>
          </a:lnRef>
          <a:fillRef idx="3">
            <a:schemeClr val="accent2"/>
          </a:fillRef>
          <a:effectRef idx="3">
            <a:schemeClr val="accent2"/>
          </a:effectRef>
          <a:fontRef idx="minor">
            <a:schemeClr val="lt1"/>
          </a:fontRef>
        </p:style>
        <p:txBody>
          <a:bodyPr wrap="square">
            <a:spAutoFit/>
          </a:bodyPr>
          <a:lstStyle/>
          <a:p>
            <a:pPr algn="ctr"/>
            <a:r>
              <a:rPr lang="it-IT" sz="1600" dirty="0">
                <a:solidFill>
                  <a:schemeClr val="tx1"/>
                </a:solidFill>
              </a:rPr>
              <a:t>Per investimenti</a:t>
            </a:r>
          </a:p>
          <a:p>
            <a:pPr algn="ctr"/>
            <a:r>
              <a:rPr lang="it-IT" sz="1600" dirty="0">
                <a:solidFill>
                  <a:schemeClr val="tx1"/>
                </a:solidFill>
              </a:rPr>
              <a:t>dal 01/01/2026</a:t>
            </a:r>
          </a:p>
          <a:p>
            <a:pPr algn="ctr"/>
            <a:r>
              <a:rPr lang="it-IT" sz="1600" dirty="0">
                <a:solidFill>
                  <a:schemeClr val="tx1"/>
                </a:solidFill>
              </a:rPr>
              <a:t>al 31/12/2028</a:t>
            </a:r>
          </a:p>
        </p:txBody>
      </p:sp>
      <p:sp>
        <p:nvSpPr>
          <p:cNvPr id="5" name="CasellaDiTesto 4">
            <a:extLst>
              <a:ext uri="{FF2B5EF4-FFF2-40B4-BE49-F238E27FC236}">
                <a16:creationId xmlns:a16="http://schemas.microsoft.com/office/drawing/2014/main" id="{B9DDDC8F-525E-2E4C-DB66-09D55B267C78}"/>
              </a:ext>
            </a:extLst>
          </p:cNvPr>
          <p:cNvSpPr txBox="1"/>
          <p:nvPr/>
        </p:nvSpPr>
        <p:spPr>
          <a:xfrm>
            <a:off x="2805587" y="1392554"/>
            <a:ext cx="1482920" cy="584775"/>
          </a:xfrm>
          <a:prstGeom prst="rect">
            <a:avLst/>
          </a:prstGeom>
          <a:solidFill>
            <a:srgbClr val="C00000"/>
          </a:solidFill>
          <a:ln/>
        </p:spPr>
        <p:style>
          <a:lnRef idx="0">
            <a:schemeClr val="accent2"/>
          </a:lnRef>
          <a:fillRef idx="3">
            <a:schemeClr val="accent2"/>
          </a:fillRef>
          <a:effectRef idx="3">
            <a:schemeClr val="accent2"/>
          </a:effectRef>
          <a:fontRef idx="minor">
            <a:schemeClr val="lt1"/>
          </a:fontRef>
        </p:style>
        <p:txBody>
          <a:bodyPr wrap="square">
            <a:spAutoFit/>
          </a:bodyPr>
          <a:lstStyle/>
          <a:p>
            <a:pPr algn="ctr"/>
            <a:r>
              <a:rPr lang="it-IT" sz="1600" b="1" dirty="0"/>
              <a:t>2,3 mld</a:t>
            </a:r>
          </a:p>
          <a:p>
            <a:pPr algn="ctr"/>
            <a:r>
              <a:rPr lang="it-IT" sz="1600" b="1" dirty="0"/>
              <a:t>per il 2026</a:t>
            </a:r>
            <a:endParaRPr lang="it-IT" sz="1100" b="1" dirty="0"/>
          </a:p>
        </p:txBody>
      </p:sp>
      <p:sp>
        <p:nvSpPr>
          <p:cNvPr id="6" name="Rettangolo 5">
            <a:extLst>
              <a:ext uri="{FF2B5EF4-FFF2-40B4-BE49-F238E27FC236}">
                <a16:creationId xmlns:a16="http://schemas.microsoft.com/office/drawing/2014/main" id="{00AA44D6-4316-A38E-61B3-928765F960D6}"/>
              </a:ext>
            </a:extLst>
          </p:cNvPr>
          <p:cNvSpPr/>
          <p:nvPr/>
        </p:nvSpPr>
        <p:spPr>
          <a:xfrm>
            <a:off x="6087950" y="2829176"/>
            <a:ext cx="2276408" cy="954107"/>
          </a:xfrm>
          <a:prstGeom prst="rect">
            <a:avLst/>
          </a:prstGeom>
          <a:noFill/>
        </p:spPr>
        <p:txBody>
          <a:bodyPr wrap="square" lIns="91440" tIns="45720" rIns="91440" bIns="45720">
            <a:spAutoFit/>
          </a:bodyPr>
          <a:lstStyle/>
          <a:p>
            <a:r>
              <a:rPr lang="it-IT" sz="1400" b="1" dirty="0">
                <a:ln w="0"/>
                <a:solidFill>
                  <a:srgbClr val="C00000"/>
                </a:solidFill>
                <a:effectLst>
                  <a:outerShdw blurRad="38100" dist="25400" dir="5400000" algn="ctr" rotWithShape="0">
                    <a:srgbClr val="6E747A">
                      <a:alpha val="43000"/>
                    </a:srgbClr>
                  </a:outerShdw>
                </a:effectLst>
              </a:rPr>
              <a:t>Notificato con Provvedimento Direttore </a:t>
            </a:r>
            <a:r>
              <a:rPr lang="it-IT" sz="1400" b="1" dirty="0" err="1">
                <a:ln w="0"/>
                <a:solidFill>
                  <a:srgbClr val="C00000"/>
                </a:solidFill>
                <a:effectLst>
                  <a:outerShdw blurRad="38100" dist="25400" dir="5400000" algn="ctr" rotWithShape="0">
                    <a:srgbClr val="6E747A">
                      <a:alpha val="43000"/>
                    </a:srgbClr>
                  </a:outerShdw>
                </a:effectLst>
              </a:rPr>
              <a:t>AdE</a:t>
            </a:r>
            <a:r>
              <a:rPr lang="it-IT" sz="1400" b="1" dirty="0">
                <a:ln w="0"/>
                <a:solidFill>
                  <a:srgbClr val="C00000"/>
                </a:solidFill>
                <a:effectLst>
                  <a:outerShdw blurRad="38100" dist="25400" dir="5400000" algn="ctr" rotWithShape="0">
                    <a:srgbClr val="6E747A">
                      <a:alpha val="43000"/>
                    </a:srgbClr>
                  </a:outerShdw>
                </a:effectLst>
              </a:rPr>
              <a:t> entro 10 gg </a:t>
            </a:r>
          </a:p>
          <a:p>
            <a:r>
              <a:rPr lang="it-IT" sz="1400" b="1" dirty="0">
                <a:ln w="0"/>
                <a:solidFill>
                  <a:srgbClr val="C00000"/>
                </a:solidFill>
                <a:effectLst>
                  <a:outerShdw blurRad="38100" dist="25400" dir="5400000" algn="ctr" rotWithShape="0">
                    <a:srgbClr val="6E747A">
                      <a:alpha val="43000"/>
                    </a:srgbClr>
                  </a:outerShdw>
                </a:effectLst>
              </a:rPr>
              <a:t>(27 GEN)</a:t>
            </a:r>
            <a:endParaRPr lang="it-IT" sz="1400" b="1" cap="none" spc="0" dirty="0">
              <a:ln w="0"/>
              <a:solidFill>
                <a:srgbClr val="C00000"/>
              </a:solidFill>
              <a:effectLst>
                <a:outerShdw blurRad="38100" dist="25400" dir="5400000" algn="ctr" rotWithShape="0">
                  <a:srgbClr val="6E747A">
                    <a:alpha val="43000"/>
                  </a:srgbClr>
                </a:outerShdw>
              </a:effectLst>
            </a:endParaRPr>
          </a:p>
        </p:txBody>
      </p:sp>
      <p:sp>
        <p:nvSpPr>
          <p:cNvPr id="3" name="CasellaDiTesto 2">
            <a:extLst>
              <a:ext uri="{FF2B5EF4-FFF2-40B4-BE49-F238E27FC236}">
                <a16:creationId xmlns:a16="http://schemas.microsoft.com/office/drawing/2014/main" id="{5A9E949B-7607-5E0F-EC05-D24E8E945C99}"/>
              </a:ext>
            </a:extLst>
          </p:cNvPr>
          <p:cNvSpPr txBox="1"/>
          <p:nvPr/>
        </p:nvSpPr>
        <p:spPr>
          <a:xfrm>
            <a:off x="4572000" y="1397998"/>
            <a:ext cx="1482920" cy="584775"/>
          </a:xfrm>
          <a:prstGeom prst="rect">
            <a:avLst/>
          </a:prstGeom>
          <a:solidFill>
            <a:srgbClr val="C00000"/>
          </a:solidFill>
          <a:ln/>
        </p:spPr>
        <p:style>
          <a:lnRef idx="0">
            <a:schemeClr val="accent2"/>
          </a:lnRef>
          <a:fillRef idx="3">
            <a:schemeClr val="accent2"/>
          </a:fillRef>
          <a:effectRef idx="3">
            <a:schemeClr val="accent2"/>
          </a:effectRef>
          <a:fontRef idx="minor">
            <a:schemeClr val="lt1"/>
          </a:fontRef>
        </p:style>
        <p:txBody>
          <a:bodyPr wrap="square">
            <a:spAutoFit/>
          </a:bodyPr>
          <a:lstStyle/>
          <a:p>
            <a:pPr algn="ctr"/>
            <a:r>
              <a:rPr lang="it-IT" sz="1600" b="1" dirty="0"/>
              <a:t>1 mld</a:t>
            </a:r>
          </a:p>
          <a:p>
            <a:pPr algn="ctr"/>
            <a:r>
              <a:rPr lang="it-IT" sz="1600" b="1" dirty="0"/>
              <a:t>per il 2027</a:t>
            </a:r>
            <a:endParaRPr lang="it-IT" sz="1100" b="1" dirty="0"/>
          </a:p>
        </p:txBody>
      </p:sp>
      <p:sp>
        <p:nvSpPr>
          <p:cNvPr id="7" name="CasellaDiTesto 6">
            <a:extLst>
              <a:ext uri="{FF2B5EF4-FFF2-40B4-BE49-F238E27FC236}">
                <a16:creationId xmlns:a16="http://schemas.microsoft.com/office/drawing/2014/main" id="{0791F057-3EC6-8CB2-4A6A-00AC978003F6}"/>
              </a:ext>
            </a:extLst>
          </p:cNvPr>
          <p:cNvSpPr txBox="1"/>
          <p:nvPr/>
        </p:nvSpPr>
        <p:spPr>
          <a:xfrm>
            <a:off x="6338413" y="1390274"/>
            <a:ext cx="1482920" cy="584775"/>
          </a:xfrm>
          <a:prstGeom prst="rect">
            <a:avLst/>
          </a:prstGeom>
          <a:solidFill>
            <a:srgbClr val="C00000"/>
          </a:solidFill>
          <a:ln/>
        </p:spPr>
        <p:style>
          <a:lnRef idx="0">
            <a:schemeClr val="accent2"/>
          </a:lnRef>
          <a:fillRef idx="3">
            <a:schemeClr val="accent2"/>
          </a:fillRef>
          <a:effectRef idx="3">
            <a:schemeClr val="accent2"/>
          </a:effectRef>
          <a:fontRef idx="minor">
            <a:schemeClr val="lt1"/>
          </a:fontRef>
        </p:style>
        <p:txBody>
          <a:bodyPr wrap="square">
            <a:spAutoFit/>
          </a:bodyPr>
          <a:lstStyle/>
          <a:p>
            <a:pPr algn="ctr"/>
            <a:r>
              <a:rPr lang="it-IT" sz="1600" b="1" dirty="0"/>
              <a:t>750 mln</a:t>
            </a:r>
          </a:p>
          <a:p>
            <a:pPr algn="ctr"/>
            <a:r>
              <a:rPr lang="it-IT" sz="1600" b="1" dirty="0"/>
              <a:t>per il 2028</a:t>
            </a:r>
            <a:endParaRPr lang="it-IT" sz="1100" b="1" dirty="0"/>
          </a:p>
        </p:txBody>
      </p:sp>
      <p:sp>
        <p:nvSpPr>
          <p:cNvPr id="8" name="Scorrimento orizzontale 7">
            <a:extLst>
              <a:ext uri="{FF2B5EF4-FFF2-40B4-BE49-F238E27FC236}">
                <a16:creationId xmlns:a16="http://schemas.microsoft.com/office/drawing/2014/main" id="{C9696C24-6F29-C8EE-3CE4-ABC379B10F16}"/>
              </a:ext>
            </a:extLst>
          </p:cNvPr>
          <p:cNvSpPr/>
          <p:nvPr/>
        </p:nvSpPr>
        <p:spPr>
          <a:xfrm>
            <a:off x="6740339" y="3913344"/>
            <a:ext cx="1730650" cy="724066"/>
          </a:xfrm>
          <a:prstGeom prst="horizontalScroll">
            <a:avLst/>
          </a:prstGeom>
          <a:solidFill>
            <a:schemeClr val="accent2">
              <a:lumMod val="75000"/>
            </a:schemeClr>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1400" b="1" i="1" dirty="0"/>
              <a:t>Modelli </a:t>
            </a:r>
            <a:r>
              <a:rPr lang="it-IT" sz="1400" b="1" i="1" dirty="0" err="1"/>
              <a:t>AdE</a:t>
            </a:r>
            <a:r>
              <a:rPr lang="it-IT" sz="1400" b="1" i="1" dirty="0"/>
              <a:t> entro 31 gennaio 2026</a:t>
            </a:r>
          </a:p>
        </p:txBody>
      </p:sp>
    </p:spTree>
    <p:extLst>
      <p:ext uri="{BB962C8B-B14F-4D97-AF65-F5344CB8AC3E}">
        <p14:creationId xmlns:p14="http://schemas.microsoft.com/office/powerpoint/2010/main" val="22533649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2BCE45-DEDE-8A16-247B-9B4376BDDF6C}"/>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94636943-BDA2-CE1F-43DE-DD96F96F1779}"/>
              </a:ext>
            </a:extLst>
          </p:cNvPr>
          <p:cNvSpPr>
            <a:spLocks noGrp="1"/>
          </p:cNvSpPr>
          <p:nvPr>
            <p:ph type="ctrTitle"/>
          </p:nvPr>
        </p:nvSpPr>
        <p:spPr>
          <a:xfrm>
            <a:off x="0" y="1843124"/>
            <a:ext cx="9144000" cy="1010804"/>
          </a:xfrm>
        </p:spPr>
        <p:txBody>
          <a:bodyPr>
            <a:normAutofit/>
          </a:bodyPr>
          <a:lstStyle/>
          <a:p>
            <a:r>
              <a:rPr lang="it-IT" sz="1400" dirty="0"/>
              <a:t>L. 30 dicembre 2025, n. 199, commi 448-452</a:t>
            </a:r>
            <a:br>
              <a:rPr lang="it-IT" sz="1900" dirty="0"/>
            </a:br>
            <a:r>
              <a:rPr lang="it-IT" sz="1900" dirty="0"/>
              <a:t>CREDITO D’IMPOSTA AGGIUNTIVO ZES UNICA 2025</a:t>
            </a:r>
          </a:p>
        </p:txBody>
      </p:sp>
      <p:sp>
        <p:nvSpPr>
          <p:cNvPr id="3" name="CasellaDiTesto 2">
            <a:extLst>
              <a:ext uri="{FF2B5EF4-FFF2-40B4-BE49-F238E27FC236}">
                <a16:creationId xmlns:a16="http://schemas.microsoft.com/office/drawing/2014/main" id="{A4A66707-14C6-ED10-818C-2DF05484C4C0}"/>
              </a:ext>
            </a:extLst>
          </p:cNvPr>
          <p:cNvSpPr txBox="1"/>
          <p:nvPr/>
        </p:nvSpPr>
        <p:spPr>
          <a:xfrm>
            <a:off x="0" y="452846"/>
            <a:ext cx="9144000" cy="1138773"/>
          </a:xfrm>
          <a:prstGeom prst="rect">
            <a:avLst/>
          </a:prstGeom>
          <a:noFill/>
        </p:spPr>
        <p:txBody>
          <a:bodyPr wrap="square" rtlCol="0">
            <a:spAutoFit/>
          </a:bodyPr>
          <a:lstStyle/>
          <a:p>
            <a:pPr algn="ctr"/>
            <a:r>
              <a:rPr lang="it-IT" sz="3400" b="1" dirty="0">
                <a:solidFill>
                  <a:schemeClr val="accent1"/>
                </a:solidFill>
              </a:rPr>
              <a:t>Labirinto LIVE 2026</a:t>
            </a:r>
          </a:p>
          <a:p>
            <a:pPr algn="ctr"/>
            <a:r>
              <a:rPr lang="it-IT" sz="3400" b="1" dirty="0"/>
              <a:t>Speciale Legge di Bilancio</a:t>
            </a:r>
          </a:p>
        </p:txBody>
      </p:sp>
    </p:spTree>
    <p:extLst>
      <p:ext uri="{BB962C8B-B14F-4D97-AF65-F5344CB8AC3E}">
        <p14:creationId xmlns:p14="http://schemas.microsoft.com/office/powerpoint/2010/main" val="10255972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924044-92DD-AFE7-FB90-D641EF85A4DD}"/>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055BD8DA-2ED1-7F63-EB2A-92E868C552D8}"/>
              </a:ext>
            </a:extLst>
          </p:cNvPr>
          <p:cNvSpPr>
            <a:spLocks noGrp="1"/>
          </p:cNvSpPr>
          <p:nvPr>
            <p:ph type="sldNum" sz="quarter" idx="12"/>
          </p:nvPr>
        </p:nvSpPr>
        <p:spPr/>
        <p:txBody>
          <a:bodyPr/>
          <a:lstStyle/>
          <a:p>
            <a:fld id="{FB5B9F2C-B2AC-42B8-8C0E-D6B8362F432E}" type="slidenum">
              <a:rPr lang="it-IT" sz="1300" smtClean="0"/>
              <a:t>47</a:t>
            </a:fld>
            <a:endParaRPr lang="it-IT" sz="1300" dirty="0"/>
          </a:p>
        </p:txBody>
      </p:sp>
      <p:sp>
        <p:nvSpPr>
          <p:cNvPr id="4" name="Titolo 3">
            <a:extLst>
              <a:ext uri="{FF2B5EF4-FFF2-40B4-BE49-F238E27FC236}">
                <a16:creationId xmlns:a16="http://schemas.microsoft.com/office/drawing/2014/main" id="{F1FFDC25-84E9-B713-AF81-EB35E9AA7FC7}"/>
              </a:ext>
            </a:extLst>
          </p:cNvPr>
          <p:cNvSpPr>
            <a:spLocks noGrp="1"/>
          </p:cNvSpPr>
          <p:nvPr>
            <p:ph type="title"/>
          </p:nvPr>
        </p:nvSpPr>
        <p:spPr/>
        <p:txBody>
          <a:bodyPr/>
          <a:lstStyle/>
          <a:p>
            <a:r>
              <a:rPr lang="it-IT" dirty="0"/>
              <a:t>CREDITO D’IMPOSTA AGGIUNTIVO ZES UNICA 2025</a:t>
            </a:r>
          </a:p>
        </p:txBody>
      </p:sp>
      <p:sp>
        <p:nvSpPr>
          <p:cNvPr id="6" name="Ovale 5">
            <a:extLst>
              <a:ext uri="{FF2B5EF4-FFF2-40B4-BE49-F238E27FC236}">
                <a16:creationId xmlns:a16="http://schemas.microsoft.com/office/drawing/2014/main" id="{D3F40EA1-1D66-0F2C-09E1-DF8A53966625}"/>
              </a:ext>
            </a:extLst>
          </p:cNvPr>
          <p:cNvSpPr/>
          <p:nvPr/>
        </p:nvSpPr>
        <p:spPr>
          <a:xfrm>
            <a:off x="2425148" y="1440926"/>
            <a:ext cx="4222143" cy="1164369"/>
          </a:xfrm>
          <a:prstGeom prst="ellipse">
            <a:avLst/>
          </a:prstGeom>
          <a:solidFill>
            <a:srgbClr val="DE6A64"/>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1600" dirty="0"/>
              <a:t>Ulteriore contributo sottoforma di credito d'imposta pari al 14,6189%</a:t>
            </a:r>
          </a:p>
        </p:txBody>
      </p:sp>
      <p:sp>
        <p:nvSpPr>
          <p:cNvPr id="11" name="Freccia destra con strisce 10">
            <a:extLst>
              <a:ext uri="{FF2B5EF4-FFF2-40B4-BE49-F238E27FC236}">
                <a16:creationId xmlns:a16="http://schemas.microsoft.com/office/drawing/2014/main" id="{FEC327B6-9FA5-2198-2959-82A9DA96433B}"/>
              </a:ext>
            </a:extLst>
          </p:cNvPr>
          <p:cNvSpPr/>
          <p:nvPr/>
        </p:nvSpPr>
        <p:spPr>
          <a:xfrm rot="5400000">
            <a:off x="4259911" y="2706038"/>
            <a:ext cx="588397" cy="659959"/>
          </a:xfrm>
          <a:prstGeom prst="stripedRightArrow">
            <a:avLst/>
          </a:prstGeom>
          <a:solidFill>
            <a:schemeClr val="accent2">
              <a:lumMod val="75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CasellaDiTesto 11">
            <a:extLst>
              <a:ext uri="{FF2B5EF4-FFF2-40B4-BE49-F238E27FC236}">
                <a16:creationId xmlns:a16="http://schemas.microsoft.com/office/drawing/2014/main" id="{D71A8719-DEAE-8275-ED14-3BDBE0BCA2F8}"/>
              </a:ext>
            </a:extLst>
          </p:cNvPr>
          <p:cNvSpPr txBox="1"/>
          <p:nvPr/>
        </p:nvSpPr>
        <p:spPr>
          <a:xfrm>
            <a:off x="2615979" y="3385875"/>
            <a:ext cx="3912042" cy="1015663"/>
          </a:xfrm>
          <a:prstGeom prst="rect">
            <a:avLst/>
          </a:prstGeom>
          <a:noFill/>
        </p:spPr>
        <p:txBody>
          <a:bodyPr wrap="square" rtlCol="0">
            <a:spAutoFit/>
          </a:bodyPr>
          <a:lstStyle/>
          <a:p>
            <a:pPr algn="ctr"/>
            <a:r>
              <a:rPr lang="it-IT" b="1" dirty="0">
                <a:solidFill>
                  <a:srgbClr val="C00000"/>
                </a:solidFill>
              </a:rPr>
              <a:t>Innalza la % di fruizione del credito d’imposta ZES UNICA 2025 al 75%</a:t>
            </a:r>
          </a:p>
          <a:p>
            <a:pPr algn="ctr"/>
            <a:r>
              <a:rPr lang="it-IT" sz="1200" dirty="0"/>
              <a:t>(Con Provvedimento direttoriale 12/12/2025 è stata fissata al 60,3811%) </a:t>
            </a:r>
          </a:p>
        </p:txBody>
      </p:sp>
    </p:spTree>
    <p:extLst>
      <p:ext uri="{BB962C8B-B14F-4D97-AF65-F5344CB8AC3E}">
        <p14:creationId xmlns:p14="http://schemas.microsoft.com/office/powerpoint/2010/main" val="313693239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34BF2A-348E-102D-5612-9E1A6BC436E5}"/>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CC16AE97-FC70-6238-0CA2-5F81663B5EF4}"/>
              </a:ext>
            </a:extLst>
          </p:cNvPr>
          <p:cNvSpPr>
            <a:spLocks noGrp="1"/>
          </p:cNvSpPr>
          <p:nvPr>
            <p:ph type="sldNum" sz="quarter" idx="12"/>
          </p:nvPr>
        </p:nvSpPr>
        <p:spPr/>
        <p:txBody>
          <a:bodyPr/>
          <a:lstStyle/>
          <a:p>
            <a:fld id="{FB5B9F2C-B2AC-42B8-8C0E-D6B8362F432E}" type="slidenum">
              <a:rPr lang="it-IT" sz="1300" smtClean="0"/>
              <a:t>48</a:t>
            </a:fld>
            <a:endParaRPr lang="it-IT" sz="1300" dirty="0"/>
          </a:p>
        </p:txBody>
      </p:sp>
      <p:sp>
        <p:nvSpPr>
          <p:cNvPr id="4" name="Titolo 3">
            <a:extLst>
              <a:ext uri="{FF2B5EF4-FFF2-40B4-BE49-F238E27FC236}">
                <a16:creationId xmlns:a16="http://schemas.microsoft.com/office/drawing/2014/main" id="{4C361811-0742-91F4-9063-D9CAE4F29CBB}"/>
              </a:ext>
            </a:extLst>
          </p:cNvPr>
          <p:cNvSpPr>
            <a:spLocks noGrp="1"/>
          </p:cNvSpPr>
          <p:nvPr>
            <p:ph type="title"/>
          </p:nvPr>
        </p:nvSpPr>
        <p:spPr/>
        <p:txBody>
          <a:bodyPr/>
          <a:lstStyle/>
          <a:p>
            <a:r>
              <a:rPr lang="it-IT" dirty="0"/>
              <a:t>CREDITO D’IMPOSTA AGGIUNTIVO ZES UNICA 2025</a:t>
            </a:r>
          </a:p>
        </p:txBody>
      </p:sp>
      <p:graphicFrame>
        <p:nvGraphicFramePr>
          <p:cNvPr id="3" name="Diagramma 2">
            <a:extLst>
              <a:ext uri="{FF2B5EF4-FFF2-40B4-BE49-F238E27FC236}">
                <a16:creationId xmlns:a16="http://schemas.microsoft.com/office/drawing/2014/main" id="{24EE5280-BCFB-51A3-5B36-DA5AA740FE64}"/>
              </a:ext>
            </a:extLst>
          </p:cNvPr>
          <p:cNvGraphicFramePr/>
          <p:nvPr>
            <p:extLst>
              <p:ext uri="{D42A27DB-BD31-4B8C-83A1-F6EECF244321}">
                <p14:modId xmlns:p14="http://schemas.microsoft.com/office/powerpoint/2010/main" val="3197740994"/>
              </p:ext>
            </p:extLst>
          </p:nvPr>
        </p:nvGraphicFramePr>
        <p:xfrm>
          <a:off x="1086678" y="1367126"/>
          <a:ext cx="6141058" cy="31492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5731869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DFD6CB-80CB-AC9D-B46A-9F510AE860DD}"/>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6E5AE10D-BE1B-A56B-BB86-D648F205A628}"/>
              </a:ext>
            </a:extLst>
          </p:cNvPr>
          <p:cNvSpPr>
            <a:spLocks noGrp="1"/>
          </p:cNvSpPr>
          <p:nvPr>
            <p:ph type="sldNum" sz="quarter" idx="12"/>
          </p:nvPr>
        </p:nvSpPr>
        <p:spPr/>
        <p:txBody>
          <a:bodyPr/>
          <a:lstStyle/>
          <a:p>
            <a:fld id="{FB5B9F2C-B2AC-42B8-8C0E-D6B8362F432E}" type="slidenum">
              <a:rPr lang="it-IT" sz="1300" smtClean="0"/>
              <a:t>49</a:t>
            </a:fld>
            <a:endParaRPr lang="it-IT" sz="1300" dirty="0"/>
          </a:p>
        </p:txBody>
      </p:sp>
      <p:sp>
        <p:nvSpPr>
          <p:cNvPr id="4" name="Titolo 3">
            <a:extLst>
              <a:ext uri="{FF2B5EF4-FFF2-40B4-BE49-F238E27FC236}">
                <a16:creationId xmlns:a16="http://schemas.microsoft.com/office/drawing/2014/main" id="{DEC860EE-B583-03DF-E6AC-41ED9CF78C2E}"/>
              </a:ext>
            </a:extLst>
          </p:cNvPr>
          <p:cNvSpPr>
            <a:spLocks noGrp="1"/>
          </p:cNvSpPr>
          <p:nvPr>
            <p:ph type="title"/>
          </p:nvPr>
        </p:nvSpPr>
        <p:spPr/>
        <p:txBody>
          <a:bodyPr/>
          <a:lstStyle/>
          <a:p>
            <a:r>
              <a:rPr lang="it-IT" dirty="0"/>
              <a:t>CREDITO D’IMPOSTA AGGIUNTIVO ZES UNICA 2025</a:t>
            </a:r>
          </a:p>
        </p:txBody>
      </p:sp>
      <p:graphicFrame>
        <p:nvGraphicFramePr>
          <p:cNvPr id="3" name="Diagramma 2">
            <a:extLst>
              <a:ext uri="{FF2B5EF4-FFF2-40B4-BE49-F238E27FC236}">
                <a16:creationId xmlns:a16="http://schemas.microsoft.com/office/drawing/2014/main" id="{5C5CAB1F-F0C1-0FE7-EE5A-E9B448D36E80}"/>
              </a:ext>
            </a:extLst>
          </p:cNvPr>
          <p:cNvGraphicFramePr/>
          <p:nvPr>
            <p:extLst>
              <p:ext uri="{D42A27DB-BD31-4B8C-83A1-F6EECF244321}">
                <p14:modId xmlns:p14="http://schemas.microsoft.com/office/powerpoint/2010/main" val="3507877066"/>
              </p:ext>
            </p:extLst>
          </p:nvPr>
        </p:nvGraphicFramePr>
        <p:xfrm>
          <a:off x="712965" y="1288111"/>
          <a:ext cx="5727592" cy="32997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corrimento orizzontale 4">
            <a:extLst>
              <a:ext uri="{FF2B5EF4-FFF2-40B4-BE49-F238E27FC236}">
                <a16:creationId xmlns:a16="http://schemas.microsoft.com/office/drawing/2014/main" id="{4044EAB2-2CFB-87D2-6634-EF363E56C5CC}"/>
              </a:ext>
            </a:extLst>
          </p:cNvPr>
          <p:cNvSpPr/>
          <p:nvPr/>
        </p:nvSpPr>
        <p:spPr>
          <a:xfrm>
            <a:off x="6933458" y="2937978"/>
            <a:ext cx="1425848" cy="626851"/>
          </a:xfrm>
          <a:prstGeom prst="horizontalScroll">
            <a:avLst/>
          </a:prstGeom>
          <a:solidFill>
            <a:srgbClr val="DE6A64"/>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1100" b="1" i="1" dirty="0"/>
              <a:t>Indicazioni </a:t>
            </a:r>
            <a:r>
              <a:rPr lang="it-IT" sz="1100" b="1" i="1" dirty="0" err="1"/>
              <a:t>AdE</a:t>
            </a:r>
            <a:r>
              <a:rPr lang="it-IT" sz="1100" b="1" i="1" dirty="0"/>
              <a:t> entro 16/02/2026</a:t>
            </a:r>
          </a:p>
        </p:txBody>
      </p:sp>
    </p:spTree>
    <p:extLst>
      <p:ext uri="{BB962C8B-B14F-4D97-AF65-F5344CB8AC3E}">
        <p14:creationId xmlns:p14="http://schemas.microsoft.com/office/powerpoint/2010/main" val="183664483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3038DC-CF49-95E3-CC88-2C1FCD7CC617}"/>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52C07627-E567-3616-5D2D-3183F43E17EA}"/>
              </a:ext>
            </a:extLst>
          </p:cNvPr>
          <p:cNvSpPr>
            <a:spLocks noGrp="1"/>
          </p:cNvSpPr>
          <p:nvPr>
            <p:ph type="ctrTitle"/>
          </p:nvPr>
        </p:nvSpPr>
        <p:spPr>
          <a:xfrm>
            <a:off x="0" y="1843124"/>
            <a:ext cx="9144000" cy="1010804"/>
          </a:xfrm>
        </p:spPr>
        <p:txBody>
          <a:bodyPr>
            <a:normAutofit/>
          </a:bodyPr>
          <a:lstStyle/>
          <a:p>
            <a:r>
              <a:rPr lang="it-IT" sz="1400" dirty="0"/>
              <a:t>L. 30 dicembre 2025, n. 199, commi 460-466</a:t>
            </a:r>
            <a:br>
              <a:rPr lang="it-IT" sz="1900" dirty="0"/>
            </a:br>
            <a:r>
              <a:rPr lang="it-IT" sz="1900" dirty="0"/>
              <a:t>CREDITO D’IMPOSTA ZES UNICA AGRICOLTURA 2026</a:t>
            </a:r>
          </a:p>
        </p:txBody>
      </p:sp>
      <p:sp>
        <p:nvSpPr>
          <p:cNvPr id="3" name="CasellaDiTesto 2">
            <a:extLst>
              <a:ext uri="{FF2B5EF4-FFF2-40B4-BE49-F238E27FC236}">
                <a16:creationId xmlns:a16="http://schemas.microsoft.com/office/drawing/2014/main" id="{19671F59-8632-B5E2-D02B-9593321969EE}"/>
              </a:ext>
            </a:extLst>
          </p:cNvPr>
          <p:cNvSpPr txBox="1"/>
          <p:nvPr/>
        </p:nvSpPr>
        <p:spPr>
          <a:xfrm>
            <a:off x="0" y="452846"/>
            <a:ext cx="9144000" cy="1138773"/>
          </a:xfrm>
          <a:prstGeom prst="rect">
            <a:avLst/>
          </a:prstGeom>
          <a:noFill/>
        </p:spPr>
        <p:txBody>
          <a:bodyPr wrap="square" rtlCol="0">
            <a:spAutoFit/>
          </a:bodyPr>
          <a:lstStyle/>
          <a:p>
            <a:pPr algn="ctr"/>
            <a:r>
              <a:rPr lang="it-IT" sz="3400" b="1" dirty="0">
                <a:solidFill>
                  <a:schemeClr val="accent1"/>
                </a:solidFill>
              </a:rPr>
              <a:t>Labirinto LIVE 2026</a:t>
            </a:r>
          </a:p>
          <a:p>
            <a:pPr algn="ctr"/>
            <a:r>
              <a:rPr lang="it-IT" sz="3400" b="1" dirty="0"/>
              <a:t>Speciale Legge di Bilancio</a:t>
            </a:r>
          </a:p>
        </p:txBody>
      </p:sp>
    </p:spTree>
    <p:extLst>
      <p:ext uri="{BB962C8B-B14F-4D97-AF65-F5344CB8AC3E}">
        <p14:creationId xmlns:p14="http://schemas.microsoft.com/office/powerpoint/2010/main" val="287896848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102683-0F1D-1A38-A1A9-B46B605BD014}"/>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434EF26B-03AA-E1F4-3C6B-FF87CD96FA12}"/>
              </a:ext>
            </a:extLst>
          </p:cNvPr>
          <p:cNvSpPr>
            <a:spLocks noGrp="1"/>
          </p:cNvSpPr>
          <p:nvPr>
            <p:ph type="sldNum" sz="quarter" idx="12"/>
          </p:nvPr>
        </p:nvSpPr>
        <p:spPr/>
        <p:txBody>
          <a:bodyPr/>
          <a:lstStyle/>
          <a:p>
            <a:fld id="{FB5B9F2C-B2AC-42B8-8C0E-D6B8362F432E}" type="slidenum">
              <a:rPr lang="it-IT" sz="1300" smtClean="0"/>
              <a:t>51</a:t>
            </a:fld>
            <a:endParaRPr lang="it-IT" sz="1300" dirty="0"/>
          </a:p>
        </p:txBody>
      </p:sp>
      <p:sp>
        <p:nvSpPr>
          <p:cNvPr id="4" name="Titolo 3">
            <a:extLst>
              <a:ext uri="{FF2B5EF4-FFF2-40B4-BE49-F238E27FC236}">
                <a16:creationId xmlns:a16="http://schemas.microsoft.com/office/drawing/2014/main" id="{DA34A863-1D43-FB35-31EF-8C90970AC613}"/>
              </a:ext>
            </a:extLst>
          </p:cNvPr>
          <p:cNvSpPr>
            <a:spLocks noGrp="1"/>
          </p:cNvSpPr>
          <p:nvPr>
            <p:ph type="title"/>
          </p:nvPr>
        </p:nvSpPr>
        <p:spPr/>
        <p:txBody>
          <a:bodyPr/>
          <a:lstStyle/>
          <a:p>
            <a:r>
              <a:rPr lang="it-IT" dirty="0"/>
              <a:t>CREDITO D’IMPOSTA AGGIUNTIVO ZES AGRICOLTURA 2025 </a:t>
            </a:r>
            <a:br>
              <a:rPr lang="it-IT" dirty="0"/>
            </a:br>
            <a:r>
              <a:rPr lang="it-IT" dirty="0"/>
              <a:t>Commi 460 e 461</a:t>
            </a:r>
          </a:p>
        </p:txBody>
      </p:sp>
      <p:sp>
        <p:nvSpPr>
          <p:cNvPr id="6" name="Ovale 5">
            <a:extLst>
              <a:ext uri="{FF2B5EF4-FFF2-40B4-BE49-F238E27FC236}">
                <a16:creationId xmlns:a16="http://schemas.microsoft.com/office/drawing/2014/main" id="{23AF402A-4897-9DE9-116A-21606D528935}"/>
              </a:ext>
            </a:extLst>
          </p:cNvPr>
          <p:cNvSpPr/>
          <p:nvPr/>
        </p:nvSpPr>
        <p:spPr>
          <a:xfrm>
            <a:off x="2023606" y="1348346"/>
            <a:ext cx="5454595" cy="1164369"/>
          </a:xfrm>
          <a:prstGeom prst="ellipse">
            <a:avLst/>
          </a:prstGeom>
          <a:solidFill>
            <a:srgbClr val="C00000"/>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1600" dirty="0"/>
              <a:t>Ulteriore contributo sottoforma di credito d'imposta «ZES unica agricoltura, pesca e acquacoltura» 2025</a:t>
            </a:r>
          </a:p>
        </p:txBody>
      </p:sp>
      <p:sp>
        <p:nvSpPr>
          <p:cNvPr id="11" name="Freccia destra con strisce 10">
            <a:extLst>
              <a:ext uri="{FF2B5EF4-FFF2-40B4-BE49-F238E27FC236}">
                <a16:creationId xmlns:a16="http://schemas.microsoft.com/office/drawing/2014/main" id="{F9359FA5-F2C9-55D6-B162-02E720F46F4F}"/>
              </a:ext>
            </a:extLst>
          </p:cNvPr>
          <p:cNvSpPr/>
          <p:nvPr/>
        </p:nvSpPr>
        <p:spPr>
          <a:xfrm rot="5400000">
            <a:off x="4456704" y="2569771"/>
            <a:ext cx="588397" cy="659959"/>
          </a:xfrm>
          <a:prstGeom prst="stripedRightArrow">
            <a:avLst/>
          </a:prstGeom>
          <a:solidFill>
            <a:srgbClr val="C00000"/>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CasellaDiTesto 11">
            <a:extLst>
              <a:ext uri="{FF2B5EF4-FFF2-40B4-BE49-F238E27FC236}">
                <a16:creationId xmlns:a16="http://schemas.microsoft.com/office/drawing/2014/main" id="{B9435BE7-FA00-7222-5390-A4EAE94FEB7A}"/>
              </a:ext>
            </a:extLst>
          </p:cNvPr>
          <p:cNvSpPr txBox="1"/>
          <p:nvPr/>
        </p:nvSpPr>
        <p:spPr>
          <a:xfrm>
            <a:off x="2023606" y="3233705"/>
            <a:ext cx="5454595" cy="1292662"/>
          </a:xfrm>
          <a:prstGeom prst="rect">
            <a:avLst/>
          </a:prstGeom>
          <a:noFill/>
        </p:spPr>
        <p:txBody>
          <a:bodyPr wrap="square" rtlCol="0">
            <a:spAutoFit/>
          </a:bodyPr>
          <a:lstStyle/>
          <a:p>
            <a:r>
              <a:rPr lang="it-IT" b="1" dirty="0"/>
              <a:t>Innalzamento della % di fruizione del credito al </a:t>
            </a:r>
          </a:p>
          <a:p>
            <a:pPr marL="285750" indent="-285750">
              <a:buFont typeface="Wingdings" panose="05000000000000000000" pitchFamily="2" charset="2"/>
              <a:buChar char="Ø"/>
            </a:pPr>
            <a:r>
              <a:rPr lang="it-IT" b="1" dirty="0"/>
              <a:t>58,7839% per le micro-PMI</a:t>
            </a:r>
          </a:p>
          <a:p>
            <a:pPr marL="285750" indent="-285750">
              <a:buFont typeface="Wingdings" panose="05000000000000000000" pitchFamily="2" charset="2"/>
              <a:buChar char="Ø"/>
            </a:pPr>
            <a:r>
              <a:rPr lang="it-IT" b="1" dirty="0"/>
              <a:t>58,6102% per le grandi imprese </a:t>
            </a:r>
          </a:p>
          <a:p>
            <a:r>
              <a:rPr lang="it-IT" sz="1200" dirty="0"/>
              <a:t>(rispetto a quanto previsto con Provvedimento direttoriale 12/12/2025, rispettivamente 15,2538% e 18,48% </a:t>
            </a:r>
          </a:p>
        </p:txBody>
      </p:sp>
    </p:spTree>
    <p:extLst>
      <p:ext uri="{BB962C8B-B14F-4D97-AF65-F5344CB8AC3E}">
        <p14:creationId xmlns:p14="http://schemas.microsoft.com/office/powerpoint/2010/main" val="400268417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DC3CC2-DE73-E3FF-7C9A-E6C65A2F289A}"/>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1D8F25F-F9BA-F944-FF06-304D168ABBB4}"/>
              </a:ext>
            </a:extLst>
          </p:cNvPr>
          <p:cNvSpPr>
            <a:spLocks noGrp="1"/>
          </p:cNvSpPr>
          <p:nvPr>
            <p:ph type="title"/>
          </p:nvPr>
        </p:nvSpPr>
        <p:spPr>
          <a:xfrm>
            <a:off x="566057" y="540099"/>
            <a:ext cx="8011886" cy="626851"/>
          </a:xfrm>
        </p:spPr>
        <p:txBody>
          <a:bodyPr>
            <a:normAutofit/>
          </a:bodyPr>
          <a:lstStyle/>
          <a:p>
            <a:r>
              <a:rPr lang="it-IT" dirty="0"/>
              <a:t>CREDITO D’IMPOSTA ZES UNICA PER SETTORE PRIMARIO AGRICOLTURA, PESCA E ACQUACOLTURA - ART. 16-</a:t>
            </a:r>
            <a:r>
              <a:rPr lang="it-IT" i="1" dirty="0"/>
              <a:t>BIS</a:t>
            </a:r>
            <a:r>
              <a:rPr lang="it-IT" dirty="0"/>
              <a:t> DL 124/2023</a:t>
            </a:r>
          </a:p>
        </p:txBody>
      </p:sp>
      <p:sp>
        <p:nvSpPr>
          <p:cNvPr id="4" name="Segnaposto numero diapositiva 3">
            <a:extLst>
              <a:ext uri="{FF2B5EF4-FFF2-40B4-BE49-F238E27FC236}">
                <a16:creationId xmlns:a16="http://schemas.microsoft.com/office/drawing/2014/main" id="{88E205E8-65B6-A95A-87A2-554825A82A5D}"/>
              </a:ext>
            </a:extLst>
          </p:cNvPr>
          <p:cNvSpPr>
            <a:spLocks noGrp="1"/>
          </p:cNvSpPr>
          <p:nvPr>
            <p:ph type="sldNum" sz="quarter" idx="12"/>
          </p:nvPr>
        </p:nvSpPr>
        <p:spPr/>
        <p:txBody>
          <a:bodyPr/>
          <a:lstStyle/>
          <a:p>
            <a:fld id="{FB5B9F2C-B2AC-42B8-8C0E-D6B8362F432E}" type="slidenum">
              <a:rPr lang="it-IT" sz="1300" smtClean="0"/>
              <a:t>52</a:t>
            </a:fld>
            <a:endParaRPr lang="it-IT" sz="1300" dirty="0"/>
          </a:p>
        </p:txBody>
      </p:sp>
      <p:graphicFrame>
        <p:nvGraphicFramePr>
          <p:cNvPr id="9" name="Diagramma 8">
            <a:extLst>
              <a:ext uri="{FF2B5EF4-FFF2-40B4-BE49-F238E27FC236}">
                <a16:creationId xmlns:a16="http://schemas.microsoft.com/office/drawing/2014/main" id="{FBF6D7D8-5AAE-013D-CE2F-5C6AC35D814D}"/>
              </a:ext>
            </a:extLst>
          </p:cNvPr>
          <p:cNvGraphicFramePr/>
          <p:nvPr>
            <p:extLst>
              <p:ext uri="{D42A27DB-BD31-4B8C-83A1-F6EECF244321}">
                <p14:modId xmlns:p14="http://schemas.microsoft.com/office/powerpoint/2010/main" val="143527951"/>
              </p:ext>
            </p:extLst>
          </p:nvPr>
        </p:nvGraphicFramePr>
        <p:xfrm>
          <a:off x="923870" y="1948068"/>
          <a:ext cx="5222492" cy="27590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Rettangolo 9">
            <a:extLst>
              <a:ext uri="{FF2B5EF4-FFF2-40B4-BE49-F238E27FC236}">
                <a16:creationId xmlns:a16="http://schemas.microsoft.com/office/drawing/2014/main" id="{B5550141-2753-66AC-8433-F82537DC61AC}"/>
              </a:ext>
            </a:extLst>
          </p:cNvPr>
          <p:cNvSpPr/>
          <p:nvPr/>
        </p:nvSpPr>
        <p:spPr>
          <a:xfrm>
            <a:off x="6074800" y="2253467"/>
            <a:ext cx="2135521" cy="307777"/>
          </a:xfrm>
          <a:prstGeom prst="rect">
            <a:avLst/>
          </a:prstGeom>
          <a:noFill/>
        </p:spPr>
        <p:txBody>
          <a:bodyPr wrap="none" lIns="91440" tIns="45720" rIns="91440" bIns="45720">
            <a:spAutoFit/>
          </a:bodyPr>
          <a:lstStyle/>
          <a:p>
            <a:pPr algn="ctr"/>
            <a:r>
              <a:rPr lang="it-IT" sz="1400" b="1" cap="none" spc="0" dirty="0">
                <a:ln w="0"/>
                <a:effectLst>
                  <a:outerShdw blurRad="38100" dist="25400" dir="5400000" algn="ctr" rotWithShape="0">
                    <a:srgbClr val="6E747A">
                      <a:alpha val="43000"/>
                    </a:srgbClr>
                  </a:outerShdw>
                </a:effectLst>
              </a:rPr>
              <a:t>31 MAR – 30 MAG 2026</a:t>
            </a:r>
          </a:p>
        </p:txBody>
      </p:sp>
      <p:sp>
        <p:nvSpPr>
          <p:cNvPr id="11" name="Rettangolo 10">
            <a:extLst>
              <a:ext uri="{FF2B5EF4-FFF2-40B4-BE49-F238E27FC236}">
                <a16:creationId xmlns:a16="http://schemas.microsoft.com/office/drawing/2014/main" id="{8E8CA366-0ECA-AE68-3917-AB728E79A61C}"/>
              </a:ext>
            </a:extLst>
          </p:cNvPr>
          <p:cNvSpPr/>
          <p:nvPr/>
        </p:nvSpPr>
        <p:spPr>
          <a:xfrm>
            <a:off x="6058899" y="2529176"/>
            <a:ext cx="1895071" cy="307777"/>
          </a:xfrm>
          <a:prstGeom prst="rect">
            <a:avLst/>
          </a:prstGeom>
          <a:noFill/>
        </p:spPr>
        <p:txBody>
          <a:bodyPr wrap="none" lIns="91440" tIns="45720" rIns="91440" bIns="45720">
            <a:spAutoFit/>
          </a:bodyPr>
          <a:lstStyle/>
          <a:p>
            <a:pPr algn="ctr"/>
            <a:r>
              <a:rPr lang="it-IT" sz="1400" b="1" dirty="0">
                <a:ln w="0"/>
                <a:effectLst>
                  <a:outerShdw blurRad="38100" dist="25400" dir="5400000" algn="ctr" rotWithShape="0">
                    <a:srgbClr val="6E747A">
                      <a:alpha val="43000"/>
                    </a:srgbClr>
                  </a:outerShdw>
                </a:effectLst>
              </a:rPr>
              <a:t>20</a:t>
            </a:r>
            <a:r>
              <a:rPr lang="it-IT" sz="1400" b="1" cap="none" spc="0" dirty="0">
                <a:ln w="0"/>
                <a:effectLst>
                  <a:outerShdw blurRad="38100" dist="25400" dir="5400000" algn="ctr" rotWithShape="0">
                    <a:srgbClr val="6E747A">
                      <a:alpha val="43000"/>
                    </a:srgbClr>
                  </a:outerShdw>
                </a:effectLst>
              </a:rPr>
              <a:t> NOV – 2 DIC 2026</a:t>
            </a:r>
          </a:p>
        </p:txBody>
      </p:sp>
      <p:sp>
        <p:nvSpPr>
          <p:cNvPr id="18" name="CasellaDiTesto 17">
            <a:extLst>
              <a:ext uri="{FF2B5EF4-FFF2-40B4-BE49-F238E27FC236}">
                <a16:creationId xmlns:a16="http://schemas.microsoft.com/office/drawing/2014/main" id="{14EEBCFF-A681-B72C-51D4-BFDA42DAF076}"/>
              </a:ext>
            </a:extLst>
          </p:cNvPr>
          <p:cNvSpPr txBox="1"/>
          <p:nvPr/>
        </p:nvSpPr>
        <p:spPr>
          <a:xfrm>
            <a:off x="1999753" y="1341003"/>
            <a:ext cx="2572247" cy="646331"/>
          </a:xfrm>
          <a:prstGeom prst="rect">
            <a:avLst/>
          </a:prstGeom>
          <a:solidFill>
            <a:srgbClr val="C00000"/>
          </a:solidFill>
          <a:ln/>
        </p:spPr>
        <p:style>
          <a:lnRef idx="0">
            <a:schemeClr val="accent2"/>
          </a:lnRef>
          <a:fillRef idx="3">
            <a:schemeClr val="accent2"/>
          </a:fillRef>
          <a:effectRef idx="3">
            <a:schemeClr val="accent2"/>
          </a:effectRef>
          <a:fontRef idx="minor">
            <a:schemeClr val="lt1"/>
          </a:fontRef>
        </p:style>
        <p:txBody>
          <a:bodyPr wrap="square">
            <a:spAutoFit/>
          </a:bodyPr>
          <a:lstStyle/>
          <a:p>
            <a:pPr algn="ctr"/>
            <a:r>
              <a:rPr lang="it-IT" sz="1200" b="1" dirty="0"/>
              <a:t>Per investimenti</a:t>
            </a:r>
          </a:p>
          <a:p>
            <a:pPr algn="ctr"/>
            <a:r>
              <a:rPr lang="it-IT" sz="1200" b="1" dirty="0"/>
              <a:t>dal 1° gennaio 2026 al 15 novembre 2026 (co.462)</a:t>
            </a:r>
          </a:p>
        </p:txBody>
      </p:sp>
      <p:sp>
        <p:nvSpPr>
          <p:cNvPr id="5" name="CasellaDiTesto 4">
            <a:extLst>
              <a:ext uri="{FF2B5EF4-FFF2-40B4-BE49-F238E27FC236}">
                <a16:creationId xmlns:a16="http://schemas.microsoft.com/office/drawing/2014/main" id="{97197719-1FE5-135E-E7AC-B91EC7BD6283}"/>
              </a:ext>
            </a:extLst>
          </p:cNvPr>
          <p:cNvSpPr txBox="1"/>
          <p:nvPr/>
        </p:nvSpPr>
        <p:spPr>
          <a:xfrm>
            <a:off x="4750904" y="1341003"/>
            <a:ext cx="1895071" cy="646331"/>
          </a:xfrm>
          <a:prstGeom prst="rect">
            <a:avLst/>
          </a:prstGeom>
          <a:solidFill>
            <a:srgbClr val="C00000"/>
          </a:solidFill>
          <a:ln/>
        </p:spPr>
        <p:style>
          <a:lnRef idx="0">
            <a:schemeClr val="accent2"/>
          </a:lnRef>
          <a:fillRef idx="3">
            <a:schemeClr val="accent2"/>
          </a:fillRef>
          <a:effectRef idx="3">
            <a:schemeClr val="accent2"/>
          </a:effectRef>
          <a:fontRef idx="minor">
            <a:schemeClr val="lt1"/>
          </a:fontRef>
        </p:style>
        <p:txBody>
          <a:bodyPr wrap="square">
            <a:spAutoFit/>
          </a:bodyPr>
          <a:lstStyle/>
          <a:p>
            <a:pPr algn="ctr"/>
            <a:r>
              <a:rPr lang="it-IT" b="1" dirty="0"/>
              <a:t>50 mln</a:t>
            </a:r>
          </a:p>
          <a:p>
            <a:pPr algn="ctr"/>
            <a:r>
              <a:rPr lang="it-IT" b="1" dirty="0"/>
              <a:t>per il 2026</a:t>
            </a:r>
            <a:endParaRPr lang="it-IT" sz="1200" b="1" dirty="0"/>
          </a:p>
        </p:txBody>
      </p:sp>
      <p:sp>
        <p:nvSpPr>
          <p:cNvPr id="6" name="Rettangolo 5">
            <a:extLst>
              <a:ext uri="{FF2B5EF4-FFF2-40B4-BE49-F238E27FC236}">
                <a16:creationId xmlns:a16="http://schemas.microsoft.com/office/drawing/2014/main" id="{5EF5E028-D107-29F3-4525-B5E61AA2B6FF}"/>
              </a:ext>
            </a:extLst>
          </p:cNvPr>
          <p:cNvSpPr/>
          <p:nvPr/>
        </p:nvSpPr>
        <p:spPr>
          <a:xfrm>
            <a:off x="6111804" y="2827377"/>
            <a:ext cx="2135522" cy="954107"/>
          </a:xfrm>
          <a:prstGeom prst="rect">
            <a:avLst/>
          </a:prstGeom>
          <a:noFill/>
        </p:spPr>
        <p:txBody>
          <a:bodyPr wrap="square" lIns="91440" tIns="45720" rIns="91440" bIns="45720">
            <a:spAutoFit/>
          </a:bodyPr>
          <a:lstStyle/>
          <a:p>
            <a:r>
              <a:rPr lang="it-IT" sz="1400" b="1" dirty="0">
                <a:ln w="0"/>
                <a:effectLst>
                  <a:outerShdw blurRad="38100" dist="25400" dir="5400000" algn="ctr" rotWithShape="0">
                    <a:srgbClr val="6E747A">
                      <a:alpha val="43000"/>
                    </a:srgbClr>
                  </a:outerShdw>
                </a:effectLst>
              </a:rPr>
              <a:t>Provvedimento Direttore </a:t>
            </a:r>
            <a:r>
              <a:rPr lang="it-IT" sz="1400" b="1" dirty="0" err="1">
                <a:ln w="0"/>
                <a:effectLst>
                  <a:outerShdw blurRad="38100" dist="25400" dir="5400000" algn="ctr" rotWithShape="0">
                    <a:srgbClr val="6E747A">
                      <a:alpha val="43000"/>
                    </a:srgbClr>
                  </a:outerShdw>
                </a:effectLst>
              </a:rPr>
              <a:t>AdE</a:t>
            </a:r>
            <a:r>
              <a:rPr lang="it-IT" sz="1400" b="1" dirty="0">
                <a:ln w="0"/>
                <a:effectLst>
                  <a:outerShdw blurRad="38100" dist="25400" dir="5400000" algn="ctr" rotWithShape="0">
                    <a:srgbClr val="6E747A">
                      <a:alpha val="43000"/>
                    </a:srgbClr>
                  </a:outerShdw>
                </a:effectLst>
              </a:rPr>
              <a:t> </a:t>
            </a:r>
          </a:p>
          <a:p>
            <a:r>
              <a:rPr lang="it-IT" sz="1400" b="1" dirty="0">
                <a:ln w="0"/>
                <a:effectLst>
                  <a:outerShdw blurRad="38100" dist="25400" dir="5400000" algn="ctr" rotWithShape="0">
                    <a:srgbClr val="6E747A">
                      <a:alpha val="43000"/>
                    </a:srgbClr>
                  </a:outerShdw>
                </a:effectLst>
              </a:rPr>
              <a:t>entro 10 gg </a:t>
            </a:r>
          </a:p>
          <a:p>
            <a:r>
              <a:rPr lang="it-IT" sz="1400" b="1" dirty="0">
                <a:ln w="0"/>
                <a:effectLst>
                  <a:outerShdw blurRad="38100" dist="25400" dir="5400000" algn="ctr" rotWithShape="0">
                    <a:srgbClr val="6E747A">
                      <a:alpha val="43000"/>
                    </a:srgbClr>
                  </a:outerShdw>
                </a:effectLst>
              </a:rPr>
              <a:t>(12 DIC 2026</a:t>
            </a:r>
            <a:r>
              <a:rPr lang="it-IT" sz="1400" b="1" dirty="0">
                <a:ln w="0"/>
                <a:solidFill>
                  <a:schemeClr val="accent2">
                    <a:lumMod val="75000"/>
                  </a:schemeClr>
                </a:solidFill>
                <a:effectLst>
                  <a:outerShdw blurRad="38100" dist="25400" dir="5400000" algn="ctr" rotWithShape="0">
                    <a:srgbClr val="6E747A">
                      <a:alpha val="43000"/>
                    </a:srgbClr>
                  </a:outerShdw>
                </a:effectLst>
              </a:rPr>
              <a:t>)</a:t>
            </a:r>
            <a:endParaRPr lang="it-IT" sz="1400" b="1" cap="none" spc="0" dirty="0">
              <a:ln w="0"/>
              <a:solidFill>
                <a:schemeClr val="accent2">
                  <a:lumMod val="75000"/>
                </a:schemeClr>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233513848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3B91C9-A815-495A-6DE0-EFBA6B1C9341}"/>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B9D24EEE-832A-0CB3-845C-009560B0E38B}"/>
              </a:ext>
            </a:extLst>
          </p:cNvPr>
          <p:cNvSpPr>
            <a:spLocks noGrp="1"/>
          </p:cNvSpPr>
          <p:nvPr>
            <p:ph type="ctrTitle"/>
          </p:nvPr>
        </p:nvSpPr>
        <p:spPr>
          <a:xfrm>
            <a:off x="0" y="1843124"/>
            <a:ext cx="9144000" cy="1010804"/>
          </a:xfrm>
        </p:spPr>
        <p:txBody>
          <a:bodyPr>
            <a:normAutofit/>
          </a:bodyPr>
          <a:lstStyle/>
          <a:p>
            <a:r>
              <a:rPr kumimoji="0" lang="it-IT" sz="1400" b="1" i="0" u="none" strike="noStrike" kern="1200" cap="none" spc="0" normalizeH="0" baseline="0" noProof="0" dirty="0">
                <a:ln>
                  <a:noFill/>
                </a:ln>
                <a:solidFill>
                  <a:prstClr val="black"/>
                </a:solidFill>
                <a:effectLst/>
                <a:uLnTx/>
                <a:uFillTx/>
                <a:latin typeface="Roboto"/>
                <a:ea typeface="+mj-ea"/>
                <a:cs typeface="+mj-cs"/>
              </a:rPr>
              <a:t>L. 30 dicembre 2025, n. 199, commi 503-504</a:t>
            </a:r>
            <a:br>
              <a:rPr lang="it-IT" sz="1900" dirty="0"/>
            </a:br>
            <a:r>
              <a:rPr lang="it-IT" sz="1900" dirty="0"/>
              <a:t>SOSTEGNO ALL’INTERNAZIONALIZZAZIONE DELLE IMPRESE</a:t>
            </a:r>
          </a:p>
        </p:txBody>
      </p:sp>
      <p:sp>
        <p:nvSpPr>
          <p:cNvPr id="3" name="CasellaDiTesto 2">
            <a:extLst>
              <a:ext uri="{FF2B5EF4-FFF2-40B4-BE49-F238E27FC236}">
                <a16:creationId xmlns:a16="http://schemas.microsoft.com/office/drawing/2014/main" id="{56C32787-9144-2823-72DD-648B5B687DE5}"/>
              </a:ext>
            </a:extLst>
          </p:cNvPr>
          <p:cNvSpPr txBox="1"/>
          <p:nvPr/>
        </p:nvSpPr>
        <p:spPr>
          <a:xfrm>
            <a:off x="0" y="452846"/>
            <a:ext cx="9144000" cy="1138773"/>
          </a:xfrm>
          <a:prstGeom prst="rect">
            <a:avLst/>
          </a:prstGeom>
          <a:noFill/>
        </p:spPr>
        <p:txBody>
          <a:bodyPr wrap="square" rtlCol="0">
            <a:spAutoFit/>
          </a:bodyPr>
          <a:lstStyle/>
          <a:p>
            <a:pPr algn="ctr"/>
            <a:r>
              <a:rPr lang="it-IT" sz="3400" b="1" dirty="0">
                <a:solidFill>
                  <a:schemeClr val="accent1"/>
                </a:solidFill>
              </a:rPr>
              <a:t>Labirinto LIVE 2026</a:t>
            </a:r>
          </a:p>
          <a:p>
            <a:pPr algn="ctr"/>
            <a:r>
              <a:rPr lang="it-IT" sz="3400" b="1" dirty="0"/>
              <a:t>Speciale Legge di Bilancio</a:t>
            </a:r>
          </a:p>
        </p:txBody>
      </p:sp>
    </p:spTree>
    <p:extLst>
      <p:ext uri="{BB962C8B-B14F-4D97-AF65-F5344CB8AC3E}">
        <p14:creationId xmlns:p14="http://schemas.microsoft.com/office/powerpoint/2010/main" val="252576298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99426F-6E4E-FC0B-ED77-FD7FB8FB3329}"/>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6A7B6F27-E201-430A-7850-6B9786143237}"/>
              </a:ext>
            </a:extLst>
          </p:cNvPr>
          <p:cNvSpPr>
            <a:spLocks noGrp="1"/>
          </p:cNvSpPr>
          <p:nvPr>
            <p:ph type="title"/>
          </p:nvPr>
        </p:nvSpPr>
        <p:spPr>
          <a:xfrm>
            <a:off x="566057" y="540099"/>
            <a:ext cx="8011886" cy="626851"/>
          </a:xfrm>
        </p:spPr>
        <p:txBody>
          <a:bodyPr/>
          <a:lstStyle/>
          <a:p>
            <a:r>
              <a:rPr lang="it-IT" dirty="0"/>
              <a:t>Comma 503 - INCREMENTO SEZIONE </a:t>
            </a:r>
            <a:r>
              <a:rPr lang="it-IT" i="1" dirty="0"/>
              <a:t>VENTURE CAPITAL </a:t>
            </a:r>
            <a:r>
              <a:rPr lang="it-IT" dirty="0"/>
              <a:t>DEL FONDO CD. 394</a:t>
            </a:r>
          </a:p>
        </p:txBody>
      </p:sp>
      <p:sp>
        <p:nvSpPr>
          <p:cNvPr id="4" name="Segnaposto numero diapositiva 3">
            <a:extLst>
              <a:ext uri="{FF2B5EF4-FFF2-40B4-BE49-F238E27FC236}">
                <a16:creationId xmlns:a16="http://schemas.microsoft.com/office/drawing/2014/main" id="{71B18DE7-26BC-D19F-E2BA-D55B2D4C4F39}"/>
              </a:ext>
            </a:extLst>
          </p:cNvPr>
          <p:cNvSpPr>
            <a:spLocks noGrp="1"/>
          </p:cNvSpPr>
          <p:nvPr>
            <p:ph type="sldNum" sz="quarter" idx="12"/>
          </p:nvPr>
        </p:nvSpPr>
        <p:spPr/>
        <p:txBody>
          <a:bodyPr/>
          <a:lstStyle/>
          <a:p>
            <a:fld id="{FB5B9F2C-B2AC-42B8-8C0E-D6B8362F432E}" type="slidenum">
              <a:rPr lang="it-IT" sz="1300" smtClean="0"/>
              <a:t>54</a:t>
            </a:fld>
            <a:endParaRPr lang="it-IT" sz="1300" dirty="0"/>
          </a:p>
        </p:txBody>
      </p:sp>
      <p:sp>
        <p:nvSpPr>
          <p:cNvPr id="17" name="CasellaDiTesto 16">
            <a:extLst>
              <a:ext uri="{FF2B5EF4-FFF2-40B4-BE49-F238E27FC236}">
                <a16:creationId xmlns:a16="http://schemas.microsoft.com/office/drawing/2014/main" id="{D2DDC37D-5DD2-B82C-94A2-3E681711CC2B}"/>
              </a:ext>
            </a:extLst>
          </p:cNvPr>
          <p:cNvSpPr txBox="1"/>
          <p:nvPr/>
        </p:nvSpPr>
        <p:spPr>
          <a:xfrm>
            <a:off x="702295" y="1416427"/>
            <a:ext cx="3347509" cy="369332"/>
          </a:xfrm>
          <a:prstGeom prst="rect">
            <a:avLst/>
          </a:prstGeom>
          <a:solidFill>
            <a:srgbClr val="C00000"/>
          </a:solidFill>
          <a:ln/>
        </p:spPr>
        <p:style>
          <a:lnRef idx="0">
            <a:schemeClr val="accent2"/>
          </a:lnRef>
          <a:fillRef idx="3">
            <a:schemeClr val="accent2"/>
          </a:fillRef>
          <a:effectRef idx="3">
            <a:schemeClr val="accent2"/>
          </a:effectRef>
          <a:fontRef idx="minor">
            <a:schemeClr val="lt1"/>
          </a:fontRef>
        </p:style>
        <p:txBody>
          <a:bodyPr wrap="square">
            <a:spAutoFit/>
          </a:bodyPr>
          <a:lstStyle/>
          <a:p>
            <a:pPr algn="ctr"/>
            <a:r>
              <a:rPr lang="it-IT" b="1" dirty="0"/>
              <a:t>FONDO ROTATIVO  L. 394/81</a:t>
            </a:r>
          </a:p>
        </p:txBody>
      </p:sp>
      <p:sp>
        <p:nvSpPr>
          <p:cNvPr id="5" name="Rettangolo con angoli arrotondati 30">
            <a:extLst>
              <a:ext uri="{FF2B5EF4-FFF2-40B4-BE49-F238E27FC236}">
                <a16:creationId xmlns:a16="http://schemas.microsoft.com/office/drawing/2014/main" id="{AD7865A2-2667-884E-8AF3-101450FBABF7}"/>
              </a:ext>
            </a:extLst>
          </p:cNvPr>
          <p:cNvSpPr/>
          <p:nvPr/>
        </p:nvSpPr>
        <p:spPr>
          <a:xfrm>
            <a:off x="702295" y="1925645"/>
            <a:ext cx="3347509" cy="2618646"/>
          </a:xfrm>
          <a:prstGeom prst="roundRect">
            <a:avLst>
              <a:gd name="adj" fmla="val 3747"/>
            </a:avLst>
          </a:prstGeom>
          <a:noFill/>
          <a:ln w="12700" cap="flat">
            <a:solidFill>
              <a:srgbClr val="C5322A"/>
            </a:solidFill>
            <a:miter lim="400000"/>
          </a:ln>
          <a:effectLst/>
        </p:spPr>
        <p:txBody>
          <a:bodyPr wrap="square" lIns="323958" tIns="34285" rIns="323958" bIns="34285" numCol="1" anchor="ctr">
            <a:noAutofit/>
          </a:bodyPr>
          <a:lstStyle/>
          <a:p>
            <a:pPr defTabSz="685663" hangingPunct="0">
              <a:defRPr>
                <a:solidFill>
                  <a:srgbClr val="FFFFFF"/>
                </a:solidFill>
                <a:latin typeface="Arial"/>
                <a:ea typeface="Arial"/>
                <a:cs typeface="Arial"/>
                <a:sym typeface="Arial"/>
              </a:defRPr>
            </a:pPr>
            <a:r>
              <a:rPr lang="it-IT" sz="1300" kern="0" dirty="0">
                <a:solidFill>
                  <a:srgbClr val="000000"/>
                </a:solidFill>
                <a:latin typeface="Roboto" panose="02000000000000000000" pitchFamily="2" charset="0"/>
                <a:ea typeface="Roboto" panose="02000000000000000000" pitchFamily="2" charset="0"/>
                <a:cs typeface="Arial"/>
                <a:sym typeface="Arial"/>
              </a:rPr>
              <a:t>Art. 2, co.1, DL 251/81 (L. 394/81)</a:t>
            </a:r>
          </a:p>
          <a:p>
            <a:pPr defTabSz="685663" hangingPunct="0">
              <a:defRPr>
                <a:solidFill>
                  <a:srgbClr val="FFFFFF"/>
                </a:solidFill>
                <a:latin typeface="Arial"/>
                <a:ea typeface="Arial"/>
                <a:cs typeface="Arial"/>
                <a:sym typeface="Arial"/>
              </a:defRPr>
            </a:pPr>
            <a:endParaRPr lang="it-IT" sz="1300" kern="0" dirty="0">
              <a:solidFill>
                <a:srgbClr val="000000"/>
              </a:solidFill>
              <a:latin typeface="Roboto" panose="02000000000000000000" pitchFamily="2" charset="0"/>
              <a:ea typeface="Roboto" panose="02000000000000000000" pitchFamily="2" charset="0"/>
              <a:cs typeface="Arial"/>
              <a:sym typeface="Arial"/>
            </a:endParaRPr>
          </a:p>
          <a:p>
            <a:pPr defTabSz="685663" hangingPunct="0">
              <a:defRPr>
                <a:solidFill>
                  <a:srgbClr val="FFFFFF"/>
                </a:solidFill>
                <a:latin typeface="Arial"/>
                <a:ea typeface="Arial"/>
                <a:cs typeface="Arial"/>
                <a:sym typeface="Arial"/>
              </a:defRPr>
            </a:pPr>
            <a:r>
              <a:rPr lang="it-IT" sz="1400" kern="0" dirty="0">
                <a:solidFill>
                  <a:srgbClr val="000000"/>
                </a:solidFill>
                <a:latin typeface="Roboto" panose="02000000000000000000" pitchFamily="2" charset="0"/>
                <a:ea typeface="Roboto" panose="02000000000000000000" pitchFamily="2" charset="0"/>
                <a:cs typeface="Arial"/>
                <a:sym typeface="Arial"/>
              </a:rPr>
              <a:t>Fondo rotativo istituito presso il Mediocredito centrale destinato alla concessione di finanziamenti a tasso agevolato </a:t>
            </a:r>
            <a:r>
              <a:rPr lang="it-IT" sz="1400" b="1" kern="0" dirty="0">
                <a:solidFill>
                  <a:srgbClr val="000000"/>
                </a:solidFill>
                <a:latin typeface="Roboto" panose="02000000000000000000" pitchFamily="2" charset="0"/>
                <a:ea typeface="Roboto" panose="02000000000000000000" pitchFamily="2" charset="0"/>
                <a:cs typeface="Arial"/>
                <a:sym typeface="Arial"/>
              </a:rPr>
              <a:t>alle imprese esportatrici </a:t>
            </a:r>
            <a:r>
              <a:rPr lang="it-IT" sz="1400" kern="0" dirty="0">
                <a:solidFill>
                  <a:srgbClr val="000000"/>
                </a:solidFill>
                <a:latin typeface="Roboto" panose="02000000000000000000" pitchFamily="2" charset="0"/>
                <a:ea typeface="Roboto" panose="02000000000000000000" pitchFamily="2" charset="0"/>
                <a:cs typeface="Arial"/>
                <a:sym typeface="Arial"/>
              </a:rPr>
              <a:t>a fronte di programmi di </a:t>
            </a:r>
            <a:r>
              <a:rPr lang="it-IT" sz="1400" b="1" kern="0" dirty="0">
                <a:solidFill>
                  <a:srgbClr val="000000"/>
                </a:solidFill>
                <a:latin typeface="Roboto" panose="02000000000000000000" pitchFamily="2" charset="0"/>
                <a:ea typeface="Roboto" panose="02000000000000000000" pitchFamily="2" charset="0"/>
                <a:cs typeface="Arial"/>
                <a:sym typeface="Arial"/>
              </a:rPr>
              <a:t>inserimento commerciale in Paesi extra-UE</a:t>
            </a:r>
            <a:r>
              <a:rPr lang="it-IT" sz="1400" kern="0" dirty="0">
                <a:solidFill>
                  <a:srgbClr val="000000"/>
                </a:solidFill>
                <a:latin typeface="Roboto" panose="02000000000000000000" pitchFamily="2" charset="0"/>
                <a:ea typeface="Roboto" panose="02000000000000000000" pitchFamily="2" charset="0"/>
                <a:cs typeface="Arial"/>
                <a:sym typeface="Arial"/>
              </a:rPr>
              <a:t>, nonché di </a:t>
            </a:r>
            <a:r>
              <a:rPr lang="it-IT" sz="1400" b="1" kern="0" dirty="0">
                <a:solidFill>
                  <a:srgbClr val="000000"/>
                </a:solidFill>
                <a:latin typeface="Roboto" panose="02000000000000000000" pitchFamily="2" charset="0"/>
                <a:ea typeface="Roboto" panose="02000000000000000000" pitchFamily="2" charset="0"/>
                <a:cs typeface="Arial"/>
                <a:sym typeface="Arial"/>
              </a:rPr>
              <a:t>promozione all’estero del settore turistico </a:t>
            </a:r>
            <a:r>
              <a:rPr lang="it-IT" sz="1400" kern="0" dirty="0">
                <a:solidFill>
                  <a:srgbClr val="000000"/>
                </a:solidFill>
                <a:latin typeface="Roboto" panose="02000000000000000000" pitchFamily="2" charset="0"/>
                <a:ea typeface="Roboto" panose="02000000000000000000" pitchFamily="2" charset="0"/>
                <a:cs typeface="Arial"/>
                <a:sym typeface="Arial"/>
              </a:rPr>
              <a:t>per attrarre flussi turistici verso l’Italia.</a:t>
            </a:r>
          </a:p>
        </p:txBody>
      </p:sp>
      <p:graphicFrame>
        <p:nvGraphicFramePr>
          <p:cNvPr id="7" name="Segnaposto contenuto 10">
            <a:extLst>
              <a:ext uri="{FF2B5EF4-FFF2-40B4-BE49-F238E27FC236}">
                <a16:creationId xmlns:a16="http://schemas.microsoft.com/office/drawing/2014/main" id="{B7630F3A-D3F8-AD23-4DCE-AE585009314B}"/>
              </a:ext>
            </a:extLst>
          </p:cNvPr>
          <p:cNvGraphicFramePr>
            <a:graphicFrameLocks noGrp="1"/>
          </p:cNvGraphicFramePr>
          <p:nvPr>
            <p:ph idx="1"/>
            <p:extLst>
              <p:ext uri="{D42A27DB-BD31-4B8C-83A1-F6EECF244321}">
                <p14:modId xmlns:p14="http://schemas.microsoft.com/office/powerpoint/2010/main" val="216261168"/>
              </p:ext>
            </p:extLst>
          </p:nvPr>
        </p:nvGraphicFramePr>
        <p:xfrm>
          <a:off x="4454554" y="2130803"/>
          <a:ext cx="3810982" cy="23531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Segno di addizione 7">
            <a:extLst>
              <a:ext uri="{FF2B5EF4-FFF2-40B4-BE49-F238E27FC236}">
                <a16:creationId xmlns:a16="http://schemas.microsoft.com/office/drawing/2014/main" id="{029913D9-9871-5EC8-DE7A-788C940139D0}"/>
              </a:ext>
            </a:extLst>
          </p:cNvPr>
          <p:cNvSpPr/>
          <p:nvPr/>
        </p:nvSpPr>
        <p:spPr>
          <a:xfrm>
            <a:off x="6456104" y="2041971"/>
            <a:ext cx="369116" cy="360727"/>
          </a:xfrm>
          <a:prstGeom prst="mathPlus">
            <a:avLst/>
          </a:prstGeom>
          <a:solidFill>
            <a:schemeClr val="tx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9" name="CasellaDiTesto 8">
            <a:extLst>
              <a:ext uri="{FF2B5EF4-FFF2-40B4-BE49-F238E27FC236}">
                <a16:creationId xmlns:a16="http://schemas.microsoft.com/office/drawing/2014/main" id="{02218D9F-4961-1C35-C7D8-9EBF83F74CC7}"/>
              </a:ext>
            </a:extLst>
          </p:cNvPr>
          <p:cNvSpPr txBox="1"/>
          <p:nvPr/>
        </p:nvSpPr>
        <p:spPr>
          <a:xfrm>
            <a:off x="6828639" y="1967590"/>
            <a:ext cx="1520787" cy="523220"/>
          </a:xfrm>
          <a:prstGeom prst="rect">
            <a:avLst/>
          </a:prstGeom>
          <a:noFill/>
        </p:spPr>
        <p:txBody>
          <a:bodyPr wrap="square" rtlCol="0">
            <a:spAutoFit/>
          </a:bodyPr>
          <a:lstStyle/>
          <a:p>
            <a:r>
              <a:rPr lang="it-IT" sz="2800" b="1" dirty="0"/>
              <a:t>100 mln</a:t>
            </a:r>
          </a:p>
        </p:txBody>
      </p:sp>
    </p:spTree>
    <p:extLst>
      <p:ext uri="{BB962C8B-B14F-4D97-AF65-F5344CB8AC3E}">
        <p14:creationId xmlns:p14="http://schemas.microsoft.com/office/powerpoint/2010/main" val="156214926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618FA5-87F7-08CC-420B-020F8AC866C8}"/>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DB95006B-8FFE-B98F-7B50-9BF8F6C27FC9}"/>
              </a:ext>
            </a:extLst>
          </p:cNvPr>
          <p:cNvSpPr>
            <a:spLocks noGrp="1"/>
          </p:cNvSpPr>
          <p:nvPr>
            <p:ph type="title"/>
          </p:nvPr>
        </p:nvSpPr>
        <p:spPr>
          <a:xfrm>
            <a:off x="566057" y="540099"/>
            <a:ext cx="8011886" cy="626851"/>
          </a:xfrm>
        </p:spPr>
        <p:txBody>
          <a:bodyPr/>
          <a:lstStyle/>
          <a:p>
            <a:r>
              <a:rPr lang="it-IT" dirty="0"/>
              <a:t>Comma 504 - INCREMENTO FONDO PROMOZIONE DEGLI SCAMBI E L’INTERNAZIONALIZZAZIONE DELLE IMPRESE</a:t>
            </a:r>
          </a:p>
        </p:txBody>
      </p:sp>
      <p:sp>
        <p:nvSpPr>
          <p:cNvPr id="4" name="Segnaposto numero diapositiva 3">
            <a:extLst>
              <a:ext uri="{FF2B5EF4-FFF2-40B4-BE49-F238E27FC236}">
                <a16:creationId xmlns:a16="http://schemas.microsoft.com/office/drawing/2014/main" id="{35C9E779-C32E-6302-3079-6385ABD2971B}"/>
              </a:ext>
            </a:extLst>
          </p:cNvPr>
          <p:cNvSpPr>
            <a:spLocks noGrp="1"/>
          </p:cNvSpPr>
          <p:nvPr>
            <p:ph type="sldNum" sz="quarter" idx="12"/>
          </p:nvPr>
        </p:nvSpPr>
        <p:spPr/>
        <p:txBody>
          <a:bodyPr/>
          <a:lstStyle/>
          <a:p>
            <a:fld id="{FB5B9F2C-B2AC-42B8-8C0E-D6B8362F432E}" type="slidenum">
              <a:rPr lang="it-IT" sz="1300" smtClean="0"/>
              <a:t>55</a:t>
            </a:fld>
            <a:endParaRPr lang="it-IT" sz="1300" dirty="0"/>
          </a:p>
        </p:txBody>
      </p:sp>
      <p:sp>
        <p:nvSpPr>
          <p:cNvPr id="17" name="CasellaDiTesto 16">
            <a:extLst>
              <a:ext uri="{FF2B5EF4-FFF2-40B4-BE49-F238E27FC236}">
                <a16:creationId xmlns:a16="http://schemas.microsoft.com/office/drawing/2014/main" id="{AC66766F-FFFD-6482-6D09-0E57267D88BA}"/>
              </a:ext>
            </a:extLst>
          </p:cNvPr>
          <p:cNvSpPr txBox="1"/>
          <p:nvPr/>
        </p:nvSpPr>
        <p:spPr>
          <a:xfrm>
            <a:off x="2094869" y="1416427"/>
            <a:ext cx="3347509" cy="369332"/>
          </a:xfrm>
          <a:prstGeom prst="rect">
            <a:avLst/>
          </a:prstGeom>
          <a:solidFill>
            <a:srgbClr val="C00000"/>
          </a:solidFill>
          <a:ln/>
        </p:spPr>
        <p:style>
          <a:lnRef idx="0">
            <a:schemeClr val="accent2"/>
          </a:lnRef>
          <a:fillRef idx="3">
            <a:schemeClr val="accent2"/>
          </a:fillRef>
          <a:effectRef idx="3">
            <a:schemeClr val="accent2"/>
          </a:effectRef>
          <a:fontRef idx="minor">
            <a:schemeClr val="lt1"/>
          </a:fontRef>
        </p:style>
        <p:txBody>
          <a:bodyPr wrap="square">
            <a:spAutoFit/>
          </a:bodyPr>
          <a:lstStyle/>
          <a:p>
            <a:pPr algn="ctr"/>
            <a:r>
              <a:rPr lang="it-IT" b="1" dirty="0"/>
              <a:t>FONDO ROTATIVO  L. 394/81</a:t>
            </a:r>
          </a:p>
        </p:txBody>
      </p:sp>
      <p:sp>
        <p:nvSpPr>
          <p:cNvPr id="5" name="Rettangolo con angoli arrotondati 30">
            <a:extLst>
              <a:ext uri="{FF2B5EF4-FFF2-40B4-BE49-F238E27FC236}">
                <a16:creationId xmlns:a16="http://schemas.microsoft.com/office/drawing/2014/main" id="{21A9FCD0-13F1-68C1-5679-0C608D3B82E9}"/>
              </a:ext>
            </a:extLst>
          </p:cNvPr>
          <p:cNvSpPr/>
          <p:nvPr/>
        </p:nvSpPr>
        <p:spPr>
          <a:xfrm>
            <a:off x="2001550" y="1959599"/>
            <a:ext cx="3534145" cy="2134229"/>
          </a:xfrm>
          <a:prstGeom prst="roundRect">
            <a:avLst>
              <a:gd name="adj" fmla="val 3747"/>
            </a:avLst>
          </a:prstGeom>
          <a:noFill/>
          <a:ln w="12700" cap="flat">
            <a:solidFill>
              <a:srgbClr val="C5322A"/>
            </a:solidFill>
            <a:miter lim="400000"/>
          </a:ln>
          <a:effectLst/>
        </p:spPr>
        <p:txBody>
          <a:bodyPr wrap="square" lIns="323958" tIns="34285" rIns="323958" bIns="34285" numCol="1" anchor="ctr">
            <a:noAutofit/>
          </a:bodyPr>
          <a:lstStyle/>
          <a:p>
            <a:pPr defTabSz="685663" hangingPunct="0">
              <a:defRPr>
                <a:solidFill>
                  <a:srgbClr val="FFFFFF"/>
                </a:solidFill>
                <a:latin typeface="Arial"/>
                <a:ea typeface="Arial"/>
                <a:cs typeface="Arial"/>
                <a:sym typeface="Arial"/>
              </a:defRPr>
            </a:pPr>
            <a:r>
              <a:rPr lang="it-IT" sz="1300" kern="0" dirty="0">
                <a:solidFill>
                  <a:srgbClr val="000000"/>
                </a:solidFill>
                <a:latin typeface="Roboto" panose="02000000000000000000" pitchFamily="2" charset="0"/>
                <a:ea typeface="Roboto" panose="02000000000000000000" pitchFamily="2" charset="0"/>
                <a:cs typeface="Arial"/>
                <a:sym typeface="Arial"/>
              </a:rPr>
              <a:t>Art. 14, co.19, DL 98/2011 (L.111/2011)</a:t>
            </a:r>
          </a:p>
          <a:p>
            <a:pPr defTabSz="685663" hangingPunct="0">
              <a:defRPr>
                <a:solidFill>
                  <a:srgbClr val="FFFFFF"/>
                </a:solidFill>
                <a:latin typeface="Arial"/>
                <a:ea typeface="Arial"/>
                <a:cs typeface="Arial"/>
                <a:sym typeface="Arial"/>
              </a:defRPr>
            </a:pPr>
            <a:endParaRPr lang="it-IT" sz="1300" kern="0" dirty="0">
              <a:solidFill>
                <a:srgbClr val="000000"/>
              </a:solidFill>
              <a:latin typeface="Roboto" panose="02000000000000000000" pitchFamily="2" charset="0"/>
              <a:ea typeface="Roboto" panose="02000000000000000000" pitchFamily="2" charset="0"/>
              <a:cs typeface="Arial"/>
              <a:sym typeface="Arial"/>
            </a:endParaRPr>
          </a:p>
          <a:p>
            <a:pPr defTabSz="685663" hangingPunct="0">
              <a:defRPr>
                <a:solidFill>
                  <a:srgbClr val="FFFFFF"/>
                </a:solidFill>
                <a:latin typeface="Arial"/>
                <a:ea typeface="Arial"/>
                <a:cs typeface="Arial"/>
                <a:sym typeface="Arial"/>
              </a:defRPr>
            </a:pPr>
            <a:r>
              <a:rPr lang="it-IT" sz="1400" kern="0" dirty="0">
                <a:solidFill>
                  <a:srgbClr val="000000"/>
                </a:solidFill>
                <a:latin typeface="Roboto" panose="02000000000000000000" pitchFamily="2" charset="0"/>
                <a:ea typeface="Roboto" panose="02000000000000000000" pitchFamily="2" charset="0"/>
                <a:cs typeface="Arial"/>
                <a:sym typeface="Arial"/>
              </a:rPr>
              <a:t>Fondo istituito presso il Ministero degli Affari Esteri e della Cooperazione Internazionale per il finanziamento delle attività di promozione e di sviluppo degli scambi internazionali con l’Estero</a:t>
            </a:r>
          </a:p>
        </p:txBody>
      </p:sp>
      <p:sp>
        <p:nvSpPr>
          <p:cNvPr id="8" name="Segno di addizione 7">
            <a:extLst>
              <a:ext uri="{FF2B5EF4-FFF2-40B4-BE49-F238E27FC236}">
                <a16:creationId xmlns:a16="http://schemas.microsoft.com/office/drawing/2014/main" id="{5076E527-B27D-9353-815A-7AD260B247F9}"/>
              </a:ext>
            </a:extLst>
          </p:cNvPr>
          <p:cNvSpPr/>
          <p:nvPr/>
        </p:nvSpPr>
        <p:spPr>
          <a:xfrm>
            <a:off x="6115578" y="2703837"/>
            <a:ext cx="369116" cy="360727"/>
          </a:xfrm>
          <a:prstGeom prst="mathPlus">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CasellaDiTesto 8">
            <a:extLst>
              <a:ext uri="{FF2B5EF4-FFF2-40B4-BE49-F238E27FC236}">
                <a16:creationId xmlns:a16="http://schemas.microsoft.com/office/drawing/2014/main" id="{1B20DDF3-9C58-6E41-2FC0-695905CF881B}"/>
              </a:ext>
            </a:extLst>
          </p:cNvPr>
          <p:cNvSpPr txBox="1"/>
          <p:nvPr/>
        </p:nvSpPr>
        <p:spPr>
          <a:xfrm>
            <a:off x="6442746" y="2499481"/>
            <a:ext cx="1795246" cy="769441"/>
          </a:xfrm>
          <a:prstGeom prst="rect">
            <a:avLst/>
          </a:prstGeom>
          <a:noFill/>
        </p:spPr>
        <p:txBody>
          <a:bodyPr wrap="square" rtlCol="0">
            <a:spAutoFit/>
          </a:bodyPr>
          <a:lstStyle/>
          <a:p>
            <a:r>
              <a:rPr lang="it-IT" sz="2800" b="1" dirty="0"/>
              <a:t>100 mln</a:t>
            </a:r>
          </a:p>
          <a:p>
            <a:r>
              <a:rPr lang="it-IT" sz="1600" b="1" dirty="0"/>
              <a:t>2026-2027-2028</a:t>
            </a:r>
          </a:p>
        </p:txBody>
      </p:sp>
    </p:spTree>
    <p:extLst>
      <p:ext uri="{BB962C8B-B14F-4D97-AF65-F5344CB8AC3E}">
        <p14:creationId xmlns:p14="http://schemas.microsoft.com/office/powerpoint/2010/main" val="25620720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5E6828-6851-B321-A749-26482E086F69}"/>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5D30F32C-50A7-B60F-9F18-BDE92707E049}"/>
              </a:ext>
            </a:extLst>
          </p:cNvPr>
          <p:cNvSpPr>
            <a:spLocks noGrp="1"/>
          </p:cNvSpPr>
          <p:nvPr>
            <p:ph type="ctrTitle"/>
          </p:nvPr>
        </p:nvSpPr>
        <p:spPr>
          <a:xfrm>
            <a:off x="0" y="1843124"/>
            <a:ext cx="9144000" cy="1010804"/>
          </a:xfrm>
        </p:spPr>
        <p:txBody>
          <a:bodyPr>
            <a:normAutofit/>
          </a:bodyPr>
          <a:lstStyle/>
          <a:p>
            <a:r>
              <a:rPr kumimoji="0" lang="it-IT" sz="1400" b="1" i="0" u="none" strike="noStrike" kern="1200" cap="none" spc="0" normalizeH="0" baseline="0" noProof="0" dirty="0">
                <a:ln>
                  <a:noFill/>
                </a:ln>
                <a:solidFill>
                  <a:prstClr val="black"/>
                </a:solidFill>
                <a:effectLst/>
                <a:uLnTx/>
                <a:uFillTx/>
                <a:latin typeface="Roboto"/>
                <a:ea typeface="+mj-ea"/>
                <a:cs typeface="+mj-cs"/>
              </a:rPr>
              <a:t>L. 30 dicembre 2025, n. 199, comma 554</a:t>
            </a:r>
            <a:br>
              <a:rPr lang="it-IT" sz="1900" dirty="0"/>
            </a:br>
            <a:r>
              <a:rPr lang="it-IT" sz="1900" dirty="0"/>
              <a:t>SOSTEGNO AL SETTORE CINEMATOGRAFICO E AUDIOVISIVO</a:t>
            </a:r>
          </a:p>
        </p:txBody>
      </p:sp>
      <p:sp>
        <p:nvSpPr>
          <p:cNvPr id="3" name="CasellaDiTesto 2">
            <a:extLst>
              <a:ext uri="{FF2B5EF4-FFF2-40B4-BE49-F238E27FC236}">
                <a16:creationId xmlns:a16="http://schemas.microsoft.com/office/drawing/2014/main" id="{F8FB284D-0B44-2F52-823A-E1016BE61C6D}"/>
              </a:ext>
            </a:extLst>
          </p:cNvPr>
          <p:cNvSpPr txBox="1"/>
          <p:nvPr/>
        </p:nvSpPr>
        <p:spPr>
          <a:xfrm>
            <a:off x="0" y="452846"/>
            <a:ext cx="9144000" cy="1138773"/>
          </a:xfrm>
          <a:prstGeom prst="rect">
            <a:avLst/>
          </a:prstGeom>
          <a:noFill/>
        </p:spPr>
        <p:txBody>
          <a:bodyPr wrap="square" rtlCol="0">
            <a:spAutoFit/>
          </a:bodyPr>
          <a:lstStyle/>
          <a:p>
            <a:pPr algn="ctr"/>
            <a:r>
              <a:rPr lang="it-IT" sz="3400" b="1" dirty="0">
                <a:solidFill>
                  <a:schemeClr val="accent1"/>
                </a:solidFill>
              </a:rPr>
              <a:t>Labirinto LIVE 2026</a:t>
            </a:r>
          </a:p>
          <a:p>
            <a:pPr algn="ctr"/>
            <a:r>
              <a:rPr lang="it-IT" sz="3400" b="1" dirty="0"/>
              <a:t>Speciale Legge di Bilancio</a:t>
            </a:r>
          </a:p>
        </p:txBody>
      </p:sp>
    </p:spTree>
    <p:extLst>
      <p:ext uri="{BB962C8B-B14F-4D97-AF65-F5344CB8AC3E}">
        <p14:creationId xmlns:p14="http://schemas.microsoft.com/office/powerpoint/2010/main" val="156743700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D44F98-B797-8A0F-7FA6-DE646FA000CC}"/>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1B7EE854-8622-3145-D1E5-81C07C02C583}"/>
              </a:ext>
            </a:extLst>
          </p:cNvPr>
          <p:cNvSpPr>
            <a:spLocks noGrp="1"/>
          </p:cNvSpPr>
          <p:nvPr>
            <p:ph type="title"/>
          </p:nvPr>
        </p:nvSpPr>
        <p:spPr>
          <a:xfrm>
            <a:off x="566057" y="540099"/>
            <a:ext cx="8011886" cy="626851"/>
          </a:xfrm>
        </p:spPr>
        <p:txBody>
          <a:bodyPr>
            <a:normAutofit/>
          </a:bodyPr>
          <a:lstStyle/>
          <a:p>
            <a:r>
              <a:rPr lang="it-IT" dirty="0"/>
              <a:t>Comma 554 – SOSTEGNO ALLE IMPRESE DEL SETTORE CINEMA E AUDIOVISIVO</a:t>
            </a:r>
            <a:br>
              <a:rPr lang="it-IT" dirty="0"/>
            </a:br>
            <a:r>
              <a:rPr lang="it-IT" dirty="0"/>
              <a:t>Modifiche alla disciplina prevista dalla Legge 220/2016</a:t>
            </a:r>
          </a:p>
        </p:txBody>
      </p:sp>
      <p:sp>
        <p:nvSpPr>
          <p:cNvPr id="4" name="Segnaposto numero diapositiva 3">
            <a:extLst>
              <a:ext uri="{FF2B5EF4-FFF2-40B4-BE49-F238E27FC236}">
                <a16:creationId xmlns:a16="http://schemas.microsoft.com/office/drawing/2014/main" id="{21BCFD6D-9F97-20B7-20CE-A4AF15D4A991}"/>
              </a:ext>
            </a:extLst>
          </p:cNvPr>
          <p:cNvSpPr>
            <a:spLocks noGrp="1"/>
          </p:cNvSpPr>
          <p:nvPr>
            <p:ph type="sldNum" sz="quarter" idx="12"/>
          </p:nvPr>
        </p:nvSpPr>
        <p:spPr/>
        <p:txBody>
          <a:bodyPr/>
          <a:lstStyle/>
          <a:p>
            <a:fld id="{FB5B9F2C-B2AC-42B8-8C0E-D6B8362F432E}" type="slidenum">
              <a:rPr lang="it-IT" sz="1300" smtClean="0"/>
              <a:t>57</a:t>
            </a:fld>
            <a:endParaRPr lang="it-IT" sz="1300" dirty="0"/>
          </a:p>
        </p:txBody>
      </p:sp>
      <p:graphicFrame>
        <p:nvGraphicFramePr>
          <p:cNvPr id="6" name="Diagramma 5">
            <a:extLst>
              <a:ext uri="{FF2B5EF4-FFF2-40B4-BE49-F238E27FC236}">
                <a16:creationId xmlns:a16="http://schemas.microsoft.com/office/drawing/2014/main" id="{3F0435BC-F0EC-D72A-EC13-97C6F80E4F79}"/>
              </a:ext>
            </a:extLst>
          </p:cNvPr>
          <p:cNvGraphicFramePr/>
          <p:nvPr>
            <p:extLst>
              <p:ext uri="{D42A27DB-BD31-4B8C-83A1-F6EECF244321}">
                <p14:modId xmlns:p14="http://schemas.microsoft.com/office/powerpoint/2010/main" val="2672336597"/>
              </p:ext>
            </p:extLst>
          </p:nvPr>
        </p:nvGraphicFramePr>
        <p:xfrm>
          <a:off x="1524000" y="1272374"/>
          <a:ext cx="6096000" cy="32361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7501053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9C0075-D3BA-306F-144D-D68F998DD237}"/>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F825A614-415D-481F-9EE1-FBCC33757BEC}"/>
              </a:ext>
            </a:extLst>
          </p:cNvPr>
          <p:cNvSpPr>
            <a:spLocks noGrp="1"/>
          </p:cNvSpPr>
          <p:nvPr>
            <p:ph type="title"/>
          </p:nvPr>
        </p:nvSpPr>
        <p:spPr>
          <a:xfrm>
            <a:off x="566057" y="540099"/>
            <a:ext cx="8011886" cy="626851"/>
          </a:xfrm>
        </p:spPr>
        <p:txBody>
          <a:bodyPr>
            <a:normAutofit/>
          </a:bodyPr>
          <a:lstStyle/>
          <a:p>
            <a:r>
              <a:rPr lang="it-IT" dirty="0"/>
              <a:t>Comma 554 – SOSTEGNO ALLE IMPRESE DEL SETTORE CINEMA E AUDIOVISIVO</a:t>
            </a:r>
            <a:br>
              <a:rPr lang="it-IT" dirty="0"/>
            </a:br>
            <a:r>
              <a:rPr lang="it-IT" dirty="0"/>
              <a:t>Modifiche alla disciplina prevista dalla Legge 220/2016</a:t>
            </a:r>
          </a:p>
        </p:txBody>
      </p:sp>
      <p:sp>
        <p:nvSpPr>
          <p:cNvPr id="4" name="Segnaposto numero diapositiva 3">
            <a:extLst>
              <a:ext uri="{FF2B5EF4-FFF2-40B4-BE49-F238E27FC236}">
                <a16:creationId xmlns:a16="http://schemas.microsoft.com/office/drawing/2014/main" id="{6C392A26-BAA6-1CF6-0725-FBACB450C8D9}"/>
              </a:ext>
            </a:extLst>
          </p:cNvPr>
          <p:cNvSpPr>
            <a:spLocks noGrp="1"/>
          </p:cNvSpPr>
          <p:nvPr>
            <p:ph type="sldNum" sz="quarter" idx="12"/>
          </p:nvPr>
        </p:nvSpPr>
        <p:spPr/>
        <p:txBody>
          <a:bodyPr/>
          <a:lstStyle/>
          <a:p>
            <a:fld id="{FB5B9F2C-B2AC-42B8-8C0E-D6B8362F432E}" type="slidenum">
              <a:rPr lang="it-IT" sz="1300" smtClean="0"/>
              <a:t>58</a:t>
            </a:fld>
            <a:endParaRPr lang="it-IT" sz="1300" dirty="0"/>
          </a:p>
        </p:txBody>
      </p:sp>
      <p:graphicFrame>
        <p:nvGraphicFramePr>
          <p:cNvPr id="3" name="Diagramma 2">
            <a:extLst>
              <a:ext uri="{FF2B5EF4-FFF2-40B4-BE49-F238E27FC236}">
                <a16:creationId xmlns:a16="http://schemas.microsoft.com/office/drawing/2014/main" id="{F1D0C94A-48FC-7751-A3A9-BFB119CD804D}"/>
              </a:ext>
            </a:extLst>
          </p:cNvPr>
          <p:cNvGraphicFramePr/>
          <p:nvPr>
            <p:extLst>
              <p:ext uri="{D42A27DB-BD31-4B8C-83A1-F6EECF244321}">
                <p14:modId xmlns:p14="http://schemas.microsoft.com/office/powerpoint/2010/main" val="3428504958"/>
              </p:ext>
            </p:extLst>
          </p:nvPr>
        </p:nvGraphicFramePr>
        <p:xfrm>
          <a:off x="1033670" y="1399431"/>
          <a:ext cx="7347005" cy="32043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9198209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0833B6-5B6D-99A2-73D5-FF1C67D60D89}"/>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59FF3EBF-CAE7-01DA-579A-C0BAF26F657C}"/>
              </a:ext>
            </a:extLst>
          </p:cNvPr>
          <p:cNvSpPr>
            <a:spLocks noGrp="1"/>
          </p:cNvSpPr>
          <p:nvPr>
            <p:ph type="ctrTitle"/>
          </p:nvPr>
        </p:nvSpPr>
        <p:spPr>
          <a:xfrm>
            <a:off x="0" y="1843124"/>
            <a:ext cx="9144000" cy="1010804"/>
          </a:xfrm>
        </p:spPr>
        <p:txBody>
          <a:bodyPr>
            <a:normAutofit/>
          </a:bodyPr>
          <a:lstStyle/>
          <a:p>
            <a:r>
              <a:rPr kumimoji="0" lang="it-IT" sz="1400" b="1" i="0" u="none" strike="noStrike" kern="1200" cap="none" spc="0" normalizeH="0" baseline="0" noProof="0" dirty="0">
                <a:ln>
                  <a:noFill/>
                </a:ln>
                <a:solidFill>
                  <a:prstClr val="black"/>
                </a:solidFill>
                <a:effectLst/>
                <a:uLnTx/>
                <a:uFillTx/>
                <a:latin typeface="Roboto"/>
                <a:ea typeface="+mj-ea"/>
                <a:cs typeface="+mj-cs"/>
              </a:rPr>
              <a:t>L. 30 dicembre 2025, n. 199, comma 770</a:t>
            </a:r>
            <a:br>
              <a:rPr lang="it-IT" sz="1900" dirty="0"/>
            </a:br>
            <a:r>
              <a:rPr lang="it-IT" sz="1900" dirty="0"/>
              <a:t>FONDO RIFINANZIAMENTO «INDUSTRIA 4.0»</a:t>
            </a:r>
          </a:p>
        </p:txBody>
      </p:sp>
      <p:sp>
        <p:nvSpPr>
          <p:cNvPr id="3" name="CasellaDiTesto 2">
            <a:extLst>
              <a:ext uri="{FF2B5EF4-FFF2-40B4-BE49-F238E27FC236}">
                <a16:creationId xmlns:a16="http://schemas.microsoft.com/office/drawing/2014/main" id="{63367249-4DF1-A954-2AF4-9D1D5CAEB3AE}"/>
              </a:ext>
            </a:extLst>
          </p:cNvPr>
          <p:cNvSpPr txBox="1"/>
          <p:nvPr/>
        </p:nvSpPr>
        <p:spPr>
          <a:xfrm>
            <a:off x="0" y="452846"/>
            <a:ext cx="9144000" cy="1138773"/>
          </a:xfrm>
          <a:prstGeom prst="rect">
            <a:avLst/>
          </a:prstGeom>
          <a:noFill/>
        </p:spPr>
        <p:txBody>
          <a:bodyPr wrap="square" rtlCol="0">
            <a:spAutoFit/>
          </a:bodyPr>
          <a:lstStyle/>
          <a:p>
            <a:pPr algn="ctr"/>
            <a:r>
              <a:rPr lang="it-IT" sz="3400" b="1" dirty="0">
                <a:solidFill>
                  <a:schemeClr val="accent1"/>
                </a:solidFill>
              </a:rPr>
              <a:t>Labirinto LIVE 2026</a:t>
            </a:r>
          </a:p>
          <a:p>
            <a:pPr algn="ctr"/>
            <a:r>
              <a:rPr lang="it-IT" sz="3400" b="1" dirty="0"/>
              <a:t>Speciale Legge di Bilancio</a:t>
            </a:r>
          </a:p>
        </p:txBody>
      </p:sp>
    </p:spTree>
    <p:extLst>
      <p:ext uri="{BB962C8B-B14F-4D97-AF65-F5344CB8AC3E}">
        <p14:creationId xmlns:p14="http://schemas.microsoft.com/office/powerpoint/2010/main" val="357288556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88833-AD0C-B5DC-170A-8F14F259214C}"/>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ABF10F0B-BDF7-A665-470C-FAB17A24ABC2}"/>
              </a:ext>
            </a:extLst>
          </p:cNvPr>
          <p:cNvSpPr>
            <a:spLocks noGrp="1"/>
          </p:cNvSpPr>
          <p:nvPr>
            <p:ph type="title"/>
          </p:nvPr>
        </p:nvSpPr>
        <p:spPr>
          <a:xfrm>
            <a:off x="566057" y="540099"/>
            <a:ext cx="8011886" cy="626851"/>
          </a:xfrm>
        </p:spPr>
        <p:txBody>
          <a:bodyPr/>
          <a:lstStyle/>
          <a:p>
            <a:r>
              <a:rPr lang="it-IT" dirty="0"/>
              <a:t>ISTITUZIONE FONDO RIFINANZIAMENTO «INDUSTRIA 4.0»</a:t>
            </a:r>
          </a:p>
        </p:txBody>
      </p:sp>
      <p:sp>
        <p:nvSpPr>
          <p:cNvPr id="4" name="Segnaposto numero diapositiva 3">
            <a:extLst>
              <a:ext uri="{FF2B5EF4-FFF2-40B4-BE49-F238E27FC236}">
                <a16:creationId xmlns:a16="http://schemas.microsoft.com/office/drawing/2014/main" id="{A55429E9-266E-7BAE-A241-709C5937590E}"/>
              </a:ext>
            </a:extLst>
          </p:cNvPr>
          <p:cNvSpPr>
            <a:spLocks noGrp="1"/>
          </p:cNvSpPr>
          <p:nvPr>
            <p:ph type="sldNum" sz="quarter" idx="12"/>
          </p:nvPr>
        </p:nvSpPr>
        <p:spPr/>
        <p:txBody>
          <a:bodyPr/>
          <a:lstStyle/>
          <a:p>
            <a:fld id="{FB5B9F2C-B2AC-42B8-8C0E-D6B8362F432E}" type="slidenum">
              <a:rPr lang="it-IT" sz="1300" smtClean="0"/>
              <a:t>60</a:t>
            </a:fld>
            <a:endParaRPr lang="it-IT" sz="1300" dirty="0"/>
          </a:p>
        </p:txBody>
      </p:sp>
      <p:sp>
        <p:nvSpPr>
          <p:cNvPr id="14" name="Rettangolo con angoli arrotondati 13">
            <a:extLst>
              <a:ext uri="{FF2B5EF4-FFF2-40B4-BE49-F238E27FC236}">
                <a16:creationId xmlns:a16="http://schemas.microsoft.com/office/drawing/2014/main" id="{AFF254DF-D9A1-7755-4072-CFC05FDCDC17}"/>
              </a:ext>
            </a:extLst>
          </p:cNvPr>
          <p:cNvSpPr/>
          <p:nvPr/>
        </p:nvSpPr>
        <p:spPr>
          <a:xfrm>
            <a:off x="1057013" y="1543715"/>
            <a:ext cx="3842158" cy="1212168"/>
          </a:xfrm>
          <a:prstGeom prst="roundRect">
            <a:avLst/>
          </a:prstGeom>
          <a:solidFill>
            <a:srgbClr val="C00000"/>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dirty="0"/>
              <a:t>Istituito FONDO presso il MEF per incrementare le risorse da destinare a «Industria 4.0» di 1,3 MLD di euro</a:t>
            </a:r>
          </a:p>
        </p:txBody>
      </p:sp>
      <p:sp>
        <p:nvSpPr>
          <p:cNvPr id="15" name="Freccia destra con strisce 14">
            <a:extLst>
              <a:ext uri="{FF2B5EF4-FFF2-40B4-BE49-F238E27FC236}">
                <a16:creationId xmlns:a16="http://schemas.microsoft.com/office/drawing/2014/main" id="{DD63C645-5DC9-C0D7-6BB9-42BF5D5F7ACD}"/>
              </a:ext>
            </a:extLst>
          </p:cNvPr>
          <p:cNvSpPr/>
          <p:nvPr/>
        </p:nvSpPr>
        <p:spPr>
          <a:xfrm>
            <a:off x="5226341" y="1932527"/>
            <a:ext cx="670876" cy="626851"/>
          </a:xfrm>
          <a:prstGeom prst="stripedRightArrow">
            <a:avLst/>
          </a:prstGeom>
          <a:solidFill>
            <a:srgbClr val="C00000"/>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6" name="CasellaDiTesto 15">
            <a:extLst>
              <a:ext uri="{FF2B5EF4-FFF2-40B4-BE49-F238E27FC236}">
                <a16:creationId xmlns:a16="http://schemas.microsoft.com/office/drawing/2014/main" id="{3AB8ABF6-B90D-B0F1-794E-608672B8D11D}"/>
              </a:ext>
            </a:extLst>
          </p:cNvPr>
          <p:cNvSpPr txBox="1"/>
          <p:nvPr/>
        </p:nvSpPr>
        <p:spPr>
          <a:xfrm>
            <a:off x="6014907" y="1770218"/>
            <a:ext cx="2469097" cy="1015663"/>
          </a:xfrm>
          <a:prstGeom prst="rect">
            <a:avLst/>
          </a:prstGeom>
          <a:noFill/>
        </p:spPr>
        <p:txBody>
          <a:bodyPr wrap="square" rtlCol="0">
            <a:spAutoFit/>
          </a:bodyPr>
          <a:lstStyle/>
          <a:p>
            <a:r>
              <a:rPr lang="it-IT" sz="2000" b="1" dirty="0">
                <a:solidFill>
                  <a:srgbClr val="C00000"/>
                </a:solidFill>
              </a:rPr>
              <a:t>Innalzamento del limite di spesa da 2,2 MLD a 3,5</a:t>
            </a:r>
          </a:p>
        </p:txBody>
      </p:sp>
      <p:sp>
        <p:nvSpPr>
          <p:cNvPr id="18" name="Freccia angolare in su 17">
            <a:extLst>
              <a:ext uri="{FF2B5EF4-FFF2-40B4-BE49-F238E27FC236}">
                <a16:creationId xmlns:a16="http://schemas.microsoft.com/office/drawing/2014/main" id="{EB327B12-C287-A371-9B10-2FF1F167308C}"/>
              </a:ext>
            </a:extLst>
          </p:cNvPr>
          <p:cNvSpPr/>
          <p:nvPr/>
        </p:nvSpPr>
        <p:spPr>
          <a:xfrm rot="5400000">
            <a:off x="1418741" y="3126591"/>
            <a:ext cx="595617" cy="542423"/>
          </a:xfrm>
          <a:prstGeom prst="bentUpArrow">
            <a:avLst/>
          </a:prstGeom>
          <a:solidFill>
            <a:srgbClr val="C00000"/>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9" name="CasellaDiTesto 18">
            <a:extLst>
              <a:ext uri="{FF2B5EF4-FFF2-40B4-BE49-F238E27FC236}">
                <a16:creationId xmlns:a16="http://schemas.microsoft.com/office/drawing/2014/main" id="{DCADFD41-49EB-5ECE-F15C-FD9455F3F534}"/>
              </a:ext>
            </a:extLst>
          </p:cNvPr>
          <p:cNvSpPr txBox="1"/>
          <p:nvPr/>
        </p:nvSpPr>
        <p:spPr>
          <a:xfrm>
            <a:off x="2088859" y="3151437"/>
            <a:ext cx="6084753" cy="954107"/>
          </a:xfrm>
          <a:prstGeom prst="rect">
            <a:avLst/>
          </a:prstGeom>
          <a:noFill/>
        </p:spPr>
        <p:txBody>
          <a:bodyPr wrap="square">
            <a:spAutoFit/>
          </a:bodyPr>
          <a:lstStyle/>
          <a:p>
            <a:r>
              <a:rPr lang="it-IT" sz="1400" dirty="0"/>
              <a:t>Per il credito d’imposta riconosciuto alle imprese che effettuano investimenti in beni strumentali nuovi funzionali alla trasformazione tecnologica e gitale secondo il modello Industria 4.0, </a:t>
            </a:r>
            <a:r>
              <a:rPr lang="it-IT" sz="1400" b="1" dirty="0"/>
              <a:t>limitatamente</a:t>
            </a:r>
            <a:r>
              <a:rPr lang="it-IT" sz="1400" dirty="0"/>
              <a:t> agli investimenti effettuati entro il 31/12/2025</a:t>
            </a:r>
          </a:p>
        </p:txBody>
      </p:sp>
    </p:spTree>
    <p:extLst>
      <p:ext uri="{BB962C8B-B14F-4D97-AF65-F5344CB8AC3E}">
        <p14:creationId xmlns:p14="http://schemas.microsoft.com/office/powerpoint/2010/main" val="151245908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A791AA-27F3-2DF5-03FA-A7B9830FF70E}"/>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9AD09605-811F-C57B-43AC-64F677B3B3AC}"/>
              </a:ext>
            </a:extLst>
          </p:cNvPr>
          <p:cNvSpPr>
            <a:spLocks noGrp="1"/>
          </p:cNvSpPr>
          <p:nvPr>
            <p:ph type="title"/>
          </p:nvPr>
        </p:nvSpPr>
        <p:spPr>
          <a:xfrm>
            <a:off x="566057" y="540099"/>
            <a:ext cx="8011886" cy="626851"/>
          </a:xfrm>
        </p:spPr>
        <p:txBody>
          <a:bodyPr/>
          <a:lstStyle/>
          <a:p>
            <a:r>
              <a:rPr lang="it-IT" dirty="0"/>
              <a:t>ISTITUZIONE FONDO RIFINANZIAMENTO «INDUSTRIA 4.0»</a:t>
            </a:r>
          </a:p>
        </p:txBody>
      </p:sp>
      <p:sp>
        <p:nvSpPr>
          <p:cNvPr id="4" name="Segnaposto numero diapositiva 3">
            <a:extLst>
              <a:ext uri="{FF2B5EF4-FFF2-40B4-BE49-F238E27FC236}">
                <a16:creationId xmlns:a16="http://schemas.microsoft.com/office/drawing/2014/main" id="{EF8C7CBB-BBE8-C344-BC2C-6A844AD16BC1}"/>
              </a:ext>
            </a:extLst>
          </p:cNvPr>
          <p:cNvSpPr>
            <a:spLocks noGrp="1"/>
          </p:cNvSpPr>
          <p:nvPr>
            <p:ph type="sldNum" sz="quarter" idx="12"/>
          </p:nvPr>
        </p:nvSpPr>
        <p:spPr/>
        <p:txBody>
          <a:bodyPr/>
          <a:lstStyle/>
          <a:p>
            <a:fld id="{FB5B9F2C-B2AC-42B8-8C0E-D6B8362F432E}" type="slidenum">
              <a:rPr lang="it-IT" sz="1300" smtClean="0"/>
              <a:t>61</a:t>
            </a:fld>
            <a:endParaRPr lang="it-IT" sz="1300" dirty="0"/>
          </a:p>
        </p:txBody>
      </p:sp>
      <p:sp>
        <p:nvSpPr>
          <p:cNvPr id="5" name="CasellaDiTesto 4">
            <a:extLst>
              <a:ext uri="{FF2B5EF4-FFF2-40B4-BE49-F238E27FC236}">
                <a16:creationId xmlns:a16="http://schemas.microsoft.com/office/drawing/2014/main" id="{BC668443-7669-5755-1A32-CF55701520FC}"/>
              </a:ext>
            </a:extLst>
          </p:cNvPr>
          <p:cNvSpPr txBox="1"/>
          <p:nvPr/>
        </p:nvSpPr>
        <p:spPr>
          <a:xfrm>
            <a:off x="989901" y="1211614"/>
            <a:ext cx="7457813" cy="923330"/>
          </a:xfrm>
          <a:prstGeom prst="rect">
            <a:avLst/>
          </a:prstGeom>
          <a:noFill/>
        </p:spPr>
        <p:txBody>
          <a:bodyPr wrap="square">
            <a:spAutoFit/>
          </a:bodyPr>
          <a:lstStyle/>
          <a:p>
            <a:pPr algn="ctr"/>
            <a:r>
              <a:rPr lang="it-IT" b="1" dirty="0">
                <a:solidFill>
                  <a:srgbClr val="C00000"/>
                </a:solidFill>
              </a:rPr>
              <a:t>Il credito d’imposta “Industria 4.0” è fruibile SOLO per investimenti effettuati fino al 30/06/2026 a condizione che entro il 31/12/2025 l’ordine risulti accettato e siano stati pagati acconti per almeno il 20%</a:t>
            </a:r>
          </a:p>
        </p:txBody>
      </p:sp>
      <p:graphicFrame>
        <p:nvGraphicFramePr>
          <p:cNvPr id="7" name="Diagramma 6">
            <a:extLst>
              <a:ext uri="{FF2B5EF4-FFF2-40B4-BE49-F238E27FC236}">
                <a16:creationId xmlns:a16="http://schemas.microsoft.com/office/drawing/2014/main" id="{7EC9C287-6AD1-9850-C463-0F287EFE78F7}"/>
              </a:ext>
            </a:extLst>
          </p:cNvPr>
          <p:cNvGraphicFramePr/>
          <p:nvPr>
            <p:extLst>
              <p:ext uri="{D42A27DB-BD31-4B8C-83A1-F6EECF244321}">
                <p14:modId xmlns:p14="http://schemas.microsoft.com/office/powerpoint/2010/main" val="332084939"/>
              </p:ext>
            </p:extLst>
          </p:nvPr>
        </p:nvGraphicFramePr>
        <p:xfrm>
          <a:off x="696286" y="2185856"/>
          <a:ext cx="7768206" cy="20319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CasellaDiTesto 7">
            <a:extLst>
              <a:ext uri="{FF2B5EF4-FFF2-40B4-BE49-F238E27FC236}">
                <a16:creationId xmlns:a16="http://schemas.microsoft.com/office/drawing/2014/main" id="{A003124C-54C3-B255-10C8-9F92C307AAB7}"/>
              </a:ext>
            </a:extLst>
          </p:cNvPr>
          <p:cNvSpPr txBox="1"/>
          <p:nvPr/>
        </p:nvSpPr>
        <p:spPr>
          <a:xfrm>
            <a:off x="2491530" y="3159910"/>
            <a:ext cx="5738070" cy="1492716"/>
          </a:xfrm>
          <a:prstGeom prst="rect">
            <a:avLst/>
          </a:prstGeom>
          <a:noFill/>
        </p:spPr>
        <p:txBody>
          <a:bodyPr wrap="square" rtlCol="0">
            <a:spAutoFit/>
          </a:bodyPr>
          <a:lstStyle/>
          <a:p>
            <a:pPr marL="285750" indent="-285750">
              <a:buFont typeface="Wingdings" panose="05000000000000000000" pitchFamily="2" charset="2"/>
              <a:buChar char="Ø"/>
            </a:pPr>
            <a:r>
              <a:rPr lang="it-IT" sz="1300" dirty="0"/>
              <a:t>beni strumentali materiali “Transizione 4.0” funzionali alla trasformazione tecnologica e digitale delle imprese (allegato A alla legge n. 232/2016): 20% per investimenti fino a 2,5 mln; 10% per la quota oltre i 2,5 mln e fino a 10; 5% per la quota tra 10 e 20 mln; </a:t>
            </a:r>
          </a:p>
          <a:p>
            <a:pPr marL="285750" indent="-285750">
              <a:buFont typeface="Wingdings" panose="05000000000000000000" pitchFamily="2" charset="2"/>
              <a:buChar char="Ø"/>
            </a:pPr>
            <a:r>
              <a:rPr lang="it-IT" sz="1300" dirty="0"/>
              <a:t>beni strumentali immateriali tecnologicamente avanzati funzionali ai processi di trasformazione “Transizione 4.0” (allegato B alla legge n. 232/2016): 10% del costo nel limite massimo di 1 mln</a:t>
            </a:r>
          </a:p>
        </p:txBody>
      </p:sp>
    </p:spTree>
    <p:extLst>
      <p:ext uri="{BB962C8B-B14F-4D97-AF65-F5344CB8AC3E}">
        <p14:creationId xmlns:p14="http://schemas.microsoft.com/office/powerpoint/2010/main" val="425667592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90D497-126D-5AE2-C38E-824AEE7384C7}"/>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82422D97-23A3-FD53-9E56-72D701F1CD66}"/>
              </a:ext>
            </a:extLst>
          </p:cNvPr>
          <p:cNvSpPr>
            <a:spLocks noGrp="1"/>
          </p:cNvSpPr>
          <p:nvPr>
            <p:ph type="title"/>
          </p:nvPr>
        </p:nvSpPr>
        <p:spPr>
          <a:xfrm>
            <a:off x="566057" y="540099"/>
            <a:ext cx="8011886" cy="626851"/>
          </a:xfrm>
        </p:spPr>
        <p:txBody>
          <a:bodyPr/>
          <a:lstStyle/>
          <a:p>
            <a:r>
              <a:rPr lang="it-IT" dirty="0"/>
              <a:t>ISTITUZIONE FONDO RIFINANZIAMENTO «INDUSTRIA 4.0»</a:t>
            </a:r>
          </a:p>
        </p:txBody>
      </p:sp>
      <p:sp>
        <p:nvSpPr>
          <p:cNvPr id="4" name="Segnaposto numero diapositiva 3">
            <a:extLst>
              <a:ext uri="{FF2B5EF4-FFF2-40B4-BE49-F238E27FC236}">
                <a16:creationId xmlns:a16="http://schemas.microsoft.com/office/drawing/2014/main" id="{B2FB535C-B48E-63E3-C87F-19290AF21A10}"/>
              </a:ext>
            </a:extLst>
          </p:cNvPr>
          <p:cNvSpPr>
            <a:spLocks noGrp="1"/>
          </p:cNvSpPr>
          <p:nvPr>
            <p:ph type="sldNum" sz="quarter" idx="12"/>
          </p:nvPr>
        </p:nvSpPr>
        <p:spPr/>
        <p:txBody>
          <a:bodyPr/>
          <a:lstStyle/>
          <a:p>
            <a:fld id="{FB5B9F2C-B2AC-42B8-8C0E-D6B8362F432E}" type="slidenum">
              <a:rPr lang="it-IT" sz="1300" smtClean="0"/>
              <a:t>62</a:t>
            </a:fld>
            <a:endParaRPr lang="it-IT" sz="1300" dirty="0"/>
          </a:p>
        </p:txBody>
      </p:sp>
      <p:sp>
        <p:nvSpPr>
          <p:cNvPr id="6" name="CasellaDiTesto 5">
            <a:extLst>
              <a:ext uri="{FF2B5EF4-FFF2-40B4-BE49-F238E27FC236}">
                <a16:creationId xmlns:a16="http://schemas.microsoft.com/office/drawing/2014/main" id="{8EC9A777-236C-3F75-4138-F2D170C0D653}"/>
              </a:ext>
            </a:extLst>
          </p:cNvPr>
          <p:cNvSpPr txBox="1"/>
          <p:nvPr/>
        </p:nvSpPr>
        <p:spPr>
          <a:xfrm>
            <a:off x="1322633" y="2571750"/>
            <a:ext cx="6856541" cy="1323439"/>
          </a:xfrm>
          <a:prstGeom prst="rect">
            <a:avLst/>
          </a:prstGeom>
          <a:noFill/>
        </p:spPr>
        <p:txBody>
          <a:bodyPr wrap="square">
            <a:spAutoFit/>
          </a:bodyPr>
          <a:lstStyle/>
          <a:p>
            <a:pPr algn="ctr"/>
            <a:r>
              <a:rPr lang="it-IT" sz="1600" dirty="0"/>
              <a:t>Dal 2026 è terminata la possibilità di accedere ai crediti d’imposta previsti dai programmi Industria 4.0 e Transizione 5.0. La Legge di Bilancio 2026 ha reintrodotto il meccanismo dell’</a:t>
            </a:r>
            <a:r>
              <a:rPr lang="it-IT" sz="1600" dirty="0" err="1"/>
              <a:t>iperammortamento</a:t>
            </a:r>
            <a:r>
              <a:rPr lang="it-IT" sz="1600" dirty="0"/>
              <a:t>, lanciato nel 2017 e sostituito, dal 2020, con il Piano Industria 4.0, seguito, inoltre, nel 2025, dal Transizione 5.0.</a:t>
            </a:r>
          </a:p>
        </p:txBody>
      </p:sp>
      <p:pic>
        <p:nvPicPr>
          <p:cNvPr id="13" name="Elemento grafico 12" descr="Avviso con riempimento a tinta unita">
            <a:extLst>
              <a:ext uri="{FF2B5EF4-FFF2-40B4-BE49-F238E27FC236}">
                <a16:creationId xmlns:a16="http://schemas.microsoft.com/office/drawing/2014/main" id="{E6DD75EA-F561-A490-9564-02277247BCA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319874" y="1615982"/>
            <a:ext cx="862060" cy="862060"/>
          </a:xfrm>
          <a:prstGeom prst="rect">
            <a:avLst/>
          </a:prstGeom>
        </p:spPr>
      </p:pic>
    </p:spTree>
    <p:extLst>
      <p:ext uri="{BB962C8B-B14F-4D97-AF65-F5344CB8AC3E}">
        <p14:creationId xmlns:p14="http://schemas.microsoft.com/office/powerpoint/2010/main" val="207869784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2020F0-2CEC-ECF9-CFE5-55CFF0B6E92C}"/>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86B2F20-6232-9C84-89E8-C7AE23C2F166}"/>
              </a:ext>
            </a:extLst>
          </p:cNvPr>
          <p:cNvSpPr>
            <a:spLocks noGrp="1"/>
          </p:cNvSpPr>
          <p:nvPr>
            <p:ph type="ctrTitle"/>
          </p:nvPr>
        </p:nvSpPr>
        <p:spPr>
          <a:xfrm>
            <a:off x="0" y="1843124"/>
            <a:ext cx="9144000" cy="1010804"/>
          </a:xfrm>
        </p:spPr>
        <p:txBody>
          <a:bodyPr>
            <a:normAutofit/>
          </a:bodyPr>
          <a:lstStyle/>
          <a:p>
            <a:r>
              <a:rPr lang="it-IT" sz="2400" dirty="0"/>
              <a:t>GRAZIE PER L’ATTENZIONE!</a:t>
            </a:r>
          </a:p>
        </p:txBody>
      </p:sp>
      <p:sp>
        <p:nvSpPr>
          <p:cNvPr id="3" name="Rectangle 6">
            <a:extLst>
              <a:ext uri="{FF2B5EF4-FFF2-40B4-BE49-F238E27FC236}">
                <a16:creationId xmlns:a16="http://schemas.microsoft.com/office/drawing/2014/main" id="{1420FE4A-11C3-FA5B-12C4-12BD28C8BE46}"/>
              </a:ext>
            </a:extLst>
          </p:cNvPr>
          <p:cNvSpPr>
            <a:spLocks noChangeArrowheads="1"/>
          </p:cNvSpPr>
          <p:nvPr/>
        </p:nvSpPr>
        <p:spPr bwMode="auto">
          <a:xfrm>
            <a:off x="0" y="2485010"/>
            <a:ext cx="9144000" cy="975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1" rIns="91422" bIns="45711" anchor="ctr"/>
          <a:lstStyle>
            <a:lvl1pPr>
              <a:spcBef>
                <a:spcPct val="20000"/>
              </a:spcBef>
              <a:buChar char="•"/>
              <a:defRPr sz="3200">
                <a:solidFill>
                  <a:schemeClr val="tx1"/>
                </a:solidFill>
                <a:latin typeface="Calibri" panose="020F0502020204030204" pitchFamily="34" charset="0"/>
                <a:cs typeface="Arial" panose="020B0604020202020204" pitchFamily="34" charset="0"/>
              </a:defRPr>
            </a:lvl1pPr>
            <a:lvl2pPr marL="742950" indent="-285750">
              <a:spcBef>
                <a:spcPct val="20000"/>
              </a:spcBef>
              <a:buChar char="–"/>
              <a:defRPr sz="2800">
                <a:solidFill>
                  <a:schemeClr val="tx1"/>
                </a:solidFill>
                <a:latin typeface="Calibri" panose="020F0502020204030204" pitchFamily="34" charset="0"/>
                <a:cs typeface="Arial" panose="020B0604020202020204" pitchFamily="34" charset="0"/>
              </a:defRPr>
            </a:lvl2pPr>
            <a:lvl3pPr marL="1143000" indent="-228600">
              <a:spcBef>
                <a:spcPct val="20000"/>
              </a:spcBef>
              <a:buChar char="•"/>
              <a:defRPr sz="2400">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Calibri" panose="020F0502020204030204" pitchFamily="34" charset="0"/>
                <a:cs typeface="Arial" panose="020B0604020202020204" pitchFamily="34" charset="0"/>
              </a:defRPr>
            </a:lvl4pPr>
            <a:lvl5pPr marL="2057400" indent="-228600">
              <a:spcBef>
                <a:spcPct val="20000"/>
              </a:spcBef>
              <a:buChar char="»"/>
              <a:defRPr sz="20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9pPr>
          </a:lstStyle>
          <a:p>
            <a:pPr algn="ctr" eaLnBrk="1" hangingPunct="1">
              <a:buFontTx/>
              <a:buNone/>
            </a:pPr>
            <a:endParaRPr lang="it-IT" altLang="it-IT" sz="1200" b="1" dirty="0">
              <a:latin typeface="Roboto" panose="02000000000000000000" pitchFamily="2" charset="0"/>
              <a:ea typeface="Roboto" panose="02000000000000000000" pitchFamily="2" charset="0"/>
            </a:endParaRPr>
          </a:p>
        </p:txBody>
      </p:sp>
      <p:sp>
        <p:nvSpPr>
          <p:cNvPr id="4" name="CasellaDiTesto 3">
            <a:extLst>
              <a:ext uri="{FF2B5EF4-FFF2-40B4-BE49-F238E27FC236}">
                <a16:creationId xmlns:a16="http://schemas.microsoft.com/office/drawing/2014/main" id="{B4B78C2C-6A20-4975-EE03-ECE967B00D5F}"/>
              </a:ext>
            </a:extLst>
          </p:cNvPr>
          <p:cNvSpPr txBox="1"/>
          <p:nvPr/>
        </p:nvSpPr>
        <p:spPr>
          <a:xfrm>
            <a:off x="0" y="452846"/>
            <a:ext cx="9144000" cy="1138773"/>
          </a:xfrm>
          <a:prstGeom prst="rect">
            <a:avLst/>
          </a:prstGeom>
          <a:noFill/>
        </p:spPr>
        <p:txBody>
          <a:bodyPr wrap="square" rtlCol="0">
            <a:spAutoFit/>
          </a:bodyPr>
          <a:lstStyle/>
          <a:p>
            <a:pPr algn="ctr"/>
            <a:r>
              <a:rPr lang="it-IT" sz="3400" b="1" dirty="0">
                <a:solidFill>
                  <a:schemeClr val="accent1"/>
                </a:solidFill>
              </a:rPr>
              <a:t>Labirinto LIVE 2026</a:t>
            </a:r>
          </a:p>
          <a:p>
            <a:pPr algn="ctr"/>
            <a:r>
              <a:rPr lang="it-IT" sz="3400" b="1" dirty="0"/>
              <a:t>Speciale Legge di Bilancio</a:t>
            </a:r>
          </a:p>
        </p:txBody>
      </p:sp>
    </p:spTree>
    <p:extLst>
      <p:ext uri="{BB962C8B-B14F-4D97-AF65-F5344CB8AC3E}">
        <p14:creationId xmlns:p14="http://schemas.microsoft.com/office/powerpoint/2010/main" val="79075040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AD88611-20DF-3178-8B45-3109DDAEA1E1}"/>
              </a:ext>
            </a:extLst>
          </p:cNvPr>
          <p:cNvSpPr>
            <a:spLocks noGrp="1"/>
          </p:cNvSpPr>
          <p:nvPr>
            <p:ph type="ctrTitle"/>
          </p:nvPr>
        </p:nvSpPr>
        <p:spPr>
          <a:xfrm>
            <a:off x="0" y="1843124"/>
            <a:ext cx="9144000" cy="1010804"/>
          </a:xfrm>
        </p:spPr>
        <p:txBody>
          <a:bodyPr>
            <a:normAutofit/>
          </a:bodyPr>
          <a:lstStyle/>
          <a:p>
            <a:r>
              <a:rPr lang="it-IT" sz="1900" dirty="0"/>
              <a:t>LE DISPOSIZIONI PER IL SETTORE AGRICOLO E </a:t>
            </a:r>
            <a:br>
              <a:rPr lang="it-IT" sz="1900" dirty="0"/>
            </a:br>
            <a:r>
              <a:rPr lang="it-IT" sz="1900" dirty="0"/>
              <a:t>ALTRE DISPOSIZIONI IN TEMA DI ACCERTAMENTO</a:t>
            </a:r>
          </a:p>
        </p:txBody>
      </p:sp>
      <p:sp>
        <p:nvSpPr>
          <p:cNvPr id="3" name="Rectangle 6">
            <a:extLst>
              <a:ext uri="{FF2B5EF4-FFF2-40B4-BE49-F238E27FC236}">
                <a16:creationId xmlns:a16="http://schemas.microsoft.com/office/drawing/2014/main" id="{899BEEE5-6E79-0693-FF69-14F166929F33}"/>
              </a:ext>
            </a:extLst>
          </p:cNvPr>
          <p:cNvSpPr>
            <a:spLocks noChangeArrowheads="1"/>
          </p:cNvSpPr>
          <p:nvPr/>
        </p:nvSpPr>
        <p:spPr bwMode="auto">
          <a:xfrm>
            <a:off x="0" y="2853928"/>
            <a:ext cx="9144000" cy="606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1" rIns="91422" bIns="45711" anchor="ctr"/>
          <a:lstStyle>
            <a:lvl1pPr>
              <a:spcBef>
                <a:spcPct val="20000"/>
              </a:spcBef>
              <a:buChar char="•"/>
              <a:defRPr sz="3200">
                <a:solidFill>
                  <a:schemeClr val="tx1"/>
                </a:solidFill>
                <a:latin typeface="Calibri" panose="020F0502020204030204" pitchFamily="34" charset="0"/>
                <a:cs typeface="Arial" panose="020B0604020202020204" pitchFamily="34" charset="0"/>
              </a:defRPr>
            </a:lvl1pPr>
            <a:lvl2pPr marL="742950" indent="-285750">
              <a:spcBef>
                <a:spcPct val="20000"/>
              </a:spcBef>
              <a:buChar char="–"/>
              <a:defRPr sz="2800">
                <a:solidFill>
                  <a:schemeClr val="tx1"/>
                </a:solidFill>
                <a:latin typeface="Calibri" panose="020F0502020204030204" pitchFamily="34" charset="0"/>
                <a:cs typeface="Arial" panose="020B0604020202020204" pitchFamily="34" charset="0"/>
              </a:defRPr>
            </a:lvl2pPr>
            <a:lvl3pPr marL="1143000" indent="-228600">
              <a:spcBef>
                <a:spcPct val="20000"/>
              </a:spcBef>
              <a:buChar char="•"/>
              <a:defRPr sz="2400">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Calibri" panose="020F0502020204030204" pitchFamily="34" charset="0"/>
                <a:cs typeface="Arial" panose="020B0604020202020204" pitchFamily="34" charset="0"/>
              </a:defRPr>
            </a:lvl4pPr>
            <a:lvl5pPr marL="2057400" indent="-228600">
              <a:spcBef>
                <a:spcPct val="20000"/>
              </a:spcBef>
              <a:buChar char="»"/>
              <a:defRPr sz="20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9pPr>
          </a:lstStyle>
          <a:p>
            <a:pPr algn="ctr" eaLnBrk="1" hangingPunct="1">
              <a:buFontTx/>
              <a:buNone/>
            </a:pPr>
            <a:r>
              <a:rPr lang="it-IT" altLang="it-IT" sz="1400" b="1" dirty="0">
                <a:latin typeface="Roboto" panose="02000000000000000000" pitchFamily="2" charset="0"/>
                <a:ea typeface="Roboto" panose="02000000000000000000" pitchFamily="2" charset="0"/>
              </a:rPr>
              <a:t>a cura di Alberto Tealdi</a:t>
            </a:r>
          </a:p>
        </p:txBody>
      </p:sp>
      <p:sp>
        <p:nvSpPr>
          <p:cNvPr id="4" name="CasellaDiTesto 3">
            <a:extLst>
              <a:ext uri="{FF2B5EF4-FFF2-40B4-BE49-F238E27FC236}">
                <a16:creationId xmlns:a16="http://schemas.microsoft.com/office/drawing/2014/main" id="{74CAFAB2-5FA7-C3EC-908D-F804006EE848}"/>
              </a:ext>
            </a:extLst>
          </p:cNvPr>
          <p:cNvSpPr txBox="1"/>
          <p:nvPr/>
        </p:nvSpPr>
        <p:spPr>
          <a:xfrm>
            <a:off x="0" y="452846"/>
            <a:ext cx="9144000" cy="1138773"/>
          </a:xfrm>
          <a:prstGeom prst="rect">
            <a:avLst/>
          </a:prstGeom>
          <a:noFill/>
        </p:spPr>
        <p:txBody>
          <a:bodyPr wrap="square" rtlCol="0">
            <a:spAutoFit/>
          </a:bodyPr>
          <a:lstStyle/>
          <a:p>
            <a:pPr algn="ctr"/>
            <a:r>
              <a:rPr lang="it-IT" sz="3400" b="1" dirty="0">
                <a:solidFill>
                  <a:schemeClr val="accent1"/>
                </a:solidFill>
              </a:rPr>
              <a:t>Labirinto LIVE 2026</a:t>
            </a:r>
          </a:p>
          <a:p>
            <a:pPr algn="ctr"/>
            <a:r>
              <a:rPr lang="it-IT" sz="3400" b="1" dirty="0"/>
              <a:t>Speciale Legge di Bilancio</a:t>
            </a:r>
          </a:p>
        </p:txBody>
      </p:sp>
    </p:spTree>
    <p:extLst>
      <p:ext uri="{BB962C8B-B14F-4D97-AF65-F5344CB8AC3E}">
        <p14:creationId xmlns:p14="http://schemas.microsoft.com/office/powerpoint/2010/main" val="385868437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770FF2-8BF1-4B18-BCB4-3772ABA17A9B}"/>
            </a:ext>
          </a:extLst>
        </p:cNvPr>
        <p:cNvGrpSpPr/>
        <p:nvPr/>
      </p:nvGrpSpPr>
      <p:grpSpPr>
        <a:xfrm>
          <a:off x="0" y="0"/>
          <a:ext cx="0" cy="0"/>
          <a:chOff x="0" y="0"/>
          <a:chExt cx="0" cy="0"/>
        </a:xfrm>
      </p:grpSpPr>
      <p:sp>
        <p:nvSpPr>
          <p:cNvPr id="3" name="Titolo 1">
            <a:extLst>
              <a:ext uri="{FF2B5EF4-FFF2-40B4-BE49-F238E27FC236}">
                <a16:creationId xmlns:a16="http://schemas.microsoft.com/office/drawing/2014/main" id="{1C2C119F-E870-E5C3-A4F6-60BAA7C21934}"/>
              </a:ext>
            </a:extLst>
          </p:cNvPr>
          <p:cNvSpPr>
            <a:spLocks noGrp="1"/>
          </p:cNvSpPr>
          <p:nvPr>
            <p:ph type="ctrTitle"/>
          </p:nvPr>
        </p:nvSpPr>
        <p:spPr>
          <a:xfrm>
            <a:off x="0" y="1874838"/>
            <a:ext cx="9144000" cy="1011237"/>
          </a:xfrm>
        </p:spPr>
        <p:txBody>
          <a:bodyPr>
            <a:normAutofit/>
          </a:bodyPr>
          <a:lstStyle/>
          <a:p>
            <a:r>
              <a:rPr lang="it-IT" dirty="0"/>
              <a:t>LE DISPOSIZIONI PER IL SETTORE AGRICOLO</a:t>
            </a:r>
            <a:endParaRPr lang="it-IT" sz="1700" dirty="0">
              <a:ea typeface="Roboto"/>
              <a:cs typeface="Roboto"/>
            </a:endParaRPr>
          </a:p>
        </p:txBody>
      </p:sp>
      <p:sp>
        <p:nvSpPr>
          <p:cNvPr id="2" name="CasellaDiTesto 1">
            <a:extLst>
              <a:ext uri="{FF2B5EF4-FFF2-40B4-BE49-F238E27FC236}">
                <a16:creationId xmlns:a16="http://schemas.microsoft.com/office/drawing/2014/main" id="{EFDFCE28-BA13-34CD-C83E-FE8539EA8FF2}"/>
              </a:ext>
            </a:extLst>
          </p:cNvPr>
          <p:cNvSpPr txBox="1"/>
          <p:nvPr/>
        </p:nvSpPr>
        <p:spPr>
          <a:xfrm>
            <a:off x="0" y="452846"/>
            <a:ext cx="9144000" cy="1138773"/>
          </a:xfrm>
          <a:prstGeom prst="rect">
            <a:avLst/>
          </a:prstGeom>
          <a:noFill/>
        </p:spPr>
        <p:txBody>
          <a:bodyPr wrap="square" rtlCol="0">
            <a:spAutoFit/>
          </a:bodyPr>
          <a:lstStyle/>
          <a:p>
            <a:pPr algn="ctr"/>
            <a:r>
              <a:rPr lang="it-IT" sz="3400" b="1" dirty="0">
                <a:solidFill>
                  <a:schemeClr val="accent1"/>
                </a:solidFill>
              </a:rPr>
              <a:t>Labirinto LIVE 2026</a:t>
            </a:r>
          </a:p>
          <a:p>
            <a:pPr algn="ctr"/>
            <a:r>
              <a:rPr lang="it-IT" sz="3400" b="1" dirty="0"/>
              <a:t>Speciale Legge di Bilancio</a:t>
            </a:r>
          </a:p>
        </p:txBody>
      </p:sp>
    </p:spTree>
    <p:extLst>
      <p:ext uri="{BB962C8B-B14F-4D97-AF65-F5344CB8AC3E}">
        <p14:creationId xmlns:p14="http://schemas.microsoft.com/office/powerpoint/2010/main" val="171564578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9C932203-799B-5785-E961-BD11AE123699}"/>
              </a:ext>
            </a:extLst>
          </p:cNvPr>
          <p:cNvSpPr>
            <a:spLocks noGrp="1"/>
          </p:cNvSpPr>
          <p:nvPr>
            <p:ph type="sldNum" sz="quarter" idx="12"/>
          </p:nvPr>
        </p:nvSpPr>
        <p:spPr/>
        <p:txBody>
          <a:bodyPr/>
          <a:lstStyle/>
          <a:p>
            <a:fld id="{FB5B9F2C-B2AC-42B8-8C0E-D6B8362F432E}" type="slidenum">
              <a:rPr lang="it-IT" sz="1300" smtClean="0"/>
              <a:t>66</a:t>
            </a:fld>
            <a:endParaRPr lang="it-IT" sz="1300" dirty="0"/>
          </a:p>
        </p:txBody>
      </p:sp>
      <p:sp>
        <p:nvSpPr>
          <p:cNvPr id="3" name="Segnaposto contenuto 2">
            <a:extLst>
              <a:ext uri="{FF2B5EF4-FFF2-40B4-BE49-F238E27FC236}">
                <a16:creationId xmlns:a16="http://schemas.microsoft.com/office/drawing/2014/main" id="{6C09AF1F-D3A6-B545-2807-3AC1DC6DB50A}"/>
              </a:ext>
            </a:extLst>
          </p:cNvPr>
          <p:cNvSpPr>
            <a:spLocks noGrp="1"/>
          </p:cNvSpPr>
          <p:nvPr>
            <p:ph idx="1"/>
          </p:nvPr>
        </p:nvSpPr>
        <p:spPr/>
        <p:txBody>
          <a:bodyPr vert="horz" lIns="91440" tIns="45720" rIns="91440" bIns="45720" rtlCol="0" anchor="t">
            <a:normAutofit/>
          </a:bodyPr>
          <a:lstStyle/>
          <a:p>
            <a:pPr algn="just"/>
            <a:endParaRPr lang="it-IT" dirty="0">
              <a:ea typeface="Roboto"/>
              <a:cs typeface="Roboto"/>
            </a:endParaRPr>
          </a:p>
          <a:p>
            <a:pPr algn="just"/>
            <a:r>
              <a:rPr lang="it-IT" dirty="0">
                <a:ea typeface="Roboto"/>
                <a:cs typeface="Roboto"/>
              </a:rPr>
              <a:t>L'esenzione IRPEF prevista dalla Legge di Bilancio per il 2025 relativamente ai redditi fondiari dichiarati da coltivatori diretti o da imprenditori agricoli professionali, per i periodi d'imposta 2024 e 2025 è stata prorogata anche al periodo d'imposta 2026 (art. 1, comma 15).</a:t>
            </a:r>
          </a:p>
          <a:p>
            <a:pPr algn="just"/>
            <a:endParaRPr lang="it-IT" dirty="0">
              <a:ea typeface="Roboto"/>
              <a:cs typeface="Roboto"/>
            </a:endParaRPr>
          </a:p>
          <a:p>
            <a:pPr algn="just"/>
            <a:r>
              <a:rPr lang="it-IT" dirty="0">
                <a:ea typeface="Roboto"/>
                <a:cs typeface="Roboto"/>
              </a:rPr>
              <a:t>E' prevista infatti fino a 10.000 euro per i redditi dominicali e agrari di coltivatori diretti e imprenditori agricoli professionali la non concorrenza alla formazione del reddito complessivo ai fini IRPEF, mentre per gli ulteriori 5.000 euro questi concorrono per il 50%.</a:t>
            </a:r>
          </a:p>
          <a:p>
            <a:pPr algn="just"/>
            <a:r>
              <a:rPr lang="it-IT" dirty="0">
                <a:ea typeface="Roboto"/>
                <a:cs typeface="Roboto"/>
              </a:rPr>
              <a:t>Oltre tale soglia la tassazione è piena.</a:t>
            </a:r>
          </a:p>
        </p:txBody>
      </p:sp>
      <p:sp>
        <p:nvSpPr>
          <p:cNvPr id="4" name="Titolo 3">
            <a:extLst>
              <a:ext uri="{FF2B5EF4-FFF2-40B4-BE49-F238E27FC236}">
                <a16:creationId xmlns:a16="http://schemas.microsoft.com/office/drawing/2014/main" id="{7890AC4C-F958-B96D-A79E-42DD488D1978}"/>
              </a:ext>
            </a:extLst>
          </p:cNvPr>
          <p:cNvSpPr>
            <a:spLocks noGrp="1"/>
          </p:cNvSpPr>
          <p:nvPr>
            <p:ph type="title"/>
          </p:nvPr>
        </p:nvSpPr>
        <p:spPr/>
        <p:txBody>
          <a:bodyPr/>
          <a:lstStyle/>
          <a:p>
            <a:r>
              <a:rPr lang="it-IT" dirty="0">
                <a:ea typeface="Roboto"/>
                <a:cs typeface="Roboto"/>
              </a:rPr>
              <a:t>PROROGA PER IL PERIODO D'IMPOSTA 2026 DELL'ESENZIONE IRPEF PER CD E IAP </a:t>
            </a:r>
            <a:endParaRPr lang="it-IT" dirty="0"/>
          </a:p>
        </p:txBody>
      </p:sp>
    </p:spTree>
    <p:extLst>
      <p:ext uri="{BB962C8B-B14F-4D97-AF65-F5344CB8AC3E}">
        <p14:creationId xmlns:p14="http://schemas.microsoft.com/office/powerpoint/2010/main" val="94814620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6E132972-8268-CAE5-393A-CEAD0E34301E}"/>
              </a:ext>
            </a:extLst>
          </p:cNvPr>
          <p:cNvSpPr>
            <a:spLocks noGrp="1"/>
          </p:cNvSpPr>
          <p:nvPr>
            <p:ph type="sldNum" sz="quarter" idx="12"/>
          </p:nvPr>
        </p:nvSpPr>
        <p:spPr/>
        <p:txBody>
          <a:bodyPr/>
          <a:lstStyle/>
          <a:p>
            <a:fld id="{FB5B9F2C-B2AC-42B8-8C0E-D6B8362F432E}" type="slidenum">
              <a:rPr lang="it-IT" sz="1300" smtClean="0"/>
              <a:t>67</a:t>
            </a:fld>
            <a:endParaRPr lang="it-IT" sz="1300" dirty="0"/>
          </a:p>
        </p:txBody>
      </p:sp>
      <p:sp>
        <p:nvSpPr>
          <p:cNvPr id="3" name="Segnaposto contenuto 2">
            <a:extLst>
              <a:ext uri="{FF2B5EF4-FFF2-40B4-BE49-F238E27FC236}">
                <a16:creationId xmlns:a16="http://schemas.microsoft.com/office/drawing/2014/main" id="{A04E7AA8-30A1-269E-5109-34425926AB0F}"/>
              </a:ext>
            </a:extLst>
          </p:cNvPr>
          <p:cNvSpPr>
            <a:spLocks noGrp="1"/>
          </p:cNvSpPr>
          <p:nvPr>
            <p:ph idx="1"/>
          </p:nvPr>
        </p:nvSpPr>
        <p:spPr/>
        <p:txBody>
          <a:bodyPr vert="horz" lIns="91440" tIns="45720" rIns="91440" bIns="45720" rtlCol="0" anchor="t">
            <a:normAutofit/>
          </a:bodyPr>
          <a:lstStyle/>
          <a:p>
            <a:pPr algn="just"/>
            <a:r>
              <a:rPr lang="it-IT" dirty="0">
                <a:ea typeface="Roboto"/>
                <a:cs typeface="Roboto"/>
              </a:rPr>
              <a:t>La nuova formulazione (art. 1, comma 16) stabilisce che il regime di tassazione ordinaria si applica agli impianti fotovoltaici a terra, per la parte eccedente la produzione di  i 260.000 kWh, se i lavori di installazione sono completati dopo il 31 dicembre 2025. A tal fine, la norma chiarisce che la registrazione dell’impianto come “realizzato” nel sistema GAUDÌ (Gestione Anagrafica Unica degli Impianti di produzione di energia elettrica) costituisce prova dell’avvenuta installazione.</a:t>
            </a:r>
            <a:endParaRPr lang="it-IT"/>
          </a:p>
          <a:p>
            <a:pPr algn="just"/>
            <a:endParaRPr lang="it-IT" dirty="0">
              <a:ea typeface="Roboto"/>
              <a:cs typeface="Roboto"/>
            </a:endParaRPr>
          </a:p>
          <a:p>
            <a:pPr algn="just"/>
            <a:r>
              <a:rPr lang="it-IT" dirty="0">
                <a:ea typeface="Roboto"/>
                <a:cs typeface="Roboto"/>
              </a:rPr>
              <a:t>La precedente versione della norma, introdotta con la Legge di Bilancio per il 2025, faceva riferimento agli impianti entrati in esercizio dopo il 31 dicembre 2025, creando incertezza sul parametro e sul fatto che questo dipendesse soprattutto da fattori esterni </a:t>
            </a:r>
            <a:r>
              <a:rPr lang="it-IT">
                <a:ea typeface="Roboto"/>
                <a:cs typeface="Roboto"/>
              </a:rPr>
              <a:t>all'azienda agricola.</a:t>
            </a:r>
            <a:endParaRPr lang="it-IT" dirty="0">
              <a:ea typeface="Roboto"/>
              <a:cs typeface="Roboto"/>
            </a:endParaRPr>
          </a:p>
        </p:txBody>
      </p:sp>
      <p:sp>
        <p:nvSpPr>
          <p:cNvPr id="4" name="Titolo 3">
            <a:extLst>
              <a:ext uri="{FF2B5EF4-FFF2-40B4-BE49-F238E27FC236}">
                <a16:creationId xmlns:a16="http://schemas.microsoft.com/office/drawing/2014/main" id="{34A3326F-F4C1-12D6-8F71-3247F1D17352}"/>
              </a:ext>
            </a:extLst>
          </p:cNvPr>
          <p:cNvSpPr>
            <a:spLocks noGrp="1"/>
          </p:cNvSpPr>
          <p:nvPr>
            <p:ph type="title"/>
          </p:nvPr>
        </p:nvSpPr>
        <p:spPr/>
        <p:txBody>
          <a:bodyPr/>
          <a:lstStyle/>
          <a:p>
            <a:pPr algn="just">
              <a:spcBef>
                <a:spcPts val="0"/>
              </a:spcBef>
            </a:pPr>
            <a:r>
              <a:rPr lang="it-IT" dirty="0">
                <a:ea typeface="Roboto"/>
                <a:cs typeface="Roboto"/>
              </a:rPr>
              <a:t>ESCLUSIONE DALLA TASSAZIONE FORFETTARIA PER IMPIANTI FOTOVOLTAICI A TERRA INSTALLATI DOPO IL 31.12.2025</a:t>
            </a:r>
          </a:p>
        </p:txBody>
      </p:sp>
    </p:spTree>
    <p:extLst>
      <p:ext uri="{BB962C8B-B14F-4D97-AF65-F5344CB8AC3E}">
        <p14:creationId xmlns:p14="http://schemas.microsoft.com/office/powerpoint/2010/main" val="69671404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2A625797-D4B3-8DAB-73CF-350CA5DBF10E}"/>
              </a:ext>
            </a:extLst>
          </p:cNvPr>
          <p:cNvSpPr>
            <a:spLocks noGrp="1"/>
          </p:cNvSpPr>
          <p:nvPr>
            <p:ph type="sldNum" sz="quarter" idx="12"/>
          </p:nvPr>
        </p:nvSpPr>
        <p:spPr/>
        <p:txBody>
          <a:bodyPr/>
          <a:lstStyle/>
          <a:p>
            <a:fld id="{FB5B9F2C-B2AC-42B8-8C0E-D6B8362F432E}" type="slidenum">
              <a:rPr lang="it-IT" sz="1300" smtClean="0"/>
              <a:t>68</a:t>
            </a:fld>
            <a:endParaRPr lang="it-IT" sz="1300" dirty="0"/>
          </a:p>
        </p:txBody>
      </p:sp>
      <p:sp>
        <p:nvSpPr>
          <p:cNvPr id="3" name="Segnaposto contenuto 2">
            <a:extLst>
              <a:ext uri="{FF2B5EF4-FFF2-40B4-BE49-F238E27FC236}">
                <a16:creationId xmlns:a16="http://schemas.microsoft.com/office/drawing/2014/main" id="{A7F6EF34-3DF7-D0E1-1CEC-7390DA86FBF1}"/>
              </a:ext>
            </a:extLst>
          </p:cNvPr>
          <p:cNvSpPr>
            <a:spLocks noGrp="1"/>
          </p:cNvSpPr>
          <p:nvPr>
            <p:ph idx="1"/>
          </p:nvPr>
        </p:nvSpPr>
        <p:spPr/>
        <p:txBody>
          <a:bodyPr vert="horz" lIns="91440" tIns="45720" rIns="91440" bIns="45720" rtlCol="0" anchor="t">
            <a:normAutofit/>
          </a:bodyPr>
          <a:lstStyle/>
          <a:p>
            <a:pPr algn="just"/>
            <a:r>
              <a:rPr lang="it-IT" dirty="0">
                <a:ea typeface="Roboto"/>
                <a:cs typeface="Roboto"/>
              </a:rPr>
              <a:t>Per il settore agricolo, vale a dire per le aziende agricole di produzione primaria, pesca e acquacoltura (art. 1, commi 454-459) viene mantenuto il sistema di credito d'imposta, con aliquota pari al 40%, per investimenti in beni strumentali nuovi (materiali e immateriali).</a:t>
            </a:r>
          </a:p>
          <a:p>
            <a:pPr algn="just"/>
            <a:r>
              <a:rPr lang="it-IT" dirty="0">
                <a:ea typeface="Roboto"/>
                <a:cs typeface="Roboto"/>
              </a:rPr>
              <a:t>I termini per gli investimenti sono dal 1° gennaio 2026 al 28 settembre 2028.</a:t>
            </a:r>
          </a:p>
          <a:p>
            <a:pPr algn="just"/>
            <a:r>
              <a:rPr lang="it-IT" dirty="0">
                <a:ea typeface="Roboto"/>
                <a:cs typeface="Roboto"/>
              </a:rPr>
              <a:t>Il credito utilizzabile in F24, prevede un tetto massimo di spesa di 1 milione di euro per azienda, con risorse stanziate limitate di circa 2,1 milioni per anno.</a:t>
            </a:r>
          </a:p>
          <a:p>
            <a:endParaRPr lang="it-IT" dirty="0">
              <a:ea typeface="Roboto"/>
              <a:cs typeface="Roboto"/>
            </a:endParaRPr>
          </a:p>
          <a:p>
            <a:pPr algn="just"/>
            <a:r>
              <a:rPr lang="it-IT" dirty="0">
                <a:ea typeface="Roboto"/>
                <a:cs typeface="Roboto"/>
              </a:rPr>
              <a:t>Verrà emanato un decreto attuativo per le regole operative e sarà richiesta una certificazione dei costi da parte di un revisore legale, con costi certificabili nel credito per le aziende non soggette a revisione. </a:t>
            </a:r>
          </a:p>
          <a:p>
            <a:endParaRPr lang="it-IT" dirty="0">
              <a:ea typeface="Roboto"/>
              <a:cs typeface="Roboto"/>
            </a:endParaRPr>
          </a:p>
        </p:txBody>
      </p:sp>
      <p:sp>
        <p:nvSpPr>
          <p:cNvPr id="4" name="Titolo 3">
            <a:extLst>
              <a:ext uri="{FF2B5EF4-FFF2-40B4-BE49-F238E27FC236}">
                <a16:creationId xmlns:a16="http://schemas.microsoft.com/office/drawing/2014/main" id="{E6CFAC0C-CC11-C83B-5992-21CA24DC403F}"/>
              </a:ext>
            </a:extLst>
          </p:cNvPr>
          <p:cNvSpPr>
            <a:spLocks noGrp="1"/>
          </p:cNvSpPr>
          <p:nvPr>
            <p:ph type="title"/>
          </p:nvPr>
        </p:nvSpPr>
        <p:spPr/>
        <p:txBody>
          <a:bodyPr/>
          <a:lstStyle/>
          <a:p>
            <a:r>
              <a:rPr lang="it-IT" dirty="0">
                <a:ea typeface="Roboto"/>
                <a:cs typeface="Roboto"/>
              </a:rPr>
              <a:t>CREDITO D'IMPOSTA 4.0 PER IL SETTORE AGRICOLO </a:t>
            </a:r>
            <a:endParaRPr lang="it-IT" dirty="0"/>
          </a:p>
        </p:txBody>
      </p:sp>
    </p:spTree>
    <p:extLst>
      <p:ext uri="{BB962C8B-B14F-4D97-AF65-F5344CB8AC3E}">
        <p14:creationId xmlns:p14="http://schemas.microsoft.com/office/powerpoint/2010/main" val="72485923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59F203C7-B65F-3FAF-6C6B-8C647A5F0059}"/>
              </a:ext>
            </a:extLst>
          </p:cNvPr>
          <p:cNvSpPr>
            <a:spLocks noGrp="1"/>
          </p:cNvSpPr>
          <p:nvPr>
            <p:ph type="sldNum" sz="quarter" idx="12"/>
          </p:nvPr>
        </p:nvSpPr>
        <p:spPr/>
        <p:txBody>
          <a:bodyPr/>
          <a:lstStyle/>
          <a:p>
            <a:fld id="{FB5B9F2C-B2AC-42B8-8C0E-D6B8362F432E}" type="slidenum">
              <a:rPr lang="it-IT" sz="1300" smtClean="0"/>
              <a:t>69</a:t>
            </a:fld>
            <a:endParaRPr lang="it-IT" sz="1300" dirty="0"/>
          </a:p>
        </p:txBody>
      </p:sp>
      <p:sp>
        <p:nvSpPr>
          <p:cNvPr id="3" name="Segnaposto contenuto 2">
            <a:extLst>
              <a:ext uri="{FF2B5EF4-FFF2-40B4-BE49-F238E27FC236}">
                <a16:creationId xmlns:a16="http://schemas.microsoft.com/office/drawing/2014/main" id="{6E1A8455-CDCD-E17F-FFA4-B1DB2ADBBEAE}"/>
              </a:ext>
            </a:extLst>
          </p:cNvPr>
          <p:cNvSpPr>
            <a:spLocks noGrp="1"/>
          </p:cNvSpPr>
          <p:nvPr>
            <p:ph idx="1"/>
          </p:nvPr>
        </p:nvSpPr>
        <p:spPr/>
        <p:txBody>
          <a:bodyPr vert="horz" lIns="91440" tIns="45720" rIns="91440" bIns="45720" rtlCol="0" anchor="t">
            <a:normAutofit/>
          </a:bodyPr>
          <a:lstStyle/>
          <a:p>
            <a:pPr algn="just"/>
            <a:endParaRPr lang="it-IT" dirty="0">
              <a:ea typeface="Roboto"/>
              <a:cs typeface="Roboto"/>
            </a:endParaRPr>
          </a:p>
          <a:p>
            <a:pPr algn="just"/>
            <a:r>
              <a:rPr lang="it-IT" dirty="0">
                <a:ea typeface="Roboto"/>
                <a:cs typeface="Roboto"/>
              </a:rPr>
              <a:t>L’articolo 1, comma 157, della Legge di Bilancio 2026 prevede che </a:t>
            </a:r>
            <a:r>
              <a:rPr lang="it-IT" i="1" dirty="0">
                <a:ea typeface="Roboto"/>
                <a:cs typeface="Roboto"/>
              </a:rPr>
              <a:t>«i contraenti possono altresì cedere la propria quota di prodotto ad altre parti del contratto»</a:t>
            </a:r>
            <a:r>
              <a:rPr lang="it-IT" dirty="0">
                <a:ea typeface="Roboto"/>
                <a:cs typeface="Roboto"/>
              </a:rPr>
              <a:t>.</a:t>
            </a:r>
            <a:endParaRPr lang="it-IT">
              <a:ea typeface="Roboto"/>
              <a:cs typeface="Roboto"/>
            </a:endParaRPr>
          </a:p>
          <a:p>
            <a:pPr algn="just"/>
            <a:endParaRPr lang="it-IT" dirty="0">
              <a:ea typeface="Roboto"/>
              <a:cs typeface="Roboto"/>
            </a:endParaRPr>
          </a:p>
          <a:p>
            <a:pPr algn="just"/>
            <a:r>
              <a:rPr lang="it-IT" dirty="0">
                <a:ea typeface="Roboto"/>
                <a:cs typeface="Roboto"/>
              </a:rPr>
              <a:t>Con tale norma di apertura viene riconosciuta alle imprese agricole retiste la possibilità di cedere la propria quota di prodotto in natura, originariamente assegnata dalla partecipazione alla rete (e quindi prodotto acquisito a titolo originario ai fini della prevalenza), non solo a soggetti terzi, ma anche ad altre imprese partecipanti alla medesima rete.</a:t>
            </a:r>
          </a:p>
          <a:p>
            <a:endParaRPr lang="it-IT" dirty="0">
              <a:ea typeface="Roboto"/>
              <a:cs typeface="Roboto"/>
            </a:endParaRPr>
          </a:p>
          <a:p>
            <a:endParaRPr lang="it-IT" dirty="0">
              <a:ea typeface="Roboto"/>
              <a:cs typeface="Roboto"/>
            </a:endParaRPr>
          </a:p>
        </p:txBody>
      </p:sp>
      <p:sp>
        <p:nvSpPr>
          <p:cNvPr id="4" name="Titolo 3">
            <a:extLst>
              <a:ext uri="{FF2B5EF4-FFF2-40B4-BE49-F238E27FC236}">
                <a16:creationId xmlns:a16="http://schemas.microsoft.com/office/drawing/2014/main" id="{EFA1DB79-B5BE-277E-9C89-773C9FAF3E12}"/>
              </a:ext>
            </a:extLst>
          </p:cNvPr>
          <p:cNvSpPr>
            <a:spLocks noGrp="1"/>
          </p:cNvSpPr>
          <p:nvPr>
            <p:ph type="title"/>
          </p:nvPr>
        </p:nvSpPr>
        <p:spPr/>
        <p:txBody>
          <a:bodyPr/>
          <a:lstStyle/>
          <a:p>
            <a:r>
              <a:rPr lang="it-IT" dirty="0">
                <a:ea typeface="Roboto"/>
                <a:cs typeface="Roboto"/>
              </a:rPr>
              <a:t>MODIFICA ALLA DISCIPLINA DEI CONTRATTI DI RETE IN AGRICOLTURA </a:t>
            </a:r>
            <a:endParaRPr lang="it-IT" dirty="0"/>
          </a:p>
        </p:txBody>
      </p:sp>
    </p:spTree>
    <p:extLst>
      <p:ext uri="{BB962C8B-B14F-4D97-AF65-F5344CB8AC3E}">
        <p14:creationId xmlns:p14="http://schemas.microsoft.com/office/powerpoint/2010/main" val="390276740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7ACD43-A746-57FC-AB39-3752983B604E}"/>
            </a:ext>
          </a:extLst>
        </p:cNvPr>
        <p:cNvGrpSpPr/>
        <p:nvPr/>
      </p:nvGrpSpPr>
      <p:grpSpPr>
        <a:xfrm>
          <a:off x="0" y="0"/>
          <a:ext cx="0" cy="0"/>
          <a:chOff x="0" y="0"/>
          <a:chExt cx="0" cy="0"/>
        </a:xfrm>
      </p:grpSpPr>
      <p:sp>
        <p:nvSpPr>
          <p:cNvPr id="3" name="Titolo 1">
            <a:extLst>
              <a:ext uri="{FF2B5EF4-FFF2-40B4-BE49-F238E27FC236}">
                <a16:creationId xmlns:a16="http://schemas.microsoft.com/office/drawing/2014/main" id="{932D56DA-3820-0A34-33C4-ABF8D1A36E6B}"/>
              </a:ext>
            </a:extLst>
          </p:cNvPr>
          <p:cNvSpPr>
            <a:spLocks noGrp="1"/>
          </p:cNvSpPr>
          <p:nvPr>
            <p:ph type="ctrTitle"/>
          </p:nvPr>
        </p:nvSpPr>
        <p:spPr>
          <a:xfrm>
            <a:off x="0" y="1874838"/>
            <a:ext cx="9144000" cy="1011237"/>
          </a:xfrm>
        </p:spPr>
        <p:txBody>
          <a:bodyPr>
            <a:normAutofit/>
          </a:bodyPr>
          <a:lstStyle/>
          <a:p>
            <a:r>
              <a:rPr lang="it-IT" dirty="0"/>
              <a:t>LIQUIDAZIONI IVA</a:t>
            </a:r>
            <a:br>
              <a:rPr lang="it-IT" dirty="0"/>
            </a:br>
            <a:r>
              <a:rPr lang="it-IT" dirty="0"/>
              <a:t>OMESSA DICHIARAZIONE</a:t>
            </a:r>
            <a:endParaRPr lang="it-IT" b="0" dirty="0"/>
          </a:p>
        </p:txBody>
      </p:sp>
      <p:sp>
        <p:nvSpPr>
          <p:cNvPr id="2" name="CasellaDiTesto 1">
            <a:extLst>
              <a:ext uri="{FF2B5EF4-FFF2-40B4-BE49-F238E27FC236}">
                <a16:creationId xmlns:a16="http://schemas.microsoft.com/office/drawing/2014/main" id="{F0F0A815-2611-D489-0128-CAF113306369}"/>
              </a:ext>
            </a:extLst>
          </p:cNvPr>
          <p:cNvSpPr txBox="1"/>
          <p:nvPr/>
        </p:nvSpPr>
        <p:spPr>
          <a:xfrm>
            <a:off x="0" y="452846"/>
            <a:ext cx="9144000" cy="1138773"/>
          </a:xfrm>
          <a:prstGeom prst="rect">
            <a:avLst/>
          </a:prstGeom>
          <a:noFill/>
        </p:spPr>
        <p:txBody>
          <a:bodyPr wrap="square" rtlCol="0">
            <a:spAutoFit/>
          </a:bodyPr>
          <a:lstStyle/>
          <a:p>
            <a:pPr algn="ctr"/>
            <a:r>
              <a:rPr lang="it-IT" sz="3400" b="1" dirty="0">
                <a:solidFill>
                  <a:schemeClr val="accent1"/>
                </a:solidFill>
              </a:rPr>
              <a:t>Labirinto LIVE 2026</a:t>
            </a:r>
          </a:p>
          <a:p>
            <a:pPr algn="ctr"/>
            <a:r>
              <a:rPr lang="it-IT" sz="3400" b="1" dirty="0"/>
              <a:t>Speciale Legge di Bilancio</a:t>
            </a:r>
          </a:p>
        </p:txBody>
      </p:sp>
    </p:spTree>
    <p:extLst>
      <p:ext uri="{BB962C8B-B14F-4D97-AF65-F5344CB8AC3E}">
        <p14:creationId xmlns:p14="http://schemas.microsoft.com/office/powerpoint/2010/main" val="83676391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E4C613-207A-52C3-B002-34C026437847}"/>
            </a:ext>
          </a:extLst>
        </p:cNvPr>
        <p:cNvGrpSpPr/>
        <p:nvPr/>
      </p:nvGrpSpPr>
      <p:grpSpPr>
        <a:xfrm>
          <a:off x="0" y="0"/>
          <a:ext cx="0" cy="0"/>
          <a:chOff x="0" y="0"/>
          <a:chExt cx="0" cy="0"/>
        </a:xfrm>
      </p:grpSpPr>
      <p:sp>
        <p:nvSpPr>
          <p:cNvPr id="2" name="Text Placeholder 2">
            <a:extLst>
              <a:ext uri="{FF2B5EF4-FFF2-40B4-BE49-F238E27FC236}">
                <a16:creationId xmlns:a16="http://schemas.microsoft.com/office/drawing/2014/main" id="{C8BDE804-CF8F-9974-D898-754AC27D38AF}"/>
              </a:ext>
            </a:extLst>
          </p:cNvPr>
          <p:cNvSpPr>
            <a:spLocks noGrp="1"/>
          </p:cNvSpPr>
          <p:nvPr>
            <p:ph idx="1"/>
          </p:nvPr>
        </p:nvSpPr>
        <p:spPr>
          <a:xfrm>
            <a:off x="705389" y="1314796"/>
            <a:ext cx="7731579" cy="1426232"/>
          </a:xfrm>
          <a:prstGeom prst="rect">
            <a:avLst/>
          </a:prstGeom>
          <a:solidFill>
            <a:schemeClr val="bg1">
              <a:lumMod val="95000"/>
            </a:schemeClr>
          </a:solidFill>
          <a:ln w="12700" cap="rnd">
            <a:solidFill>
              <a:srgbClr val="C5322A"/>
            </a:solidFill>
          </a:ln>
        </p:spPr>
        <p:txBody>
          <a:bodyPr vert="horz" lIns="91440" tIns="45720" rIns="91440" bIns="45720" rtlCol="0">
            <a:normAutofit lnSpcReduction="10000"/>
          </a:bodyPr>
          <a:lstStyle/>
          <a:p>
            <a:pPr lvl="0"/>
            <a:r>
              <a:rPr lang="it-IT" sz="1500" cap="none" dirty="0"/>
              <a:t>Misura volta al contras</a:t>
            </a:r>
            <a:r>
              <a:rPr lang="it-IT" dirty="0"/>
              <a:t>to degli adempimenti degli obblighi di dichiarazione, comunicazione e versamento dell’IVA in attuazione nella riforma dell’amministrazione fiscale 1.12 del PNRR.</a:t>
            </a:r>
          </a:p>
          <a:p>
            <a:pPr lvl="0"/>
            <a:endParaRPr lang="it-IT" sz="1500" cap="none" dirty="0"/>
          </a:p>
          <a:p>
            <a:pPr lvl="0"/>
            <a:r>
              <a:rPr lang="it-IT" dirty="0"/>
              <a:t>Introdotta una nuova liquidazione automatizzata  della dichiarazione IVA omessa anche in presenza di dichiarazioni presentate senza quadri necessari (VF e VE).</a:t>
            </a:r>
            <a:endParaRPr lang="it-IT" sz="1500" cap="none" dirty="0"/>
          </a:p>
        </p:txBody>
      </p:sp>
      <p:sp>
        <p:nvSpPr>
          <p:cNvPr id="3" name="Text Placeholder 2">
            <a:extLst>
              <a:ext uri="{FF2B5EF4-FFF2-40B4-BE49-F238E27FC236}">
                <a16:creationId xmlns:a16="http://schemas.microsoft.com/office/drawing/2014/main" id="{493C8DA4-8118-7817-EE91-F74E64009CEE}"/>
              </a:ext>
            </a:extLst>
          </p:cNvPr>
          <p:cNvSpPr txBox="1">
            <a:spLocks/>
          </p:cNvSpPr>
          <p:nvPr/>
        </p:nvSpPr>
        <p:spPr>
          <a:xfrm>
            <a:off x="705389" y="3506900"/>
            <a:ext cx="7731579" cy="520995"/>
          </a:xfrm>
          <a:prstGeom prst="rect">
            <a:avLst/>
          </a:prstGeom>
          <a:ln w="12700" cap="rnd">
            <a:solidFill>
              <a:srgbClr val="C5322A"/>
            </a:solidFill>
          </a:ln>
        </p:spPr>
        <p:txBody>
          <a:bodyPr vert="horz" lIns="91440" tIns="45720" rIns="91440" bIns="45720" rtlCol="0">
            <a:normAutofit/>
          </a:bodyPr>
          <a:lstStyle>
            <a:lvl1pPr marL="0" indent="0" algn="l" defTabSz="685800" rtl="0" eaLnBrk="1" latinLnBrk="0" hangingPunct="1">
              <a:lnSpc>
                <a:spcPct val="100000"/>
              </a:lnSpc>
              <a:spcBef>
                <a:spcPts val="0"/>
              </a:spcBef>
              <a:buFont typeface="Arial" panose="020B0604020202020204" pitchFamily="34" charset="0"/>
              <a:buNone/>
              <a:defRPr sz="1700" kern="1200" cap="all" baseline="0">
                <a:solidFill>
                  <a:schemeClr val="tx1"/>
                </a:solidFill>
                <a:latin typeface="+mn-lt"/>
                <a:ea typeface="+mn-ea"/>
                <a:cs typeface="+mn-cs"/>
              </a:defRPr>
            </a:lvl1pPr>
            <a:lvl2pPr marL="514350" indent="-171450" algn="l" defTabSz="685800" rtl="0" eaLnBrk="1" latinLnBrk="0" hangingPunct="1">
              <a:lnSpc>
                <a:spcPct val="100000"/>
              </a:lnSpc>
              <a:spcBef>
                <a:spcPts val="0"/>
              </a:spcBef>
              <a:buFont typeface="Arial" panose="020B0604020202020204" pitchFamily="34" charset="0"/>
              <a:buChar char="•"/>
              <a:defRPr sz="1600" kern="1200">
                <a:solidFill>
                  <a:schemeClr val="tx1"/>
                </a:solidFill>
                <a:latin typeface="+mn-lt"/>
                <a:ea typeface="+mn-ea"/>
                <a:cs typeface="+mn-cs"/>
              </a:defRPr>
            </a:lvl2pPr>
            <a:lvl3pPr marL="857250" indent="-171450" algn="l" defTabSz="685800" rtl="0" eaLnBrk="1" latinLnBrk="0" hangingPunct="1">
              <a:lnSpc>
                <a:spcPct val="100000"/>
              </a:lnSpc>
              <a:spcBef>
                <a:spcPts val="0"/>
              </a:spcBef>
              <a:buFont typeface="Roboto" panose="02000000000000000000" pitchFamily="2" charset="0"/>
              <a:buChar char="−"/>
              <a:defRPr sz="1400" kern="1200">
                <a:solidFill>
                  <a:schemeClr val="tx1"/>
                </a:solidFill>
                <a:latin typeface="+mn-lt"/>
                <a:ea typeface="+mn-ea"/>
                <a:cs typeface="+mn-cs"/>
              </a:defRPr>
            </a:lvl3pPr>
            <a:lvl4pPr marL="1200150" indent="-171450" algn="l" defTabSz="685800" rtl="0" eaLnBrk="1" latinLnBrk="0" hangingPunct="1">
              <a:lnSpc>
                <a:spcPct val="100000"/>
              </a:lnSpc>
              <a:spcBef>
                <a:spcPts val="0"/>
              </a:spcBef>
              <a:buFont typeface="Calibri" panose="020F0502020204030204" pitchFamily="34" charset="0"/>
              <a:buChar char="◦"/>
              <a:defRPr sz="1200" kern="1200">
                <a:solidFill>
                  <a:schemeClr val="tx1"/>
                </a:solidFill>
                <a:latin typeface="+mn-lt"/>
                <a:ea typeface="+mn-ea"/>
                <a:cs typeface="+mn-cs"/>
              </a:defRPr>
            </a:lvl4pPr>
            <a:lvl5pPr marL="1543050" indent="-171450" algn="l" defTabSz="685800" rtl="0" eaLnBrk="1" latinLnBrk="0" hangingPunct="1">
              <a:lnSpc>
                <a:spcPct val="100000"/>
              </a:lnSpc>
              <a:spcBef>
                <a:spcPts val="0"/>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it-IT" sz="1400" cap="none" dirty="0"/>
              <a:t>Maggior gettito per lo stato di 646 milioni di euro (anno 2026 e 2027), 710 milioni di euro (2028), 837 milioni di euro (2029), 964 milioni di euro 2030.</a:t>
            </a:r>
          </a:p>
        </p:txBody>
      </p:sp>
      <p:pic>
        <p:nvPicPr>
          <p:cNvPr id="7" name="Elemento grafico 6" descr="Direzione con riempimento a tinta unita">
            <a:extLst>
              <a:ext uri="{FF2B5EF4-FFF2-40B4-BE49-F238E27FC236}">
                <a16:creationId xmlns:a16="http://schemas.microsoft.com/office/drawing/2014/main" id="{08D36F5D-CDF6-80B1-C4A3-398E3DBC887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8068991">
            <a:off x="4313101" y="2773883"/>
            <a:ext cx="516155" cy="516155"/>
          </a:xfrm>
          <a:prstGeom prst="rect">
            <a:avLst/>
          </a:prstGeom>
        </p:spPr>
      </p:pic>
      <p:sp>
        <p:nvSpPr>
          <p:cNvPr id="6" name="Titolo 5">
            <a:extLst>
              <a:ext uri="{FF2B5EF4-FFF2-40B4-BE49-F238E27FC236}">
                <a16:creationId xmlns:a16="http://schemas.microsoft.com/office/drawing/2014/main" id="{F6CC63FD-B155-DCB7-8A40-903C8740CA3E}"/>
              </a:ext>
            </a:extLst>
          </p:cNvPr>
          <p:cNvSpPr>
            <a:spLocks noGrp="1"/>
          </p:cNvSpPr>
          <p:nvPr>
            <p:ph type="title"/>
          </p:nvPr>
        </p:nvSpPr>
        <p:spPr>
          <a:xfrm>
            <a:off x="566057" y="540099"/>
            <a:ext cx="8011886" cy="626851"/>
          </a:xfrm>
        </p:spPr>
        <p:txBody>
          <a:bodyPr/>
          <a:lstStyle/>
          <a:p>
            <a:r>
              <a:rPr lang="it-IT" dirty="0"/>
              <a:t>LIQUIDAZIONI IVA OMESSA DICHIARAZIONE</a:t>
            </a:r>
          </a:p>
        </p:txBody>
      </p:sp>
      <p:sp>
        <p:nvSpPr>
          <p:cNvPr id="4" name="Segnaposto numero diapositiva 3">
            <a:extLst>
              <a:ext uri="{FF2B5EF4-FFF2-40B4-BE49-F238E27FC236}">
                <a16:creationId xmlns:a16="http://schemas.microsoft.com/office/drawing/2014/main" id="{EEC063F2-2305-46C3-659D-7CCCED750781}"/>
              </a:ext>
            </a:extLst>
          </p:cNvPr>
          <p:cNvSpPr>
            <a:spLocks noGrp="1"/>
          </p:cNvSpPr>
          <p:nvPr>
            <p:ph type="sldNum" sz="quarter" idx="12"/>
          </p:nvPr>
        </p:nvSpPr>
        <p:spPr/>
        <p:txBody>
          <a:bodyPr/>
          <a:lstStyle/>
          <a:p>
            <a:fld id="{FB5B9F2C-B2AC-42B8-8C0E-D6B8362F432E}" type="slidenum">
              <a:rPr lang="it-IT" sz="1300" smtClean="0"/>
              <a:t>71</a:t>
            </a:fld>
            <a:endParaRPr lang="it-IT" sz="1300" dirty="0"/>
          </a:p>
        </p:txBody>
      </p:sp>
    </p:spTree>
    <p:extLst>
      <p:ext uri="{BB962C8B-B14F-4D97-AF65-F5344CB8AC3E}">
        <p14:creationId xmlns:p14="http://schemas.microsoft.com/office/powerpoint/2010/main" val="86950384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31B3F0-A8A3-509D-A065-1D20DB2B77E5}"/>
            </a:ext>
          </a:extLst>
        </p:cNvPr>
        <p:cNvGrpSpPr/>
        <p:nvPr/>
      </p:nvGrpSpPr>
      <p:grpSpPr>
        <a:xfrm>
          <a:off x="0" y="0"/>
          <a:ext cx="0" cy="0"/>
          <a:chOff x="0" y="0"/>
          <a:chExt cx="0" cy="0"/>
        </a:xfrm>
      </p:grpSpPr>
      <p:sp>
        <p:nvSpPr>
          <p:cNvPr id="4" name="Rettangolo 3">
            <a:extLst>
              <a:ext uri="{FF2B5EF4-FFF2-40B4-BE49-F238E27FC236}">
                <a16:creationId xmlns:a16="http://schemas.microsoft.com/office/drawing/2014/main" id="{4EE42264-DA96-C175-791E-E6F2814D6A2A}"/>
              </a:ext>
            </a:extLst>
          </p:cNvPr>
          <p:cNvSpPr/>
          <p:nvPr/>
        </p:nvSpPr>
        <p:spPr>
          <a:xfrm>
            <a:off x="773335" y="1333973"/>
            <a:ext cx="7606011" cy="449270"/>
          </a:xfrm>
          <a:prstGeom prst="rect">
            <a:avLst/>
          </a:prstGeom>
          <a:solidFill>
            <a:schemeClr val="bg1">
              <a:lumMod val="95000"/>
            </a:schemeClr>
          </a:solidFill>
          <a:ln w="12700">
            <a:solidFill>
              <a:schemeClr val="tx1"/>
            </a:solidFill>
          </a:ln>
        </p:spPr>
        <p:style>
          <a:lnRef idx="2">
            <a:schemeClr val="dk1"/>
          </a:lnRef>
          <a:fillRef idx="1">
            <a:schemeClr val="lt1"/>
          </a:fillRef>
          <a:effectRef idx="0">
            <a:schemeClr val="dk1"/>
          </a:effectRef>
          <a:fontRef idx="minor">
            <a:schemeClr val="dk1"/>
          </a:fontRef>
        </p:style>
        <p:txBody>
          <a:bodyPr anchor="ctr"/>
          <a:lstStyle/>
          <a:p>
            <a:pPr algn="ctr" fontAlgn="base">
              <a:spcBef>
                <a:spcPct val="0"/>
              </a:spcBef>
              <a:spcAft>
                <a:spcPct val="0"/>
              </a:spcAft>
              <a:defRPr/>
            </a:pPr>
            <a:r>
              <a:rPr lang="it-IT" sz="1500" b="1" dirty="0">
                <a:solidFill>
                  <a:srgbClr val="000000"/>
                </a:solidFill>
              </a:rPr>
              <a:t>Modifica Legge di Bilancio 2026 comma 111</a:t>
            </a:r>
          </a:p>
        </p:txBody>
      </p:sp>
      <p:sp>
        <p:nvSpPr>
          <p:cNvPr id="5" name="Rettangolo 4">
            <a:extLst>
              <a:ext uri="{FF2B5EF4-FFF2-40B4-BE49-F238E27FC236}">
                <a16:creationId xmlns:a16="http://schemas.microsoft.com/office/drawing/2014/main" id="{90BFD7BB-ADA6-6870-CE6D-301F8D5F0697}"/>
              </a:ext>
            </a:extLst>
          </p:cNvPr>
          <p:cNvSpPr/>
          <p:nvPr/>
        </p:nvSpPr>
        <p:spPr>
          <a:xfrm>
            <a:off x="773334" y="2150672"/>
            <a:ext cx="7606011" cy="2118769"/>
          </a:xfrm>
          <a:prstGeom prst="rect">
            <a:avLst/>
          </a:prstGeom>
          <a:solidFill>
            <a:srgbClr val="DE6A6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it-IT" sz="1400" b="1" dirty="0">
                <a:solidFill>
                  <a:schemeClr val="tx1"/>
                </a:solidFill>
              </a:rPr>
              <a:t>Art. 54-bis1 D.P.R. 633/72</a:t>
            </a:r>
          </a:p>
          <a:p>
            <a:pPr algn="ctr"/>
            <a:r>
              <a:rPr lang="it-IT" sz="1400" b="1" dirty="0">
                <a:solidFill>
                  <a:schemeClr val="tx1"/>
                </a:solidFill>
              </a:rPr>
              <a:t>Nuova disposizione in vigore</a:t>
            </a:r>
          </a:p>
          <a:p>
            <a:pPr algn="ctr"/>
            <a:endParaRPr lang="it-IT" sz="1400" dirty="0">
              <a:solidFill>
                <a:schemeClr val="tx1"/>
              </a:solidFill>
            </a:endParaRPr>
          </a:p>
          <a:p>
            <a:pPr algn="ctr"/>
            <a:r>
              <a:rPr lang="it-IT" sz="1400" dirty="0">
                <a:solidFill>
                  <a:schemeClr val="tx1"/>
                </a:solidFill>
              </a:rPr>
              <a:t>Possibilità per l’Agenzia delle Entrate di procedere alla liquidazione IVA in modo automatizzato e «senza pregiudizio dell’azione accertatrice» sulla base delle fatture elettroniche emesse e ricevute, dei corrispettivi telematici trasmessi e degli elementi desumibili dalle comunicazioni dei dati delle liquidazioni periodiche.</a:t>
            </a:r>
          </a:p>
          <a:p>
            <a:pPr algn="ctr"/>
            <a:endParaRPr lang="it-IT" sz="1400" dirty="0">
              <a:solidFill>
                <a:schemeClr val="tx1"/>
              </a:solidFill>
            </a:endParaRPr>
          </a:p>
        </p:txBody>
      </p:sp>
      <p:sp>
        <p:nvSpPr>
          <p:cNvPr id="8" name="Freccia in giù 7">
            <a:extLst>
              <a:ext uri="{FF2B5EF4-FFF2-40B4-BE49-F238E27FC236}">
                <a16:creationId xmlns:a16="http://schemas.microsoft.com/office/drawing/2014/main" id="{9CD36519-8EFC-B4D3-FE94-A4E185F384BE}"/>
              </a:ext>
            </a:extLst>
          </p:cNvPr>
          <p:cNvSpPr/>
          <p:nvPr/>
        </p:nvSpPr>
        <p:spPr>
          <a:xfrm>
            <a:off x="4416939" y="1864324"/>
            <a:ext cx="310122" cy="205266"/>
          </a:xfrm>
          <a:prstGeom prst="downArrow">
            <a:avLst/>
          </a:prstGeom>
          <a:solidFill>
            <a:schemeClr val="bg1">
              <a:lumMod val="95000"/>
            </a:schemeClr>
          </a:solidFill>
          <a:ln w="12700" cap="flat" cmpd="sng" algn="ctr">
            <a:solidFill>
              <a:srgbClr val="C5322A"/>
            </a:solidFill>
            <a:prstDash val="solid"/>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it-IT" sz="1013" b="0" i="0" u="none" strike="noStrike" kern="0" cap="none" spc="0" normalizeH="0" baseline="0" noProof="0" dirty="0">
              <a:ln>
                <a:noFill/>
              </a:ln>
              <a:solidFill>
                <a:srgbClr val="FFFFFF"/>
              </a:solidFill>
              <a:effectLst/>
              <a:uLnTx/>
              <a:uFillTx/>
              <a:ea typeface="+mn-ea"/>
              <a:cs typeface="+mn-cs"/>
            </a:endParaRPr>
          </a:p>
        </p:txBody>
      </p:sp>
      <p:sp>
        <p:nvSpPr>
          <p:cNvPr id="12" name="Titolo 11">
            <a:extLst>
              <a:ext uri="{FF2B5EF4-FFF2-40B4-BE49-F238E27FC236}">
                <a16:creationId xmlns:a16="http://schemas.microsoft.com/office/drawing/2014/main" id="{CD62DFF3-1377-4805-A2FE-AC09F5B43546}"/>
              </a:ext>
            </a:extLst>
          </p:cNvPr>
          <p:cNvSpPr>
            <a:spLocks noGrp="1"/>
          </p:cNvSpPr>
          <p:nvPr>
            <p:ph type="title"/>
          </p:nvPr>
        </p:nvSpPr>
        <p:spPr>
          <a:xfrm>
            <a:off x="566057" y="540099"/>
            <a:ext cx="8011886" cy="626851"/>
          </a:xfrm>
        </p:spPr>
        <p:txBody>
          <a:bodyPr/>
          <a:lstStyle/>
          <a:p>
            <a:r>
              <a:rPr lang="it-IT" dirty="0"/>
              <a:t>LIQUIDAZIONI IVA OMESSA DICHIARAZIONE</a:t>
            </a:r>
          </a:p>
        </p:txBody>
      </p:sp>
      <p:sp>
        <p:nvSpPr>
          <p:cNvPr id="2" name="Segnaposto numero diapositiva 1">
            <a:extLst>
              <a:ext uri="{FF2B5EF4-FFF2-40B4-BE49-F238E27FC236}">
                <a16:creationId xmlns:a16="http://schemas.microsoft.com/office/drawing/2014/main" id="{8980BF33-343C-FBAE-3CD7-77F55B0BAE7C}"/>
              </a:ext>
            </a:extLst>
          </p:cNvPr>
          <p:cNvSpPr>
            <a:spLocks noGrp="1"/>
          </p:cNvSpPr>
          <p:nvPr>
            <p:ph type="sldNum" sz="quarter" idx="12"/>
          </p:nvPr>
        </p:nvSpPr>
        <p:spPr/>
        <p:txBody>
          <a:bodyPr/>
          <a:lstStyle/>
          <a:p>
            <a:fld id="{FB5B9F2C-B2AC-42B8-8C0E-D6B8362F432E}" type="slidenum">
              <a:rPr lang="it-IT" sz="1300" smtClean="0"/>
              <a:t>72</a:t>
            </a:fld>
            <a:endParaRPr lang="it-IT" sz="1300" dirty="0"/>
          </a:p>
        </p:txBody>
      </p:sp>
    </p:spTree>
    <p:extLst>
      <p:ext uri="{BB962C8B-B14F-4D97-AF65-F5344CB8AC3E}">
        <p14:creationId xmlns:p14="http://schemas.microsoft.com/office/powerpoint/2010/main" val="323009184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A3EA99-271F-4016-302F-046A1BFF0C64}"/>
            </a:ext>
          </a:extLst>
        </p:cNvPr>
        <p:cNvGrpSpPr/>
        <p:nvPr/>
      </p:nvGrpSpPr>
      <p:grpSpPr>
        <a:xfrm>
          <a:off x="0" y="0"/>
          <a:ext cx="0" cy="0"/>
          <a:chOff x="0" y="0"/>
          <a:chExt cx="0" cy="0"/>
        </a:xfrm>
      </p:grpSpPr>
      <p:sp>
        <p:nvSpPr>
          <p:cNvPr id="4" name="Rettangolo 3">
            <a:extLst>
              <a:ext uri="{FF2B5EF4-FFF2-40B4-BE49-F238E27FC236}">
                <a16:creationId xmlns:a16="http://schemas.microsoft.com/office/drawing/2014/main" id="{5324C959-A7A7-1EAD-E98B-E1CA605B0069}"/>
              </a:ext>
            </a:extLst>
          </p:cNvPr>
          <p:cNvSpPr/>
          <p:nvPr/>
        </p:nvSpPr>
        <p:spPr>
          <a:xfrm>
            <a:off x="748211" y="3058404"/>
            <a:ext cx="7606011" cy="1459808"/>
          </a:xfrm>
          <a:prstGeom prst="rect">
            <a:avLst/>
          </a:prstGeom>
          <a:solidFill>
            <a:srgbClr val="EBA39F"/>
          </a:solidFill>
          <a:ln w="12700">
            <a:solidFill>
              <a:srgbClr val="002060"/>
            </a:solidFill>
          </a:ln>
        </p:spPr>
        <p:style>
          <a:lnRef idx="2">
            <a:schemeClr val="dk1"/>
          </a:lnRef>
          <a:fillRef idx="1">
            <a:schemeClr val="lt1"/>
          </a:fillRef>
          <a:effectRef idx="0">
            <a:schemeClr val="dk1"/>
          </a:effectRef>
          <a:fontRef idx="minor">
            <a:schemeClr val="dk1"/>
          </a:fontRef>
        </p:style>
        <p:txBody>
          <a:bodyPr anchor="ctr"/>
          <a:lstStyle/>
          <a:p>
            <a:pPr algn="ctr" fontAlgn="base">
              <a:spcBef>
                <a:spcPct val="0"/>
              </a:spcBef>
              <a:spcAft>
                <a:spcPct val="0"/>
              </a:spcAft>
              <a:defRPr/>
            </a:pPr>
            <a:r>
              <a:rPr lang="it-IT" sz="1400" dirty="0">
                <a:solidFill>
                  <a:srgbClr val="000000"/>
                </a:solidFill>
              </a:rPr>
              <a:t>Elementi esclusi: </a:t>
            </a:r>
          </a:p>
          <a:p>
            <a:pPr marL="285750" indent="-285750" algn="ctr" fontAlgn="base">
              <a:spcBef>
                <a:spcPct val="0"/>
              </a:spcBef>
              <a:spcAft>
                <a:spcPct val="0"/>
              </a:spcAft>
              <a:buFont typeface="Arial" panose="020B0604020202020204" pitchFamily="34" charset="0"/>
              <a:buChar char="•"/>
              <a:defRPr/>
            </a:pPr>
            <a:r>
              <a:rPr lang="it-IT" sz="1400" dirty="0">
                <a:solidFill>
                  <a:srgbClr val="000000"/>
                </a:solidFill>
              </a:rPr>
              <a:t>No credito risultante dalla dichiarazione del periodo precedente</a:t>
            </a:r>
          </a:p>
          <a:p>
            <a:pPr marL="285750" indent="-285750" algn="ctr" fontAlgn="base">
              <a:spcBef>
                <a:spcPct val="0"/>
              </a:spcBef>
              <a:spcAft>
                <a:spcPct val="0"/>
              </a:spcAft>
              <a:buFont typeface="Arial" panose="020B0604020202020204" pitchFamily="34" charset="0"/>
              <a:buChar char="•"/>
              <a:defRPr/>
            </a:pPr>
            <a:r>
              <a:rPr lang="it-IT" sz="1400" dirty="0">
                <a:solidFill>
                  <a:srgbClr val="000000"/>
                </a:solidFill>
              </a:rPr>
              <a:t>No versamenti a scomputo</a:t>
            </a:r>
          </a:p>
          <a:p>
            <a:pPr marL="285750" indent="-285750" algn="ctr" fontAlgn="base">
              <a:spcBef>
                <a:spcPct val="0"/>
              </a:spcBef>
              <a:spcAft>
                <a:spcPct val="0"/>
              </a:spcAft>
              <a:buFont typeface="Arial" panose="020B0604020202020204" pitchFamily="34" charset="0"/>
              <a:buChar char="•"/>
              <a:defRPr/>
            </a:pPr>
            <a:endParaRPr lang="it-IT" sz="1400" dirty="0">
              <a:solidFill>
                <a:srgbClr val="000000"/>
              </a:solidFill>
            </a:endParaRPr>
          </a:p>
          <a:p>
            <a:pPr algn="ctr" fontAlgn="base">
              <a:spcBef>
                <a:spcPct val="0"/>
              </a:spcBef>
              <a:spcAft>
                <a:spcPct val="0"/>
              </a:spcAft>
              <a:defRPr/>
            </a:pPr>
            <a:r>
              <a:rPr lang="it-IT" sz="1400" dirty="0">
                <a:solidFill>
                  <a:srgbClr val="000000"/>
                </a:solidFill>
              </a:rPr>
              <a:t>RILEVANZA DI TALI ELEMENTI IN SEDE DI CONTRADDITORIO</a:t>
            </a:r>
          </a:p>
          <a:p>
            <a:pPr algn="ctr" fontAlgn="base">
              <a:spcBef>
                <a:spcPct val="0"/>
              </a:spcBef>
              <a:spcAft>
                <a:spcPct val="0"/>
              </a:spcAft>
              <a:defRPr/>
            </a:pPr>
            <a:endParaRPr lang="it-IT" sz="1400" dirty="0">
              <a:solidFill>
                <a:srgbClr val="000000"/>
              </a:solidFill>
            </a:endParaRPr>
          </a:p>
        </p:txBody>
      </p:sp>
      <p:sp>
        <p:nvSpPr>
          <p:cNvPr id="5" name="Rettangolo 4">
            <a:extLst>
              <a:ext uri="{FF2B5EF4-FFF2-40B4-BE49-F238E27FC236}">
                <a16:creationId xmlns:a16="http://schemas.microsoft.com/office/drawing/2014/main" id="{A4E6234F-1A77-89A7-B718-A94D844DA8C6}"/>
              </a:ext>
            </a:extLst>
          </p:cNvPr>
          <p:cNvSpPr/>
          <p:nvPr/>
        </p:nvSpPr>
        <p:spPr>
          <a:xfrm>
            <a:off x="748211" y="2257626"/>
            <a:ext cx="7606011" cy="391445"/>
          </a:xfrm>
          <a:prstGeom prst="rect">
            <a:avLst/>
          </a:prstGeom>
          <a:solidFill>
            <a:schemeClr val="bg1">
              <a:lumMod val="95000"/>
            </a:schemeClr>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it-IT" sz="1400" dirty="0">
                <a:solidFill>
                  <a:srgbClr val="000000"/>
                </a:solidFill>
              </a:rPr>
              <a:t>Ricostruzione della liquidazione IVA</a:t>
            </a:r>
          </a:p>
        </p:txBody>
      </p:sp>
      <p:sp>
        <p:nvSpPr>
          <p:cNvPr id="7" name="Callout con freccia in giù 8">
            <a:extLst>
              <a:ext uri="{FF2B5EF4-FFF2-40B4-BE49-F238E27FC236}">
                <a16:creationId xmlns:a16="http://schemas.microsoft.com/office/drawing/2014/main" id="{DAA087A2-5C17-550C-8BC8-0813BB6B100C}"/>
              </a:ext>
            </a:extLst>
          </p:cNvPr>
          <p:cNvSpPr/>
          <p:nvPr/>
        </p:nvSpPr>
        <p:spPr>
          <a:xfrm>
            <a:off x="748211" y="1311967"/>
            <a:ext cx="7619344" cy="838561"/>
          </a:xfrm>
          <a:prstGeom prst="downArrowCallout">
            <a:avLst/>
          </a:prstGeom>
          <a:solidFill>
            <a:srgbClr val="C5322A"/>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it-IT" sz="1600" b="1" dirty="0">
                <a:solidFill>
                  <a:schemeClr val="bg1"/>
                </a:solidFill>
              </a:rPr>
              <a:t>LIQUIDAZIONE DELL’IMPOSTA</a:t>
            </a:r>
          </a:p>
        </p:txBody>
      </p:sp>
      <p:sp>
        <p:nvSpPr>
          <p:cNvPr id="8" name="Titolo 7">
            <a:extLst>
              <a:ext uri="{FF2B5EF4-FFF2-40B4-BE49-F238E27FC236}">
                <a16:creationId xmlns:a16="http://schemas.microsoft.com/office/drawing/2014/main" id="{BCC2C173-D5FE-FDFF-90A0-C557C658AF01}"/>
              </a:ext>
            </a:extLst>
          </p:cNvPr>
          <p:cNvSpPr>
            <a:spLocks noGrp="1"/>
          </p:cNvSpPr>
          <p:nvPr>
            <p:ph type="title"/>
          </p:nvPr>
        </p:nvSpPr>
        <p:spPr>
          <a:xfrm>
            <a:off x="566057" y="540099"/>
            <a:ext cx="8011886" cy="626851"/>
          </a:xfrm>
        </p:spPr>
        <p:txBody>
          <a:bodyPr/>
          <a:lstStyle/>
          <a:p>
            <a:r>
              <a:rPr lang="it-IT" dirty="0"/>
              <a:t>LIQUIDAZIONI IVA OMESSA DICHIARAZIONE</a:t>
            </a:r>
          </a:p>
        </p:txBody>
      </p:sp>
      <p:sp>
        <p:nvSpPr>
          <p:cNvPr id="2" name="Segnaposto numero diapositiva 1">
            <a:extLst>
              <a:ext uri="{FF2B5EF4-FFF2-40B4-BE49-F238E27FC236}">
                <a16:creationId xmlns:a16="http://schemas.microsoft.com/office/drawing/2014/main" id="{C7A1251E-6BBA-EC3F-E3AF-ABD8E81FDC74}"/>
              </a:ext>
            </a:extLst>
          </p:cNvPr>
          <p:cNvSpPr>
            <a:spLocks noGrp="1"/>
          </p:cNvSpPr>
          <p:nvPr>
            <p:ph type="sldNum" sz="quarter" idx="12"/>
          </p:nvPr>
        </p:nvSpPr>
        <p:spPr/>
        <p:txBody>
          <a:bodyPr/>
          <a:lstStyle/>
          <a:p>
            <a:fld id="{FB5B9F2C-B2AC-42B8-8C0E-D6B8362F432E}" type="slidenum">
              <a:rPr lang="it-IT" sz="1300" smtClean="0"/>
              <a:t>73</a:t>
            </a:fld>
            <a:endParaRPr lang="it-IT" sz="1300" dirty="0"/>
          </a:p>
        </p:txBody>
      </p:sp>
    </p:spTree>
    <p:extLst>
      <p:ext uri="{BB962C8B-B14F-4D97-AF65-F5344CB8AC3E}">
        <p14:creationId xmlns:p14="http://schemas.microsoft.com/office/powerpoint/2010/main" val="48277252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0B0DA5-BB12-785B-13B6-2466A8326AE2}"/>
            </a:ext>
          </a:extLst>
        </p:cNvPr>
        <p:cNvGrpSpPr/>
        <p:nvPr/>
      </p:nvGrpSpPr>
      <p:grpSpPr>
        <a:xfrm>
          <a:off x="0" y="0"/>
          <a:ext cx="0" cy="0"/>
          <a:chOff x="0" y="0"/>
          <a:chExt cx="0" cy="0"/>
        </a:xfrm>
      </p:grpSpPr>
      <p:sp>
        <p:nvSpPr>
          <p:cNvPr id="4" name="Rettangolo 3">
            <a:extLst>
              <a:ext uri="{FF2B5EF4-FFF2-40B4-BE49-F238E27FC236}">
                <a16:creationId xmlns:a16="http://schemas.microsoft.com/office/drawing/2014/main" id="{ADCAE0B8-53A3-A320-2207-41E70972CBDF}"/>
              </a:ext>
            </a:extLst>
          </p:cNvPr>
          <p:cNvSpPr/>
          <p:nvPr/>
        </p:nvSpPr>
        <p:spPr>
          <a:xfrm>
            <a:off x="748211" y="3058404"/>
            <a:ext cx="7606011" cy="711553"/>
          </a:xfrm>
          <a:prstGeom prst="rect">
            <a:avLst/>
          </a:prstGeom>
          <a:solidFill>
            <a:srgbClr val="EBA39F"/>
          </a:solidFill>
          <a:ln w="12700">
            <a:solidFill>
              <a:srgbClr val="002060"/>
            </a:solidFill>
          </a:ln>
        </p:spPr>
        <p:style>
          <a:lnRef idx="2">
            <a:schemeClr val="dk1"/>
          </a:lnRef>
          <a:fillRef idx="1">
            <a:schemeClr val="lt1"/>
          </a:fillRef>
          <a:effectRef idx="0">
            <a:schemeClr val="dk1"/>
          </a:effectRef>
          <a:fontRef idx="minor">
            <a:schemeClr val="dk1"/>
          </a:fontRef>
        </p:style>
        <p:txBody>
          <a:bodyPr anchor="ctr"/>
          <a:lstStyle/>
          <a:p>
            <a:pPr algn="ctr" fontAlgn="base">
              <a:spcBef>
                <a:spcPct val="0"/>
              </a:spcBef>
              <a:spcAft>
                <a:spcPct val="0"/>
              </a:spcAft>
              <a:defRPr/>
            </a:pPr>
            <a:r>
              <a:rPr lang="it-IT" sz="1400" dirty="0">
                <a:solidFill>
                  <a:srgbClr val="000000"/>
                </a:solidFill>
              </a:rPr>
              <a:t>Entro </a:t>
            </a:r>
            <a:r>
              <a:rPr lang="it-IT" sz="1400" b="1" dirty="0">
                <a:solidFill>
                  <a:srgbClr val="000000"/>
                </a:solidFill>
              </a:rPr>
              <a:t>60 giorni </a:t>
            </a:r>
            <a:r>
              <a:rPr lang="it-IT" sz="1400" dirty="0">
                <a:solidFill>
                  <a:srgbClr val="000000"/>
                </a:solidFill>
              </a:rPr>
              <a:t>dalla notifica della comunicazione</a:t>
            </a:r>
          </a:p>
        </p:txBody>
      </p:sp>
      <p:sp>
        <p:nvSpPr>
          <p:cNvPr id="5" name="Rettangolo 4">
            <a:extLst>
              <a:ext uri="{FF2B5EF4-FFF2-40B4-BE49-F238E27FC236}">
                <a16:creationId xmlns:a16="http://schemas.microsoft.com/office/drawing/2014/main" id="{9B331885-DC5A-A7B4-7D40-CC376B4B3F84}"/>
              </a:ext>
            </a:extLst>
          </p:cNvPr>
          <p:cNvSpPr/>
          <p:nvPr/>
        </p:nvSpPr>
        <p:spPr>
          <a:xfrm>
            <a:off x="748211" y="2257626"/>
            <a:ext cx="7606011" cy="711553"/>
          </a:xfrm>
          <a:prstGeom prst="rect">
            <a:avLst/>
          </a:prstGeom>
          <a:solidFill>
            <a:schemeClr val="bg1">
              <a:lumMod val="95000"/>
            </a:schemeClr>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it-IT" sz="1400" dirty="0">
                <a:solidFill>
                  <a:srgbClr val="000000"/>
                </a:solidFill>
              </a:rPr>
              <a:t>Possibilità di segnalare dati o elementi non considerati o valutati erroneamente.</a:t>
            </a:r>
          </a:p>
          <a:p>
            <a:pPr algn="ctr" fontAlgn="base">
              <a:spcBef>
                <a:spcPct val="0"/>
              </a:spcBef>
              <a:spcAft>
                <a:spcPct val="0"/>
              </a:spcAft>
              <a:defRPr/>
            </a:pPr>
            <a:r>
              <a:rPr lang="it-IT" sz="1400" dirty="0">
                <a:solidFill>
                  <a:srgbClr val="000000"/>
                </a:solidFill>
              </a:rPr>
              <a:t>Possibilità di fornire chiarimenti necessari (es. credito periodo antecedente).</a:t>
            </a:r>
          </a:p>
        </p:txBody>
      </p:sp>
      <p:sp>
        <p:nvSpPr>
          <p:cNvPr id="6" name="Rettangolo 5">
            <a:extLst>
              <a:ext uri="{FF2B5EF4-FFF2-40B4-BE49-F238E27FC236}">
                <a16:creationId xmlns:a16="http://schemas.microsoft.com/office/drawing/2014/main" id="{432A781F-613F-8554-7A12-5231AF8D3C7A}"/>
              </a:ext>
            </a:extLst>
          </p:cNvPr>
          <p:cNvSpPr/>
          <p:nvPr/>
        </p:nvSpPr>
        <p:spPr>
          <a:xfrm>
            <a:off x="748211" y="3859182"/>
            <a:ext cx="7606011" cy="711553"/>
          </a:xfrm>
          <a:prstGeom prst="rect">
            <a:avLst/>
          </a:prstGeom>
          <a:solidFill>
            <a:schemeClr val="bg1">
              <a:lumMod val="95000"/>
            </a:schemeClr>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it-IT" sz="1400" dirty="0">
                <a:solidFill>
                  <a:srgbClr val="000000"/>
                </a:solidFill>
              </a:rPr>
              <a:t>Successivamente ai 60 giorni le somme dovute sono iscritti a ruolo</a:t>
            </a:r>
          </a:p>
        </p:txBody>
      </p:sp>
      <p:sp>
        <p:nvSpPr>
          <p:cNvPr id="7" name="Callout con freccia in giù 8">
            <a:extLst>
              <a:ext uri="{FF2B5EF4-FFF2-40B4-BE49-F238E27FC236}">
                <a16:creationId xmlns:a16="http://schemas.microsoft.com/office/drawing/2014/main" id="{205D4E0C-AA96-1C07-0D9E-FC8578CF5B6F}"/>
              </a:ext>
            </a:extLst>
          </p:cNvPr>
          <p:cNvSpPr/>
          <p:nvPr/>
        </p:nvSpPr>
        <p:spPr>
          <a:xfrm>
            <a:off x="748211" y="1311967"/>
            <a:ext cx="7619344" cy="838561"/>
          </a:xfrm>
          <a:prstGeom prst="downArrowCallout">
            <a:avLst/>
          </a:prstGeom>
          <a:solidFill>
            <a:srgbClr val="C5322A"/>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it-IT" sz="1600" b="1" dirty="0">
                <a:solidFill>
                  <a:schemeClr val="bg1"/>
                </a:solidFill>
              </a:rPr>
              <a:t>CONTRADDITORIO</a:t>
            </a:r>
          </a:p>
        </p:txBody>
      </p:sp>
      <p:sp>
        <p:nvSpPr>
          <p:cNvPr id="8" name="Titolo 7">
            <a:extLst>
              <a:ext uri="{FF2B5EF4-FFF2-40B4-BE49-F238E27FC236}">
                <a16:creationId xmlns:a16="http://schemas.microsoft.com/office/drawing/2014/main" id="{4EA44F9B-4BF6-ACE3-42E2-EFE9E8D9A57A}"/>
              </a:ext>
            </a:extLst>
          </p:cNvPr>
          <p:cNvSpPr>
            <a:spLocks noGrp="1"/>
          </p:cNvSpPr>
          <p:nvPr>
            <p:ph type="title"/>
          </p:nvPr>
        </p:nvSpPr>
        <p:spPr>
          <a:xfrm>
            <a:off x="566057" y="540099"/>
            <a:ext cx="8011886" cy="626851"/>
          </a:xfrm>
        </p:spPr>
        <p:txBody>
          <a:bodyPr/>
          <a:lstStyle/>
          <a:p>
            <a:r>
              <a:rPr lang="it-IT" dirty="0"/>
              <a:t>LIQUIDAZIONI IVA OMESSA DICHIARAZIONE</a:t>
            </a:r>
          </a:p>
        </p:txBody>
      </p:sp>
      <p:sp>
        <p:nvSpPr>
          <p:cNvPr id="2" name="Segnaposto numero diapositiva 1">
            <a:extLst>
              <a:ext uri="{FF2B5EF4-FFF2-40B4-BE49-F238E27FC236}">
                <a16:creationId xmlns:a16="http://schemas.microsoft.com/office/drawing/2014/main" id="{03AB32E6-4458-41BA-F64C-0DF208B339DF}"/>
              </a:ext>
            </a:extLst>
          </p:cNvPr>
          <p:cNvSpPr>
            <a:spLocks noGrp="1"/>
          </p:cNvSpPr>
          <p:nvPr>
            <p:ph type="sldNum" sz="quarter" idx="12"/>
          </p:nvPr>
        </p:nvSpPr>
        <p:spPr/>
        <p:txBody>
          <a:bodyPr/>
          <a:lstStyle/>
          <a:p>
            <a:fld id="{FB5B9F2C-B2AC-42B8-8C0E-D6B8362F432E}" type="slidenum">
              <a:rPr lang="it-IT" sz="1300" smtClean="0"/>
              <a:t>74</a:t>
            </a:fld>
            <a:endParaRPr lang="it-IT" sz="1300" dirty="0"/>
          </a:p>
        </p:txBody>
      </p:sp>
    </p:spTree>
    <p:extLst>
      <p:ext uri="{BB962C8B-B14F-4D97-AF65-F5344CB8AC3E}">
        <p14:creationId xmlns:p14="http://schemas.microsoft.com/office/powerpoint/2010/main" val="121921443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9E68FB-BCCA-F1DA-4757-6D8E46F8D1A4}"/>
            </a:ext>
          </a:extLst>
        </p:cNvPr>
        <p:cNvGrpSpPr/>
        <p:nvPr/>
      </p:nvGrpSpPr>
      <p:grpSpPr>
        <a:xfrm>
          <a:off x="0" y="0"/>
          <a:ext cx="0" cy="0"/>
          <a:chOff x="0" y="0"/>
          <a:chExt cx="0" cy="0"/>
        </a:xfrm>
      </p:grpSpPr>
      <p:sp>
        <p:nvSpPr>
          <p:cNvPr id="4" name="Rettangolo 3">
            <a:extLst>
              <a:ext uri="{FF2B5EF4-FFF2-40B4-BE49-F238E27FC236}">
                <a16:creationId xmlns:a16="http://schemas.microsoft.com/office/drawing/2014/main" id="{BE3B7466-39D5-1A37-94AA-48AFABCEB52C}"/>
              </a:ext>
            </a:extLst>
          </p:cNvPr>
          <p:cNvSpPr/>
          <p:nvPr/>
        </p:nvSpPr>
        <p:spPr>
          <a:xfrm>
            <a:off x="773335" y="1333973"/>
            <a:ext cx="7606011" cy="449270"/>
          </a:xfrm>
          <a:prstGeom prst="rect">
            <a:avLst/>
          </a:prstGeom>
          <a:solidFill>
            <a:schemeClr val="bg1">
              <a:lumMod val="95000"/>
            </a:schemeClr>
          </a:solidFill>
          <a:ln w="12700">
            <a:solidFill>
              <a:schemeClr val="tx1"/>
            </a:solidFill>
          </a:ln>
        </p:spPr>
        <p:style>
          <a:lnRef idx="2">
            <a:schemeClr val="dk1"/>
          </a:lnRef>
          <a:fillRef idx="1">
            <a:schemeClr val="lt1"/>
          </a:fillRef>
          <a:effectRef idx="0">
            <a:schemeClr val="dk1"/>
          </a:effectRef>
          <a:fontRef idx="minor">
            <a:schemeClr val="dk1"/>
          </a:fontRef>
        </p:style>
        <p:txBody>
          <a:bodyPr anchor="ctr"/>
          <a:lstStyle/>
          <a:p>
            <a:pPr algn="ctr" fontAlgn="base">
              <a:spcBef>
                <a:spcPct val="0"/>
              </a:spcBef>
              <a:spcAft>
                <a:spcPct val="0"/>
              </a:spcAft>
              <a:defRPr/>
            </a:pPr>
            <a:r>
              <a:rPr lang="it-IT" sz="1500" b="1" dirty="0">
                <a:solidFill>
                  <a:srgbClr val="000000"/>
                </a:solidFill>
              </a:rPr>
              <a:t>Modifica Legge di Bilancio 2026 comma 111</a:t>
            </a:r>
          </a:p>
        </p:txBody>
      </p:sp>
      <p:sp>
        <p:nvSpPr>
          <p:cNvPr id="5" name="Rettangolo 4">
            <a:extLst>
              <a:ext uri="{FF2B5EF4-FFF2-40B4-BE49-F238E27FC236}">
                <a16:creationId xmlns:a16="http://schemas.microsoft.com/office/drawing/2014/main" id="{455A65A9-3C5E-71C2-9472-4EAEC7F5556E}"/>
              </a:ext>
            </a:extLst>
          </p:cNvPr>
          <p:cNvSpPr/>
          <p:nvPr/>
        </p:nvSpPr>
        <p:spPr>
          <a:xfrm>
            <a:off x="773335" y="2150672"/>
            <a:ext cx="3594380" cy="2118769"/>
          </a:xfrm>
          <a:prstGeom prst="rect">
            <a:avLst/>
          </a:prstGeom>
          <a:solidFill>
            <a:srgbClr val="DE6A6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it-IT" sz="1200" b="1" dirty="0">
                <a:solidFill>
                  <a:schemeClr val="tx1"/>
                </a:solidFill>
              </a:rPr>
              <a:t>DECORRENZA DELLE DISPOSIZIONI</a:t>
            </a:r>
          </a:p>
          <a:p>
            <a:pPr algn="ctr"/>
            <a:endParaRPr lang="it-IT" sz="1200" dirty="0">
              <a:solidFill>
                <a:schemeClr val="tx1"/>
              </a:solidFill>
            </a:endParaRPr>
          </a:p>
          <a:p>
            <a:pPr algn="ctr"/>
            <a:r>
              <a:rPr lang="it-IT" sz="1200" dirty="0">
                <a:solidFill>
                  <a:schemeClr val="tx1"/>
                </a:solidFill>
              </a:rPr>
              <a:t>Applicazione delle disposizioni per le annualità per le quali non sia decorso il termine di accertamento di cui all’art. 57 DPR 633/72</a:t>
            </a:r>
          </a:p>
          <a:p>
            <a:pPr algn="ctr"/>
            <a:endParaRPr lang="it-IT" sz="1200" dirty="0">
              <a:solidFill>
                <a:schemeClr val="tx1"/>
              </a:solidFill>
            </a:endParaRPr>
          </a:p>
          <a:p>
            <a:pPr algn="ctr"/>
            <a:r>
              <a:rPr lang="it-IT" sz="1200" dirty="0">
                <a:solidFill>
                  <a:schemeClr val="tx1"/>
                </a:solidFill>
              </a:rPr>
              <a:t>(Entro il 31.12 del 7° anno successivo a quello in cui la dichiarazione avrebbe dovuto essere presentata )</a:t>
            </a:r>
          </a:p>
          <a:p>
            <a:pPr algn="ctr"/>
            <a:endParaRPr lang="it-IT" sz="1200" dirty="0">
              <a:solidFill>
                <a:schemeClr val="tx1"/>
              </a:solidFill>
            </a:endParaRPr>
          </a:p>
        </p:txBody>
      </p:sp>
      <p:sp>
        <p:nvSpPr>
          <p:cNvPr id="8" name="Freccia in giù 7">
            <a:extLst>
              <a:ext uri="{FF2B5EF4-FFF2-40B4-BE49-F238E27FC236}">
                <a16:creationId xmlns:a16="http://schemas.microsoft.com/office/drawing/2014/main" id="{CB0C7A75-0060-D3BF-F84F-EA83ECBB5E48}"/>
              </a:ext>
            </a:extLst>
          </p:cNvPr>
          <p:cNvSpPr/>
          <p:nvPr/>
        </p:nvSpPr>
        <p:spPr>
          <a:xfrm>
            <a:off x="2406784" y="1866656"/>
            <a:ext cx="310122" cy="205266"/>
          </a:xfrm>
          <a:prstGeom prst="downArrow">
            <a:avLst/>
          </a:prstGeom>
          <a:solidFill>
            <a:schemeClr val="bg1">
              <a:lumMod val="95000"/>
            </a:schemeClr>
          </a:solidFill>
          <a:ln w="12700" cap="flat" cmpd="sng" algn="ctr">
            <a:solidFill>
              <a:srgbClr val="C5322A"/>
            </a:solidFill>
            <a:prstDash val="solid"/>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it-IT" sz="1013" b="0" i="0" u="none" strike="noStrike" kern="0" cap="none" spc="0" normalizeH="0" baseline="0" noProof="0" dirty="0">
              <a:ln>
                <a:noFill/>
              </a:ln>
              <a:solidFill>
                <a:srgbClr val="FFFFFF"/>
              </a:solidFill>
              <a:effectLst/>
              <a:uLnTx/>
              <a:uFillTx/>
              <a:ea typeface="+mn-ea"/>
              <a:cs typeface="+mn-cs"/>
            </a:endParaRPr>
          </a:p>
        </p:txBody>
      </p:sp>
      <p:sp>
        <p:nvSpPr>
          <p:cNvPr id="9" name="Rettangolo 8">
            <a:extLst>
              <a:ext uri="{FF2B5EF4-FFF2-40B4-BE49-F238E27FC236}">
                <a16:creationId xmlns:a16="http://schemas.microsoft.com/office/drawing/2014/main" id="{AAD119BA-FB98-C2A8-74FA-EB9632493E7C}"/>
              </a:ext>
            </a:extLst>
          </p:cNvPr>
          <p:cNvSpPr/>
          <p:nvPr/>
        </p:nvSpPr>
        <p:spPr>
          <a:xfrm>
            <a:off x="4808613" y="2444253"/>
            <a:ext cx="3594380" cy="1531606"/>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endParaRPr lang="it-IT" sz="1100" dirty="0">
              <a:solidFill>
                <a:schemeClr val="tx1"/>
              </a:solidFill>
            </a:endParaRPr>
          </a:p>
        </p:txBody>
      </p:sp>
      <p:sp>
        <p:nvSpPr>
          <p:cNvPr id="10" name="Freccia in giù 9">
            <a:extLst>
              <a:ext uri="{FF2B5EF4-FFF2-40B4-BE49-F238E27FC236}">
                <a16:creationId xmlns:a16="http://schemas.microsoft.com/office/drawing/2014/main" id="{C2247B01-F814-C794-F872-756510702181}"/>
              </a:ext>
            </a:extLst>
          </p:cNvPr>
          <p:cNvSpPr/>
          <p:nvPr/>
        </p:nvSpPr>
        <p:spPr>
          <a:xfrm>
            <a:off x="6427095" y="1866656"/>
            <a:ext cx="310122" cy="205266"/>
          </a:xfrm>
          <a:prstGeom prst="downArrow">
            <a:avLst/>
          </a:prstGeom>
          <a:solidFill>
            <a:schemeClr val="bg1">
              <a:lumMod val="95000"/>
            </a:schemeClr>
          </a:solidFill>
          <a:ln w="12700" cap="flat" cmpd="sng" algn="ctr">
            <a:solidFill>
              <a:srgbClr val="C5322A"/>
            </a:solidFill>
            <a:prstDash val="solid"/>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it-IT" sz="1013" b="0" i="0" u="none" strike="noStrike" kern="0" cap="none" spc="0" normalizeH="0" baseline="0" noProof="0" dirty="0">
              <a:ln>
                <a:noFill/>
              </a:ln>
              <a:solidFill>
                <a:srgbClr val="FFFFFF"/>
              </a:solidFill>
              <a:effectLst/>
              <a:uLnTx/>
              <a:uFillTx/>
              <a:ea typeface="+mn-ea"/>
              <a:cs typeface="+mn-cs"/>
            </a:endParaRPr>
          </a:p>
        </p:txBody>
      </p:sp>
      <p:sp>
        <p:nvSpPr>
          <p:cNvPr id="12" name="Titolo 11">
            <a:extLst>
              <a:ext uri="{FF2B5EF4-FFF2-40B4-BE49-F238E27FC236}">
                <a16:creationId xmlns:a16="http://schemas.microsoft.com/office/drawing/2014/main" id="{3A1B2F0F-C10A-6465-3117-8C5A876BA022}"/>
              </a:ext>
            </a:extLst>
          </p:cNvPr>
          <p:cNvSpPr>
            <a:spLocks noGrp="1"/>
          </p:cNvSpPr>
          <p:nvPr>
            <p:ph type="title"/>
          </p:nvPr>
        </p:nvSpPr>
        <p:spPr>
          <a:xfrm>
            <a:off x="566057" y="540099"/>
            <a:ext cx="8011886" cy="626851"/>
          </a:xfrm>
        </p:spPr>
        <p:txBody>
          <a:bodyPr/>
          <a:lstStyle/>
          <a:p>
            <a:r>
              <a:rPr lang="it-IT" dirty="0"/>
              <a:t>LIQUIDAZIONI IVA OMESSA DICHIARAZIONE</a:t>
            </a:r>
          </a:p>
        </p:txBody>
      </p:sp>
      <p:sp>
        <p:nvSpPr>
          <p:cNvPr id="2" name="Segnaposto numero diapositiva 1">
            <a:extLst>
              <a:ext uri="{FF2B5EF4-FFF2-40B4-BE49-F238E27FC236}">
                <a16:creationId xmlns:a16="http://schemas.microsoft.com/office/drawing/2014/main" id="{9BB1B7A8-6203-2F2D-CCD6-3C7DE6C75AEA}"/>
              </a:ext>
            </a:extLst>
          </p:cNvPr>
          <p:cNvSpPr>
            <a:spLocks noGrp="1"/>
          </p:cNvSpPr>
          <p:nvPr>
            <p:ph type="sldNum" sz="quarter" idx="12"/>
          </p:nvPr>
        </p:nvSpPr>
        <p:spPr/>
        <p:txBody>
          <a:bodyPr/>
          <a:lstStyle/>
          <a:p>
            <a:fld id="{FB5B9F2C-B2AC-42B8-8C0E-D6B8362F432E}" type="slidenum">
              <a:rPr lang="it-IT" sz="1300" smtClean="0"/>
              <a:t>75</a:t>
            </a:fld>
            <a:endParaRPr lang="it-IT" sz="1300" dirty="0"/>
          </a:p>
        </p:txBody>
      </p:sp>
      <p:sp>
        <p:nvSpPr>
          <p:cNvPr id="3" name="CasellaDiTesto 2">
            <a:extLst>
              <a:ext uri="{FF2B5EF4-FFF2-40B4-BE49-F238E27FC236}">
                <a16:creationId xmlns:a16="http://schemas.microsoft.com/office/drawing/2014/main" id="{024AE334-D342-C035-75D5-1EF31717F7DF}"/>
              </a:ext>
            </a:extLst>
          </p:cNvPr>
          <p:cNvSpPr txBox="1"/>
          <p:nvPr/>
        </p:nvSpPr>
        <p:spPr>
          <a:xfrm>
            <a:off x="4776287" y="2517558"/>
            <a:ext cx="3529724" cy="1292662"/>
          </a:xfrm>
          <a:prstGeom prst="rect">
            <a:avLst/>
          </a:prstGeom>
          <a:noFill/>
        </p:spPr>
        <p:txBody>
          <a:bodyPr wrap="square" rtlCol="0">
            <a:spAutoFit/>
          </a:bodyPr>
          <a:lstStyle/>
          <a:p>
            <a:pPr algn="ctr"/>
            <a:r>
              <a:rPr lang="it-IT" sz="1300" dirty="0"/>
              <a:t>Applicazione a partire da dichiarazioni dell’anno 2018</a:t>
            </a:r>
          </a:p>
          <a:p>
            <a:pPr algn="ctr"/>
            <a:r>
              <a:rPr lang="it-IT" sz="1300" dirty="0"/>
              <a:t>(presentazione dovuta nell’anno 2019)</a:t>
            </a:r>
          </a:p>
          <a:p>
            <a:pPr algn="ctr"/>
            <a:endParaRPr lang="it-IT" sz="1300" dirty="0"/>
          </a:p>
          <a:p>
            <a:pPr algn="ctr"/>
            <a:r>
              <a:rPr lang="it-IT" sz="1300" dirty="0"/>
              <a:t>Modalità definite da provvedimento attuativo Direttore Agenzia delle Entrate</a:t>
            </a:r>
          </a:p>
        </p:txBody>
      </p:sp>
    </p:spTree>
    <p:extLst>
      <p:ext uri="{BB962C8B-B14F-4D97-AF65-F5344CB8AC3E}">
        <p14:creationId xmlns:p14="http://schemas.microsoft.com/office/powerpoint/2010/main" val="88230512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347E66-FF2F-3205-4D89-68443C641C06}"/>
            </a:ext>
          </a:extLst>
        </p:cNvPr>
        <p:cNvGrpSpPr/>
        <p:nvPr/>
      </p:nvGrpSpPr>
      <p:grpSpPr>
        <a:xfrm>
          <a:off x="0" y="0"/>
          <a:ext cx="0" cy="0"/>
          <a:chOff x="0" y="0"/>
          <a:chExt cx="0" cy="0"/>
        </a:xfrm>
      </p:grpSpPr>
      <p:sp>
        <p:nvSpPr>
          <p:cNvPr id="4" name="Rettangolo 3">
            <a:extLst>
              <a:ext uri="{FF2B5EF4-FFF2-40B4-BE49-F238E27FC236}">
                <a16:creationId xmlns:a16="http://schemas.microsoft.com/office/drawing/2014/main" id="{08A08F7D-9085-8B9A-CB39-A36560DA8278}"/>
              </a:ext>
            </a:extLst>
          </p:cNvPr>
          <p:cNvSpPr/>
          <p:nvPr/>
        </p:nvSpPr>
        <p:spPr>
          <a:xfrm>
            <a:off x="773335" y="1333973"/>
            <a:ext cx="7606011" cy="449270"/>
          </a:xfrm>
          <a:prstGeom prst="rect">
            <a:avLst/>
          </a:prstGeom>
          <a:solidFill>
            <a:schemeClr val="bg1">
              <a:lumMod val="95000"/>
            </a:schemeClr>
          </a:solidFill>
          <a:ln w="12700">
            <a:solidFill>
              <a:schemeClr val="tx1"/>
            </a:solidFill>
          </a:ln>
        </p:spPr>
        <p:style>
          <a:lnRef idx="2">
            <a:schemeClr val="dk1"/>
          </a:lnRef>
          <a:fillRef idx="1">
            <a:schemeClr val="lt1"/>
          </a:fillRef>
          <a:effectRef idx="0">
            <a:schemeClr val="dk1"/>
          </a:effectRef>
          <a:fontRef idx="minor">
            <a:schemeClr val="dk1"/>
          </a:fontRef>
        </p:style>
        <p:txBody>
          <a:bodyPr anchor="ctr"/>
          <a:lstStyle/>
          <a:p>
            <a:pPr algn="ctr" fontAlgn="base">
              <a:spcBef>
                <a:spcPct val="0"/>
              </a:spcBef>
              <a:spcAft>
                <a:spcPct val="0"/>
              </a:spcAft>
              <a:defRPr/>
            </a:pPr>
            <a:r>
              <a:rPr lang="it-IT" sz="1500" b="1" dirty="0">
                <a:solidFill>
                  <a:srgbClr val="000000"/>
                </a:solidFill>
              </a:rPr>
              <a:t>Modifica Legge di Bilancio 2026 comma 111</a:t>
            </a:r>
          </a:p>
        </p:txBody>
      </p:sp>
      <p:sp>
        <p:nvSpPr>
          <p:cNvPr id="5" name="Rettangolo 4">
            <a:extLst>
              <a:ext uri="{FF2B5EF4-FFF2-40B4-BE49-F238E27FC236}">
                <a16:creationId xmlns:a16="http://schemas.microsoft.com/office/drawing/2014/main" id="{9BDD0AE0-ABEF-40B9-6486-A1FF975653F2}"/>
              </a:ext>
            </a:extLst>
          </p:cNvPr>
          <p:cNvSpPr/>
          <p:nvPr/>
        </p:nvSpPr>
        <p:spPr>
          <a:xfrm>
            <a:off x="773335" y="2150672"/>
            <a:ext cx="3594380" cy="2354093"/>
          </a:xfrm>
          <a:prstGeom prst="rect">
            <a:avLst/>
          </a:prstGeom>
          <a:solidFill>
            <a:srgbClr val="DE6A6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it-IT" sz="1200" b="1" dirty="0">
                <a:solidFill>
                  <a:schemeClr val="tx1"/>
                </a:solidFill>
              </a:rPr>
              <a:t>Procedura di liquidazione automatica</a:t>
            </a:r>
          </a:p>
          <a:p>
            <a:pPr algn="ctr"/>
            <a:endParaRPr lang="it-IT" sz="1200" b="1" dirty="0">
              <a:solidFill>
                <a:schemeClr val="tx1"/>
              </a:solidFill>
            </a:endParaRPr>
          </a:p>
          <a:p>
            <a:pPr algn="ctr"/>
            <a:r>
              <a:rPr lang="it-IT" sz="1200" dirty="0">
                <a:solidFill>
                  <a:schemeClr val="tx1"/>
                </a:solidFill>
              </a:rPr>
              <a:t>L’amministrazione finanziaria notifica una comunicazione bonaria al quale il contribuente può opporsi nei successivi 60 giorni</a:t>
            </a:r>
          </a:p>
          <a:p>
            <a:pPr algn="ctr"/>
            <a:endParaRPr lang="it-IT" sz="1200" dirty="0">
              <a:solidFill>
                <a:schemeClr val="tx1"/>
              </a:solidFill>
            </a:endParaRPr>
          </a:p>
          <a:p>
            <a:pPr algn="ctr"/>
            <a:r>
              <a:rPr lang="it-IT" sz="1200" dirty="0">
                <a:solidFill>
                  <a:schemeClr val="tx1"/>
                </a:solidFill>
              </a:rPr>
              <a:t>Richiesta di:</a:t>
            </a:r>
          </a:p>
          <a:p>
            <a:pPr marL="171450" indent="-171450" algn="ctr">
              <a:buFontTx/>
              <a:buChar char="-"/>
            </a:pPr>
            <a:r>
              <a:rPr lang="it-IT" sz="1200" dirty="0">
                <a:solidFill>
                  <a:schemeClr val="tx1"/>
                </a:solidFill>
              </a:rPr>
              <a:t>Imposta</a:t>
            </a:r>
          </a:p>
          <a:p>
            <a:pPr marL="171450" indent="-171450" algn="ctr">
              <a:buFontTx/>
              <a:buChar char="-"/>
            </a:pPr>
            <a:r>
              <a:rPr lang="it-IT" sz="1200" dirty="0">
                <a:solidFill>
                  <a:schemeClr val="tx1"/>
                </a:solidFill>
              </a:rPr>
              <a:t>Interessi tasso del 3,5% annuo</a:t>
            </a:r>
          </a:p>
          <a:p>
            <a:pPr marL="171450" indent="-171450" algn="ctr">
              <a:buFontTx/>
              <a:buChar char="-"/>
            </a:pPr>
            <a:r>
              <a:rPr lang="it-IT" sz="1200" dirty="0">
                <a:solidFill>
                  <a:schemeClr val="tx1"/>
                </a:solidFill>
              </a:rPr>
              <a:t>Sanzione per omessa dichiarazione (120% della differenza tra l’imposta accertata e quella liquidata)</a:t>
            </a:r>
          </a:p>
        </p:txBody>
      </p:sp>
      <p:sp>
        <p:nvSpPr>
          <p:cNvPr id="8" name="Freccia in giù 7">
            <a:extLst>
              <a:ext uri="{FF2B5EF4-FFF2-40B4-BE49-F238E27FC236}">
                <a16:creationId xmlns:a16="http://schemas.microsoft.com/office/drawing/2014/main" id="{88C9A04A-DBC7-3C6A-6FC7-9AEA29656AA5}"/>
              </a:ext>
            </a:extLst>
          </p:cNvPr>
          <p:cNvSpPr/>
          <p:nvPr/>
        </p:nvSpPr>
        <p:spPr>
          <a:xfrm>
            <a:off x="2406784" y="1866656"/>
            <a:ext cx="310122" cy="205266"/>
          </a:xfrm>
          <a:prstGeom prst="downArrow">
            <a:avLst/>
          </a:prstGeom>
          <a:solidFill>
            <a:schemeClr val="bg1">
              <a:lumMod val="95000"/>
            </a:schemeClr>
          </a:solidFill>
          <a:ln w="12700" cap="flat" cmpd="sng" algn="ctr">
            <a:solidFill>
              <a:srgbClr val="C5322A"/>
            </a:solidFill>
            <a:prstDash val="solid"/>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it-IT" sz="1013" b="0" i="0" u="none" strike="noStrike" kern="0" cap="none" spc="0" normalizeH="0" baseline="0" noProof="0" dirty="0">
              <a:ln>
                <a:noFill/>
              </a:ln>
              <a:solidFill>
                <a:srgbClr val="FFFFFF"/>
              </a:solidFill>
              <a:effectLst/>
              <a:uLnTx/>
              <a:uFillTx/>
              <a:ea typeface="+mn-ea"/>
              <a:cs typeface="+mn-cs"/>
            </a:endParaRPr>
          </a:p>
        </p:txBody>
      </p:sp>
      <p:sp>
        <p:nvSpPr>
          <p:cNvPr id="9" name="Rettangolo 8">
            <a:extLst>
              <a:ext uri="{FF2B5EF4-FFF2-40B4-BE49-F238E27FC236}">
                <a16:creationId xmlns:a16="http://schemas.microsoft.com/office/drawing/2014/main" id="{20E09E8C-70E9-7B12-C7A7-77BEC6A30D21}"/>
              </a:ext>
            </a:extLst>
          </p:cNvPr>
          <p:cNvSpPr/>
          <p:nvPr/>
        </p:nvSpPr>
        <p:spPr>
          <a:xfrm>
            <a:off x="4784967" y="2150672"/>
            <a:ext cx="3594380" cy="2354093"/>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endParaRPr lang="it-IT" sz="1100" dirty="0">
              <a:solidFill>
                <a:schemeClr val="tx1"/>
              </a:solidFill>
            </a:endParaRPr>
          </a:p>
        </p:txBody>
      </p:sp>
      <p:sp>
        <p:nvSpPr>
          <p:cNvPr id="10" name="Freccia in giù 9">
            <a:extLst>
              <a:ext uri="{FF2B5EF4-FFF2-40B4-BE49-F238E27FC236}">
                <a16:creationId xmlns:a16="http://schemas.microsoft.com/office/drawing/2014/main" id="{9D4D577A-B9BF-EA41-FE03-05E5714031C3}"/>
              </a:ext>
            </a:extLst>
          </p:cNvPr>
          <p:cNvSpPr/>
          <p:nvPr/>
        </p:nvSpPr>
        <p:spPr>
          <a:xfrm>
            <a:off x="6427096" y="1809622"/>
            <a:ext cx="310122" cy="205266"/>
          </a:xfrm>
          <a:prstGeom prst="downArrow">
            <a:avLst/>
          </a:prstGeom>
          <a:solidFill>
            <a:schemeClr val="bg1">
              <a:lumMod val="95000"/>
            </a:schemeClr>
          </a:solidFill>
          <a:ln w="12700" cap="flat" cmpd="sng" algn="ctr">
            <a:solidFill>
              <a:srgbClr val="C5322A"/>
            </a:solidFill>
            <a:prstDash val="solid"/>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it-IT" sz="1013" b="0" i="0" u="none" strike="noStrike" kern="0" cap="none" spc="0" normalizeH="0" baseline="0" noProof="0" dirty="0">
              <a:ln>
                <a:noFill/>
              </a:ln>
              <a:solidFill>
                <a:srgbClr val="FFFFFF"/>
              </a:solidFill>
              <a:effectLst/>
              <a:uLnTx/>
              <a:uFillTx/>
              <a:ea typeface="+mn-ea"/>
              <a:cs typeface="+mn-cs"/>
            </a:endParaRPr>
          </a:p>
        </p:txBody>
      </p:sp>
      <p:sp>
        <p:nvSpPr>
          <p:cNvPr id="12" name="Titolo 11">
            <a:extLst>
              <a:ext uri="{FF2B5EF4-FFF2-40B4-BE49-F238E27FC236}">
                <a16:creationId xmlns:a16="http://schemas.microsoft.com/office/drawing/2014/main" id="{19B57168-258A-A785-CBDC-EA92404D814B}"/>
              </a:ext>
            </a:extLst>
          </p:cNvPr>
          <p:cNvSpPr>
            <a:spLocks noGrp="1"/>
          </p:cNvSpPr>
          <p:nvPr>
            <p:ph type="title"/>
          </p:nvPr>
        </p:nvSpPr>
        <p:spPr>
          <a:xfrm>
            <a:off x="566057" y="540099"/>
            <a:ext cx="8011886" cy="626851"/>
          </a:xfrm>
        </p:spPr>
        <p:txBody>
          <a:bodyPr/>
          <a:lstStyle/>
          <a:p>
            <a:r>
              <a:rPr lang="it-IT" dirty="0"/>
              <a:t>LIQUIDAZIONI IVA OMESSA DICHIARAZIONE</a:t>
            </a:r>
          </a:p>
        </p:txBody>
      </p:sp>
      <p:sp>
        <p:nvSpPr>
          <p:cNvPr id="2" name="Segnaposto numero diapositiva 1">
            <a:extLst>
              <a:ext uri="{FF2B5EF4-FFF2-40B4-BE49-F238E27FC236}">
                <a16:creationId xmlns:a16="http://schemas.microsoft.com/office/drawing/2014/main" id="{BC9E8A3F-982D-8D87-1DF8-C21BC62750A0}"/>
              </a:ext>
            </a:extLst>
          </p:cNvPr>
          <p:cNvSpPr>
            <a:spLocks noGrp="1"/>
          </p:cNvSpPr>
          <p:nvPr>
            <p:ph type="sldNum" sz="quarter" idx="12"/>
          </p:nvPr>
        </p:nvSpPr>
        <p:spPr/>
        <p:txBody>
          <a:bodyPr/>
          <a:lstStyle/>
          <a:p>
            <a:fld id="{FB5B9F2C-B2AC-42B8-8C0E-D6B8362F432E}" type="slidenum">
              <a:rPr lang="it-IT" sz="1300" smtClean="0"/>
              <a:t>76</a:t>
            </a:fld>
            <a:endParaRPr lang="it-IT" sz="1300" dirty="0"/>
          </a:p>
        </p:txBody>
      </p:sp>
      <p:sp>
        <p:nvSpPr>
          <p:cNvPr id="3" name="CasellaDiTesto 2">
            <a:extLst>
              <a:ext uri="{FF2B5EF4-FFF2-40B4-BE49-F238E27FC236}">
                <a16:creationId xmlns:a16="http://schemas.microsoft.com/office/drawing/2014/main" id="{BDC787F4-F9F7-D55A-D9D5-58010A6108E7}"/>
              </a:ext>
            </a:extLst>
          </p:cNvPr>
          <p:cNvSpPr txBox="1"/>
          <p:nvPr/>
        </p:nvSpPr>
        <p:spPr>
          <a:xfrm>
            <a:off x="4750904" y="2181250"/>
            <a:ext cx="3585698" cy="2292935"/>
          </a:xfrm>
          <a:prstGeom prst="rect">
            <a:avLst/>
          </a:prstGeom>
          <a:noFill/>
        </p:spPr>
        <p:txBody>
          <a:bodyPr wrap="square" rtlCol="0">
            <a:spAutoFit/>
          </a:bodyPr>
          <a:lstStyle/>
          <a:p>
            <a:pPr algn="just"/>
            <a:r>
              <a:rPr lang="it-IT" sz="1300" dirty="0"/>
              <a:t>Sanzione ridotta del 75% in caso di dichiarazione omessa presentata entro i termini di accertamento e in assenza di controlli fiscali.</a:t>
            </a:r>
          </a:p>
          <a:p>
            <a:pPr algn="just"/>
            <a:r>
              <a:rPr lang="it-IT" sz="1300" dirty="0"/>
              <a:t>Sanzione ridotta ad un terzo (adempimento volontario) in caso di pagamento entro 60 giorni. </a:t>
            </a:r>
          </a:p>
          <a:p>
            <a:pPr algn="just"/>
            <a:endParaRPr lang="it-IT" sz="1300" dirty="0"/>
          </a:p>
          <a:p>
            <a:pPr algn="just"/>
            <a:r>
              <a:rPr lang="it-IT" sz="1300" dirty="0"/>
              <a:t>NO rateizzazione, definizione parziale o compensazione orizzontale art. 31 c.1 DL 78/2010.</a:t>
            </a:r>
          </a:p>
        </p:txBody>
      </p:sp>
    </p:spTree>
    <p:extLst>
      <p:ext uri="{BB962C8B-B14F-4D97-AF65-F5344CB8AC3E}">
        <p14:creationId xmlns:p14="http://schemas.microsoft.com/office/powerpoint/2010/main" val="386679807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1">
            <a:extLst>
              <a:ext uri="{FF2B5EF4-FFF2-40B4-BE49-F238E27FC236}">
                <a16:creationId xmlns:a16="http://schemas.microsoft.com/office/drawing/2014/main" id="{1FA17860-A4D7-D906-4DDD-BADA0256EB03}"/>
              </a:ext>
            </a:extLst>
          </p:cNvPr>
          <p:cNvSpPr>
            <a:spLocks noGrp="1"/>
          </p:cNvSpPr>
          <p:nvPr>
            <p:ph type="ctrTitle"/>
          </p:nvPr>
        </p:nvSpPr>
        <p:spPr>
          <a:xfrm>
            <a:off x="0" y="1874838"/>
            <a:ext cx="9144000" cy="1011237"/>
          </a:xfrm>
        </p:spPr>
        <p:txBody>
          <a:bodyPr>
            <a:normAutofit/>
          </a:bodyPr>
          <a:lstStyle/>
          <a:p>
            <a:r>
              <a:rPr lang="it-IT" sz="1700" dirty="0"/>
              <a:t>RITENUTE SU TRANSAZIONI COMMERCIALI</a:t>
            </a:r>
          </a:p>
        </p:txBody>
      </p:sp>
      <p:sp>
        <p:nvSpPr>
          <p:cNvPr id="2" name="CasellaDiTesto 1">
            <a:extLst>
              <a:ext uri="{FF2B5EF4-FFF2-40B4-BE49-F238E27FC236}">
                <a16:creationId xmlns:a16="http://schemas.microsoft.com/office/drawing/2014/main" id="{E780C2B3-D06C-DF4B-FFF1-CE35D1DA1234}"/>
              </a:ext>
            </a:extLst>
          </p:cNvPr>
          <p:cNvSpPr txBox="1"/>
          <p:nvPr/>
        </p:nvSpPr>
        <p:spPr>
          <a:xfrm>
            <a:off x="0" y="452846"/>
            <a:ext cx="9144000" cy="1138773"/>
          </a:xfrm>
          <a:prstGeom prst="rect">
            <a:avLst/>
          </a:prstGeom>
          <a:noFill/>
        </p:spPr>
        <p:txBody>
          <a:bodyPr wrap="square" rtlCol="0">
            <a:spAutoFit/>
          </a:bodyPr>
          <a:lstStyle/>
          <a:p>
            <a:pPr algn="ctr"/>
            <a:r>
              <a:rPr lang="it-IT" sz="3400" b="1" dirty="0">
                <a:solidFill>
                  <a:schemeClr val="accent1"/>
                </a:solidFill>
              </a:rPr>
              <a:t>Labirinto LIVE 2026</a:t>
            </a:r>
          </a:p>
          <a:p>
            <a:pPr algn="ctr"/>
            <a:r>
              <a:rPr lang="it-IT" sz="3400" b="1" dirty="0"/>
              <a:t>Speciale Legge di Bilancio</a:t>
            </a:r>
          </a:p>
        </p:txBody>
      </p:sp>
    </p:spTree>
    <p:extLst>
      <p:ext uri="{BB962C8B-B14F-4D97-AF65-F5344CB8AC3E}">
        <p14:creationId xmlns:p14="http://schemas.microsoft.com/office/powerpoint/2010/main" val="323652713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9EAEEBA3-D4BD-F77E-A4E5-5099737BDD2F}"/>
              </a:ext>
            </a:extLst>
          </p:cNvPr>
          <p:cNvSpPr>
            <a:spLocks noGrp="1"/>
          </p:cNvSpPr>
          <p:nvPr>
            <p:ph idx="1"/>
          </p:nvPr>
        </p:nvSpPr>
        <p:spPr>
          <a:xfrm>
            <a:off x="705389" y="1236514"/>
            <a:ext cx="7731579" cy="1426232"/>
          </a:xfrm>
          <a:prstGeom prst="rect">
            <a:avLst/>
          </a:prstGeom>
          <a:solidFill>
            <a:schemeClr val="bg1">
              <a:lumMod val="95000"/>
            </a:schemeClr>
          </a:solidFill>
          <a:ln w="12700" cap="rnd">
            <a:solidFill>
              <a:srgbClr val="C5322A"/>
            </a:solidFill>
          </a:ln>
        </p:spPr>
        <p:txBody>
          <a:bodyPr vert="horz" lIns="91440" tIns="45720" rIns="91440" bIns="45720" rtlCol="0">
            <a:normAutofit/>
          </a:bodyPr>
          <a:lstStyle/>
          <a:p>
            <a:pPr lvl="0"/>
            <a:r>
              <a:rPr lang="it-IT" sz="1400" cap="none" dirty="0"/>
              <a:t>Misura </a:t>
            </a:r>
            <a:r>
              <a:rPr lang="it-IT" sz="1400" dirty="0"/>
              <a:t>attuativa e rivolta allo sviluppo delle disposizioni di cui:</a:t>
            </a:r>
          </a:p>
          <a:p>
            <a:pPr lvl="0"/>
            <a:endParaRPr lang="it-IT" sz="1400" dirty="0"/>
          </a:p>
          <a:p>
            <a:pPr lvl="0"/>
            <a:r>
              <a:rPr lang="it-IT" sz="1400" cap="none" dirty="0"/>
              <a:t>- A</a:t>
            </a:r>
            <a:r>
              <a:rPr lang="it-IT" sz="1400" dirty="0"/>
              <a:t>rt.</a:t>
            </a:r>
            <a:r>
              <a:rPr lang="it-IT" sz="1400" cap="none" dirty="0"/>
              <a:t> 2 del d.lgs.12 febbraio 2024, n. 13 – razionalizzazione e riordine delle disposizioni normative in materia di attività di analisi del rischio</a:t>
            </a:r>
          </a:p>
          <a:p>
            <a:pPr lvl="0"/>
            <a:r>
              <a:rPr lang="it-IT" sz="1400" dirty="0"/>
              <a:t>- Riforma dell’amministrazione fiscale – PNRR.</a:t>
            </a:r>
            <a:endParaRPr lang="it-IT" sz="1400" cap="none" dirty="0"/>
          </a:p>
        </p:txBody>
      </p:sp>
      <p:sp>
        <p:nvSpPr>
          <p:cNvPr id="3" name="Text Placeholder 2">
            <a:extLst>
              <a:ext uri="{FF2B5EF4-FFF2-40B4-BE49-F238E27FC236}">
                <a16:creationId xmlns:a16="http://schemas.microsoft.com/office/drawing/2014/main" id="{CB2E1127-8101-63AC-5F52-14B9A9DF1506}"/>
              </a:ext>
            </a:extLst>
          </p:cNvPr>
          <p:cNvSpPr txBox="1">
            <a:spLocks/>
          </p:cNvSpPr>
          <p:nvPr/>
        </p:nvSpPr>
        <p:spPr>
          <a:xfrm>
            <a:off x="705389" y="3297970"/>
            <a:ext cx="7731579" cy="541165"/>
          </a:xfrm>
          <a:prstGeom prst="rect">
            <a:avLst/>
          </a:prstGeom>
          <a:ln w="12700" cap="rnd">
            <a:solidFill>
              <a:srgbClr val="C5322A"/>
            </a:solidFill>
          </a:ln>
        </p:spPr>
        <p:txBody>
          <a:bodyPr vert="horz" lIns="91440" tIns="45720" rIns="91440" bIns="45720" rtlCol="0">
            <a:normAutofit/>
          </a:bodyPr>
          <a:lstStyle>
            <a:lvl1pPr marL="0" indent="0" algn="l" defTabSz="685800" rtl="0" eaLnBrk="1" latinLnBrk="0" hangingPunct="1">
              <a:lnSpc>
                <a:spcPct val="100000"/>
              </a:lnSpc>
              <a:spcBef>
                <a:spcPts val="0"/>
              </a:spcBef>
              <a:buFont typeface="Arial" panose="020B0604020202020204" pitchFamily="34" charset="0"/>
              <a:buNone/>
              <a:defRPr sz="1700" kern="1200" cap="all" baseline="0">
                <a:solidFill>
                  <a:schemeClr val="tx1"/>
                </a:solidFill>
                <a:latin typeface="+mn-lt"/>
                <a:ea typeface="+mn-ea"/>
                <a:cs typeface="+mn-cs"/>
              </a:defRPr>
            </a:lvl1pPr>
            <a:lvl2pPr marL="514350" indent="-171450" algn="l" defTabSz="685800" rtl="0" eaLnBrk="1" latinLnBrk="0" hangingPunct="1">
              <a:lnSpc>
                <a:spcPct val="100000"/>
              </a:lnSpc>
              <a:spcBef>
                <a:spcPts val="0"/>
              </a:spcBef>
              <a:buFont typeface="Arial" panose="020B0604020202020204" pitchFamily="34" charset="0"/>
              <a:buChar char="•"/>
              <a:defRPr sz="1600" kern="1200">
                <a:solidFill>
                  <a:schemeClr val="tx1"/>
                </a:solidFill>
                <a:latin typeface="+mn-lt"/>
                <a:ea typeface="+mn-ea"/>
                <a:cs typeface="+mn-cs"/>
              </a:defRPr>
            </a:lvl2pPr>
            <a:lvl3pPr marL="857250" indent="-171450" algn="l" defTabSz="685800" rtl="0" eaLnBrk="1" latinLnBrk="0" hangingPunct="1">
              <a:lnSpc>
                <a:spcPct val="100000"/>
              </a:lnSpc>
              <a:spcBef>
                <a:spcPts val="0"/>
              </a:spcBef>
              <a:buFont typeface="Roboto" panose="02000000000000000000" pitchFamily="2" charset="0"/>
              <a:buChar char="−"/>
              <a:defRPr sz="1400" kern="1200">
                <a:solidFill>
                  <a:schemeClr val="tx1"/>
                </a:solidFill>
                <a:latin typeface="+mn-lt"/>
                <a:ea typeface="+mn-ea"/>
                <a:cs typeface="+mn-cs"/>
              </a:defRPr>
            </a:lvl3pPr>
            <a:lvl4pPr marL="1200150" indent="-171450" algn="l" defTabSz="685800" rtl="0" eaLnBrk="1" latinLnBrk="0" hangingPunct="1">
              <a:lnSpc>
                <a:spcPct val="100000"/>
              </a:lnSpc>
              <a:spcBef>
                <a:spcPts val="0"/>
              </a:spcBef>
              <a:buFont typeface="Calibri" panose="020F0502020204030204" pitchFamily="34" charset="0"/>
              <a:buChar char="◦"/>
              <a:defRPr sz="1200" kern="1200">
                <a:solidFill>
                  <a:schemeClr val="tx1"/>
                </a:solidFill>
                <a:latin typeface="+mn-lt"/>
                <a:ea typeface="+mn-ea"/>
                <a:cs typeface="+mn-cs"/>
              </a:defRPr>
            </a:lvl4pPr>
            <a:lvl5pPr marL="1543050" indent="-171450" algn="l" defTabSz="685800" rtl="0" eaLnBrk="1" latinLnBrk="0" hangingPunct="1">
              <a:lnSpc>
                <a:spcPct val="100000"/>
              </a:lnSpc>
              <a:spcBef>
                <a:spcPts val="0"/>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it-IT" sz="1400" cap="none" dirty="0"/>
              <a:t>Volontà di introdurre disposizioni per ridurre le condotte di omessa dichiarazione  e di omesso o insufficiente versamento di imposte.</a:t>
            </a:r>
          </a:p>
        </p:txBody>
      </p:sp>
      <p:pic>
        <p:nvPicPr>
          <p:cNvPr id="7" name="Elemento grafico 6" descr="Direzione con riempimento a tinta unita">
            <a:extLst>
              <a:ext uri="{FF2B5EF4-FFF2-40B4-BE49-F238E27FC236}">
                <a16:creationId xmlns:a16="http://schemas.microsoft.com/office/drawing/2014/main" id="{7AE6A621-A05F-C12E-883A-56399D4C70A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8068991">
            <a:off x="4313101" y="2575772"/>
            <a:ext cx="516155" cy="516155"/>
          </a:xfrm>
          <a:prstGeom prst="rect">
            <a:avLst/>
          </a:prstGeom>
        </p:spPr>
      </p:pic>
      <p:sp>
        <p:nvSpPr>
          <p:cNvPr id="6" name="Titolo 5">
            <a:extLst>
              <a:ext uri="{FF2B5EF4-FFF2-40B4-BE49-F238E27FC236}">
                <a16:creationId xmlns:a16="http://schemas.microsoft.com/office/drawing/2014/main" id="{33A00C17-D74A-5247-7C44-1E6CB5E2A35B}"/>
              </a:ext>
            </a:extLst>
          </p:cNvPr>
          <p:cNvSpPr>
            <a:spLocks noGrp="1"/>
          </p:cNvSpPr>
          <p:nvPr>
            <p:ph type="title"/>
          </p:nvPr>
        </p:nvSpPr>
        <p:spPr>
          <a:xfrm>
            <a:off x="566057" y="540099"/>
            <a:ext cx="8011886" cy="626851"/>
          </a:xfrm>
        </p:spPr>
        <p:txBody>
          <a:bodyPr/>
          <a:lstStyle/>
          <a:p>
            <a:r>
              <a:rPr lang="it-IT" dirty="0"/>
              <a:t>RITENUTA SU TRANSAZIONI COMMERCIALI</a:t>
            </a:r>
          </a:p>
        </p:txBody>
      </p:sp>
      <p:sp>
        <p:nvSpPr>
          <p:cNvPr id="4" name="Segnaposto numero diapositiva 3">
            <a:extLst>
              <a:ext uri="{FF2B5EF4-FFF2-40B4-BE49-F238E27FC236}">
                <a16:creationId xmlns:a16="http://schemas.microsoft.com/office/drawing/2014/main" id="{FEF25E43-7172-A532-7784-75ECD48ACD49}"/>
              </a:ext>
            </a:extLst>
          </p:cNvPr>
          <p:cNvSpPr>
            <a:spLocks noGrp="1"/>
          </p:cNvSpPr>
          <p:nvPr>
            <p:ph type="sldNum" sz="quarter" idx="12"/>
          </p:nvPr>
        </p:nvSpPr>
        <p:spPr/>
        <p:txBody>
          <a:bodyPr/>
          <a:lstStyle/>
          <a:p>
            <a:fld id="{FB5B9F2C-B2AC-42B8-8C0E-D6B8362F432E}" type="slidenum">
              <a:rPr lang="it-IT" sz="1300" smtClean="0"/>
              <a:t>78</a:t>
            </a:fld>
            <a:endParaRPr lang="it-IT" sz="1300" dirty="0"/>
          </a:p>
        </p:txBody>
      </p:sp>
    </p:spTree>
    <p:extLst>
      <p:ext uri="{BB962C8B-B14F-4D97-AF65-F5344CB8AC3E}">
        <p14:creationId xmlns:p14="http://schemas.microsoft.com/office/powerpoint/2010/main" val="195535993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2294DA91-76DE-5B48-B0E5-4CD03AA8686E}"/>
              </a:ext>
            </a:extLst>
          </p:cNvPr>
          <p:cNvSpPr/>
          <p:nvPr/>
        </p:nvSpPr>
        <p:spPr>
          <a:xfrm>
            <a:off x="773335" y="1333973"/>
            <a:ext cx="7606011" cy="449270"/>
          </a:xfrm>
          <a:prstGeom prst="rect">
            <a:avLst/>
          </a:prstGeom>
          <a:solidFill>
            <a:schemeClr val="bg1">
              <a:lumMod val="95000"/>
            </a:schemeClr>
          </a:solidFill>
          <a:ln w="12700">
            <a:solidFill>
              <a:schemeClr val="tx1"/>
            </a:solidFill>
          </a:ln>
        </p:spPr>
        <p:style>
          <a:lnRef idx="2">
            <a:schemeClr val="dk1"/>
          </a:lnRef>
          <a:fillRef idx="1">
            <a:schemeClr val="lt1"/>
          </a:fillRef>
          <a:effectRef idx="0">
            <a:schemeClr val="dk1"/>
          </a:effectRef>
          <a:fontRef idx="minor">
            <a:schemeClr val="dk1"/>
          </a:fontRef>
        </p:style>
        <p:txBody>
          <a:bodyPr anchor="ctr"/>
          <a:lstStyle/>
          <a:p>
            <a:pPr algn="ctr" fontAlgn="base">
              <a:spcBef>
                <a:spcPct val="0"/>
              </a:spcBef>
              <a:spcAft>
                <a:spcPct val="0"/>
              </a:spcAft>
              <a:defRPr/>
            </a:pPr>
            <a:r>
              <a:rPr lang="it-IT" sz="1500" b="1" dirty="0">
                <a:solidFill>
                  <a:srgbClr val="000000"/>
                </a:solidFill>
              </a:rPr>
              <a:t>Modifica Legge di Bilancio 2026 comma 112</a:t>
            </a:r>
          </a:p>
        </p:txBody>
      </p:sp>
      <p:sp>
        <p:nvSpPr>
          <p:cNvPr id="5" name="Rettangolo 4">
            <a:extLst>
              <a:ext uri="{FF2B5EF4-FFF2-40B4-BE49-F238E27FC236}">
                <a16:creationId xmlns:a16="http://schemas.microsoft.com/office/drawing/2014/main" id="{79BAC3A9-5AE4-8126-86D1-B9E4BEB54507}"/>
              </a:ext>
            </a:extLst>
          </p:cNvPr>
          <p:cNvSpPr/>
          <p:nvPr/>
        </p:nvSpPr>
        <p:spPr>
          <a:xfrm>
            <a:off x="773335" y="2150672"/>
            <a:ext cx="3594380" cy="2118769"/>
          </a:xfrm>
          <a:prstGeom prst="rect">
            <a:avLst/>
          </a:prstGeom>
          <a:solidFill>
            <a:srgbClr val="DE6A6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it-IT" sz="1400" b="1" dirty="0">
                <a:solidFill>
                  <a:schemeClr val="tx1"/>
                </a:solidFill>
              </a:rPr>
              <a:t>Art. 25 D.P.R. 600/73</a:t>
            </a:r>
          </a:p>
          <a:p>
            <a:pPr algn="ctr"/>
            <a:r>
              <a:rPr lang="it-IT" sz="1400" b="1" dirty="0">
                <a:solidFill>
                  <a:schemeClr val="tx1"/>
                </a:solidFill>
              </a:rPr>
              <a:t>Disposizione in vigore</a:t>
            </a:r>
          </a:p>
          <a:p>
            <a:pPr algn="ctr"/>
            <a:endParaRPr lang="it-IT" sz="1400" dirty="0">
              <a:solidFill>
                <a:schemeClr val="tx1"/>
              </a:solidFill>
            </a:endParaRPr>
          </a:p>
          <a:p>
            <a:pPr algn="ctr"/>
            <a:r>
              <a:rPr lang="it-IT" sz="1400" dirty="0">
                <a:solidFill>
                  <a:schemeClr val="tx1"/>
                </a:solidFill>
              </a:rPr>
              <a:t>Comma 1 quinto periodo</a:t>
            </a:r>
          </a:p>
          <a:p>
            <a:pPr algn="ctr"/>
            <a:endParaRPr lang="it-IT" sz="1400" dirty="0">
              <a:solidFill>
                <a:schemeClr val="tx1"/>
              </a:solidFill>
            </a:endParaRPr>
          </a:p>
          <a:p>
            <a:pPr algn="ctr"/>
            <a:r>
              <a:rPr lang="it-IT" sz="1400" dirty="0">
                <a:solidFill>
                  <a:schemeClr val="tx1"/>
                </a:solidFill>
              </a:rPr>
              <a:t>«La ritenuta non deve essere operata per le prestazioni effettuate, nell'esercizio di imprese»</a:t>
            </a:r>
          </a:p>
          <a:p>
            <a:pPr algn="ctr"/>
            <a:endParaRPr lang="it-IT" sz="1400" dirty="0">
              <a:solidFill>
                <a:schemeClr val="tx1"/>
              </a:solidFill>
            </a:endParaRPr>
          </a:p>
        </p:txBody>
      </p:sp>
      <p:sp>
        <p:nvSpPr>
          <p:cNvPr id="8" name="Freccia in giù 7">
            <a:extLst>
              <a:ext uri="{FF2B5EF4-FFF2-40B4-BE49-F238E27FC236}">
                <a16:creationId xmlns:a16="http://schemas.microsoft.com/office/drawing/2014/main" id="{4C0F9D1D-2A7D-98A9-DAE3-7B8DD000FA68}"/>
              </a:ext>
            </a:extLst>
          </p:cNvPr>
          <p:cNvSpPr/>
          <p:nvPr/>
        </p:nvSpPr>
        <p:spPr>
          <a:xfrm>
            <a:off x="2406784" y="1866656"/>
            <a:ext cx="310122" cy="205266"/>
          </a:xfrm>
          <a:prstGeom prst="downArrow">
            <a:avLst/>
          </a:prstGeom>
          <a:solidFill>
            <a:schemeClr val="bg1">
              <a:lumMod val="95000"/>
            </a:schemeClr>
          </a:solidFill>
          <a:ln w="12700" cap="flat" cmpd="sng" algn="ctr">
            <a:solidFill>
              <a:srgbClr val="C5322A"/>
            </a:solidFill>
            <a:prstDash val="solid"/>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it-IT" sz="1013" b="0" i="0" u="none" strike="noStrike" kern="0" cap="none" spc="0" normalizeH="0" baseline="0" noProof="0" dirty="0">
              <a:ln>
                <a:noFill/>
              </a:ln>
              <a:solidFill>
                <a:srgbClr val="FFFFFF"/>
              </a:solidFill>
              <a:effectLst/>
              <a:uLnTx/>
              <a:uFillTx/>
              <a:ea typeface="+mn-ea"/>
              <a:cs typeface="+mn-cs"/>
            </a:endParaRPr>
          </a:p>
        </p:txBody>
      </p:sp>
      <p:sp>
        <p:nvSpPr>
          <p:cNvPr id="9" name="Rettangolo 8">
            <a:extLst>
              <a:ext uri="{FF2B5EF4-FFF2-40B4-BE49-F238E27FC236}">
                <a16:creationId xmlns:a16="http://schemas.microsoft.com/office/drawing/2014/main" id="{56FD5356-B464-A484-751E-DA19449496D9}"/>
              </a:ext>
            </a:extLst>
          </p:cNvPr>
          <p:cNvSpPr/>
          <p:nvPr/>
        </p:nvSpPr>
        <p:spPr>
          <a:xfrm>
            <a:off x="4784967" y="2596248"/>
            <a:ext cx="3594380" cy="991117"/>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endParaRPr lang="it-IT" sz="1100" dirty="0">
              <a:solidFill>
                <a:schemeClr val="tx1"/>
              </a:solidFill>
            </a:endParaRPr>
          </a:p>
        </p:txBody>
      </p:sp>
      <p:sp>
        <p:nvSpPr>
          <p:cNvPr id="10" name="Freccia in giù 9">
            <a:extLst>
              <a:ext uri="{FF2B5EF4-FFF2-40B4-BE49-F238E27FC236}">
                <a16:creationId xmlns:a16="http://schemas.microsoft.com/office/drawing/2014/main" id="{3DCD2F1D-6661-7EA7-E453-C8FC0FB1A9A6}"/>
              </a:ext>
            </a:extLst>
          </p:cNvPr>
          <p:cNvSpPr/>
          <p:nvPr/>
        </p:nvSpPr>
        <p:spPr>
          <a:xfrm>
            <a:off x="6427095" y="1866656"/>
            <a:ext cx="310122" cy="205266"/>
          </a:xfrm>
          <a:prstGeom prst="downArrow">
            <a:avLst/>
          </a:prstGeom>
          <a:solidFill>
            <a:schemeClr val="bg1">
              <a:lumMod val="95000"/>
            </a:schemeClr>
          </a:solidFill>
          <a:ln w="12700" cap="flat" cmpd="sng" algn="ctr">
            <a:solidFill>
              <a:srgbClr val="C5322A"/>
            </a:solidFill>
            <a:prstDash val="solid"/>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it-IT" sz="1013" b="0" i="0" u="none" strike="noStrike" kern="0" cap="none" spc="0" normalizeH="0" baseline="0" noProof="0" dirty="0">
              <a:ln>
                <a:noFill/>
              </a:ln>
              <a:solidFill>
                <a:srgbClr val="FFFFFF"/>
              </a:solidFill>
              <a:effectLst/>
              <a:uLnTx/>
              <a:uFillTx/>
              <a:ea typeface="+mn-ea"/>
              <a:cs typeface="+mn-cs"/>
            </a:endParaRPr>
          </a:p>
        </p:txBody>
      </p:sp>
      <p:sp>
        <p:nvSpPr>
          <p:cNvPr id="12" name="Titolo 11">
            <a:extLst>
              <a:ext uri="{FF2B5EF4-FFF2-40B4-BE49-F238E27FC236}">
                <a16:creationId xmlns:a16="http://schemas.microsoft.com/office/drawing/2014/main" id="{E0A3B39F-54E3-2A91-B474-98C4653AE799}"/>
              </a:ext>
            </a:extLst>
          </p:cNvPr>
          <p:cNvSpPr>
            <a:spLocks noGrp="1"/>
          </p:cNvSpPr>
          <p:nvPr>
            <p:ph type="title"/>
          </p:nvPr>
        </p:nvSpPr>
        <p:spPr>
          <a:xfrm>
            <a:off x="566057" y="540099"/>
            <a:ext cx="8011886" cy="626851"/>
          </a:xfrm>
        </p:spPr>
        <p:txBody>
          <a:bodyPr/>
          <a:lstStyle/>
          <a:p>
            <a:r>
              <a:rPr lang="it-IT" dirty="0"/>
              <a:t>RITENUTA SU TRANSAZIONI COMMERCIALI</a:t>
            </a:r>
          </a:p>
        </p:txBody>
      </p:sp>
      <p:sp>
        <p:nvSpPr>
          <p:cNvPr id="2" name="Segnaposto numero diapositiva 1">
            <a:extLst>
              <a:ext uri="{FF2B5EF4-FFF2-40B4-BE49-F238E27FC236}">
                <a16:creationId xmlns:a16="http://schemas.microsoft.com/office/drawing/2014/main" id="{D6DE4DEF-9FC4-ACDC-DC7A-7EEB0B8436DC}"/>
              </a:ext>
            </a:extLst>
          </p:cNvPr>
          <p:cNvSpPr>
            <a:spLocks noGrp="1"/>
          </p:cNvSpPr>
          <p:nvPr>
            <p:ph type="sldNum" sz="quarter" idx="12"/>
          </p:nvPr>
        </p:nvSpPr>
        <p:spPr/>
        <p:txBody>
          <a:bodyPr/>
          <a:lstStyle/>
          <a:p>
            <a:fld id="{FB5B9F2C-B2AC-42B8-8C0E-D6B8362F432E}" type="slidenum">
              <a:rPr lang="it-IT" sz="1300" smtClean="0"/>
              <a:t>79</a:t>
            </a:fld>
            <a:endParaRPr lang="it-IT" sz="1300" dirty="0"/>
          </a:p>
        </p:txBody>
      </p:sp>
      <p:sp>
        <p:nvSpPr>
          <p:cNvPr id="3" name="CasellaDiTesto 2">
            <a:extLst>
              <a:ext uri="{FF2B5EF4-FFF2-40B4-BE49-F238E27FC236}">
                <a16:creationId xmlns:a16="http://schemas.microsoft.com/office/drawing/2014/main" id="{8886B569-8956-0A97-1DD3-FD668D9826E5}"/>
              </a:ext>
            </a:extLst>
          </p:cNvPr>
          <p:cNvSpPr txBox="1"/>
          <p:nvPr/>
        </p:nvSpPr>
        <p:spPr>
          <a:xfrm>
            <a:off x="4840941" y="2633258"/>
            <a:ext cx="3529724" cy="954107"/>
          </a:xfrm>
          <a:prstGeom prst="rect">
            <a:avLst/>
          </a:prstGeom>
          <a:noFill/>
        </p:spPr>
        <p:txBody>
          <a:bodyPr wrap="square" rtlCol="0">
            <a:spAutoFit/>
          </a:bodyPr>
          <a:lstStyle/>
          <a:p>
            <a:r>
              <a:rPr lang="it-IT" sz="1400" dirty="0"/>
              <a:t>Esclusione dell’applicazione della ritenuta sulle prestazioni effettuate nell’esercizio dell’impresa con la sola applicazione per redditi di lavoro autonomo ed altri redditi.</a:t>
            </a:r>
          </a:p>
        </p:txBody>
      </p:sp>
    </p:spTree>
    <p:extLst>
      <p:ext uri="{BB962C8B-B14F-4D97-AF65-F5344CB8AC3E}">
        <p14:creationId xmlns:p14="http://schemas.microsoft.com/office/powerpoint/2010/main" val="320846790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959BB1-D4EE-D7F6-5200-6D8C62BF4436}"/>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138F87D9-AC91-5FBE-C0EB-42D4BEBF16DF}"/>
              </a:ext>
            </a:extLst>
          </p:cNvPr>
          <p:cNvSpPr>
            <a:spLocks noGrp="1"/>
          </p:cNvSpPr>
          <p:nvPr>
            <p:ph type="title"/>
          </p:nvPr>
        </p:nvSpPr>
        <p:spPr>
          <a:xfrm>
            <a:off x="566057" y="540099"/>
            <a:ext cx="8011886" cy="626851"/>
          </a:xfrm>
        </p:spPr>
        <p:txBody>
          <a:bodyPr/>
          <a:lstStyle/>
          <a:p>
            <a:r>
              <a:rPr lang="it-IT" dirty="0"/>
              <a:t>RITENUTA SU TRANSAZIONI COMMERCIALI</a:t>
            </a:r>
          </a:p>
        </p:txBody>
      </p:sp>
      <p:sp>
        <p:nvSpPr>
          <p:cNvPr id="3" name="Segnaposto contenuto 2">
            <a:extLst>
              <a:ext uri="{FF2B5EF4-FFF2-40B4-BE49-F238E27FC236}">
                <a16:creationId xmlns:a16="http://schemas.microsoft.com/office/drawing/2014/main" id="{D39A621D-791B-9D96-57D4-D38BFB79C065}"/>
              </a:ext>
            </a:extLst>
          </p:cNvPr>
          <p:cNvSpPr>
            <a:spLocks noGrp="1"/>
          </p:cNvSpPr>
          <p:nvPr>
            <p:ph idx="1"/>
          </p:nvPr>
        </p:nvSpPr>
        <p:spPr>
          <a:xfrm>
            <a:off x="714101" y="1500937"/>
            <a:ext cx="7715798" cy="2835739"/>
          </a:xfrm>
        </p:spPr>
        <p:txBody>
          <a:bodyPr>
            <a:normAutofit fontScale="85000" lnSpcReduction="20000"/>
          </a:bodyPr>
          <a:lstStyle/>
          <a:p>
            <a:pPr algn="just"/>
            <a:r>
              <a:rPr lang="it-IT" sz="1600" b="1" dirty="0"/>
              <a:t>Art. 25 D.P.R. 600/73</a:t>
            </a:r>
          </a:p>
          <a:p>
            <a:pPr algn="just"/>
            <a:r>
              <a:rPr lang="it-IT" sz="1600" b="1" dirty="0"/>
              <a:t>Disposizione post modifica</a:t>
            </a:r>
          </a:p>
          <a:p>
            <a:pPr algn="just"/>
            <a:endParaRPr lang="it-IT" sz="1600" dirty="0"/>
          </a:p>
          <a:p>
            <a:pPr algn="just"/>
            <a:r>
              <a:rPr lang="it-IT" sz="1600" dirty="0"/>
              <a:t>«La ritenuta deve essere operata con un'aliquota  dello </a:t>
            </a:r>
            <a:r>
              <a:rPr lang="it-IT" sz="1600" b="1" dirty="0"/>
              <a:t>0,5 per cento </a:t>
            </a:r>
            <a:r>
              <a:rPr lang="it-IT" sz="1600" dirty="0"/>
              <a:t>per l'anno  </a:t>
            </a:r>
            <a:r>
              <a:rPr lang="it-IT" sz="1600" b="1" dirty="0"/>
              <a:t>2028</a:t>
            </a:r>
            <a:r>
              <a:rPr lang="it-IT" sz="1600" dirty="0"/>
              <a:t>  e  </a:t>
            </a:r>
            <a:r>
              <a:rPr lang="it-IT" sz="1600" b="1" dirty="0"/>
              <a:t>dell'uno  per  cento  </a:t>
            </a:r>
            <a:r>
              <a:rPr lang="it-IT" sz="1600" dirty="0"/>
              <a:t>a  decorrere dall'anno </a:t>
            </a:r>
            <a:r>
              <a:rPr lang="it-IT" sz="1600" b="1" dirty="0"/>
              <a:t>2029</a:t>
            </a:r>
            <a:r>
              <a:rPr lang="it-IT" sz="1600" dirty="0"/>
              <a:t>, a titolo di </a:t>
            </a:r>
            <a:r>
              <a:rPr lang="it-IT" sz="1600" b="1" dirty="0"/>
              <a:t>acconto</a:t>
            </a:r>
            <a:r>
              <a:rPr lang="it-IT" sz="1600" dirty="0"/>
              <a:t> delle imposte  sui  redditi,  sui corrispettivi per le prestazioni di servizi e  le  cessioni  di  beni effettuate nell'</a:t>
            </a:r>
            <a:r>
              <a:rPr lang="it-IT" sz="1600" b="1" dirty="0"/>
              <a:t>esercizio</a:t>
            </a:r>
            <a:r>
              <a:rPr lang="it-IT" sz="1600" dirty="0"/>
              <a:t> </a:t>
            </a:r>
            <a:r>
              <a:rPr lang="it-IT" sz="1600" b="1" dirty="0"/>
              <a:t>di</a:t>
            </a:r>
            <a:r>
              <a:rPr lang="it-IT" sz="1600" dirty="0"/>
              <a:t>  </a:t>
            </a:r>
            <a:r>
              <a:rPr lang="it-IT" sz="1600" b="1" dirty="0"/>
              <a:t>imprese</a:t>
            </a:r>
            <a:r>
              <a:rPr lang="it-IT" sz="1600" dirty="0"/>
              <a:t>  da  soggetti  residenti  e  da stabili organizzazioni in Italia di soggetti non  residenti  che,  al momento di ricevere il pagamento, non abbiano aderito  alla  proposta di concordato preventivo biennale (…) o che non si trovino  in  regime di adempimento collaborativo (…). </a:t>
            </a:r>
          </a:p>
          <a:p>
            <a:pPr algn="just"/>
            <a:endParaRPr lang="it-IT" sz="1600" dirty="0"/>
          </a:p>
          <a:p>
            <a:pPr algn="just"/>
            <a:r>
              <a:rPr lang="it-IT" sz="1600" dirty="0"/>
              <a:t>La  ritenuta  di  cui  al quinto periodo non è effettuata qualora il  pagamento  sia  eseguito con le modalità di cui all'articolo 25, comma 1,  del  decreto-legge 31 maggio 2010, n. 78, convertito, con modificazioni, dalla legge  30 luglio 2010, n. 122. </a:t>
            </a:r>
          </a:p>
          <a:p>
            <a:pPr algn="just"/>
            <a:endParaRPr lang="it-IT" sz="1600" dirty="0"/>
          </a:p>
          <a:p>
            <a:pPr algn="just"/>
            <a:r>
              <a:rPr lang="it-IT" sz="1600" dirty="0"/>
              <a:t>Con  provvedimento  del  direttore  dell'Agenzia delle  entrate  sono  individuate  le   modalità   attuative   delle disposizioni del quinto e del sesto periodo». </a:t>
            </a:r>
            <a:endParaRPr lang="it-IT" cap="none" dirty="0"/>
          </a:p>
        </p:txBody>
      </p:sp>
      <p:sp>
        <p:nvSpPr>
          <p:cNvPr id="4" name="Segnaposto numero diapositiva 3">
            <a:extLst>
              <a:ext uri="{FF2B5EF4-FFF2-40B4-BE49-F238E27FC236}">
                <a16:creationId xmlns:a16="http://schemas.microsoft.com/office/drawing/2014/main" id="{0F7AF9A0-D18E-5727-DEA7-FF5B7B0800EF}"/>
              </a:ext>
            </a:extLst>
          </p:cNvPr>
          <p:cNvSpPr>
            <a:spLocks noGrp="1"/>
          </p:cNvSpPr>
          <p:nvPr>
            <p:ph type="sldNum" sz="quarter" idx="12"/>
          </p:nvPr>
        </p:nvSpPr>
        <p:spPr/>
        <p:txBody>
          <a:bodyPr/>
          <a:lstStyle/>
          <a:p>
            <a:fld id="{FB5B9F2C-B2AC-42B8-8C0E-D6B8362F432E}" type="slidenum">
              <a:rPr lang="it-IT" sz="1300" smtClean="0"/>
              <a:t>80</a:t>
            </a:fld>
            <a:endParaRPr lang="it-IT" sz="1300" dirty="0"/>
          </a:p>
        </p:txBody>
      </p:sp>
    </p:spTree>
    <p:extLst>
      <p:ext uri="{BB962C8B-B14F-4D97-AF65-F5344CB8AC3E}">
        <p14:creationId xmlns:p14="http://schemas.microsoft.com/office/powerpoint/2010/main" val="322585364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79450A-BE37-CD75-9B0B-C381742A9C87}"/>
            </a:ext>
          </a:extLst>
        </p:cNvPr>
        <p:cNvGrpSpPr/>
        <p:nvPr/>
      </p:nvGrpSpPr>
      <p:grpSpPr>
        <a:xfrm>
          <a:off x="0" y="0"/>
          <a:ext cx="0" cy="0"/>
          <a:chOff x="0" y="0"/>
          <a:chExt cx="0" cy="0"/>
        </a:xfrm>
      </p:grpSpPr>
      <p:sp>
        <p:nvSpPr>
          <p:cNvPr id="4" name="Rettangolo 3">
            <a:extLst>
              <a:ext uri="{FF2B5EF4-FFF2-40B4-BE49-F238E27FC236}">
                <a16:creationId xmlns:a16="http://schemas.microsoft.com/office/drawing/2014/main" id="{0DC11FE0-E563-13BD-E476-D54FCD2288D4}"/>
              </a:ext>
            </a:extLst>
          </p:cNvPr>
          <p:cNvSpPr/>
          <p:nvPr/>
        </p:nvSpPr>
        <p:spPr>
          <a:xfrm>
            <a:off x="748211" y="3058404"/>
            <a:ext cx="7606011" cy="1459808"/>
          </a:xfrm>
          <a:prstGeom prst="rect">
            <a:avLst/>
          </a:prstGeom>
          <a:solidFill>
            <a:srgbClr val="EBA39F"/>
          </a:solidFill>
          <a:ln w="12700">
            <a:solidFill>
              <a:srgbClr val="002060"/>
            </a:solidFill>
          </a:ln>
        </p:spPr>
        <p:style>
          <a:lnRef idx="2">
            <a:schemeClr val="dk1"/>
          </a:lnRef>
          <a:fillRef idx="1">
            <a:schemeClr val="lt1"/>
          </a:fillRef>
          <a:effectRef idx="0">
            <a:schemeClr val="dk1"/>
          </a:effectRef>
          <a:fontRef idx="minor">
            <a:schemeClr val="dk1"/>
          </a:fontRef>
        </p:style>
        <p:txBody>
          <a:bodyPr anchor="ctr"/>
          <a:lstStyle/>
          <a:p>
            <a:pPr algn="ctr" fontAlgn="base">
              <a:spcBef>
                <a:spcPct val="0"/>
              </a:spcBef>
              <a:spcAft>
                <a:spcPct val="0"/>
              </a:spcAft>
              <a:defRPr/>
            </a:pPr>
            <a:endParaRPr lang="it-IT" sz="1400" dirty="0">
              <a:solidFill>
                <a:srgbClr val="000000"/>
              </a:solidFill>
            </a:endParaRPr>
          </a:p>
          <a:p>
            <a:pPr algn="ctr" fontAlgn="base">
              <a:spcBef>
                <a:spcPct val="0"/>
              </a:spcBef>
              <a:spcAft>
                <a:spcPct val="0"/>
              </a:spcAft>
              <a:defRPr/>
            </a:pPr>
            <a:r>
              <a:rPr lang="it-IT" sz="1400" dirty="0">
                <a:solidFill>
                  <a:srgbClr val="000000"/>
                </a:solidFill>
              </a:rPr>
              <a:t>SOGGETTI </a:t>
            </a:r>
            <a:r>
              <a:rPr lang="it-IT" sz="1400" b="1" dirty="0">
                <a:solidFill>
                  <a:srgbClr val="000000"/>
                </a:solidFill>
              </a:rPr>
              <a:t>ESCLUSI</a:t>
            </a:r>
            <a:r>
              <a:rPr lang="it-IT" sz="1400" dirty="0">
                <a:solidFill>
                  <a:srgbClr val="000000"/>
                </a:solidFill>
              </a:rPr>
              <a:t>: </a:t>
            </a:r>
          </a:p>
          <a:p>
            <a:pPr marL="285750" indent="-285750" algn="just" fontAlgn="base">
              <a:spcBef>
                <a:spcPct val="0"/>
              </a:spcBef>
              <a:spcAft>
                <a:spcPct val="0"/>
              </a:spcAft>
              <a:buFont typeface="Arial" panose="020B0604020202020204" pitchFamily="34" charset="0"/>
              <a:buChar char="•"/>
              <a:defRPr/>
            </a:pPr>
            <a:r>
              <a:rPr lang="it-IT" sz="1400" dirty="0">
                <a:solidFill>
                  <a:srgbClr val="000000"/>
                </a:solidFill>
              </a:rPr>
              <a:t>soggetti che hanno aderito al concordato preventivo biennale di cui al D.lgs. 13/2024;</a:t>
            </a:r>
          </a:p>
          <a:p>
            <a:pPr marL="285750" indent="-285750" algn="just" fontAlgn="base">
              <a:spcBef>
                <a:spcPct val="0"/>
              </a:spcBef>
              <a:spcAft>
                <a:spcPct val="0"/>
              </a:spcAft>
              <a:buFont typeface="Arial" panose="020B0604020202020204" pitchFamily="34" charset="0"/>
              <a:buChar char="•"/>
              <a:defRPr/>
            </a:pPr>
            <a:r>
              <a:rPr lang="it-IT" sz="1400" dirty="0">
                <a:solidFill>
                  <a:srgbClr val="000000"/>
                </a:solidFill>
              </a:rPr>
              <a:t>Soggetti che si trovano in adempimento collaborativo di cui al D.lgs. 128/2015;</a:t>
            </a:r>
          </a:p>
          <a:p>
            <a:pPr marL="285750" indent="-285750" algn="just" fontAlgn="base">
              <a:spcBef>
                <a:spcPct val="0"/>
              </a:spcBef>
              <a:spcAft>
                <a:spcPct val="0"/>
              </a:spcAft>
              <a:buFont typeface="Arial" panose="020B0604020202020204" pitchFamily="34" charset="0"/>
              <a:buChar char="•"/>
              <a:defRPr/>
            </a:pPr>
            <a:r>
              <a:rPr lang="it-IT" sz="1400" dirty="0">
                <a:solidFill>
                  <a:srgbClr val="000000"/>
                </a:solidFill>
              </a:rPr>
              <a:t>Soggetti che non esercitano attività di impresa;</a:t>
            </a:r>
          </a:p>
          <a:p>
            <a:pPr marL="285750" indent="-285750" algn="just" fontAlgn="base">
              <a:spcBef>
                <a:spcPct val="0"/>
              </a:spcBef>
              <a:spcAft>
                <a:spcPct val="0"/>
              </a:spcAft>
              <a:buFont typeface="Arial" panose="020B0604020202020204" pitchFamily="34" charset="0"/>
              <a:buChar char="•"/>
              <a:defRPr/>
            </a:pPr>
            <a:r>
              <a:rPr lang="it-IT" sz="1400" dirty="0">
                <a:solidFill>
                  <a:srgbClr val="000000"/>
                </a:solidFill>
              </a:rPr>
              <a:t>Soggetti esclusi dall’obbligo di ritenuta (es. contribuenti forfettari);</a:t>
            </a:r>
          </a:p>
          <a:p>
            <a:pPr marL="285750" indent="-285750" algn="just" fontAlgn="base">
              <a:spcBef>
                <a:spcPct val="0"/>
              </a:spcBef>
              <a:spcAft>
                <a:spcPct val="0"/>
              </a:spcAft>
              <a:buFont typeface="Arial" panose="020B0604020202020204" pitchFamily="34" charset="0"/>
              <a:buChar char="•"/>
              <a:defRPr/>
            </a:pPr>
            <a:r>
              <a:rPr lang="it-IT" sz="1400" dirty="0">
                <a:solidFill>
                  <a:srgbClr val="000000"/>
                </a:solidFill>
              </a:rPr>
              <a:t>Consumatori finali.</a:t>
            </a:r>
          </a:p>
          <a:p>
            <a:pPr algn="ctr" fontAlgn="base">
              <a:spcBef>
                <a:spcPct val="0"/>
              </a:spcBef>
              <a:spcAft>
                <a:spcPct val="0"/>
              </a:spcAft>
              <a:defRPr/>
            </a:pPr>
            <a:endParaRPr lang="it-IT" sz="1400" dirty="0">
              <a:solidFill>
                <a:srgbClr val="000000"/>
              </a:solidFill>
            </a:endParaRPr>
          </a:p>
        </p:txBody>
      </p:sp>
      <p:sp>
        <p:nvSpPr>
          <p:cNvPr id="5" name="Rettangolo 4">
            <a:extLst>
              <a:ext uri="{FF2B5EF4-FFF2-40B4-BE49-F238E27FC236}">
                <a16:creationId xmlns:a16="http://schemas.microsoft.com/office/drawing/2014/main" id="{6511E1B1-4B99-9A47-37BC-2384F61B014C}"/>
              </a:ext>
            </a:extLst>
          </p:cNvPr>
          <p:cNvSpPr/>
          <p:nvPr/>
        </p:nvSpPr>
        <p:spPr>
          <a:xfrm>
            <a:off x="748211" y="2257626"/>
            <a:ext cx="7606011" cy="711553"/>
          </a:xfrm>
          <a:prstGeom prst="rect">
            <a:avLst/>
          </a:prstGeom>
          <a:solidFill>
            <a:schemeClr val="bg1">
              <a:lumMod val="95000"/>
            </a:schemeClr>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it-IT" sz="1400" dirty="0">
                <a:solidFill>
                  <a:srgbClr val="000000"/>
                </a:solidFill>
              </a:rPr>
              <a:t>SOGGETTI </a:t>
            </a:r>
            <a:r>
              <a:rPr lang="it-IT" sz="1400" b="1" dirty="0">
                <a:solidFill>
                  <a:srgbClr val="000000"/>
                </a:solidFill>
              </a:rPr>
              <a:t>COINVOLTI</a:t>
            </a:r>
            <a:r>
              <a:rPr lang="it-IT" sz="1400" dirty="0">
                <a:solidFill>
                  <a:srgbClr val="000000"/>
                </a:solidFill>
              </a:rPr>
              <a:t>: persone fisiche e soggetti giuridici residenti e stabili organizzazioni in Italia di soggetti non residenti nell’esercizio di imprese.</a:t>
            </a:r>
          </a:p>
        </p:txBody>
      </p:sp>
      <p:sp>
        <p:nvSpPr>
          <p:cNvPr id="7" name="Callout con freccia in giù 8">
            <a:extLst>
              <a:ext uri="{FF2B5EF4-FFF2-40B4-BE49-F238E27FC236}">
                <a16:creationId xmlns:a16="http://schemas.microsoft.com/office/drawing/2014/main" id="{535F98CC-5D8C-2B52-CE44-02517C6C29BD}"/>
              </a:ext>
            </a:extLst>
          </p:cNvPr>
          <p:cNvSpPr/>
          <p:nvPr/>
        </p:nvSpPr>
        <p:spPr>
          <a:xfrm>
            <a:off x="748211" y="1311967"/>
            <a:ext cx="7619344" cy="838561"/>
          </a:xfrm>
          <a:prstGeom prst="downArrowCallout">
            <a:avLst/>
          </a:prstGeom>
          <a:solidFill>
            <a:srgbClr val="C5322A"/>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it-IT" sz="1600" b="1" dirty="0">
                <a:solidFill>
                  <a:schemeClr val="bg1"/>
                </a:solidFill>
              </a:rPr>
              <a:t>AMBITO APPLICATIVO</a:t>
            </a:r>
          </a:p>
        </p:txBody>
      </p:sp>
      <p:sp>
        <p:nvSpPr>
          <p:cNvPr id="8" name="Titolo 7">
            <a:extLst>
              <a:ext uri="{FF2B5EF4-FFF2-40B4-BE49-F238E27FC236}">
                <a16:creationId xmlns:a16="http://schemas.microsoft.com/office/drawing/2014/main" id="{C71C8828-8E0B-F274-FBA4-03210CE0E6C5}"/>
              </a:ext>
            </a:extLst>
          </p:cNvPr>
          <p:cNvSpPr>
            <a:spLocks noGrp="1"/>
          </p:cNvSpPr>
          <p:nvPr>
            <p:ph type="title"/>
          </p:nvPr>
        </p:nvSpPr>
        <p:spPr>
          <a:xfrm>
            <a:off x="566057" y="540099"/>
            <a:ext cx="8011886" cy="626851"/>
          </a:xfrm>
        </p:spPr>
        <p:txBody>
          <a:bodyPr/>
          <a:lstStyle/>
          <a:p>
            <a:r>
              <a:rPr lang="it-IT" dirty="0"/>
              <a:t>RITENUTA SU TRANSAZIONI COMMERCIALI</a:t>
            </a:r>
          </a:p>
        </p:txBody>
      </p:sp>
      <p:sp>
        <p:nvSpPr>
          <p:cNvPr id="2" name="Segnaposto numero diapositiva 1">
            <a:extLst>
              <a:ext uri="{FF2B5EF4-FFF2-40B4-BE49-F238E27FC236}">
                <a16:creationId xmlns:a16="http://schemas.microsoft.com/office/drawing/2014/main" id="{8B42EE95-C69A-1A0E-761F-54B43831C46B}"/>
              </a:ext>
            </a:extLst>
          </p:cNvPr>
          <p:cNvSpPr>
            <a:spLocks noGrp="1"/>
          </p:cNvSpPr>
          <p:nvPr>
            <p:ph type="sldNum" sz="quarter" idx="12"/>
          </p:nvPr>
        </p:nvSpPr>
        <p:spPr/>
        <p:txBody>
          <a:bodyPr/>
          <a:lstStyle/>
          <a:p>
            <a:fld id="{FB5B9F2C-B2AC-42B8-8C0E-D6B8362F432E}" type="slidenum">
              <a:rPr lang="it-IT" sz="1300" smtClean="0"/>
              <a:t>81</a:t>
            </a:fld>
            <a:endParaRPr lang="it-IT" sz="1300" dirty="0"/>
          </a:p>
        </p:txBody>
      </p:sp>
    </p:spTree>
    <p:extLst>
      <p:ext uri="{BB962C8B-B14F-4D97-AF65-F5344CB8AC3E}">
        <p14:creationId xmlns:p14="http://schemas.microsoft.com/office/powerpoint/2010/main" val="248210963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A1030C-2B1B-FF2A-6A5D-72207B955D0E}"/>
            </a:ext>
          </a:extLst>
        </p:cNvPr>
        <p:cNvGrpSpPr/>
        <p:nvPr/>
      </p:nvGrpSpPr>
      <p:grpSpPr>
        <a:xfrm>
          <a:off x="0" y="0"/>
          <a:ext cx="0" cy="0"/>
          <a:chOff x="0" y="0"/>
          <a:chExt cx="0" cy="0"/>
        </a:xfrm>
      </p:grpSpPr>
      <p:sp>
        <p:nvSpPr>
          <p:cNvPr id="4" name="Rettangolo 3">
            <a:extLst>
              <a:ext uri="{FF2B5EF4-FFF2-40B4-BE49-F238E27FC236}">
                <a16:creationId xmlns:a16="http://schemas.microsoft.com/office/drawing/2014/main" id="{85D75720-3920-8C59-F38D-0C22D6345DC4}"/>
              </a:ext>
            </a:extLst>
          </p:cNvPr>
          <p:cNvSpPr/>
          <p:nvPr/>
        </p:nvSpPr>
        <p:spPr>
          <a:xfrm>
            <a:off x="748211" y="3058404"/>
            <a:ext cx="7606011" cy="1459808"/>
          </a:xfrm>
          <a:prstGeom prst="rect">
            <a:avLst/>
          </a:prstGeom>
          <a:solidFill>
            <a:srgbClr val="EBA39F"/>
          </a:solidFill>
          <a:ln w="12700">
            <a:solidFill>
              <a:srgbClr val="002060"/>
            </a:solidFill>
          </a:ln>
        </p:spPr>
        <p:style>
          <a:lnRef idx="2">
            <a:schemeClr val="dk1"/>
          </a:lnRef>
          <a:fillRef idx="1">
            <a:schemeClr val="lt1"/>
          </a:fillRef>
          <a:effectRef idx="0">
            <a:schemeClr val="dk1"/>
          </a:effectRef>
          <a:fontRef idx="minor">
            <a:schemeClr val="dk1"/>
          </a:fontRef>
        </p:style>
        <p:txBody>
          <a:bodyPr anchor="ctr"/>
          <a:lstStyle/>
          <a:p>
            <a:pPr algn="ctr" fontAlgn="base">
              <a:spcBef>
                <a:spcPct val="0"/>
              </a:spcBef>
              <a:spcAft>
                <a:spcPct val="0"/>
              </a:spcAft>
              <a:defRPr/>
            </a:pPr>
            <a:r>
              <a:rPr lang="it-IT" sz="1400" dirty="0">
                <a:solidFill>
                  <a:srgbClr val="000000"/>
                </a:solidFill>
              </a:rPr>
              <a:t>PRESTAZIONI </a:t>
            </a:r>
            <a:r>
              <a:rPr lang="it-IT" sz="1400" b="1" dirty="0">
                <a:solidFill>
                  <a:srgbClr val="000000"/>
                </a:solidFill>
              </a:rPr>
              <a:t>ESCLUSE</a:t>
            </a:r>
            <a:r>
              <a:rPr lang="it-IT" sz="1400" dirty="0">
                <a:solidFill>
                  <a:srgbClr val="000000"/>
                </a:solidFill>
              </a:rPr>
              <a:t> : </a:t>
            </a:r>
          </a:p>
          <a:p>
            <a:pPr marL="285750" indent="-285750" algn="just" fontAlgn="base">
              <a:spcBef>
                <a:spcPct val="0"/>
              </a:spcBef>
              <a:spcAft>
                <a:spcPct val="0"/>
              </a:spcAft>
              <a:buFont typeface="Arial" panose="020B0604020202020204" pitchFamily="34" charset="0"/>
              <a:buChar char="•"/>
              <a:defRPr/>
            </a:pPr>
            <a:r>
              <a:rPr lang="it-IT" sz="1400" dirty="0">
                <a:solidFill>
                  <a:srgbClr val="000000"/>
                </a:solidFill>
              </a:rPr>
              <a:t>Prestazioni di servizi o cessioni di beni già soggetto a ritenuta per effetto di diverse disposizioni (es. ritenuta sui compensi di rapporti di agenzia art. 25-bis DPR 600/73);</a:t>
            </a:r>
          </a:p>
          <a:p>
            <a:pPr marL="285750" indent="-285750" algn="just" fontAlgn="base">
              <a:spcBef>
                <a:spcPct val="0"/>
              </a:spcBef>
              <a:spcAft>
                <a:spcPct val="0"/>
              </a:spcAft>
              <a:buFont typeface="Arial" panose="020B0604020202020204" pitchFamily="34" charset="0"/>
              <a:buChar char="•"/>
              <a:defRPr/>
            </a:pPr>
            <a:r>
              <a:rPr lang="it-IT" sz="1400" dirty="0">
                <a:solidFill>
                  <a:srgbClr val="000000"/>
                </a:solidFill>
              </a:rPr>
              <a:t>Operazioni soggetto alla ritenuta all’atto del pagamento per oneri deducibili o per oneri detraibili (art. 25, c.1, DL 78/2010).</a:t>
            </a:r>
          </a:p>
        </p:txBody>
      </p:sp>
      <p:sp>
        <p:nvSpPr>
          <p:cNvPr id="5" name="Rettangolo 4">
            <a:extLst>
              <a:ext uri="{FF2B5EF4-FFF2-40B4-BE49-F238E27FC236}">
                <a16:creationId xmlns:a16="http://schemas.microsoft.com/office/drawing/2014/main" id="{F60A5AC9-8453-51E8-FFD2-A3816AC95DF4}"/>
              </a:ext>
            </a:extLst>
          </p:cNvPr>
          <p:cNvSpPr/>
          <p:nvPr/>
        </p:nvSpPr>
        <p:spPr>
          <a:xfrm>
            <a:off x="748211" y="2229051"/>
            <a:ext cx="7606011" cy="711553"/>
          </a:xfrm>
          <a:prstGeom prst="rect">
            <a:avLst/>
          </a:prstGeom>
          <a:solidFill>
            <a:schemeClr val="bg1">
              <a:lumMod val="95000"/>
            </a:schemeClr>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it-IT" sz="1400" dirty="0">
                <a:solidFill>
                  <a:srgbClr val="000000"/>
                </a:solidFill>
              </a:rPr>
              <a:t>PRESTAZIONI </a:t>
            </a:r>
            <a:r>
              <a:rPr lang="it-IT" sz="1400" b="1" dirty="0">
                <a:solidFill>
                  <a:srgbClr val="000000"/>
                </a:solidFill>
              </a:rPr>
              <a:t>INCLUSE</a:t>
            </a:r>
            <a:r>
              <a:rPr lang="it-IT" sz="1400" dirty="0">
                <a:solidFill>
                  <a:srgbClr val="000000"/>
                </a:solidFill>
              </a:rPr>
              <a:t>: cessioni di beni e prestazioni di servizi</a:t>
            </a:r>
          </a:p>
        </p:txBody>
      </p:sp>
      <p:sp>
        <p:nvSpPr>
          <p:cNvPr id="7" name="Callout con freccia in giù 8">
            <a:extLst>
              <a:ext uri="{FF2B5EF4-FFF2-40B4-BE49-F238E27FC236}">
                <a16:creationId xmlns:a16="http://schemas.microsoft.com/office/drawing/2014/main" id="{68EED331-B6EE-9E3C-0597-183FFECFD5A8}"/>
              </a:ext>
            </a:extLst>
          </p:cNvPr>
          <p:cNvSpPr/>
          <p:nvPr/>
        </p:nvSpPr>
        <p:spPr>
          <a:xfrm>
            <a:off x="748211" y="1311967"/>
            <a:ext cx="7619344" cy="838561"/>
          </a:xfrm>
          <a:prstGeom prst="downArrowCallout">
            <a:avLst/>
          </a:prstGeom>
          <a:solidFill>
            <a:srgbClr val="C5322A"/>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it-IT" sz="1600" b="1" dirty="0">
                <a:solidFill>
                  <a:schemeClr val="bg1"/>
                </a:solidFill>
              </a:rPr>
              <a:t>AMBITO APPLICATIVO</a:t>
            </a:r>
          </a:p>
        </p:txBody>
      </p:sp>
      <p:sp>
        <p:nvSpPr>
          <p:cNvPr id="8" name="Titolo 7">
            <a:extLst>
              <a:ext uri="{FF2B5EF4-FFF2-40B4-BE49-F238E27FC236}">
                <a16:creationId xmlns:a16="http://schemas.microsoft.com/office/drawing/2014/main" id="{F33AED11-EF64-DAA0-2CED-CAE967A05326}"/>
              </a:ext>
            </a:extLst>
          </p:cNvPr>
          <p:cNvSpPr>
            <a:spLocks noGrp="1"/>
          </p:cNvSpPr>
          <p:nvPr>
            <p:ph type="title"/>
          </p:nvPr>
        </p:nvSpPr>
        <p:spPr>
          <a:xfrm>
            <a:off x="566057" y="540099"/>
            <a:ext cx="8011886" cy="626851"/>
          </a:xfrm>
        </p:spPr>
        <p:txBody>
          <a:bodyPr/>
          <a:lstStyle/>
          <a:p>
            <a:r>
              <a:rPr lang="it-IT" dirty="0"/>
              <a:t>RITENUTA SU TRANSAZIONI COMMERCIALI</a:t>
            </a:r>
          </a:p>
        </p:txBody>
      </p:sp>
      <p:sp>
        <p:nvSpPr>
          <p:cNvPr id="2" name="Segnaposto numero diapositiva 1">
            <a:extLst>
              <a:ext uri="{FF2B5EF4-FFF2-40B4-BE49-F238E27FC236}">
                <a16:creationId xmlns:a16="http://schemas.microsoft.com/office/drawing/2014/main" id="{925DF000-6E8C-3EC6-9873-536F446EDC79}"/>
              </a:ext>
            </a:extLst>
          </p:cNvPr>
          <p:cNvSpPr>
            <a:spLocks noGrp="1"/>
          </p:cNvSpPr>
          <p:nvPr>
            <p:ph type="sldNum" sz="quarter" idx="12"/>
          </p:nvPr>
        </p:nvSpPr>
        <p:spPr/>
        <p:txBody>
          <a:bodyPr/>
          <a:lstStyle/>
          <a:p>
            <a:fld id="{FB5B9F2C-B2AC-42B8-8C0E-D6B8362F432E}" type="slidenum">
              <a:rPr lang="it-IT" sz="1300" smtClean="0"/>
              <a:t>82</a:t>
            </a:fld>
            <a:endParaRPr lang="it-IT" sz="1300" dirty="0"/>
          </a:p>
        </p:txBody>
      </p:sp>
    </p:spTree>
    <p:extLst>
      <p:ext uri="{BB962C8B-B14F-4D97-AF65-F5344CB8AC3E}">
        <p14:creationId xmlns:p14="http://schemas.microsoft.com/office/powerpoint/2010/main" val="21766116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ttangolo con angoli arrotondati 13">
            <a:extLst>
              <a:ext uri="{FF2B5EF4-FFF2-40B4-BE49-F238E27FC236}">
                <a16:creationId xmlns:a16="http://schemas.microsoft.com/office/drawing/2014/main" id="{0300F04C-EA9B-4F4E-708A-9A8D525E03D3}"/>
              </a:ext>
            </a:extLst>
          </p:cNvPr>
          <p:cNvSpPr/>
          <p:nvPr/>
        </p:nvSpPr>
        <p:spPr>
          <a:xfrm>
            <a:off x="660979" y="1797907"/>
            <a:ext cx="3793455" cy="1427335"/>
          </a:xfrm>
          <a:prstGeom prst="roundRect">
            <a:avLst/>
          </a:prstGeom>
          <a:solidFill>
            <a:schemeClr val="bg1">
              <a:lumMod val="95000"/>
            </a:schemeClr>
          </a:solidFill>
          <a:ln w="12700">
            <a:solidFill>
              <a:srgbClr val="C5322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1400" b="1" dirty="0">
                <a:solidFill>
                  <a:schemeClr val="tx1"/>
                </a:solidFill>
              </a:rPr>
              <a:t>MISURA DELLA RITENUTA</a:t>
            </a:r>
            <a:r>
              <a:rPr lang="it-IT" sz="1400" dirty="0">
                <a:solidFill>
                  <a:schemeClr val="tx1"/>
                </a:solidFill>
              </a:rPr>
              <a:t>:</a:t>
            </a:r>
          </a:p>
          <a:p>
            <a:pPr algn="ctr"/>
            <a:endParaRPr lang="it-IT" sz="1400" dirty="0">
              <a:solidFill>
                <a:schemeClr val="tx1"/>
              </a:solidFill>
            </a:endParaRPr>
          </a:p>
          <a:p>
            <a:pPr algn="ctr"/>
            <a:r>
              <a:rPr lang="it-IT" sz="1400" dirty="0">
                <a:solidFill>
                  <a:schemeClr val="tx1"/>
                </a:solidFill>
              </a:rPr>
              <a:t>0,50% per l’anno 2028</a:t>
            </a:r>
          </a:p>
          <a:p>
            <a:pPr algn="ctr"/>
            <a:r>
              <a:rPr lang="it-IT" sz="1400" dirty="0">
                <a:solidFill>
                  <a:schemeClr val="tx1"/>
                </a:solidFill>
              </a:rPr>
              <a:t>1% dall’anno 2029</a:t>
            </a:r>
          </a:p>
          <a:p>
            <a:pPr algn="ctr"/>
            <a:endParaRPr lang="it-IT" sz="1400" dirty="0">
              <a:solidFill>
                <a:schemeClr val="tx1"/>
              </a:solidFill>
            </a:endParaRPr>
          </a:p>
        </p:txBody>
      </p:sp>
      <p:sp>
        <p:nvSpPr>
          <p:cNvPr id="15" name="Rettangolo con angoli arrotondati 14">
            <a:extLst>
              <a:ext uri="{FF2B5EF4-FFF2-40B4-BE49-F238E27FC236}">
                <a16:creationId xmlns:a16="http://schemas.microsoft.com/office/drawing/2014/main" id="{C7E06CF4-D69B-8C03-8578-9E8E222653D6}"/>
              </a:ext>
            </a:extLst>
          </p:cNvPr>
          <p:cNvSpPr/>
          <p:nvPr/>
        </p:nvSpPr>
        <p:spPr>
          <a:xfrm>
            <a:off x="4689566" y="1797906"/>
            <a:ext cx="3793455" cy="1427335"/>
          </a:xfrm>
          <a:prstGeom prst="roundRect">
            <a:avLst/>
          </a:prstGeom>
          <a:solidFill>
            <a:schemeClr val="bg1">
              <a:lumMod val="95000"/>
            </a:schemeClr>
          </a:solidFill>
          <a:ln w="12700">
            <a:solidFill>
              <a:srgbClr val="C5322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1400" b="1" dirty="0">
                <a:solidFill>
                  <a:schemeClr val="tx1"/>
                </a:solidFill>
              </a:rPr>
              <a:t>DECORRENZA</a:t>
            </a:r>
            <a:r>
              <a:rPr lang="it-IT" sz="1400" dirty="0">
                <a:solidFill>
                  <a:schemeClr val="tx1"/>
                </a:solidFill>
              </a:rPr>
              <a:t> dal 01.01.2028</a:t>
            </a:r>
          </a:p>
        </p:txBody>
      </p:sp>
      <p:sp>
        <p:nvSpPr>
          <p:cNvPr id="16" name="Rettangolo con angoli arrotondati 15">
            <a:extLst>
              <a:ext uri="{FF2B5EF4-FFF2-40B4-BE49-F238E27FC236}">
                <a16:creationId xmlns:a16="http://schemas.microsoft.com/office/drawing/2014/main" id="{D6E2B343-00B7-16E9-F14C-45537BE23D34}"/>
              </a:ext>
            </a:extLst>
          </p:cNvPr>
          <p:cNvSpPr/>
          <p:nvPr/>
        </p:nvSpPr>
        <p:spPr>
          <a:xfrm>
            <a:off x="660979" y="3573548"/>
            <a:ext cx="7822042" cy="565298"/>
          </a:xfrm>
          <a:prstGeom prst="roundRect">
            <a:avLst/>
          </a:prstGeom>
          <a:solidFill>
            <a:schemeClr val="bg1">
              <a:lumMod val="95000"/>
            </a:schemeClr>
          </a:solidFill>
          <a:ln w="12700">
            <a:solidFill>
              <a:srgbClr val="C5322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1400" dirty="0">
                <a:solidFill>
                  <a:schemeClr val="tx1"/>
                </a:solidFill>
              </a:rPr>
              <a:t>In attesa di provvedimento attuativo per consentire l’applicazione della ritenuta e relative disposizioni per l’attuazione della misura.</a:t>
            </a:r>
          </a:p>
        </p:txBody>
      </p:sp>
      <p:sp>
        <p:nvSpPr>
          <p:cNvPr id="3" name="Titolo 2">
            <a:extLst>
              <a:ext uri="{FF2B5EF4-FFF2-40B4-BE49-F238E27FC236}">
                <a16:creationId xmlns:a16="http://schemas.microsoft.com/office/drawing/2014/main" id="{ED058468-5EA1-B479-427F-279285419269}"/>
              </a:ext>
            </a:extLst>
          </p:cNvPr>
          <p:cNvSpPr>
            <a:spLocks noGrp="1"/>
          </p:cNvSpPr>
          <p:nvPr>
            <p:ph type="title"/>
          </p:nvPr>
        </p:nvSpPr>
        <p:spPr>
          <a:xfrm>
            <a:off x="566057" y="540099"/>
            <a:ext cx="8011886" cy="626851"/>
          </a:xfrm>
        </p:spPr>
        <p:txBody>
          <a:bodyPr/>
          <a:lstStyle/>
          <a:p>
            <a:r>
              <a:rPr lang="it-IT" dirty="0"/>
              <a:t>RITENUTA SU TRANSAZIONI COMMERCIALI</a:t>
            </a:r>
          </a:p>
        </p:txBody>
      </p:sp>
      <p:sp>
        <p:nvSpPr>
          <p:cNvPr id="2" name="Segnaposto numero diapositiva 1">
            <a:extLst>
              <a:ext uri="{FF2B5EF4-FFF2-40B4-BE49-F238E27FC236}">
                <a16:creationId xmlns:a16="http://schemas.microsoft.com/office/drawing/2014/main" id="{D4759819-2E24-12AB-43D6-9C1A7693ED1B}"/>
              </a:ext>
            </a:extLst>
          </p:cNvPr>
          <p:cNvSpPr>
            <a:spLocks noGrp="1"/>
          </p:cNvSpPr>
          <p:nvPr>
            <p:ph type="sldNum" sz="quarter" idx="12"/>
          </p:nvPr>
        </p:nvSpPr>
        <p:spPr/>
        <p:txBody>
          <a:bodyPr/>
          <a:lstStyle/>
          <a:p>
            <a:fld id="{FB5B9F2C-B2AC-42B8-8C0E-D6B8362F432E}" type="slidenum">
              <a:rPr lang="it-IT" sz="1300" smtClean="0"/>
              <a:t>83</a:t>
            </a:fld>
            <a:endParaRPr lang="it-IT" sz="1300" dirty="0"/>
          </a:p>
        </p:txBody>
      </p:sp>
    </p:spTree>
    <p:extLst>
      <p:ext uri="{BB962C8B-B14F-4D97-AF65-F5344CB8AC3E}">
        <p14:creationId xmlns:p14="http://schemas.microsoft.com/office/powerpoint/2010/main" val="265923063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547D48-21D1-B265-3B58-541C335D13A6}"/>
            </a:ext>
          </a:extLst>
        </p:cNvPr>
        <p:cNvGrpSpPr/>
        <p:nvPr/>
      </p:nvGrpSpPr>
      <p:grpSpPr>
        <a:xfrm>
          <a:off x="0" y="0"/>
          <a:ext cx="0" cy="0"/>
          <a:chOff x="0" y="0"/>
          <a:chExt cx="0" cy="0"/>
        </a:xfrm>
      </p:grpSpPr>
      <p:sp>
        <p:nvSpPr>
          <p:cNvPr id="3" name="Titolo 1">
            <a:extLst>
              <a:ext uri="{FF2B5EF4-FFF2-40B4-BE49-F238E27FC236}">
                <a16:creationId xmlns:a16="http://schemas.microsoft.com/office/drawing/2014/main" id="{311279A2-4586-A142-FA1B-B1DCDA7434E0}"/>
              </a:ext>
            </a:extLst>
          </p:cNvPr>
          <p:cNvSpPr>
            <a:spLocks noGrp="1"/>
          </p:cNvSpPr>
          <p:nvPr>
            <p:ph type="ctrTitle"/>
          </p:nvPr>
        </p:nvSpPr>
        <p:spPr>
          <a:xfrm>
            <a:off x="0" y="1874838"/>
            <a:ext cx="9144000" cy="1011237"/>
          </a:xfrm>
        </p:spPr>
        <p:txBody>
          <a:bodyPr>
            <a:normAutofit/>
          </a:bodyPr>
          <a:lstStyle/>
          <a:p>
            <a:r>
              <a:rPr lang="it-IT" sz="1700" dirty="0"/>
              <a:t>COMPENSAZIONE ORIZZONTALE</a:t>
            </a:r>
          </a:p>
        </p:txBody>
      </p:sp>
      <p:sp>
        <p:nvSpPr>
          <p:cNvPr id="2" name="CasellaDiTesto 1">
            <a:extLst>
              <a:ext uri="{FF2B5EF4-FFF2-40B4-BE49-F238E27FC236}">
                <a16:creationId xmlns:a16="http://schemas.microsoft.com/office/drawing/2014/main" id="{E0D8671C-ED8E-8B03-1A1B-93E43BA0DD3D}"/>
              </a:ext>
            </a:extLst>
          </p:cNvPr>
          <p:cNvSpPr txBox="1"/>
          <p:nvPr/>
        </p:nvSpPr>
        <p:spPr>
          <a:xfrm>
            <a:off x="0" y="452846"/>
            <a:ext cx="9144000" cy="1138773"/>
          </a:xfrm>
          <a:prstGeom prst="rect">
            <a:avLst/>
          </a:prstGeom>
          <a:noFill/>
        </p:spPr>
        <p:txBody>
          <a:bodyPr wrap="square" rtlCol="0">
            <a:spAutoFit/>
          </a:bodyPr>
          <a:lstStyle/>
          <a:p>
            <a:pPr algn="ctr"/>
            <a:r>
              <a:rPr lang="it-IT" sz="3400" b="1" dirty="0">
                <a:solidFill>
                  <a:schemeClr val="accent1"/>
                </a:solidFill>
              </a:rPr>
              <a:t>Labirinto LIVE 2026</a:t>
            </a:r>
          </a:p>
          <a:p>
            <a:pPr algn="ctr"/>
            <a:r>
              <a:rPr lang="it-IT" sz="3400" b="1" dirty="0"/>
              <a:t>Speciale Legge di Bilancio</a:t>
            </a:r>
          </a:p>
        </p:txBody>
      </p:sp>
    </p:spTree>
    <p:extLst>
      <p:ext uri="{BB962C8B-B14F-4D97-AF65-F5344CB8AC3E}">
        <p14:creationId xmlns:p14="http://schemas.microsoft.com/office/powerpoint/2010/main" val="288682218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2F01D-A876-27D9-45DA-D2C454C5AA92}"/>
            </a:ext>
          </a:extLst>
        </p:cNvPr>
        <p:cNvGrpSpPr/>
        <p:nvPr/>
      </p:nvGrpSpPr>
      <p:grpSpPr>
        <a:xfrm>
          <a:off x="0" y="0"/>
          <a:ext cx="0" cy="0"/>
          <a:chOff x="0" y="0"/>
          <a:chExt cx="0" cy="0"/>
        </a:xfrm>
      </p:grpSpPr>
      <p:sp>
        <p:nvSpPr>
          <p:cNvPr id="2" name="Text Placeholder 2">
            <a:extLst>
              <a:ext uri="{FF2B5EF4-FFF2-40B4-BE49-F238E27FC236}">
                <a16:creationId xmlns:a16="http://schemas.microsoft.com/office/drawing/2014/main" id="{45D96CD7-2116-5A30-BC17-440A594C04D5}"/>
              </a:ext>
            </a:extLst>
          </p:cNvPr>
          <p:cNvSpPr>
            <a:spLocks noGrp="1"/>
          </p:cNvSpPr>
          <p:nvPr>
            <p:ph idx="1"/>
          </p:nvPr>
        </p:nvSpPr>
        <p:spPr>
          <a:xfrm>
            <a:off x="705389" y="1506060"/>
            <a:ext cx="7731579" cy="894845"/>
          </a:xfrm>
          <a:prstGeom prst="rect">
            <a:avLst/>
          </a:prstGeom>
          <a:solidFill>
            <a:schemeClr val="bg1">
              <a:lumMod val="95000"/>
            </a:schemeClr>
          </a:solidFill>
          <a:ln w="12700" cap="rnd">
            <a:solidFill>
              <a:srgbClr val="C5322A"/>
            </a:solidFill>
          </a:ln>
        </p:spPr>
        <p:txBody>
          <a:bodyPr vert="horz" lIns="91440" tIns="45720" rIns="91440" bIns="45720" rtlCol="0">
            <a:normAutofit/>
          </a:bodyPr>
          <a:lstStyle/>
          <a:p>
            <a:pPr lvl="0"/>
            <a:r>
              <a:rPr lang="it-IT" sz="1400" dirty="0"/>
              <a:t>Ambito soggettivo e oggettivo del divieto di compensazione di crediti per soggetti con debiti iscritti a ruolo per importi superiori ai 50.000,00€.</a:t>
            </a:r>
          </a:p>
          <a:p>
            <a:pPr lvl="0"/>
            <a:r>
              <a:rPr lang="it-IT" sz="1400" cap="none" dirty="0"/>
              <a:t>Attuazione disposizioni di cui alla </a:t>
            </a:r>
            <a:r>
              <a:rPr lang="it-IT" sz="1400" dirty="0"/>
              <a:t>«Riforma dell’amministrazione fiscale - PNRR»</a:t>
            </a:r>
            <a:endParaRPr lang="it-IT" sz="1400" cap="none" dirty="0"/>
          </a:p>
        </p:txBody>
      </p:sp>
      <p:sp>
        <p:nvSpPr>
          <p:cNvPr id="3" name="Text Placeholder 2">
            <a:extLst>
              <a:ext uri="{FF2B5EF4-FFF2-40B4-BE49-F238E27FC236}">
                <a16:creationId xmlns:a16="http://schemas.microsoft.com/office/drawing/2014/main" id="{4A754DD6-496C-E389-7F0F-06B90C3EADE1}"/>
              </a:ext>
            </a:extLst>
          </p:cNvPr>
          <p:cNvSpPr txBox="1">
            <a:spLocks/>
          </p:cNvSpPr>
          <p:nvPr/>
        </p:nvSpPr>
        <p:spPr>
          <a:xfrm>
            <a:off x="705389" y="3462619"/>
            <a:ext cx="7731579" cy="576718"/>
          </a:xfrm>
          <a:prstGeom prst="rect">
            <a:avLst/>
          </a:prstGeom>
          <a:ln w="12700" cap="rnd">
            <a:solidFill>
              <a:srgbClr val="C5322A"/>
            </a:solidFill>
          </a:ln>
        </p:spPr>
        <p:txBody>
          <a:bodyPr vert="horz" lIns="91440" tIns="45720" rIns="91440" bIns="45720" rtlCol="0">
            <a:normAutofit/>
          </a:bodyPr>
          <a:lstStyle>
            <a:lvl1pPr marL="0" indent="0" algn="l" defTabSz="685800" rtl="0" eaLnBrk="1" latinLnBrk="0" hangingPunct="1">
              <a:lnSpc>
                <a:spcPct val="100000"/>
              </a:lnSpc>
              <a:spcBef>
                <a:spcPts val="0"/>
              </a:spcBef>
              <a:buFont typeface="Arial" panose="020B0604020202020204" pitchFamily="34" charset="0"/>
              <a:buNone/>
              <a:defRPr sz="1700" kern="1200" cap="all" baseline="0">
                <a:solidFill>
                  <a:schemeClr val="tx1"/>
                </a:solidFill>
                <a:latin typeface="+mn-lt"/>
                <a:ea typeface="+mn-ea"/>
                <a:cs typeface="+mn-cs"/>
              </a:defRPr>
            </a:lvl1pPr>
            <a:lvl2pPr marL="514350" indent="-171450" algn="l" defTabSz="685800" rtl="0" eaLnBrk="1" latinLnBrk="0" hangingPunct="1">
              <a:lnSpc>
                <a:spcPct val="100000"/>
              </a:lnSpc>
              <a:spcBef>
                <a:spcPts val="0"/>
              </a:spcBef>
              <a:buFont typeface="Arial" panose="020B0604020202020204" pitchFamily="34" charset="0"/>
              <a:buChar char="•"/>
              <a:defRPr sz="1600" kern="1200">
                <a:solidFill>
                  <a:schemeClr val="tx1"/>
                </a:solidFill>
                <a:latin typeface="+mn-lt"/>
                <a:ea typeface="+mn-ea"/>
                <a:cs typeface="+mn-cs"/>
              </a:defRPr>
            </a:lvl2pPr>
            <a:lvl3pPr marL="857250" indent="-171450" algn="l" defTabSz="685800" rtl="0" eaLnBrk="1" latinLnBrk="0" hangingPunct="1">
              <a:lnSpc>
                <a:spcPct val="100000"/>
              </a:lnSpc>
              <a:spcBef>
                <a:spcPts val="0"/>
              </a:spcBef>
              <a:buFont typeface="Roboto" panose="02000000000000000000" pitchFamily="2" charset="0"/>
              <a:buChar char="−"/>
              <a:defRPr sz="1400" kern="1200">
                <a:solidFill>
                  <a:schemeClr val="tx1"/>
                </a:solidFill>
                <a:latin typeface="+mn-lt"/>
                <a:ea typeface="+mn-ea"/>
                <a:cs typeface="+mn-cs"/>
              </a:defRPr>
            </a:lvl3pPr>
            <a:lvl4pPr marL="1200150" indent="-171450" algn="l" defTabSz="685800" rtl="0" eaLnBrk="1" latinLnBrk="0" hangingPunct="1">
              <a:lnSpc>
                <a:spcPct val="100000"/>
              </a:lnSpc>
              <a:spcBef>
                <a:spcPts val="0"/>
              </a:spcBef>
              <a:buFont typeface="Calibri" panose="020F0502020204030204" pitchFamily="34" charset="0"/>
              <a:buChar char="◦"/>
              <a:defRPr sz="1200" kern="1200">
                <a:solidFill>
                  <a:schemeClr val="tx1"/>
                </a:solidFill>
                <a:latin typeface="+mn-lt"/>
                <a:ea typeface="+mn-ea"/>
                <a:cs typeface="+mn-cs"/>
              </a:defRPr>
            </a:lvl4pPr>
            <a:lvl5pPr marL="1543050" indent="-171450" algn="l" defTabSz="685800" rtl="0" eaLnBrk="1" latinLnBrk="0" hangingPunct="1">
              <a:lnSpc>
                <a:spcPct val="100000"/>
              </a:lnSpc>
              <a:spcBef>
                <a:spcPts val="0"/>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it-IT" sz="1400" cap="none" dirty="0"/>
              <a:t>Misura che comporta minori spese per lo Stato quantificate in 44,90 milioni di euro (2026), 89,8 milioni di euro (per anni successivi).</a:t>
            </a:r>
          </a:p>
        </p:txBody>
      </p:sp>
      <p:pic>
        <p:nvPicPr>
          <p:cNvPr id="7" name="Elemento grafico 6" descr="Direzione con riempimento a tinta unita">
            <a:extLst>
              <a:ext uri="{FF2B5EF4-FFF2-40B4-BE49-F238E27FC236}">
                <a16:creationId xmlns:a16="http://schemas.microsoft.com/office/drawing/2014/main" id="{8E73D361-0E60-B42B-DB2A-B7B7B4C0C02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8068991">
            <a:off x="4313100" y="2532296"/>
            <a:ext cx="516155" cy="516155"/>
          </a:xfrm>
          <a:prstGeom prst="rect">
            <a:avLst/>
          </a:prstGeom>
        </p:spPr>
      </p:pic>
      <p:sp>
        <p:nvSpPr>
          <p:cNvPr id="6" name="Titolo 5">
            <a:extLst>
              <a:ext uri="{FF2B5EF4-FFF2-40B4-BE49-F238E27FC236}">
                <a16:creationId xmlns:a16="http://schemas.microsoft.com/office/drawing/2014/main" id="{6CC3ECF9-4638-49FD-E0AF-9809436FB9AB}"/>
              </a:ext>
            </a:extLst>
          </p:cNvPr>
          <p:cNvSpPr>
            <a:spLocks noGrp="1"/>
          </p:cNvSpPr>
          <p:nvPr>
            <p:ph type="title"/>
          </p:nvPr>
        </p:nvSpPr>
        <p:spPr>
          <a:xfrm>
            <a:off x="566057" y="540099"/>
            <a:ext cx="8011886" cy="626851"/>
          </a:xfrm>
        </p:spPr>
        <p:txBody>
          <a:bodyPr/>
          <a:lstStyle/>
          <a:p>
            <a:r>
              <a:rPr lang="it-IT" dirty="0"/>
              <a:t>COMPENSAZIONE ORIZZONTALE</a:t>
            </a:r>
          </a:p>
        </p:txBody>
      </p:sp>
      <p:sp>
        <p:nvSpPr>
          <p:cNvPr id="4" name="Segnaposto numero diapositiva 3">
            <a:extLst>
              <a:ext uri="{FF2B5EF4-FFF2-40B4-BE49-F238E27FC236}">
                <a16:creationId xmlns:a16="http://schemas.microsoft.com/office/drawing/2014/main" id="{170991BE-6318-C42D-5F3E-8A22D84B6E51}"/>
              </a:ext>
            </a:extLst>
          </p:cNvPr>
          <p:cNvSpPr>
            <a:spLocks noGrp="1"/>
          </p:cNvSpPr>
          <p:nvPr>
            <p:ph type="sldNum" sz="quarter" idx="12"/>
          </p:nvPr>
        </p:nvSpPr>
        <p:spPr/>
        <p:txBody>
          <a:bodyPr/>
          <a:lstStyle/>
          <a:p>
            <a:fld id="{FB5B9F2C-B2AC-42B8-8C0E-D6B8362F432E}" type="slidenum">
              <a:rPr lang="it-IT" sz="1300" smtClean="0"/>
              <a:t>85</a:t>
            </a:fld>
            <a:endParaRPr lang="it-IT" sz="1300" dirty="0"/>
          </a:p>
        </p:txBody>
      </p:sp>
    </p:spTree>
    <p:extLst>
      <p:ext uri="{BB962C8B-B14F-4D97-AF65-F5344CB8AC3E}">
        <p14:creationId xmlns:p14="http://schemas.microsoft.com/office/powerpoint/2010/main" val="202555499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96C3CA-7D70-7913-4259-59B785433BCC}"/>
            </a:ext>
          </a:extLst>
        </p:cNvPr>
        <p:cNvGrpSpPr/>
        <p:nvPr/>
      </p:nvGrpSpPr>
      <p:grpSpPr>
        <a:xfrm>
          <a:off x="0" y="0"/>
          <a:ext cx="0" cy="0"/>
          <a:chOff x="0" y="0"/>
          <a:chExt cx="0" cy="0"/>
        </a:xfrm>
      </p:grpSpPr>
      <p:sp>
        <p:nvSpPr>
          <p:cNvPr id="4" name="Rettangolo 3">
            <a:extLst>
              <a:ext uri="{FF2B5EF4-FFF2-40B4-BE49-F238E27FC236}">
                <a16:creationId xmlns:a16="http://schemas.microsoft.com/office/drawing/2014/main" id="{B0DFFC27-7D89-751C-F352-9DF4FE441D2B}"/>
              </a:ext>
            </a:extLst>
          </p:cNvPr>
          <p:cNvSpPr/>
          <p:nvPr/>
        </p:nvSpPr>
        <p:spPr>
          <a:xfrm>
            <a:off x="773335" y="905348"/>
            <a:ext cx="7606011" cy="449270"/>
          </a:xfrm>
          <a:prstGeom prst="rect">
            <a:avLst/>
          </a:prstGeom>
          <a:solidFill>
            <a:schemeClr val="bg1">
              <a:lumMod val="95000"/>
            </a:schemeClr>
          </a:solidFill>
          <a:ln w="12700">
            <a:solidFill>
              <a:schemeClr val="tx1"/>
            </a:solidFill>
          </a:ln>
        </p:spPr>
        <p:style>
          <a:lnRef idx="2">
            <a:schemeClr val="dk1"/>
          </a:lnRef>
          <a:fillRef idx="1">
            <a:schemeClr val="lt1"/>
          </a:fillRef>
          <a:effectRef idx="0">
            <a:schemeClr val="dk1"/>
          </a:effectRef>
          <a:fontRef idx="minor">
            <a:schemeClr val="dk1"/>
          </a:fontRef>
        </p:style>
        <p:txBody>
          <a:bodyPr anchor="ctr"/>
          <a:lstStyle/>
          <a:p>
            <a:pPr algn="ctr" fontAlgn="base">
              <a:spcBef>
                <a:spcPct val="0"/>
              </a:spcBef>
              <a:spcAft>
                <a:spcPct val="0"/>
              </a:spcAft>
              <a:defRPr/>
            </a:pPr>
            <a:r>
              <a:rPr lang="it-IT" sz="1500" b="1" dirty="0">
                <a:solidFill>
                  <a:srgbClr val="000000"/>
                </a:solidFill>
              </a:rPr>
              <a:t>Modifica Legge di Bilancio 2026 comma 116</a:t>
            </a:r>
          </a:p>
        </p:txBody>
      </p:sp>
      <p:sp>
        <p:nvSpPr>
          <p:cNvPr id="5" name="Rettangolo 4">
            <a:extLst>
              <a:ext uri="{FF2B5EF4-FFF2-40B4-BE49-F238E27FC236}">
                <a16:creationId xmlns:a16="http://schemas.microsoft.com/office/drawing/2014/main" id="{A02C1C0C-AA5F-36BF-D583-09B309F169DD}"/>
              </a:ext>
            </a:extLst>
          </p:cNvPr>
          <p:cNvSpPr/>
          <p:nvPr/>
        </p:nvSpPr>
        <p:spPr>
          <a:xfrm>
            <a:off x="773335" y="1722048"/>
            <a:ext cx="3594380" cy="1701910"/>
          </a:xfrm>
          <a:prstGeom prst="rect">
            <a:avLst/>
          </a:prstGeom>
          <a:solidFill>
            <a:srgbClr val="DE6A6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it-IT" sz="1400" b="1" dirty="0">
                <a:solidFill>
                  <a:schemeClr val="tx1"/>
                </a:solidFill>
              </a:rPr>
              <a:t>Art.37, c.49quinquies  DL 223/2006</a:t>
            </a:r>
          </a:p>
          <a:p>
            <a:pPr algn="ctr"/>
            <a:r>
              <a:rPr lang="it-IT" sz="1200" b="1" dirty="0">
                <a:solidFill>
                  <a:schemeClr val="tx1"/>
                </a:solidFill>
              </a:rPr>
              <a:t>Disposizione precedente</a:t>
            </a:r>
          </a:p>
          <a:p>
            <a:pPr algn="ctr"/>
            <a:endParaRPr lang="it-IT" sz="1400" dirty="0">
              <a:solidFill>
                <a:schemeClr val="tx1"/>
              </a:solidFill>
            </a:endParaRPr>
          </a:p>
          <a:p>
            <a:pPr algn="ctr"/>
            <a:r>
              <a:rPr lang="it-IT" sz="1400" dirty="0">
                <a:solidFill>
                  <a:schemeClr val="tx1"/>
                </a:solidFill>
              </a:rPr>
              <a:t>Divieto di compensazione per contribuenti con debiti iscritti a ruolo per importi complessivamente superiori ai </a:t>
            </a:r>
            <a:r>
              <a:rPr lang="it-IT" sz="1400" b="1" dirty="0">
                <a:solidFill>
                  <a:schemeClr val="tx1"/>
                </a:solidFill>
              </a:rPr>
              <a:t>100.000,00 euro</a:t>
            </a:r>
            <a:r>
              <a:rPr lang="it-IT" sz="1400" dirty="0">
                <a:solidFill>
                  <a:schemeClr val="tx1"/>
                </a:solidFill>
              </a:rPr>
              <a:t>.</a:t>
            </a:r>
          </a:p>
          <a:p>
            <a:pPr algn="ctr"/>
            <a:endParaRPr lang="it-IT" sz="1400" dirty="0">
              <a:solidFill>
                <a:schemeClr val="tx1"/>
              </a:solidFill>
            </a:endParaRPr>
          </a:p>
        </p:txBody>
      </p:sp>
      <p:sp>
        <p:nvSpPr>
          <p:cNvPr id="8" name="Freccia in giù 7">
            <a:extLst>
              <a:ext uri="{FF2B5EF4-FFF2-40B4-BE49-F238E27FC236}">
                <a16:creationId xmlns:a16="http://schemas.microsoft.com/office/drawing/2014/main" id="{41D70ECF-36C1-9CB0-D17A-EB6B8DC98E64}"/>
              </a:ext>
            </a:extLst>
          </p:cNvPr>
          <p:cNvSpPr/>
          <p:nvPr/>
        </p:nvSpPr>
        <p:spPr>
          <a:xfrm>
            <a:off x="2406784" y="1438031"/>
            <a:ext cx="310122" cy="205266"/>
          </a:xfrm>
          <a:prstGeom prst="downArrow">
            <a:avLst/>
          </a:prstGeom>
          <a:solidFill>
            <a:schemeClr val="bg1">
              <a:lumMod val="95000"/>
            </a:schemeClr>
          </a:solidFill>
          <a:ln w="12700" cap="flat" cmpd="sng" algn="ctr">
            <a:solidFill>
              <a:srgbClr val="C5322A"/>
            </a:solidFill>
            <a:prstDash val="solid"/>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it-IT" sz="1013" b="0" i="0" u="none" strike="noStrike" kern="0" cap="none" spc="0" normalizeH="0" baseline="0" noProof="0" dirty="0">
              <a:ln>
                <a:noFill/>
              </a:ln>
              <a:solidFill>
                <a:srgbClr val="FFFFFF"/>
              </a:solidFill>
              <a:effectLst/>
              <a:uLnTx/>
              <a:uFillTx/>
              <a:ea typeface="+mn-ea"/>
              <a:cs typeface="+mn-cs"/>
            </a:endParaRPr>
          </a:p>
        </p:txBody>
      </p:sp>
      <p:sp>
        <p:nvSpPr>
          <p:cNvPr id="10" name="Freccia in giù 9">
            <a:extLst>
              <a:ext uri="{FF2B5EF4-FFF2-40B4-BE49-F238E27FC236}">
                <a16:creationId xmlns:a16="http://schemas.microsoft.com/office/drawing/2014/main" id="{4A033495-341C-A757-3096-CE248E64EFEF}"/>
              </a:ext>
            </a:extLst>
          </p:cNvPr>
          <p:cNvSpPr/>
          <p:nvPr/>
        </p:nvSpPr>
        <p:spPr>
          <a:xfrm>
            <a:off x="6427095" y="1438031"/>
            <a:ext cx="310122" cy="205266"/>
          </a:xfrm>
          <a:prstGeom prst="downArrow">
            <a:avLst/>
          </a:prstGeom>
          <a:solidFill>
            <a:schemeClr val="bg1">
              <a:lumMod val="95000"/>
            </a:schemeClr>
          </a:solidFill>
          <a:ln w="12700" cap="flat" cmpd="sng" algn="ctr">
            <a:solidFill>
              <a:srgbClr val="C5322A"/>
            </a:solidFill>
            <a:prstDash val="solid"/>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it-IT" sz="1013" b="0" i="0" u="none" strike="noStrike" kern="0" cap="none" spc="0" normalizeH="0" baseline="0" noProof="0" dirty="0">
              <a:ln>
                <a:noFill/>
              </a:ln>
              <a:solidFill>
                <a:srgbClr val="FFFFFF"/>
              </a:solidFill>
              <a:effectLst/>
              <a:uLnTx/>
              <a:uFillTx/>
              <a:ea typeface="+mn-ea"/>
              <a:cs typeface="+mn-cs"/>
            </a:endParaRPr>
          </a:p>
        </p:txBody>
      </p:sp>
      <p:sp>
        <p:nvSpPr>
          <p:cNvPr id="12" name="Titolo 11">
            <a:extLst>
              <a:ext uri="{FF2B5EF4-FFF2-40B4-BE49-F238E27FC236}">
                <a16:creationId xmlns:a16="http://schemas.microsoft.com/office/drawing/2014/main" id="{799A40F4-458D-898D-9B07-58E779537A73}"/>
              </a:ext>
            </a:extLst>
          </p:cNvPr>
          <p:cNvSpPr>
            <a:spLocks noGrp="1"/>
          </p:cNvSpPr>
          <p:nvPr>
            <p:ph type="title"/>
          </p:nvPr>
        </p:nvSpPr>
        <p:spPr>
          <a:xfrm>
            <a:off x="566057" y="292449"/>
            <a:ext cx="8011886" cy="626851"/>
          </a:xfrm>
        </p:spPr>
        <p:txBody>
          <a:bodyPr/>
          <a:lstStyle/>
          <a:p>
            <a:r>
              <a:rPr lang="it-IT" dirty="0"/>
              <a:t>COMPENSAZIONE ORIZZONTALE</a:t>
            </a:r>
          </a:p>
        </p:txBody>
      </p:sp>
      <p:sp>
        <p:nvSpPr>
          <p:cNvPr id="2" name="Segnaposto numero diapositiva 1">
            <a:extLst>
              <a:ext uri="{FF2B5EF4-FFF2-40B4-BE49-F238E27FC236}">
                <a16:creationId xmlns:a16="http://schemas.microsoft.com/office/drawing/2014/main" id="{6E24DC30-FF72-B199-DB97-15E2D70D1F62}"/>
              </a:ext>
            </a:extLst>
          </p:cNvPr>
          <p:cNvSpPr>
            <a:spLocks noGrp="1"/>
          </p:cNvSpPr>
          <p:nvPr>
            <p:ph type="sldNum" sz="quarter" idx="12"/>
          </p:nvPr>
        </p:nvSpPr>
        <p:spPr/>
        <p:txBody>
          <a:bodyPr/>
          <a:lstStyle/>
          <a:p>
            <a:fld id="{FB5B9F2C-B2AC-42B8-8C0E-D6B8362F432E}" type="slidenum">
              <a:rPr lang="it-IT" sz="1300" smtClean="0"/>
              <a:t>86</a:t>
            </a:fld>
            <a:endParaRPr lang="it-IT" sz="1300" dirty="0"/>
          </a:p>
        </p:txBody>
      </p:sp>
      <p:sp>
        <p:nvSpPr>
          <p:cNvPr id="6" name="Rettangolo 5">
            <a:extLst>
              <a:ext uri="{FF2B5EF4-FFF2-40B4-BE49-F238E27FC236}">
                <a16:creationId xmlns:a16="http://schemas.microsoft.com/office/drawing/2014/main" id="{5211FB0A-17B5-3A4F-8C09-BDA05C95D1F3}"/>
              </a:ext>
            </a:extLst>
          </p:cNvPr>
          <p:cNvSpPr/>
          <p:nvPr/>
        </p:nvSpPr>
        <p:spPr>
          <a:xfrm>
            <a:off x="4784966" y="1722046"/>
            <a:ext cx="3594380" cy="1701911"/>
          </a:xfrm>
          <a:prstGeom prst="rect">
            <a:avLst/>
          </a:prstGeom>
          <a:solidFill>
            <a:srgbClr val="DE6A6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it-IT" sz="1400" b="1" dirty="0">
                <a:solidFill>
                  <a:schemeClr val="tx1"/>
                </a:solidFill>
              </a:rPr>
              <a:t>Art.37, c.49quinquies  DL 223/2006</a:t>
            </a:r>
          </a:p>
          <a:p>
            <a:pPr algn="ctr"/>
            <a:r>
              <a:rPr lang="it-IT" sz="1200" b="1" dirty="0">
                <a:solidFill>
                  <a:schemeClr val="tx1"/>
                </a:solidFill>
              </a:rPr>
              <a:t>Disposizione attuale</a:t>
            </a:r>
          </a:p>
          <a:p>
            <a:pPr algn="ctr"/>
            <a:endParaRPr lang="it-IT" sz="1400" dirty="0">
              <a:solidFill>
                <a:schemeClr val="tx1"/>
              </a:solidFill>
            </a:endParaRPr>
          </a:p>
          <a:p>
            <a:pPr algn="ctr"/>
            <a:r>
              <a:rPr lang="it-IT" sz="1400" dirty="0">
                <a:solidFill>
                  <a:schemeClr val="tx1"/>
                </a:solidFill>
              </a:rPr>
              <a:t>Divieto di compensazione per contribuenti con debiti iscritti a ruolo per importi complessivamente superiori ai </a:t>
            </a:r>
            <a:r>
              <a:rPr lang="it-IT" sz="1400" b="1" dirty="0">
                <a:solidFill>
                  <a:schemeClr val="tx1"/>
                </a:solidFill>
              </a:rPr>
              <a:t>50.000,00 euro</a:t>
            </a:r>
            <a:r>
              <a:rPr lang="it-IT" sz="1400" dirty="0">
                <a:solidFill>
                  <a:schemeClr val="tx1"/>
                </a:solidFill>
              </a:rPr>
              <a:t>.</a:t>
            </a:r>
          </a:p>
          <a:p>
            <a:pPr algn="ctr"/>
            <a:endParaRPr lang="it-IT" sz="1400" dirty="0">
              <a:solidFill>
                <a:schemeClr val="tx1"/>
              </a:solidFill>
            </a:endParaRPr>
          </a:p>
        </p:txBody>
      </p:sp>
      <p:sp>
        <p:nvSpPr>
          <p:cNvPr id="7" name="Text Placeholder 2">
            <a:extLst>
              <a:ext uri="{FF2B5EF4-FFF2-40B4-BE49-F238E27FC236}">
                <a16:creationId xmlns:a16="http://schemas.microsoft.com/office/drawing/2014/main" id="{BE6237EB-9E8A-C58F-CBE6-8E63BDF7801A}"/>
              </a:ext>
            </a:extLst>
          </p:cNvPr>
          <p:cNvSpPr txBox="1">
            <a:spLocks/>
          </p:cNvSpPr>
          <p:nvPr/>
        </p:nvSpPr>
        <p:spPr>
          <a:xfrm>
            <a:off x="764654" y="3652557"/>
            <a:ext cx="7606011" cy="776567"/>
          </a:xfrm>
          <a:prstGeom prst="rect">
            <a:avLst/>
          </a:prstGeom>
          <a:ln w="12700" cap="rnd">
            <a:solidFill>
              <a:srgbClr val="C5322A"/>
            </a:solidFill>
          </a:ln>
        </p:spPr>
        <p:txBody>
          <a:bodyPr vert="horz" lIns="91440" tIns="45720" rIns="91440" bIns="45720" rtlCol="0">
            <a:noAutofit/>
          </a:bodyPr>
          <a:lstStyle>
            <a:lvl1pPr marL="0" indent="0" algn="l" defTabSz="685800" rtl="0" eaLnBrk="1" latinLnBrk="0" hangingPunct="1">
              <a:lnSpc>
                <a:spcPct val="100000"/>
              </a:lnSpc>
              <a:spcBef>
                <a:spcPts val="0"/>
              </a:spcBef>
              <a:buFont typeface="Arial" panose="020B0604020202020204" pitchFamily="34" charset="0"/>
              <a:buNone/>
              <a:defRPr sz="1700" kern="1200" cap="all" baseline="0">
                <a:solidFill>
                  <a:schemeClr val="tx1"/>
                </a:solidFill>
                <a:latin typeface="+mn-lt"/>
                <a:ea typeface="+mn-ea"/>
                <a:cs typeface="+mn-cs"/>
              </a:defRPr>
            </a:lvl1pPr>
            <a:lvl2pPr marL="514350" indent="-171450" algn="l" defTabSz="685800" rtl="0" eaLnBrk="1" latinLnBrk="0" hangingPunct="1">
              <a:lnSpc>
                <a:spcPct val="100000"/>
              </a:lnSpc>
              <a:spcBef>
                <a:spcPts val="0"/>
              </a:spcBef>
              <a:buFont typeface="Arial" panose="020B0604020202020204" pitchFamily="34" charset="0"/>
              <a:buChar char="•"/>
              <a:defRPr sz="1600" kern="1200">
                <a:solidFill>
                  <a:schemeClr val="tx1"/>
                </a:solidFill>
                <a:latin typeface="+mn-lt"/>
                <a:ea typeface="+mn-ea"/>
                <a:cs typeface="+mn-cs"/>
              </a:defRPr>
            </a:lvl2pPr>
            <a:lvl3pPr marL="857250" indent="-171450" algn="l" defTabSz="685800" rtl="0" eaLnBrk="1" latinLnBrk="0" hangingPunct="1">
              <a:lnSpc>
                <a:spcPct val="100000"/>
              </a:lnSpc>
              <a:spcBef>
                <a:spcPts val="0"/>
              </a:spcBef>
              <a:buFont typeface="Roboto" panose="02000000000000000000" pitchFamily="2" charset="0"/>
              <a:buChar char="−"/>
              <a:defRPr sz="1400" kern="1200">
                <a:solidFill>
                  <a:schemeClr val="tx1"/>
                </a:solidFill>
                <a:latin typeface="+mn-lt"/>
                <a:ea typeface="+mn-ea"/>
                <a:cs typeface="+mn-cs"/>
              </a:defRPr>
            </a:lvl3pPr>
            <a:lvl4pPr marL="1200150" indent="-171450" algn="l" defTabSz="685800" rtl="0" eaLnBrk="1" latinLnBrk="0" hangingPunct="1">
              <a:lnSpc>
                <a:spcPct val="100000"/>
              </a:lnSpc>
              <a:spcBef>
                <a:spcPts val="0"/>
              </a:spcBef>
              <a:buFont typeface="Calibri" panose="020F0502020204030204" pitchFamily="34" charset="0"/>
              <a:buChar char="◦"/>
              <a:defRPr sz="1200" kern="1200">
                <a:solidFill>
                  <a:schemeClr val="tx1"/>
                </a:solidFill>
                <a:latin typeface="+mn-lt"/>
                <a:ea typeface="+mn-ea"/>
                <a:cs typeface="+mn-cs"/>
              </a:defRPr>
            </a:lvl4pPr>
            <a:lvl5pPr marL="1543050" indent="-171450" algn="l" defTabSz="685800" rtl="0" eaLnBrk="1" latinLnBrk="0" hangingPunct="1">
              <a:lnSpc>
                <a:spcPct val="100000"/>
              </a:lnSpc>
              <a:spcBef>
                <a:spcPts val="0"/>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it-IT" sz="1400" cap="none" dirty="0"/>
              <a:t>Applicato per compensazioni di cui all’art. 17 D.Lgs. 241/97 tramite modello F24</a:t>
            </a:r>
          </a:p>
          <a:p>
            <a:pPr algn="ctr"/>
            <a:endParaRPr lang="it-IT" sz="1400" cap="none" dirty="0"/>
          </a:p>
          <a:p>
            <a:pPr algn="ctr"/>
            <a:r>
              <a:rPr lang="it-IT" sz="1400" cap="none" dirty="0"/>
              <a:t>Verifica dell’iscrizione a ruolo degli importi trasmessi all’Agenzia della Riscossione</a:t>
            </a:r>
          </a:p>
        </p:txBody>
      </p:sp>
    </p:spTree>
    <p:extLst>
      <p:ext uri="{BB962C8B-B14F-4D97-AF65-F5344CB8AC3E}">
        <p14:creationId xmlns:p14="http://schemas.microsoft.com/office/powerpoint/2010/main" val="376335401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F4E1DF-1A4D-EAD5-8B8E-CF5359A4B77B}"/>
            </a:ext>
          </a:extLst>
        </p:cNvPr>
        <p:cNvGrpSpPr/>
        <p:nvPr/>
      </p:nvGrpSpPr>
      <p:grpSpPr>
        <a:xfrm>
          <a:off x="0" y="0"/>
          <a:ext cx="0" cy="0"/>
          <a:chOff x="0" y="0"/>
          <a:chExt cx="0" cy="0"/>
        </a:xfrm>
      </p:grpSpPr>
      <p:sp>
        <p:nvSpPr>
          <p:cNvPr id="4" name="Rettangolo 3">
            <a:extLst>
              <a:ext uri="{FF2B5EF4-FFF2-40B4-BE49-F238E27FC236}">
                <a16:creationId xmlns:a16="http://schemas.microsoft.com/office/drawing/2014/main" id="{E2A91979-2CF9-A7F8-3DB6-F495D819AAA0}"/>
              </a:ext>
            </a:extLst>
          </p:cNvPr>
          <p:cNvSpPr/>
          <p:nvPr/>
        </p:nvSpPr>
        <p:spPr>
          <a:xfrm>
            <a:off x="748211" y="2445883"/>
            <a:ext cx="7606011" cy="2157518"/>
          </a:xfrm>
          <a:prstGeom prst="rect">
            <a:avLst/>
          </a:prstGeom>
          <a:solidFill>
            <a:srgbClr val="EBA39F"/>
          </a:solidFill>
          <a:ln w="12700">
            <a:solidFill>
              <a:srgbClr val="002060"/>
            </a:solidFill>
          </a:ln>
        </p:spPr>
        <p:style>
          <a:lnRef idx="2">
            <a:schemeClr val="dk1"/>
          </a:lnRef>
          <a:fillRef idx="1">
            <a:schemeClr val="lt1"/>
          </a:fillRef>
          <a:effectRef idx="0">
            <a:schemeClr val="dk1"/>
          </a:effectRef>
          <a:fontRef idx="minor">
            <a:schemeClr val="dk1"/>
          </a:fontRef>
        </p:style>
        <p:txBody>
          <a:bodyPr anchor="ctr"/>
          <a:lstStyle/>
          <a:p>
            <a:pPr fontAlgn="base">
              <a:spcBef>
                <a:spcPct val="0"/>
              </a:spcBef>
              <a:spcAft>
                <a:spcPct val="0"/>
              </a:spcAft>
              <a:defRPr/>
            </a:pPr>
            <a:r>
              <a:rPr lang="it-IT" sz="1400" b="1" dirty="0">
                <a:solidFill>
                  <a:srgbClr val="000000"/>
                </a:solidFill>
              </a:rPr>
              <a:t>SOGGETTIVO</a:t>
            </a:r>
            <a:r>
              <a:rPr lang="it-IT" sz="1400" dirty="0">
                <a:solidFill>
                  <a:srgbClr val="000000"/>
                </a:solidFill>
              </a:rPr>
              <a:t>: tutti i contribuenti ovvero persone fisiche, società ed enti</a:t>
            </a:r>
          </a:p>
          <a:p>
            <a:pPr algn="ctr" fontAlgn="base">
              <a:spcBef>
                <a:spcPct val="0"/>
              </a:spcBef>
              <a:spcAft>
                <a:spcPct val="0"/>
              </a:spcAft>
              <a:defRPr/>
            </a:pPr>
            <a:endParaRPr lang="it-IT" sz="1400" dirty="0">
              <a:solidFill>
                <a:srgbClr val="000000"/>
              </a:solidFill>
            </a:endParaRPr>
          </a:p>
          <a:p>
            <a:pPr algn="ctr" fontAlgn="base">
              <a:spcBef>
                <a:spcPct val="0"/>
              </a:spcBef>
              <a:spcAft>
                <a:spcPct val="0"/>
              </a:spcAft>
              <a:defRPr/>
            </a:pPr>
            <a:r>
              <a:rPr lang="it-IT" sz="1400" b="1" dirty="0">
                <a:solidFill>
                  <a:srgbClr val="000000"/>
                </a:solidFill>
              </a:rPr>
              <a:t>OGGETTIVO</a:t>
            </a:r>
            <a:r>
              <a:rPr lang="it-IT" sz="1400" dirty="0">
                <a:solidFill>
                  <a:srgbClr val="000000"/>
                </a:solidFill>
              </a:rPr>
              <a:t>: </a:t>
            </a:r>
          </a:p>
          <a:p>
            <a:pPr marL="285750" indent="-285750" fontAlgn="base">
              <a:spcBef>
                <a:spcPct val="0"/>
              </a:spcBef>
              <a:spcAft>
                <a:spcPct val="0"/>
              </a:spcAft>
              <a:buFont typeface="Arial" panose="020B0604020202020204" pitchFamily="34" charset="0"/>
              <a:buChar char="•"/>
              <a:defRPr/>
            </a:pPr>
            <a:r>
              <a:rPr lang="it-IT" sz="1400" dirty="0">
                <a:solidFill>
                  <a:srgbClr val="000000"/>
                </a:solidFill>
              </a:rPr>
              <a:t>compensazione di crediti diversi da quelli emergenti dalla liquidazione delle imposte;</a:t>
            </a:r>
          </a:p>
          <a:p>
            <a:pPr marL="285750" indent="-285750" fontAlgn="base">
              <a:spcBef>
                <a:spcPct val="0"/>
              </a:spcBef>
              <a:spcAft>
                <a:spcPct val="0"/>
              </a:spcAft>
              <a:buFont typeface="Arial" panose="020B0604020202020204" pitchFamily="34" charset="0"/>
              <a:buChar char="•"/>
              <a:defRPr/>
            </a:pPr>
            <a:r>
              <a:rPr lang="it-IT" sz="1400" dirty="0">
                <a:solidFill>
                  <a:srgbClr val="000000"/>
                </a:solidFill>
              </a:rPr>
              <a:t>crediti agevolativi di cui al quadro RU del modello redditi;</a:t>
            </a:r>
          </a:p>
          <a:p>
            <a:pPr marL="285750" indent="-285750" fontAlgn="base">
              <a:spcBef>
                <a:spcPct val="0"/>
              </a:spcBef>
              <a:spcAft>
                <a:spcPct val="0"/>
              </a:spcAft>
              <a:buFont typeface="Arial" panose="020B0604020202020204" pitchFamily="34" charset="0"/>
              <a:buChar char="•"/>
              <a:defRPr/>
            </a:pPr>
            <a:r>
              <a:rPr lang="it-IT" sz="1400" dirty="0">
                <a:solidFill>
                  <a:srgbClr val="000000"/>
                </a:solidFill>
              </a:rPr>
              <a:t>crediti derivanti da detrazioni edilizie di cui all’art. 121 del DL 34/2020 (sconto in fattura applicato anche limite DL 34/2020 – 10.000,00€).</a:t>
            </a:r>
          </a:p>
          <a:p>
            <a:pPr marL="285750" indent="-285750" algn="ctr" fontAlgn="base">
              <a:spcBef>
                <a:spcPct val="0"/>
              </a:spcBef>
              <a:spcAft>
                <a:spcPct val="0"/>
              </a:spcAft>
              <a:buFont typeface="Arial" panose="020B0604020202020204" pitchFamily="34" charset="0"/>
              <a:buChar char="•"/>
              <a:defRPr/>
            </a:pPr>
            <a:endParaRPr lang="it-IT" sz="1400" dirty="0">
              <a:solidFill>
                <a:srgbClr val="000000"/>
              </a:solidFill>
            </a:endParaRPr>
          </a:p>
          <a:p>
            <a:pPr algn="just" fontAlgn="base">
              <a:spcBef>
                <a:spcPct val="0"/>
              </a:spcBef>
              <a:spcAft>
                <a:spcPct val="0"/>
              </a:spcAft>
              <a:defRPr/>
            </a:pPr>
            <a:r>
              <a:rPr lang="it-IT" sz="1400" dirty="0">
                <a:solidFill>
                  <a:srgbClr val="000000"/>
                </a:solidFill>
              </a:rPr>
              <a:t>Possibilità di operare compensazione tramite crediti compensabili relativi ad imposte erariali per debiti iscritti a ruolo (RUOL) Art. 31 DL 78/2010.</a:t>
            </a:r>
          </a:p>
        </p:txBody>
      </p:sp>
      <p:sp>
        <p:nvSpPr>
          <p:cNvPr id="5" name="Rettangolo 4">
            <a:extLst>
              <a:ext uri="{FF2B5EF4-FFF2-40B4-BE49-F238E27FC236}">
                <a16:creationId xmlns:a16="http://schemas.microsoft.com/office/drawing/2014/main" id="{4370F556-CFA2-C05E-EA32-F871F4DD557D}"/>
              </a:ext>
            </a:extLst>
          </p:cNvPr>
          <p:cNvSpPr/>
          <p:nvPr/>
        </p:nvSpPr>
        <p:spPr>
          <a:xfrm>
            <a:off x="761544" y="1984780"/>
            <a:ext cx="7606011" cy="404892"/>
          </a:xfrm>
          <a:prstGeom prst="rect">
            <a:avLst/>
          </a:prstGeom>
          <a:solidFill>
            <a:schemeClr val="bg1">
              <a:lumMod val="95000"/>
            </a:schemeClr>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it-IT" sz="1400" dirty="0">
                <a:solidFill>
                  <a:srgbClr val="000000"/>
                </a:solidFill>
              </a:rPr>
              <a:t>Ambito applicativo:</a:t>
            </a:r>
          </a:p>
        </p:txBody>
      </p:sp>
      <p:sp>
        <p:nvSpPr>
          <p:cNvPr id="7" name="Callout con freccia in giù 8">
            <a:extLst>
              <a:ext uri="{FF2B5EF4-FFF2-40B4-BE49-F238E27FC236}">
                <a16:creationId xmlns:a16="http://schemas.microsoft.com/office/drawing/2014/main" id="{C1DCC3E2-5CF2-7AB9-B1DE-D5D201AABFC6}"/>
              </a:ext>
            </a:extLst>
          </p:cNvPr>
          <p:cNvSpPr/>
          <p:nvPr/>
        </p:nvSpPr>
        <p:spPr>
          <a:xfrm>
            <a:off x="748211" y="1301718"/>
            <a:ext cx="7619344" cy="626851"/>
          </a:xfrm>
          <a:prstGeom prst="downArrowCallout">
            <a:avLst/>
          </a:prstGeom>
          <a:solidFill>
            <a:srgbClr val="C5322A"/>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it-IT" sz="1400" b="1" dirty="0">
                <a:solidFill>
                  <a:schemeClr val="bg1"/>
                </a:solidFill>
              </a:rPr>
              <a:t>MODIFICA LEGGE DI BILANCIO 2026 COMMA 116</a:t>
            </a:r>
          </a:p>
        </p:txBody>
      </p:sp>
      <p:sp>
        <p:nvSpPr>
          <p:cNvPr id="8" name="Titolo 7">
            <a:extLst>
              <a:ext uri="{FF2B5EF4-FFF2-40B4-BE49-F238E27FC236}">
                <a16:creationId xmlns:a16="http://schemas.microsoft.com/office/drawing/2014/main" id="{487720F7-7982-092B-82B5-14C93B1015AA}"/>
              </a:ext>
            </a:extLst>
          </p:cNvPr>
          <p:cNvSpPr>
            <a:spLocks noGrp="1"/>
          </p:cNvSpPr>
          <p:nvPr>
            <p:ph type="title"/>
          </p:nvPr>
        </p:nvSpPr>
        <p:spPr>
          <a:xfrm>
            <a:off x="566057" y="540099"/>
            <a:ext cx="8011886" cy="626851"/>
          </a:xfrm>
        </p:spPr>
        <p:txBody>
          <a:bodyPr/>
          <a:lstStyle/>
          <a:p>
            <a:r>
              <a:rPr lang="it-IT" dirty="0"/>
              <a:t>COMPENSAZIONE ORIZZONTALE</a:t>
            </a:r>
          </a:p>
        </p:txBody>
      </p:sp>
      <p:sp>
        <p:nvSpPr>
          <p:cNvPr id="2" name="Segnaposto numero diapositiva 1">
            <a:extLst>
              <a:ext uri="{FF2B5EF4-FFF2-40B4-BE49-F238E27FC236}">
                <a16:creationId xmlns:a16="http://schemas.microsoft.com/office/drawing/2014/main" id="{5C602AB1-464E-185C-7289-5C66CF939A7D}"/>
              </a:ext>
            </a:extLst>
          </p:cNvPr>
          <p:cNvSpPr>
            <a:spLocks noGrp="1"/>
          </p:cNvSpPr>
          <p:nvPr>
            <p:ph type="sldNum" sz="quarter" idx="12"/>
          </p:nvPr>
        </p:nvSpPr>
        <p:spPr/>
        <p:txBody>
          <a:bodyPr/>
          <a:lstStyle/>
          <a:p>
            <a:fld id="{FB5B9F2C-B2AC-42B8-8C0E-D6B8362F432E}" type="slidenum">
              <a:rPr lang="it-IT" sz="1300" smtClean="0"/>
              <a:t>87</a:t>
            </a:fld>
            <a:endParaRPr lang="it-IT" sz="1300" dirty="0"/>
          </a:p>
        </p:txBody>
      </p:sp>
    </p:spTree>
    <p:extLst>
      <p:ext uri="{BB962C8B-B14F-4D97-AF65-F5344CB8AC3E}">
        <p14:creationId xmlns:p14="http://schemas.microsoft.com/office/powerpoint/2010/main" val="121152549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DCA91A1A-F46F-22A8-F595-8DD8F166DC5B}"/>
              </a:ext>
            </a:extLst>
          </p:cNvPr>
          <p:cNvSpPr/>
          <p:nvPr/>
        </p:nvSpPr>
        <p:spPr>
          <a:xfrm>
            <a:off x="748211" y="2839329"/>
            <a:ext cx="7606011" cy="711553"/>
          </a:xfrm>
          <a:prstGeom prst="rect">
            <a:avLst/>
          </a:prstGeom>
          <a:solidFill>
            <a:srgbClr val="EBA39F"/>
          </a:solidFill>
          <a:ln w="12700">
            <a:solidFill>
              <a:srgbClr val="002060"/>
            </a:solidFill>
          </a:ln>
        </p:spPr>
        <p:style>
          <a:lnRef idx="2">
            <a:schemeClr val="dk1"/>
          </a:lnRef>
          <a:fillRef idx="1">
            <a:schemeClr val="lt1"/>
          </a:fillRef>
          <a:effectRef idx="0">
            <a:schemeClr val="dk1"/>
          </a:effectRef>
          <a:fontRef idx="minor">
            <a:schemeClr val="dk1"/>
          </a:fontRef>
        </p:style>
        <p:txBody>
          <a:bodyPr anchor="ctr"/>
          <a:lstStyle/>
          <a:p>
            <a:pPr algn="ctr" fontAlgn="base">
              <a:spcBef>
                <a:spcPct val="0"/>
              </a:spcBef>
              <a:spcAft>
                <a:spcPct val="0"/>
              </a:spcAft>
              <a:defRPr/>
            </a:pPr>
            <a:r>
              <a:rPr lang="it-IT" sz="1400" dirty="0">
                <a:solidFill>
                  <a:srgbClr val="000000"/>
                </a:solidFill>
              </a:rPr>
              <a:t>No computo interessi di mora e compensi di riscossione</a:t>
            </a:r>
          </a:p>
        </p:txBody>
      </p:sp>
      <p:sp>
        <p:nvSpPr>
          <p:cNvPr id="5" name="Rettangolo 4">
            <a:extLst>
              <a:ext uri="{FF2B5EF4-FFF2-40B4-BE49-F238E27FC236}">
                <a16:creationId xmlns:a16="http://schemas.microsoft.com/office/drawing/2014/main" id="{E69ED44D-CB22-8A6E-F413-F9387434C554}"/>
              </a:ext>
            </a:extLst>
          </p:cNvPr>
          <p:cNvSpPr/>
          <p:nvPr/>
        </p:nvSpPr>
        <p:spPr>
          <a:xfrm>
            <a:off x="748211" y="2038551"/>
            <a:ext cx="7606011" cy="711553"/>
          </a:xfrm>
          <a:prstGeom prst="rect">
            <a:avLst/>
          </a:prstGeom>
          <a:solidFill>
            <a:schemeClr val="bg1">
              <a:lumMod val="95000"/>
            </a:schemeClr>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it-IT" sz="1400" dirty="0">
                <a:solidFill>
                  <a:srgbClr val="000000"/>
                </a:solidFill>
              </a:rPr>
              <a:t>Somma di tutti i ruoli per imposte erariali o da recupero di crediti di imposta, ruoli esecutivi e accertamenti esecutivi affidati alla riscossione </a:t>
            </a:r>
          </a:p>
          <a:p>
            <a:pPr algn="ctr" fontAlgn="base">
              <a:spcBef>
                <a:spcPct val="0"/>
              </a:spcBef>
              <a:spcAft>
                <a:spcPct val="0"/>
              </a:spcAft>
              <a:defRPr/>
            </a:pPr>
            <a:r>
              <a:rPr lang="it-IT" sz="1400" dirty="0">
                <a:solidFill>
                  <a:srgbClr val="000000"/>
                </a:solidFill>
              </a:rPr>
              <a:t>Computo sanzioni e interessi </a:t>
            </a:r>
          </a:p>
        </p:txBody>
      </p:sp>
      <p:sp>
        <p:nvSpPr>
          <p:cNvPr id="6" name="Rettangolo 5">
            <a:extLst>
              <a:ext uri="{FF2B5EF4-FFF2-40B4-BE49-F238E27FC236}">
                <a16:creationId xmlns:a16="http://schemas.microsoft.com/office/drawing/2014/main" id="{D662E203-5C70-7D28-37AC-900BD45DA14F}"/>
              </a:ext>
            </a:extLst>
          </p:cNvPr>
          <p:cNvSpPr/>
          <p:nvPr/>
        </p:nvSpPr>
        <p:spPr>
          <a:xfrm>
            <a:off x="748211" y="3649632"/>
            <a:ext cx="7606011" cy="711553"/>
          </a:xfrm>
          <a:prstGeom prst="rect">
            <a:avLst/>
          </a:prstGeom>
          <a:solidFill>
            <a:schemeClr val="bg1">
              <a:lumMod val="95000"/>
            </a:schemeClr>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it-IT" sz="1400" dirty="0">
                <a:solidFill>
                  <a:srgbClr val="000000"/>
                </a:solidFill>
              </a:rPr>
              <a:t>Hanno effetto sospensione, sentenza, pagamento degli importi a ruolo</a:t>
            </a:r>
          </a:p>
        </p:txBody>
      </p:sp>
      <p:sp>
        <p:nvSpPr>
          <p:cNvPr id="7" name="Callout con freccia in giù 8">
            <a:extLst>
              <a:ext uri="{FF2B5EF4-FFF2-40B4-BE49-F238E27FC236}">
                <a16:creationId xmlns:a16="http://schemas.microsoft.com/office/drawing/2014/main" id="{F9EF7468-6363-8AAE-D76F-8455E10DB04C}"/>
              </a:ext>
            </a:extLst>
          </p:cNvPr>
          <p:cNvSpPr/>
          <p:nvPr/>
        </p:nvSpPr>
        <p:spPr>
          <a:xfrm>
            <a:off x="748211" y="1092892"/>
            <a:ext cx="7619344" cy="838561"/>
          </a:xfrm>
          <a:prstGeom prst="downArrowCallout">
            <a:avLst/>
          </a:prstGeom>
          <a:solidFill>
            <a:srgbClr val="C5322A"/>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it-IT" sz="1600" b="1" dirty="0">
                <a:solidFill>
                  <a:schemeClr val="bg1"/>
                </a:solidFill>
              </a:rPr>
              <a:t>DETERMINAZIONE DELLA SOGLIA</a:t>
            </a:r>
          </a:p>
        </p:txBody>
      </p:sp>
      <p:sp>
        <p:nvSpPr>
          <p:cNvPr id="8" name="Titolo 7">
            <a:extLst>
              <a:ext uri="{FF2B5EF4-FFF2-40B4-BE49-F238E27FC236}">
                <a16:creationId xmlns:a16="http://schemas.microsoft.com/office/drawing/2014/main" id="{DCC6B9CB-424A-DE52-1F07-2A19587FBBBC}"/>
              </a:ext>
            </a:extLst>
          </p:cNvPr>
          <p:cNvSpPr>
            <a:spLocks noGrp="1"/>
          </p:cNvSpPr>
          <p:nvPr>
            <p:ph type="title"/>
          </p:nvPr>
        </p:nvSpPr>
        <p:spPr>
          <a:xfrm>
            <a:off x="748211" y="404091"/>
            <a:ext cx="8011886" cy="626851"/>
          </a:xfrm>
        </p:spPr>
        <p:txBody>
          <a:bodyPr/>
          <a:lstStyle/>
          <a:p>
            <a:r>
              <a:rPr lang="it-IT" dirty="0"/>
              <a:t>COMPENSAZIONE ORIZZONTALE</a:t>
            </a:r>
          </a:p>
        </p:txBody>
      </p:sp>
      <p:sp>
        <p:nvSpPr>
          <p:cNvPr id="2" name="Segnaposto numero diapositiva 1">
            <a:extLst>
              <a:ext uri="{FF2B5EF4-FFF2-40B4-BE49-F238E27FC236}">
                <a16:creationId xmlns:a16="http://schemas.microsoft.com/office/drawing/2014/main" id="{29B1FF51-DD96-0877-1EF4-5CB670CFF214}"/>
              </a:ext>
            </a:extLst>
          </p:cNvPr>
          <p:cNvSpPr>
            <a:spLocks noGrp="1"/>
          </p:cNvSpPr>
          <p:nvPr>
            <p:ph type="sldNum" sz="quarter" idx="12"/>
          </p:nvPr>
        </p:nvSpPr>
        <p:spPr/>
        <p:txBody>
          <a:bodyPr/>
          <a:lstStyle/>
          <a:p>
            <a:fld id="{FB5B9F2C-B2AC-42B8-8C0E-D6B8362F432E}" type="slidenum">
              <a:rPr lang="it-IT" sz="1300" smtClean="0"/>
              <a:t>88</a:t>
            </a:fld>
            <a:endParaRPr lang="it-IT" sz="1300" dirty="0"/>
          </a:p>
        </p:txBody>
      </p:sp>
    </p:spTree>
    <p:extLst>
      <p:ext uri="{BB962C8B-B14F-4D97-AF65-F5344CB8AC3E}">
        <p14:creationId xmlns:p14="http://schemas.microsoft.com/office/powerpoint/2010/main" val="323830166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033A6A-485D-08F7-AEB7-767CB5295073}"/>
            </a:ext>
          </a:extLst>
        </p:cNvPr>
        <p:cNvGrpSpPr/>
        <p:nvPr/>
      </p:nvGrpSpPr>
      <p:grpSpPr>
        <a:xfrm>
          <a:off x="0" y="0"/>
          <a:ext cx="0" cy="0"/>
          <a:chOff x="0" y="0"/>
          <a:chExt cx="0" cy="0"/>
        </a:xfrm>
      </p:grpSpPr>
      <p:sp>
        <p:nvSpPr>
          <p:cNvPr id="4" name="Rettangolo 3">
            <a:extLst>
              <a:ext uri="{FF2B5EF4-FFF2-40B4-BE49-F238E27FC236}">
                <a16:creationId xmlns:a16="http://schemas.microsoft.com/office/drawing/2014/main" id="{20A9F3BA-ED61-8FB9-CA10-E61A71A05380}"/>
              </a:ext>
            </a:extLst>
          </p:cNvPr>
          <p:cNvSpPr/>
          <p:nvPr/>
        </p:nvSpPr>
        <p:spPr>
          <a:xfrm>
            <a:off x="815476" y="1952625"/>
            <a:ext cx="3653559" cy="1351989"/>
          </a:xfrm>
          <a:prstGeom prst="rect">
            <a:avLst/>
          </a:prstGeom>
          <a:solidFill>
            <a:srgbClr val="F3C7C5"/>
          </a:solidFill>
          <a:ln w="12700">
            <a:solidFill>
              <a:srgbClr val="C5322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it-IT" sz="1400" dirty="0">
                <a:solidFill>
                  <a:srgbClr val="000000"/>
                </a:solidFill>
              </a:rPr>
              <a:t>Rottamazione dei Ruoli - Legge 197/2022</a:t>
            </a:r>
          </a:p>
          <a:p>
            <a:pPr algn="ctr" fontAlgn="base">
              <a:spcBef>
                <a:spcPct val="0"/>
              </a:spcBef>
              <a:spcAft>
                <a:spcPct val="0"/>
              </a:spcAft>
              <a:defRPr/>
            </a:pPr>
            <a:endParaRPr lang="it-IT" sz="1400" dirty="0">
              <a:solidFill>
                <a:srgbClr val="000000"/>
              </a:solidFill>
            </a:endParaRPr>
          </a:p>
          <a:p>
            <a:pPr algn="ctr" fontAlgn="base">
              <a:spcBef>
                <a:spcPct val="0"/>
              </a:spcBef>
              <a:spcAft>
                <a:spcPct val="0"/>
              </a:spcAft>
              <a:defRPr/>
            </a:pPr>
            <a:r>
              <a:rPr lang="it-IT" sz="1400" dirty="0">
                <a:solidFill>
                  <a:srgbClr val="000000"/>
                </a:solidFill>
              </a:rPr>
              <a:t>Rottamazione di cui alla Legge di Bilancio 2026</a:t>
            </a:r>
          </a:p>
        </p:txBody>
      </p:sp>
      <p:sp>
        <p:nvSpPr>
          <p:cNvPr id="7" name="Rettangolo 6">
            <a:extLst>
              <a:ext uri="{FF2B5EF4-FFF2-40B4-BE49-F238E27FC236}">
                <a16:creationId xmlns:a16="http://schemas.microsoft.com/office/drawing/2014/main" id="{7D1D1B97-C42F-C580-43AD-B187091F3F02}"/>
              </a:ext>
            </a:extLst>
          </p:cNvPr>
          <p:cNvSpPr/>
          <p:nvPr/>
        </p:nvSpPr>
        <p:spPr>
          <a:xfrm>
            <a:off x="4572000" y="1952625"/>
            <a:ext cx="3809671" cy="1351989"/>
          </a:xfrm>
          <a:prstGeom prst="rect">
            <a:avLst/>
          </a:prstGeom>
          <a:solidFill>
            <a:schemeClr val="bg1">
              <a:lumMod val="95000"/>
            </a:schemeClr>
          </a:solidFill>
          <a:ln w="12700"/>
        </p:spPr>
        <p:style>
          <a:lnRef idx="2">
            <a:schemeClr val="dk1"/>
          </a:lnRef>
          <a:fillRef idx="1">
            <a:schemeClr val="lt1"/>
          </a:fillRef>
          <a:effectRef idx="0">
            <a:schemeClr val="dk1"/>
          </a:effectRef>
          <a:fontRef idx="minor">
            <a:schemeClr val="dk1"/>
          </a:fontRef>
        </p:style>
        <p:txBody>
          <a:bodyPr anchor="ctr"/>
          <a:lstStyle/>
          <a:p>
            <a:pPr algn="ctr" fontAlgn="base">
              <a:spcBef>
                <a:spcPct val="0"/>
              </a:spcBef>
              <a:spcAft>
                <a:spcPct val="0"/>
              </a:spcAft>
              <a:defRPr/>
            </a:pPr>
            <a:r>
              <a:rPr lang="it-IT" sz="1400" dirty="0">
                <a:solidFill>
                  <a:srgbClr val="000000"/>
                </a:solidFill>
              </a:rPr>
              <a:t>Gli importi non concorrono alla determinazione della soglia dei 50.000,00 euro e non comportano il divieto di compensazione</a:t>
            </a:r>
          </a:p>
          <a:p>
            <a:pPr algn="ctr" fontAlgn="base">
              <a:spcBef>
                <a:spcPct val="0"/>
              </a:spcBef>
              <a:spcAft>
                <a:spcPct val="0"/>
              </a:spcAft>
              <a:defRPr/>
            </a:pPr>
            <a:endParaRPr lang="it-IT" sz="1400" dirty="0">
              <a:solidFill>
                <a:srgbClr val="000000"/>
              </a:solidFill>
            </a:endParaRPr>
          </a:p>
          <a:p>
            <a:pPr algn="ctr" fontAlgn="base">
              <a:spcBef>
                <a:spcPct val="0"/>
              </a:spcBef>
              <a:spcAft>
                <a:spcPct val="0"/>
              </a:spcAft>
              <a:defRPr/>
            </a:pPr>
            <a:r>
              <a:rPr lang="it-IT" sz="1400" dirty="0">
                <a:solidFill>
                  <a:srgbClr val="000000"/>
                </a:solidFill>
              </a:rPr>
              <a:t>In caso di decadenza rileva l’importo</a:t>
            </a:r>
          </a:p>
        </p:txBody>
      </p:sp>
      <p:sp>
        <p:nvSpPr>
          <p:cNvPr id="5" name="Titolo 4">
            <a:extLst>
              <a:ext uri="{FF2B5EF4-FFF2-40B4-BE49-F238E27FC236}">
                <a16:creationId xmlns:a16="http://schemas.microsoft.com/office/drawing/2014/main" id="{4CADCEAC-6EF2-9A18-6095-D50941337BFF}"/>
              </a:ext>
            </a:extLst>
          </p:cNvPr>
          <p:cNvSpPr>
            <a:spLocks noGrp="1"/>
          </p:cNvSpPr>
          <p:nvPr>
            <p:ph type="title"/>
          </p:nvPr>
        </p:nvSpPr>
        <p:spPr>
          <a:xfrm>
            <a:off x="566057" y="540099"/>
            <a:ext cx="8011886" cy="626851"/>
          </a:xfrm>
        </p:spPr>
        <p:txBody>
          <a:bodyPr/>
          <a:lstStyle/>
          <a:p>
            <a:r>
              <a:rPr lang="it-IT" dirty="0"/>
              <a:t>COMPENSAZIONE ORIZZONTALE</a:t>
            </a:r>
          </a:p>
        </p:txBody>
      </p:sp>
      <p:sp>
        <p:nvSpPr>
          <p:cNvPr id="2" name="Segnaposto numero diapositiva 1">
            <a:extLst>
              <a:ext uri="{FF2B5EF4-FFF2-40B4-BE49-F238E27FC236}">
                <a16:creationId xmlns:a16="http://schemas.microsoft.com/office/drawing/2014/main" id="{106E64AA-BDD5-220C-F9DE-800CBF7A4FF4}"/>
              </a:ext>
            </a:extLst>
          </p:cNvPr>
          <p:cNvSpPr>
            <a:spLocks noGrp="1"/>
          </p:cNvSpPr>
          <p:nvPr>
            <p:ph type="sldNum" sz="quarter" idx="12"/>
          </p:nvPr>
        </p:nvSpPr>
        <p:spPr/>
        <p:txBody>
          <a:bodyPr/>
          <a:lstStyle/>
          <a:p>
            <a:fld id="{FB5B9F2C-B2AC-42B8-8C0E-D6B8362F432E}" type="slidenum">
              <a:rPr lang="it-IT" sz="1300" smtClean="0"/>
              <a:t>89</a:t>
            </a:fld>
            <a:endParaRPr lang="it-IT" sz="1300" dirty="0"/>
          </a:p>
        </p:txBody>
      </p:sp>
    </p:spTree>
    <p:extLst>
      <p:ext uri="{BB962C8B-B14F-4D97-AF65-F5344CB8AC3E}">
        <p14:creationId xmlns:p14="http://schemas.microsoft.com/office/powerpoint/2010/main" val="294953674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265DAC-632B-E728-0228-C15E86B23868}"/>
            </a:ext>
          </a:extLst>
        </p:cNvPr>
        <p:cNvGrpSpPr/>
        <p:nvPr/>
      </p:nvGrpSpPr>
      <p:grpSpPr>
        <a:xfrm>
          <a:off x="0" y="0"/>
          <a:ext cx="0" cy="0"/>
          <a:chOff x="0" y="0"/>
          <a:chExt cx="0" cy="0"/>
        </a:xfrm>
      </p:grpSpPr>
      <p:sp>
        <p:nvSpPr>
          <p:cNvPr id="3" name="Titolo 1">
            <a:extLst>
              <a:ext uri="{FF2B5EF4-FFF2-40B4-BE49-F238E27FC236}">
                <a16:creationId xmlns:a16="http://schemas.microsoft.com/office/drawing/2014/main" id="{D36E6D45-3029-AD04-7CE5-27314CB35C81}"/>
              </a:ext>
            </a:extLst>
          </p:cNvPr>
          <p:cNvSpPr>
            <a:spLocks noGrp="1"/>
          </p:cNvSpPr>
          <p:nvPr>
            <p:ph type="ctrTitle"/>
          </p:nvPr>
        </p:nvSpPr>
        <p:spPr>
          <a:xfrm>
            <a:off x="0" y="1874838"/>
            <a:ext cx="9144000" cy="1011237"/>
          </a:xfrm>
        </p:spPr>
        <p:txBody>
          <a:bodyPr>
            <a:normAutofit/>
          </a:bodyPr>
          <a:lstStyle/>
          <a:p>
            <a:r>
              <a:rPr lang="it-IT" dirty="0"/>
              <a:t>RITENUTA SU PROVVIGIONI DI INTERMEDIAZIONE COMMERCIALE</a:t>
            </a:r>
            <a:endParaRPr lang="it-IT" sz="1700" dirty="0"/>
          </a:p>
        </p:txBody>
      </p:sp>
      <p:sp>
        <p:nvSpPr>
          <p:cNvPr id="2" name="CasellaDiTesto 1">
            <a:extLst>
              <a:ext uri="{FF2B5EF4-FFF2-40B4-BE49-F238E27FC236}">
                <a16:creationId xmlns:a16="http://schemas.microsoft.com/office/drawing/2014/main" id="{E3EF84D7-2B22-9BA0-4036-072F7F2ACBE5}"/>
              </a:ext>
            </a:extLst>
          </p:cNvPr>
          <p:cNvSpPr txBox="1"/>
          <p:nvPr/>
        </p:nvSpPr>
        <p:spPr>
          <a:xfrm>
            <a:off x="0" y="452846"/>
            <a:ext cx="9144000" cy="1138773"/>
          </a:xfrm>
          <a:prstGeom prst="rect">
            <a:avLst/>
          </a:prstGeom>
          <a:noFill/>
        </p:spPr>
        <p:txBody>
          <a:bodyPr wrap="square" rtlCol="0">
            <a:spAutoFit/>
          </a:bodyPr>
          <a:lstStyle/>
          <a:p>
            <a:pPr algn="ctr"/>
            <a:r>
              <a:rPr lang="it-IT" sz="3400" b="1" dirty="0">
                <a:solidFill>
                  <a:schemeClr val="accent1"/>
                </a:solidFill>
              </a:rPr>
              <a:t>Labirinto LIVE 2026</a:t>
            </a:r>
          </a:p>
          <a:p>
            <a:pPr algn="ctr"/>
            <a:r>
              <a:rPr lang="it-IT" sz="3400" b="1" dirty="0"/>
              <a:t>Speciale Legge di Bilancio</a:t>
            </a:r>
          </a:p>
        </p:txBody>
      </p:sp>
    </p:spTree>
    <p:extLst>
      <p:ext uri="{BB962C8B-B14F-4D97-AF65-F5344CB8AC3E}">
        <p14:creationId xmlns:p14="http://schemas.microsoft.com/office/powerpoint/2010/main" val="60919747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FBA80B-AE56-9481-4145-7570D04195D0}"/>
            </a:ext>
          </a:extLst>
        </p:cNvPr>
        <p:cNvGrpSpPr/>
        <p:nvPr/>
      </p:nvGrpSpPr>
      <p:grpSpPr>
        <a:xfrm>
          <a:off x="0" y="0"/>
          <a:ext cx="0" cy="0"/>
          <a:chOff x="0" y="0"/>
          <a:chExt cx="0" cy="0"/>
        </a:xfrm>
      </p:grpSpPr>
      <p:sp>
        <p:nvSpPr>
          <p:cNvPr id="4" name="Rettangolo 3">
            <a:extLst>
              <a:ext uri="{FF2B5EF4-FFF2-40B4-BE49-F238E27FC236}">
                <a16:creationId xmlns:a16="http://schemas.microsoft.com/office/drawing/2014/main" id="{09DE389B-9533-BCF7-7554-FD981099CB8F}"/>
              </a:ext>
            </a:extLst>
          </p:cNvPr>
          <p:cNvSpPr/>
          <p:nvPr/>
        </p:nvSpPr>
        <p:spPr>
          <a:xfrm>
            <a:off x="768994" y="573289"/>
            <a:ext cx="7606011" cy="449270"/>
          </a:xfrm>
          <a:prstGeom prst="rect">
            <a:avLst/>
          </a:prstGeom>
          <a:solidFill>
            <a:schemeClr val="bg1">
              <a:lumMod val="95000"/>
            </a:schemeClr>
          </a:solidFill>
          <a:ln w="12700">
            <a:solidFill>
              <a:schemeClr val="tx1"/>
            </a:solidFill>
          </a:ln>
        </p:spPr>
        <p:style>
          <a:lnRef idx="2">
            <a:schemeClr val="dk1"/>
          </a:lnRef>
          <a:fillRef idx="1">
            <a:schemeClr val="lt1"/>
          </a:fillRef>
          <a:effectRef idx="0">
            <a:schemeClr val="dk1"/>
          </a:effectRef>
          <a:fontRef idx="minor">
            <a:schemeClr val="dk1"/>
          </a:fontRef>
        </p:style>
        <p:txBody>
          <a:bodyPr anchor="ctr"/>
          <a:lstStyle/>
          <a:p>
            <a:pPr algn="ctr" fontAlgn="base">
              <a:spcBef>
                <a:spcPct val="0"/>
              </a:spcBef>
              <a:spcAft>
                <a:spcPct val="0"/>
              </a:spcAft>
              <a:defRPr/>
            </a:pPr>
            <a:r>
              <a:rPr lang="it-IT" sz="1500" b="1" dirty="0">
                <a:solidFill>
                  <a:srgbClr val="000000"/>
                </a:solidFill>
              </a:rPr>
              <a:t>Modifica Legge di Bilancio 2026 commi 140-142</a:t>
            </a:r>
          </a:p>
        </p:txBody>
      </p:sp>
      <p:sp>
        <p:nvSpPr>
          <p:cNvPr id="5" name="Rettangolo 4">
            <a:extLst>
              <a:ext uri="{FF2B5EF4-FFF2-40B4-BE49-F238E27FC236}">
                <a16:creationId xmlns:a16="http://schemas.microsoft.com/office/drawing/2014/main" id="{D682942B-F92F-EB30-0116-F8BE80DE79C8}"/>
              </a:ext>
            </a:extLst>
          </p:cNvPr>
          <p:cNvSpPr/>
          <p:nvPr/>
        </p:nvSpPr>
        <p:spPr>
          <a:xfrm>
            <a:off x="768994" y="1117742"/>
            <a:ext cx="3594380" cy="3411725"/>
          </a:xfrm>
          <a:prstGeom prst="rect">
            <a:avLst/>
          </a:prstGeom>
          <a:ln/>
        </p:spPr>
        <p:style>
          <a:lnRef idx="2">
            <a:schemeClr val="accent2"/>
          </a:lnRef>
          <a:fillRef idx="1">
            <a:schemeClr val="lt1"/>
          </a:fillRef>
          <a:effectRef idx="0">
            <a:schemeClr val="accent2"/>
          </a:effectRef>
          <a:fontRef idx="minor">
            <a:schemeClr val="dk1"/>
          </a:fontRef>
        </p:style>
        <p:txBody>
          <a:bodyPr anchor="ctr"/>
          <a:lstStyle/>
          <a:p>
            <a:pPr algn="ctr"/>
            <a:r>
              <a:rPr lang="it-IT" sz="1200" b="1" dirty="0">
                <a:solidFill>
                  <a:schemeClr val="tx1"/>
                </a:solidFill>
              </a:rPr>
              <a:t>Art.25bis, comma 5 DPR 600/73</a:t>
            </a:r>
          </a:p>
          <a:p>
            <a:pPr algn="ctr"/>
            <a:r>
              <a:rPr lang="it-IT" sz="1200" b="1" dirty="0">
                <a:solidFill>
                  <a:schemeClr val="tx1"/>
                </a:solidFill>
              </a:rPr>
              <a:t>Disposizione precedente</a:t>
            </a:r>
          </a:p>
          <a:p>
            <a:pPr algn="ctr"/>
            <a:endParaRPr lang="it-IT" sz="1200" dirty="0">
              <a:solidFill>
                <a:schemeClr val="tx1"/>
              </a:solidFill>
            </a:endParaRPr>
          </a:p>
          <a:p>
            <a:pPr algn="just"/>
            <a:r>
              <a:rPr lang="it-IT" sz="1200" dirty="0">
                <a:solidFill>
                  <a:schemeClr val="tx1"/>
                </a:solidFill>
              </a:rPr>
              <a:t>Le disposizioni dei precedenti commi non si applicano alle provvigioni percepite dalle agenzie di viaggio e turismo, dai rivenditori autorizzati di documenti di viaggio relativi ai trasporti di persone, dai soggetti che esercitano attività di distribuzione di pellicole cinematografiche, dalle aziende ed istituti di credito e dalle società finanziarie e di locazione finanziaria per le prestazioni rese nell'esercizio delle attività di collocamento e di compravendita di titoli e valute nonchè di raccolta e di finanziamento, dagli agenti, raccomandatari e mediatori marittimi e aerei, dagli agenti e commissionari di imprese petrolifere per le prestazioni ad esse rese direttamente</a:t>
            </a:r>
          </a:p>
        </p:txBody>
      </p:sp>
      <p:sp>
        <p:nvSpPr>
          <p:cNvPr id="12" name="Titolo 11">
            <a:extLst>
              <a:ext uri="{FF2B5EF4-FFF2-40B4-BE49-F238E27FC236}">
                <a16:creationId xmlns:a16="http://schemas.microsoft.com/office/drawing/2014/main" id="{34E05D22-482D-BB32-00F3-70B8ED22F3E8}"/>
              </a:ext>
            </a:extLst>
          </p:cNvPr>
          <p:cNvSpPr>
            <a:spLocks noGrp="1"/>
          </p:cNvSpPr>
          <p:nvPr>
            <p:ph type="title"/>
          </p:nvPr>
        </p:nvSpPr>
        <p:spPr>
          <a:xfrm>
            <a:off x="566057" y="75889"/>
            <a:ext cx="8011886" cy="626851"/>
          </a:xfrm>
        </p:spPr>
        <p:txBody>
          <a:bodyPr/>
          <a:lstStyle/>
          <a:p>
            <a:r>
              <a:rPr lang="it-IT" dirty="0"/>
              <a:t>RITENUTA SU PROVVIGIONI DI INTERMEDIAZIONE COMMERCIALE</a:t>
            </a:r>
          </a:p>
        </p:txBody>
      </p:sp>
      <p:sp>
        <p:nvSpPr>
          <p:cNvPr id="2" name="Segnaposto numero diapositiva 1">
            <a:extLst>
              <a:ext uri="{FF2B5EF4-FFF2-40B4-BE49-F238E27FC236}">
                <a16:creationId xmlns:a16="http://schemas.microsoft.com/office/drawing/2014/main" id="{065CE1FB-F2BF-7282-5386-503A147F8232}"/>
              </a:ext>
            </a:extLst>
          </p:cNvPr>
          <p:cNvSpPr>
            <a:spLocks noGrp="1"/>
          </p:cNvSpPr>
          <p:nvPr>
            <p:ph type="sldNum" sz="quarter" idx="12"/>
          </p:nvPr>
        </p:nvSpPr>
        <p:spPr/>
        <p:txBody>
          <a:bodyPr/>
          <a:lstStyle/>
          <a:p>
            <a:fld id="{FB5B9F2C-B2AC-42B8-8C0E-D6B8362F432E}" type="slidenum">
              <a:rPr lang="it-IT" sz="1300" smtClean="0"/>
              <a:t>91</a:t>
            </a:fld>
            <a:endParaRPr lang="it-IT" sz="1300" dirty="0"/>
          </a:p>
        </p:txBody>
      </p:sp>
      <p:sp>
        <p:nvSpPr>
          <p:cNvPr id="3" name="Rettangolo 2">
            <a:extLst>
              <a:ext uri="{FF2B5EF4-FFF2-40B4-BE49-F238E27FC236}">
                <a16:creationId xmlns:a16="http://schemas.microsoft.com/office/drawing/2014/main" id="{ACBEE448-CD2A-BE37-69A4-B86E6C24BAA7}"/>
              </a:ext>
            </a:extLst>
          </p:cNvPr>
          <p:cNvSpPr/>
          <p:nvPr/>
        </p:nvSpPr>
        <p:spPr>
          <a:xfrm>
            <a:off x="4664017" y="1117743"/>
            <a:ext cx="3594380" cy="3485658"/>
          </a:xfrm>
          <a:prstGeom prst="rect">
            <a:avLst/>
          </a:prstGeom>
          <a:ln/>
        </p:spPr>
        <p:style>
          <a:lnRef idx="2">
            <a:schemeClr val="accent2"/>
          </a:lnRef>
          <a:fillRef idx="1">
            <a:schemeClr val="lt1"/>
          </a:fillRef>
          <a:effectRef idx="0">
            <a:schemeClr val="accent2"/>
          </a:effectRef>
          <a:fontRef idx="minor">
            <a:schemeClr val="dk1"/>
          </a:fontRef>
        </p:style>
        <p:txBody>
          <a:bodyPr anchor="ctr"/>
          <a:lstStyle/>
          <a:p>
            <a:pPr algn="ctr"/>
            <a:r>
              <a:rPr lang="it-IT" sz="1200" b="1" dirty="0">
                <a:solidFill>
                  <a:schemeClr val="tx1"/>
                </a:solidFill>
              </a:rPr>
              <a:t>Art.25bis, comma 5 DPR 600/73</a:t>
            </a:r>
          </a:p>
          <a:p>
            <a:pPr algn="ctr"/>
            <a:r>
              <a:rPr lang="it-IT" sz="1200" b="1" dirty="0">
                <a:solidFill>
                  <a:schemeClr val="tx1"/>
                </a:solidFill>
              </a:rPr>
              <a:t>Disposizione in vigore</a:t>
            </a:r>
          </a:p>
          <a:p>
            <a:pPr algn="ctr"/>
            <a:endParaRPr lang="it-IT" sz="1200" dirty="0">
              <a:solidFill>
                <a:schemeClr val="tx1"/>
              </a:solidFill>
            </a:endParaRPr>
          </a:p>
          <a:p>
            <a:pPr algn="just"/>
            <a:r>
              <a:rPr lang="it-IT" sz="1200" dirty="0">
                <a:solidFill>
                  <a:schemeClr val="tx1"/>
                </a:solidFill>
              </a:rPr>
              <a:t>Le disposizioni dei precedenti commi non si applicano alle provvigioni percepite </a:t>
            </a:r>
            <a:r>
              <a:rPr lang="it-IT" sz="1200" b="1" strike="sngStrike" dirty="0">
                <a:solidFill>
                  <a:schemeClr val="tx1"/>
                </a:solidFill>
              </a:rPr>
              <a:t>dalle agenzie di viaggio e turismo</a:t>
            </a:r>
            <a:r>
              <a:rPr lang="it-IT" sz="1200" dirty="0">
                <a:solidFill>
                  <a:schemeClr val="tx1"/>
                </a:solidFill>
              </a:rPr>
              <a:t>, dai rivenditori autorizzati di documenti di viaggio relativi ai trasporti di persone, dai soggetti che esercitano attività di distribuzione di pellicole cinematografiche, dalle aziende ed istituti di credito e dalle società finanziarie e di locazione finanziaria per le prestazioni rese nell'esercizio delle attività di collocamento e di compravendita di titoli e valute nonchè di raccolta e di finanziamento, </a:t>
            </a:r>
            <a:r>
              <a:rPr lang="it-IT" sz="1200" b="1" strike="sngStrike" dirty="0">
                <a:solidFill>
                  <a:schemeClr val="tx1"/>
                </a:solidFill>
              </a:rPr>
              <a:t>dagli agenti, raccomandatari e mediatori marittimi e aerei, dagli agenti e commissionari di imprese petrolifere per le prestazioni ad esse rese direttamente</a:t>
            </a:r>
          </a:p>
        </p:txBody>
      </p:sp>
    </p:spTree>
    <p:extLst>
      <p:ext uri="{BB962C8B-B14F-4D97-AF65-F5344CB8AC3E}">
        <p14:creationId xmlns:p14="http://schemas.microsoft.com/office/powerpoint/2010/main" val="199274120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F5761C-E956-E6FE-7EFA-3DA8582B988D}"/>
            </a:ext>
          </a:extLst>
        </p:cNvPr>
        <p:cNvGrpSpPr/>
        <p:nvPr/>
      </p:nvGrpSpPr>
      <p:grpSpPr>
        <a:xfrm>
          <a:off x="0" y="0"/>
          <a:ext cx="0" cy="0"/>
          <a:chOff x="0" y="0"/>
          <a:chExt cx="0" cy="0"/>
        </a:xfrm>
      </p:grpSpPr>
      <p:sp>
        <p:nvSpPr>
          <p:cNvPr id="4" name="Rettangolo 3">
            <a:extLst>
              <a:ext uri="{FF2B5EF4-FFF2-40B4-BE49-F238E27FC236}">
                <a16:creationId xmlns:a16="http://schemas.microsoft.com/office/drawing/2014/main" id="{9FD96533-1BCD-4785-60C0-0A9F4E716B1D}"/>
              </a:ext>
            </a:extLst>
          </p:cNvPr>
          <p:cNvSpPr/>
          <p:nvPr/>
        </p:nvSpPr>
        <p:spPr>
          <a:xfrm>
            <a:off x="768994" y="610792"/>
            <a:ext cx="7606011" cy="449270"/>
          </a:xfrm>
          <a:prstGeom prst="rect">
            <a:avLst/>
          </a:prstGeom>
          <a:solidFill>
            <a:schemeClr val="bg1">
              <a:lumMod val="95000"/>
            </a:schemeClr>
          </a:solidFill>
          <a:ln w="12700">
            <a:solidFill>
              <a:schemeClr val="tx1"/>
            </a:solidFill>
          </a:ln>
        </p:spPr>
        <p:style>
          <a:lnRef idx="2">
            <a:schemeClr val="dk1"/>
          </a:lnRef>
          <a:fillRef idx="1">
            <a:schemeClr val="lt1"/>
          </a:fillRef>
          <a:effectRef idx="0">
            <a:schemeClr val="dk1"/>
          </a:effectRef>
          <a:fontRef idx="minor">
            <a:schemeClr val="dk1"/>
          </a:fontRef>
        </p:style>
        <p:txBody>
          <a:bodyPr anchor="ctr"/>
          <a:lstStyle/>
          <a:p>
            <a:pPr algn="ctr" fontAlgn="base">
              <a:spcBef>
                <a:spcPct val="0"/>
              </a:spcBef>
              <a:spcAft>
                <a:spcPct val="0"/>
              </a:spcAft>
              <a:defRPr/>
            </a:pPr>
            <a:r>
              <a:rPr lang="it-IT" sz="1500" b="1" dirty="0">
                <a:solidFill>
                  <a:srgbClr val="000000"/>
                </a:solidFill>
              </a:rPr>
              <a:t>Modifica Legge di Bilancio 2026 commi 140-142</a:t>
            </a:r>
          </a:p>
        </p:txBody>
      </p:sp>
      <p:sp>
        <p:nvSpPr>
          <p:cNvPr id="5" name="Rettangolo 4">
            <a:extLst>
              <a:ext uri="{FF2B5EF4-FFF2-40B4-BE49-F238E27FC236}">
                <a16:creationId xmlns:a16="http://schemas.microsoft.com/office/drawing/2014/main" id="{0E134B9A-973C-3B17-CAEE-E2BC1397AB7B}"/>
              </a:ext>
            </a:extLst>
          </p:cNvPr>
          <p:cNvSpPr/>
          <p:nvPr/>
        </p:nvSpPr>
        <p:spPr>
          <a:xfrm>
            <a:off x="773335" y="1237644"/>
            <a:ext cx="3594380" cy="3365758"/>
          </a:xfrm>
          <a:prstGeom prst="rect">
            <a:avLst/>
          </a:prstGeom>
          <a:ln/>
        </p:spPr>
        <p:style>
          <a:lnRef idx="2">
            <a:schemeClr val="accent2"/>
          </a:lnRef>
          <a:fillRef idx="1">
            <a:schemeClr val="lt1"/>
          </a:fillRef>
          <a:effectRef idx="0">
            <a:schemeClr val="accent2"/>
          </a:effectRef>
          <a:fontRef idx="minor">
            <a:schemeClr val="dk1"/>
          </a:fontRef>
        </p:style>
        <p:txBody>
          <a:bodyPr anchor="ctr"/>
          <a:lstStyle/>
          <a:p>
            <a:pPr algn="ctr"/>
            <a:r>
              <a:rPr lang="it-IT" sz="1200" b="1" dirty="0">
                <a:solidFill>
                  <a:schemeClr val="tx1"/>
                </a:solidFill>
              </a:rPr>
              <a:t>Art.39, comma 5 D.Lgs. 33/2025</a:t>
            </a:r>
          </a:p>
          <a:p>
            <a:pPr algn="ctr"/>
            <a:r>
              <a:rPr lang="it-IT" sz="1200" b="1" dirty="0">
                <a:solidFill>
                  <a:schemeClr val="tx1"/>
                </a:solidFill>
              </a:rPr>
              <a:t>Disposizione precedente</a:t>
            </a:r>
          </a:p>
          <a:p>
            <a:pPr algn="ctr"/>
            <a:endParaRPr lang="it-IT" sz="1200" dirty="0">
              <a:solidFill>
                <a:schemeClr val="tx1"/>
              </a:solidFill>
            </a:endParaRPr>
          </a:p>
          <a:p>
            <a:pPr algn="just"/>
            <a:r>
              <a:rPr lang="it-IT" sz="1200" dirty="0">
                <a:solidFill>
                  <a:schemeClr val="tx1"/>
                </a:solidFill>
              </a:rPr>
              <a:t>Le disposizioni dei commi da 1 a 4 non si applicano alle provvigioni percepite dalle agenzie di viaggio e turismo, dai rivenditori autorizzati di documenti di viaggio relativi ai trasporti di persone, dai soggetti che esercitano attività di distribuzione di pellicole cinematografiche; dalle aziende e istituti di credito e dalle società finanziarie e di locazione finanziaria per le prestazioni rese nell'esercizio delle attività di collocamento e di compravendita di titoli e valute nonché di raccolta e di finanziamento, dagli agenti, raccomandatari e mediatori marittimi e aerei, dagli agenti e commissionari di imprese petrolifere per le prestazioni a esse rese direttamente</a:t>
            </a:r>
          </a:p>
        </p:txBody>
      </p:sp>
      <p:sp>
        <p:nvSpPr>
          <p:cNvPr id="12" name="Titolo 11">
            <a:extLst>
              <a:ext uri="{FF2B5EF4-FFF2-40B4-BE49-F238E27FC236}">
                <a16:creationId xmlns:a16="http://schemas.microsoft.com/office/drawing/2014/main" id="{A168D221-E897-FC2B-9438-4AF75F010AC6}"/>
              </a:ext>
            </a:extLst>
          </p:cNvPr>
          <p:cNvSpPr>
            <a:spLocks noGrp="1"/>
          </p:cNvSpPr>
          <p:nvPr>
            <p:ph type="title"/>
          </p:nvPr>
        </p:nvSpPr>
        <p:spPr>
          <a:xfrm>
            <a:off x="566057" y="75889"/>
            <a:ext cx="8011886" cy="626851"/>
          </a:xfrm>
        </p:spPr>
        <p:txBody>
          <a:bodyPr/>
          <a:lstStyle/>
          <a:p>
            <a:r>
              <a:rPr lang="it-IT" dirty="0"/>
              <a:t>RITENUTA SU PROVVIGIONI DI INTERMEDIAZIONE COMMERCIALE</a:t>
            </a:r>
          </a:p>
        </p:txBody>
      </p:sp>
      <p:sp>
        <p:nvSpPr>
          <p:cNvPr id="2" name="Segnaposto numero diapositiva 1">
            <a:extLst>
              <a:ext uri="{FF2B5EF4-FFF2-40B4-BE49-F238E27FC236}">
                <a16:creationId xmlns:a16="http://schemas.microsoft.com/office/drawing/2014/main" id="{35C9D2BB-A4F1-9207-963A-5E1521C599CB}"/>
              </a:ext>
            </a:extLst>
          </p:cNvPr>
          <p:cNvSpPr>
            <a:spLocks noGrp="1"/>
          </p:cNvSpPr>
          <p:nvPr>
            <p:ph type="sldNum" sz="quarter" idx="12"/>
          </p:nvPr>
        </p:nvSpPr>
        <p:spPr/>
        <p:txBody>
          <a:bodyPr/>
          <a:lstStyle/>
          <a:p>
            <a:fld id="{FB5B9F2C-B2AC-42B8-8C0E-D6B8362F432E}" type="slidenum">
              <a:rPr lang="it-IT" sz="1300" smtClean="0"/>
              <a:t>92</a:t>
            </a:fld>
            <a:endParaRPr lang="it-IT" sz="1300" dirty="0"/>
          </a:p>
        </p:txBody>
      </p:sp>
      <p:sp>
        <p:nvSpPr>
          <p:cNvPr id="3" name="Rettangolo 2">
            <a:extLst>
              <a:ext uri="{FF2B5EF4-FFF2-40B4-BE49-F238E27FC236}">
                <a16:creationId xmlns:a16="http://schemas.microsoft.com/office/drawing/2014/main" id="{CF330549-34F4-016E-B3C1-B5ACD6510AE3}"/>
              </a:ext>
            </a:extLst>
          </p:cNvPr>
          <p:cNvSpPr/>
          <p:nvPr/>
        </p:nvSpPr>
        <p:spPr>
          <a:xfrm>
            <a:off x="4664017" y="1237643"/>
            <a:ext cx="3594380" cy="3365758"/>
          </a:xfrm>
          <a:prstGeom prst="rect">
            <a:avLst/>
          </a:prstGeom>
          <a:ln/>
        </p:spPr>
        <p:style>
          <a:lnRef idx="2">
            <a:schemeClr val="accent2"/>
          </a:lnRef>
          <a:fillRef idx="1">
            <a:schemeClr val="lt1"/>
          </a:fillRef>
          <a:effectRef idx="0">
            <a:schemeClr val="accent2"/>
          </a:effectRef>
          <a:fontRef idx="minor">
            <a:schemeClr val="dk1"/>
          </a:fontRef>
        </p:style>
        <p:txBody>
          <a:bodyPr anchor="ctr"/>
          <a:lstStyle/>
          <a:p>
            <a:pPr algn="ctr"/>
            <a:r>
              <a:rPr lang="it-IT" sz="1200" b="1" dirty="0">
                <a:solidFill>
                  <a:schemeClr val="tx1"/>
                </a:solidFill>
              </a:rPr>
              <a:t>Art.39, comma 5 D.Lgs. 33/2025</a:t>
            </a:r>
          </a:p>
          <a:p>
            <a:pPr algn="ctr"/>
            <a:r>
              <a:rPr lang="it-IT" sz="1200" b="1" dirty="0">
                <a:solidFill>
                  <a:schemeClr val="tx1"/>
                </a:solidFill>
              </a:rPr>
              <a:t>Disposizione precedente</a:t>
            </a:r>
          </a:p>
          <a:p>
            <a:pPr algn="ctr"/>
            <a:endParaRPr lang="it-IT" sz="1200" dirty="0">
              <a:solidFill>
                <a:schemeClr val="tx1"/>
              </a:solidFill>
            </a:endParaRPr>
          </a:p>
          <a:p>
            <a:pPr algn="just"/>
            <a:r>
              <a:rPr lang="it-IT" sz="1200" dirty="0">
                <a:solidFill>
                  <a:schemeClr val="tx1"/>
                </a:solidFill>
              </a:rPr>
              <a:t>Le disposizioni dei commi da 1 a 4 non si applicano alle provvigioni percepite dalle </a:t>
            </a:r>
            <a:r>
              <a:rPr lang="it-IT" sz="1200" strike="sngStrike" dirty="0">
                <a:solidFill>
                  <a:schemeClr val="tx1"/>
                </a:solidFill>
              </a:rPr>
              <a:t>agenzie di viaggio e turismo</a:t>
            </a:r>
            <a:r>
              <a:rPr lang="it-IT" sz="1200" dirty="0">
                <a:solidFill>
                  <a:schemeClr val="tx1"/>
                </a:solidFill>
              </a:rPr>
              <a:t>, dai rivenditori autorizzati di documenti di viaggio relativi ai trasporti di persone, dai soggetti che esercitano attività di distribuzione di pellicole cinematografiche; dalle aziende e istituti di credito e dalle società finanziarie e di locazione finanziaria per le prestazioni rese nell'esercizio delle attività di collocamento e di compravendita di titoli e valute nonché di raccolta e di finanziamento, </a:t>
            </a:r>
            <a:r>
              <a:rPr lang="it-IT" sz="1200" strike="sngStrike" dirty="0">
                <a:solidFill>
                  <a:schemeClr val="tx1"/>
                </a:solidFill>
              </a:rPr>
              <a:t>dagli agenti, raccomandatari e mediatori marittimi e aerei, dagli agenti e commissionari di imprese petrolifere per le prestazioni a esse rese direttamente</a:t>
            </a:r>
            <a:endParaRPr lang="it-IT" sz="1200" b="1" strike="sngStrike" dirty="0">
              <a:solidFill>
                <a:schemeClr val="tx1"/>
              </a:solidFill>
            </a:endParaRPr>
          </a:p>
        </p:txBody>
      </p:sp>
    </p:spTree>
    <p:extLst>
      <p:ext uri="{BB962C8B-B14F-4D97-AF65-F5344CB8AC3E}">
        <p14:creationId xmlns:p14="http://schemas.microsoft.com/office/powerpoint/2010/main" val="41058844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4A7419-0541-776C-19D1-D2E22E675486}"/>
            </a:ext>
          </a:extLst>
        </p:cNvPr>
        <p:cNvGrpSpPr/>
        <p:nvPr/>
      </p:nvGrpSpPr>
      <p:grpSpPr>
        <a:xfrm>
          <a:off x="0" y="0"/>
          <a:ext cx="0" cy="0"/>
          <a:chOff x="0" y="0"/>
          <a:chExt cx="0" cy="0"/>
        </a:xfrm>
      </p:grpSpPr>
      <p:sp>
        <p:nvSpPr>
          <p:cNvPr id="2" name="Text Placeholder 2">
            <a:extLst>
              <a:ext uri="{FF2B5EF4-FFF2-40B4-BE49-F238E27FC236}">
                <a16:creationId xmlns:a16="http://schemas.microsoft.com/office/drawing/2014/main" id="{E21703DD-5A18-7ED9-8C5D-742A3BA6CF24}"/>
              </a:ext>
            </a:extLst>
          </p:cNvPr>
          <p:cNvSpPr>
            <a:spLocks noGrp="1"/>
          </p:cNvSpPr>
          <p:nvPr>
            <p:ph idx="1"/>
          </p:nvPr>
        </p:nvSpPr>
        <p:spPr>
          <a:xfrm>
            <a:off x="705389" y="1506061"/>
            <a:ext cx="7731579" cy="3032321"/>
          </a:xfrm>
          <a:prstGeom prst="rect">
            <a:avLst/>
          </a:prstGeom>
          <a:solidFill>
            <a:schemeClr val="bg1">
              <a:lumMod val="95000"/>
            </a:schemeClr>
          </a:solidFill>
          <a:ln w="12700" cap="rnd">
            <a:solidFill>
              <a:srgbClr val="C5322A"/>
            </a:solidFill>
          </a:ln>
        </p:spPr>
        <p:txBody>
          <a:bodyPr vert="horz" lIns="91440" tIns="45720" rIns="91440" bIns="45720" rtlCol="0">
            <a:noAutofit/>
          </a:bodyPr>
          <a:lstStyle/>
          <a:p>
            <a:pPr lvl="0"/>
            <a:r>
              <a:rPr lang="it-IT" sz="1400" cap="none" dirty="0"/>
              <a:t>Introduzione di</a:t>
            </a:r>
            <a:r>
              <a:rPr lang="it-IT" sz="1400" dirty="0"/>
              <a:t> </a:t>
            </a:r>
            <a:r>
              <a:rPr lang="it-IT" sz="1400" b="1" dirty="0"/>
              <a:t>ritenuta di acconto </a:t>
            </a:r>
            <a:r>
              <a:rPr lang="it-IT" sz="1400" dirty="0"/>
              <a:t>per provvigioni (comunque denominate, anche occasionali) percepite da operatori di intermediazione commerciale operanti in determinati settori, dovuta dai percipienti con obbligo di rivalsa:</a:t>
            </a:r>
          </a:p>
          <a:p>
            <a:pPr marL="285750" lvl="0" indent="-285750">
              <a:buFontTx/>
              <a:buChar char="-"/>
            </a:pPr>
            <a:r>
              <a:rPr lang="it-IT" sz="1400" cap="none" dirty="0"/>
              <a:t>Agenzie di viaggio e turismo</a:t>
            </a:r>
          </a:p>
          <a:p>
            <a:pPr marL="285750" lvl="0" indent="-285750">
              <a:buFontTx/>
              <a:buChar char="-"/>
            </a:pPr>
            <a:r>
              <a:rPr lang="it-IT" sz="1400" dirty="0"/>
              <a:t>Agenti, raccomandatari e mediatori marittimi e aerei</a:t>
            </a:r>
          </a:p>
          <a:p>
            <a:pPr marL="285750" lvl="0" indent="-285750">
              <a:buFontTx/>
              <a:buChar char="-"/>
            </a:pPr>
            <a:r>
              <a:rPr lang="it-IT" sz="1400" cap="none" dirty="0"/>
              <a:t>Agenti e commissionari di imprese petrolifere per le prestazioni </a:t>
            </a:r>
            <a:r>
              <a:rPr lang="it-IT" sz="1400" dirty="0"/>
              <a:t>rese direttamente</a:t>
            </a:r>
          </a:p>
          <a:p>
            <a:pPr marL="285750" lvl="0" indent="-285750">
              <a:buFontTx/>
              <a:buChar char="-"/>
            </a:pPr>
            <a:endParaRPr lang="it-IT" sz="1400" cap="none" dirty="0"/>
          </a:p>
          <a:p>
            <a:pPr lvl="0"/>
            <a:r>
              <a:rPr lang="it-IT" sz="1400" dirty="0"/>
              <a:t>Applicazione ai fini IRPEF o IRES  nella misura del </a:t>
            </a:r>
            <a:r>
              <a:rPr lang="it-IT" sz="1400" b="1" dirty="0"/>
              <a:t>23,00%:</a:t>
            </a:r>
          </a:p>
          <a:p>
            <a:pPr lvl="0"/>
            <a:endParaRPr lang="it-IT" sz="1400" b="1" dirty="0"/>
          </a:p>
          <a:p>
            <a:pPr marL="171450" lvl="0" indent="-171450">
              <a:buFontTx/>
              <a:buChar char="-"/>
            </a:pPr>
            <a:r>
              <a:rPr lang="it-IT" sz="1400" cap="none" dirty="0"/>
              <a:t>Sul 20% delle provvigioni corrisposte nel caso di utilizzo di dipendenti in via continuativa (attestata da presentazione di documentazione giustificativa ovvero modello di dichiarazione DM 16.04.1983);</a:t>
            </a:r>
          </a:p>
          <a:p>
            <a:pPr marL="171450" lvl="0" indent="-171450">
              <a:buFontTx/>
              <a:buChar char="-"/>
            </a:pPr>
            <a:r>
              <a:rPr lang="it-IT" sz="1400" dirty="0"/>
              <a:t>Sul 50% delle provvigioni corrisposte nel caso di utilizzo di dipendenti in via non continuativa.</a:t>
            </a:r>
            <a:endParaRPr lang="it-IT" sz="1400" cap="none" dirty="0"/>
          </a:p>
        </p:txBody>
      </p:sp>
      <p:sp>
        <p:nvSpPr>
          <p:cNvPr id="6" name="Titolo 5">
            <a:extLst>
              <a:ext uri="{FF2B5EF4-FFF2-40B4-BE49-F238E27FC236}">
                <a16:creationId xmlns:a16="http://schemas.microsoft.com/office/drawing/2014/main" id="{E57C61F8-3AE0-8E51-1BE1-0B0019FEF13A}"/>
              </a:ext>
            </a:extLst>
          </p:cNvPr>
          <p:cNvSpPr>
            <a:spLocks noGrp="1"/>
          </p:cNvSpPr>
          <p:nvPr>
            <p:ph type="title"/>
          </p:nvPr>
        </p:nvSpPr>
        <p:spPr>
          <a:xfrm>
            <a:off x="566057" y="540099"/>
            <a:ext cx="8011886" cy="626851"/>
          </a:xfrm>
        </p:spPr>
        <p:txBody>
          <a:bodyPr/>
          <a:lstStyle/>
          <a:p>
            <a:r>
              <a:rPr lang="it-IT" dirty="0"/>
              <a:t>RITENUTA SU PROVVIGIONI DI INTERMEDIAZIONE COMMERCIALE</a:t>
            </a:r>
          </a:p>
        </p:txBody>
      </p:sp>
      <p:sp>
        <p:nvSpPr>
          <p:cNvPr id="4" name="Segnaposto numero diapositiva 3">
            <a:extLst>
              <a:ext uri="{FF2B5EF4-FFF2-40B4-BE49-F238E27FC236}">
                <a16:creationId xmlns:a16="http://schemas.microsoft.com/office/drawing/2014/main" id="{74EE8D9F-F64F-D850-F407-AE3AD7777048}"/>
              </a:ext>
            </a:extLst>
          </p:cNvPr>
          <p:cNvSpPr>
            <a:spLocks noGrp="1"/>
          </p:cNvSpPr>
          <p:nvPr>
            <p:ph type="sldNum" sz="quarter" idx="12"/>
          </p:nvPr>
        </p:nvSpPr>
        <p:spPr/>
        <p:txBody>
          <a:bodyPr/>
          <a:lstStyle/>
          <a:p>
            <a:fld id="{FB5B9F2C-B2AC-42B8-8C0E-D6B8362F432E}" type="slidenum">
              <a:rPr lang="it-IT" sz="1300" smtClean="0"/>
              <a:t>93</a:t>
            </a:fld>
            <a:endParaRPr lang="it-IT" sz="1300" dirty="0"/>
          </a:p>
        </p:txBody>
      </p:sp>
    </p:spTree>
    <p:extLst>
      <p:ext uri="{BB962C8B-B14F-4D97-AF65-F5344CB8AC3E}">
        <p14:creationId xmlns:p14="http://schemas.microsoft.com/office/powerpoint/2010/main" val="294459227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057B3C-57F2-08C4-3B5B-D0CEC32659CF}"/>
            </a:ext>
          </a:extLst>
        </p:cNvPr>
        <p:cNvGrpSpPr/>
        <p:nvPr/>
      </p:nvGrpSpPr>
      <p:grpSpPr>
        <a:xfrm>
          <a:off x="0" y="0"/>
          <a:ext cx="0" cy="0"/>
          <a:chOff x="0" y="0"/>
          <a:chExt cx="0" cy="0"/>
        </a:xfrm>
      </p:grpSpPr>
      <p:sp>
        <p:nvSpPr>
          <p:cNvPr id="4" name="Rettangolo 3">
            <a:extLst>
              <a:ext uri="{FF2B5EF4-FFF2-40B4-BE49-F238E27FC236}">
                <a16:creationId xmlns:a16="http://schemas.microsoft.com/office/drawing/2014/main" id="{8082BB9E-D878-755A-6601-D6BA73816051}"/>
              </a:ext>
            </a:extLst>
          </p:cNvPr>
          <p:cNvSpPr/>
          <p:nvPr/>
        </p:nvSpPr>
        <p:spPr>
          <a:xfrm>
            <a:off x="748211" y="3058404"/>
            <a:ext cx="7606011" cy="711553"/>
          </a:xfrm>
          <a:prstGeom prst="rect">
            <a:avLst/>
          </a:prstGeom>
          <a:solidFill>
            <a:srgbClr val="EBA39F"/>
          </a:solidFill>
          <a:ln w="12700">
            <a:solidFill>
              <a:srgbClr val="002060"/>
            </a:solidFill>
          </a:ln>
        </p:spPr>
        <p:style>
          <a:lnRef idx="2">
            <a:schemeClr val="dk1"/>
          </a:lnRef>
          <a:fillRef idx="1">
            <a:schemeClr val="lt1"/>
          </a:fillRef>
          <a:effectRef idx="0">
            <a:schemeClr val="dk1"/>
          </a:effectRef>
          <a:fontRef idx="minor">
            <a:schemeClr val="dk1"/>
          </a:fontRef>
        </p:style>
        <p:txBody>
          <a:bodyPr anchor="ctr"/>
          <a:lstStyle/>
          <a:p>
            <a:pPr algn="ctr" fontAlgn="base">
              <a:spcBef>
                <a:spcPct val="0"/>
              </a:spcBef>
              <a:spcAft>
                <a:spcPct val="0"/>
              </a:spcAft>
              <a:defRPr/>
            </a:pPr>
            <a:r>
              <a:rPr lang="it-IT" sz="1400" dirty="0">
                <a:solidFill>
                  <a:srgbClr val="000000"/>
                </a:solidFill>
              </a:rPr>
              <a:t>Ritenuta operata da parte dei commissionari nel mese successivo a quello in cui le provvigioni sono state trattenute dai percipienti</a:t>
            </a:r>
          </a:p>
        </p:txBody>
      </p:sp>
      <p:sp>
        <p:nvSpPr>
          <p:cNvPr id="5" name="Rettangolo 4">
            <a:extLst>
              <a:ext uri="{FF2B5EF4-FFF2-40B4-BE49-F238E27FC236}">
                <a16:creationId xmlns:a16="http://schemas.microsoft.com/office/drawing/2014/main" id="{86E8097E-13A1-E17A-6F94-5E99C75085CD}"/>
              </a:ext>
            </a:extLst>
          </p:cNvPr>
          <p:cNvSpPr/>
          <p:nvPr/>
        </p:nvSpPr>
        <p:spPr>
          <a:xfrm>
            <a:off x="748211" y="2257626"/>
            <a:ext cx="7606011" cy="711553"/>
          </a:xfrm>
          <a:prstGeom prst="rect">
            <a:avLst/>
          </a:prstGeom>
          <a:solidFill>
            <a:schemeClr val="bg1">
              <a:lumMod val="95000"/>
            </a:schemeClr>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it-IT" sz="1400" dirty="0">
                <a:solidFill>
                  <a:srgbClr val="000000"/>
                </a:solidFill>
              </a:rPr>
              <a:t>Art. 25bis DPR 600/73: «</a:t>
            </a:r>
            <a:r>
              <a:rPr lang="it-IT" sz="1400" i="1" dirty="0">
                <a:solidFill>
                  <a:srgbClr val="000000"/>
                </a:solidFill>
              </a:rPr>
              <a:t>se le provvigioni, per disposizioni normative o accordi contrattuali, sono direttamente trattenute sull'ammontare delle somme riscosse, i percipienti sono tenuti a rimettere ai committenti, preponenti o mandanti l'importo corrispondente alla ritenuta</a:t>
            </a:r>
            <a:r>
              <a:rPr lang="it-IT" sz="1400" dirty="0">
                <a:solidFill>
                  <a:srgbClr val="000000"/>
                </a:solidFill>
              </a:rPr>
              <a:t>»</a:t>
            </a:r>
          </a:p>
        </p:txBody>
      </p:sp>
      <p:sp>
        <p:nvSpPr>
          <p:cNvPr id="6" name="Rettangolo 5">
            <a:extLst>
              <a:ext uri="{FF2B5EF4-FFF2-40B4-BE49-F238E27FC236}">
                <a16:creationId xmlns:a16="http://schemas.microsoft.com/office/drawing/2014/main" id="{1120BD85-56E9-40E8-6FBA-C3A8EC0288B7}"/>
              </a:ext>
            </a:extLst>
          </p:cNvPr>
          <p:cNvSpPr/>
          <p:nvPr/>
        </p:nvSpPr>
        <p:spPr>
          <a:xfrm>
            <a:off x="748211" y="3859182"/>
            <a:ext cx="7606011" cy="711553"/>
          </a:xfrm>
          <a:prstGeom prst="rect">
            <a:avLst/>
          </a:prstGeom>
          <a:solidFill>
            <a:schemeClr val="bg1">
              <a:lumMod val="95000"/>
            </a:schemeClr>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it-IT" sz="1400" dirty="0">
                <a:solidFill>
                  <a:srgbClr val="000000"/>
                </a:solidFill>
              </a:rPr>
              <a:t>Applicazione delle disposizioni per le ritenute che si intendono operate dal 01.04.2026 nonostante  la decorrenza della norma è stabilita per le provvigioni corrisposte a partire al 01.03.2026</a:t>
            </a:r>
          </a:p>
        </p:txBody>
      </p:sp>
      <p:sp>
        <p:nvSpPr>
          <p:cNvPr id="7" name="Callout con freccia in giù 8">
            <a:extLst>
              <a:ext uri="{FF2B5EF4-FFF2-40B4-BE49-F238E27FC236}">
                <a16:creationId xmlns:a16="http://schemas.microsoft.com/office/drawing/2014/main" id="{63A11E1F-29FA-AD38-7A11-7A8A9A3142E2}"/>
              </a:ext>
            </a:extLst>
          </p:cNvPr>
          <p:cNvSpPr/>
          <p:nvPr/>
        </p:nvSpPr>
        <p:spPr>
          <a:xfrm>
            <a:off x="748211" y="1311967"/>
            <a:ext cx="7619344" cy="838561"/>
          </a:xfrm>
          <a:prstGeom prst="downArrowCallout">
            <a:avLst/>
          </a:prstGeom>
          <a:solidFill>
            <a:srgbClr val="C5322A"/>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it-IT" sz="1600" b="1" dirty="0">
                <a:solidFill>
                  <a:schemeClr val="bg1"/>
                </a:solidFill>
              </a:rPr>
              <a:t>APPLICAZIONE RITENUTA</a:t>
            </a:r>
          </a:p>
        </p:txBody>
      </p:sp>
      <p:sp>
        <p:nvSpPr>
          <p:cNvPr id="8" name="Titolo 7">
            <a:extLst>
              <a:ext uri="{FF2B5EF4-FFF2-40B4-BE49-F238E27FC236}">
                <a16:creationId xmlns:a16="http://schemas.microsoft.com/office/drawing/2014/main" id="{F5D436CF-FC5F-EBAC-D332-534DB6758129}"/>
              </a:ext>
            </a:extLst>
          </p:cNvPr>
          <p:cNvSpPr>
            <a:spLocks noGrp="1"/>
          </p:cNvSpPr>
          <p:nvPr>
            <p:ph type="title"/>
          </p:nvPr>
        </p:nvSpPr>
        <p:spPr>
          <a:xfrm>
            <a:off x="566057" y="540099"/>
            <a:ext cx="8011886" cy="626851"/>
          </a:xfrm>
        </p:spPr>
        <p:txBody>
          <a:bodyPr/>
          <a:lstStyle/>
          <a:p>
            <a:r>
              <a:rPr lang="it-IT" dirty="0"/>
              <a:t>RITENUTA SU PROVVIGIONI DI INTERMEDIAZIONE COMMERCIALE</a:t>
            </a:r>
          </a:p>
        </p:txBody>
      </p:sp>
      <p:sp>
        <p:nvSpPr>
          <p:cNvPr id="2" name="Segnaposto numero diapositiva 1">
            <a:extLst>
              <a:ext uri="{FF2B5EF4-FFF2-40B4-BE49-F238E27FC236}">
                <a16:creationId xmlns:a16="http://schemas.microsoft.com/office/drawing/2014/main" id="{8F626997-AF89-C208-9F7C-DDEF490C6793}"/>
              </a:ext>
            </a:extLst>
          </p:cNvPr>
          <p:cNvSpPr>
            <a:spLocks noGrp="1"/>
          </p:cNvSpPr>
          <p:nvPr>
            <p:ph type="sldNum" sz="quarter" idx="12"/>
          </p:nvPr>
        </p:nvSpPr>
        <p:spPr/>
        <p:txBody>
          <a:bodyPr/>
          <a:lstStyle/>
          <a:p>
            <a:fld id="{FB5B9F2C-B2AC-42B8-8C0E-D6B8362F432E}" type="slidenum">
              <a:rPr lang="it-IT" sz="1300" smtClean="0"/>
              <a:t>94</a:t>
            </a:fld>
            <a:endParaRPr lang="it-IT" sz="1300" dirty="0"/>
          </a:p>
        </p:txBody>
      </p:sp>
    </p:spTree>
    <p:extLst>
      <p:ext uri="{BB962C8B-B14F-4D97-AF65-F5344CB8AC3E}">
        <p14:creationId xmlns:p14="http://schemas.microsoft.com/office/powerpoint/2010/main" val="162521361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1C76AE-ED48-0747-175C-B9CA3B3087F4}"/>
            </a:ext>
          </a:extLst>
        </p:cNvPr>
        <p:cNvGrpSpPr/>
        <p:nvPr/>
      </p:nvGrpSpPr>
      <p:grpSpPr>
        <a:xfrm>
          <a:off x="0" y="0"/>
          <a:ext cx="0" cy="0"/>
          <a:chOff x="0" y="0"/>
          <a:chExt cx="0" cy="0"/>
        </a:xfrm>
      </p:grpSpPr>
      <p:sp>
        <p:nvSpPr>
          <p:cNvPr id="4" name="Rettangolo 3">
            <a:extLst>
              <a:ext uri="{FF2B5EF4-FFF2-40B4-BE49-F238E27FC236}">
                <a16:creationId xmlns:a16="http://schemas.microsoft.com/office/drawing/2014/main" id="{8183E3E8-86F0-7F22-AC13-FE3F54177D41}"/>
              </a:ext>
            </a:extLst>
          </p:cNvPr>
          <p:cNvSpPr/>
          <p:nvPr/>
        </p:nvSpPr>
        <p:spPr>
          <a:xfrm>
            <a:off x="815476" y="1647825"/>
            <a:ext cx="3653559" cy="2063562"/>
          </a:xfrm>
          <a:prstGeom prst="rect">
            <a:avLst/>
          </a:prstGeom>
          <a:solidFill>
            <a:srgbClr val="F3C7C5"/>
          </a:solidFill>
          <a:ln w="12700">
            <a:solidFill>
              <a:srgbClr val="C5322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it-IT" sz="1400" dirty="0">
                <a:solidFill>
                  <a:srgbClr val="000000"/>
                </a:solidFill>
              </a:rPr>
              <a:t>ADEMPIMENTI IN SEGUITO ALL’INTRODUZIONE DELLE DISPOSIZIONI DI CUI AI COMMI 140-142</a:t>
            </a:r>
          </a:p>
        </p:txBody>
      </p:sp>
      <p:sp>
        <p:nvSpPr>
          <p:cNvPr id="7" name="Rettangolo 6">
            <a:extLst>
              <a:ext uri="{FF2B5EF4-FFF2-40B4-BE49-F238E27FC236}">
                <a16:creationId xmlns:a16="http://schemas.microsoft.com/office/drawing/2014/main" id="{31C5323F-3663-4ED1-02B8-0E46F6019BC6}"/>
              </a:ext>
            </a:extLst>
          </p:cNvPr>
          <p:cNvSpPr/>
          <p:nvPr/>
        </p:nvSpPr>
        <p:spPr>
          <a:xfrm>
            <a:off x="4572000" y="1647825"/>
            <a:ext cx="3809671" cy="2063563"/>
          </a:xfrm>
          <a:prstGeom prst="rect">
            <a:avLst/>
          </a:prstGeom>
          <a:solidFill>
            <a:schemeClr val="bg1">
              <a:lumMod val="95000"/>
            </a:schemeClr>
          </a:solidFill>
          <a:ln w="12700"/>
        </p:spPr>
        <p:style>
          <a:lnRef idx="2">
            <a:schemeClr val="dk1"/>
          </a:lnRef>
          <a:fillRef idx="1">
            <a:schemeClr val="lt1"/>
          </a:fillRef>
          <a:effectRef idx="0">
            <a:schemeClr val="dk1"/>
          </a:effectRef>
          <a:fontRef idx="minor">
            <a:schemeClr val="dk1"/>
          </a:fontRef>
        </p:style>
        <p:txBody>
          <a:bodyPr anchor="ctr"/>
          <a:lstStyle/>
          <a:p>
            <a:pPr marL="171450" indent="-171450" algn="just" fontAlgn="base">
              <a:spcBef>
                <a:spcPct val="0"/>
              </a:spcBef>
              <a:spcAft>
                <a:spcPct val="0"/>
              </a:spcAft>
              <a:buFont typeface="Arial" panose="020B0604020202020204" pitchFamily="34" charset="0"/>
              <a:buChar char="•"/>
              <a:defRPr/>
            </a:pPr>
            <a:r>
              <a:rPr lang="it-IT" sz="1400" dirty="0">
                <a:solidFill>
                  <a:srgbClr val="000000"/>
                </a:solidFill>
              </a:rPr>
              <a:t>Erogazione delle somme al netto;</a:t>
            </a:r>
          </a:p>
          <a:p>
            <a:pPr marL="171450" indent="-171450" algn="just" fontAlgn="base">
              <a:spcBef>
                <a:spcPct val="0"/>
              </a:spcBef>
              <a:spcAft>
                <a:spcPct val="0"/>
              </a:spcAft>
              <a:buFont typeface="Arial" panose="020B0604020202020204" pitchFamily="34" charset="0"/>
              <a:buChar char="•"/>
              <a:defRPr/>
            </a:pPr>
            <a:r>
              <a:rPr lang="it-IT" sz="1400" dirty="0">
                <a:solidFill>
                  <a:srgbClr val="000000"/>
                </a:solidFill>
              </a:rPr>
              <a:t>Determinazione della ritenuta applicata;</a:t>
            </a:r>
          </a:p>
          <a:p>
            <a:pPr marL="171450" indent="-171450" algn="just" fontAlgn="base">
              <a:spcBef>
                <a:spcPct val="0"/>
              </a:spcBef>
              <a:spcAft>
                <a:spcPct val="0"/>
              </a:spcAft>
              <a:buFont typeface="Arial" panose="020B0604020202020204" pitchFamily="34" charset="0"/>
              <a:buChar char="•"/>
              <a:defRPr/>
            </a:pPr>
            <a:r>
              <a:rPr lang="it-IT" sz="1400" dirty="0">
                <a:solidFill>
                  <a:srgbClr val="000000"/>
                </a:solidFill>
              </a:rPr>
              <a:t>Versamento tramite modello F24 della ritenuta;</a:t>
            </a:r>
          </a:p>
          <a:p>
            <a:pPr marL="171450" indent="-171450" algn="just" fontAlgn="base">
              <a:spcBef>
                <a:spcPct val="0"/>
              </a:spcBef>
              <a:spcAft>
                <a:spcPct val="0"/>
              </a:spcAft>
              <a:buFont typeface="Arial" panose="020B0604020202020204" pitchFamily="34" charset="0"/>
              <a:buChar char="•"/>
              <a:defRPr/>
            </a:pPr>
            <a:r>
              <a:rPr lang="it-IT" sz="1400" dirty="0">
                <a:solidFill>
                  <a:srgbClr val="000000"/>
                </a:solidFill>
              </a:rPr>
              <a:t>Rilascio di certificazione unica al percipiente;</a:t>
            </a:r>
          </a:p>
          <a:p>
            <a:pPr marL="171450" indent="-171450" algn="just" fontAlgn="base">
              <a:spcBef>
                <a:spcPct val="0"/>
              </a:spcBef>
              <a:spcAft>
                <a:spcPct val="0"/>
              </a:spcAft>
              <a:buFont typeface="Arial" panose="020B0604020202020204" pitchFamily="34" charset="0"/>
              <a:buChar char="•"/>
              <a:defRPr/>
            </a:pPr>
            <a:r>
              <a:rPr lang="it-IT" sz="1400" dirty="0">
                <a:solidFill>
                  <a:srgbClr val="000000"/>
                </a:solidFill>
              </a:rPr>
              <a:t>Trasmissione certificazione unica all’Agenzia delle Entrate;</a:t>
            </a:r>
          </a:p>
          <a:p>
            <a:pPr marL="171450" indent="-171450" algn="just" fontAlgn="base">
              <a:spcBef>
                <a:spcPct val="0"/>
              </a:spcBef>
              <a:spcAft>
                <a:spcPct val="0"/>
              </a:spcAft>
              <a:buFont typeface="Arial" panose="020B0604020202020204" pitchFamily="34" charset="0"/>
              <a:buChar char="•"/>
              <a:defRPr/>
            </a:pPr>
            <a:r>
              <a:rPr lang="it-IT" sz="1400" dirty="0">
                <a:solidFill>
                  <a:srgbClr val="000000"/>
                </a:solidFill>
              </a:rPr>
              <a:t>Predisposizione modello 770.</a:t>
            </a:r>
          </a:p>
        </p:txBody>
      </p:sp>
      <p:sp>
        <p:nvSpPr>
          <p:cNvPr id="5" name="Titolo 4">
            <a:extLst>
              <a:ext uri="{FF2B5EF4-FFF2-40B4-BE49-F238E27FC236}">
                <a16:creationId xmlns:a16="http://schemas.microsoft.com/office/drawing/2014/main" id="{81D9A660-2E7B-AC8B-69F3-524A779489FC}"/>
              </a:ext>
            </a:extLst>
          </p:cNvPr>
          <p:cNvSpPr>
            <a:spLocks noGrp="1"/>
          </p:cNvSpPr>
          <p:nvPr>
            <p:ph type="title"/>
          </p:nvPr>
        </p:nvSpPr>
        <p:spPr>
          <a:xfrm>
            <a:off x="0" y="349599"/>
            <a:ext cx="9144000" cy="626851"/>
          </a:xfrm>
        </p:spPr>
        <p:txBody>
          <a:bodyPr/>
          <a:lstStyle/>
          <a:p>
            <a:pPr algn="ctr"/>
            <a:r>
              <a:rPr lang="it-IT" dirty="0"/>
              <a:t>RITENUTA SU PROVVIGIONI DI INTERMEDIAZIONE COMMERCIALE</a:t>
            </a:r>
          </a:p>
        </p:txBody>
      </p:sp>
      <p:sp>
        <p:nvSpPr>
          <p:cNvPr id="2" name="Segnaposto numero diapositiva 1">
            <a:extLst>
              <a:ext uri="{FF2B5EF4-FFF2-40B4-BE49-F238E27FC236}">
                <a16:creationId xmlns:a16="http://schemas.microsoft.com/office/drawing/2014/main" id="{DCEAB55A-55E2-C505-EFF1-89F2D26DBE83}"/>
              </a:ext>
            </a:extLst>
          </p:cNvPr>
          <p:cNvSpPr>
            <a:spLocks noGrp="1"/>
          </p:cNvSpPr>
          <p:nvPr>
            <p:ph type="sldNum" sz="quarter" idx="12"/>
          </p:nvPr>
        </p:nvSpPr>
        <p:spPr/>
        <p:txBody>
          <a:bodyPr/>
          <a:lstStyle/>
          <a:p>
            <a:fld id="{FB5B9F2C-B2AC-42B8-8C0E-D6B8362F432E}" type="slidenum">
              <a:rPr lang="it-IT" sz="1300" smtClean="0"/>
              <a:t>95</a:t>
            </a:fld>
            <a:endParaRPr lang="it-IT" sz="1300" dirty="0"/>
          </a:p>
        </p:txBody>
      </p:sp>
    </p:spTree>
    <p:extLst>
      <p:ext uri="{BB962C8B-B14F-4D97-AF65-F5344CB8AC3E}">
        <p14:creationId xmlns:p14="http://schemas.microsoft.com/office/powerpoint/2010/main" val="207940332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9016DF-B45C-D92A-D4D7-B516F18D5BD8}"/>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D50E94E1-35F1-784F-C95B-C483F112FAB2}"/>
              </a:ext>
            </a:extLst>
          </p:cNvPr>
          <p:cNvSpPr>
            <a:spLocks noGrp="1"/>
          </p:cNvSpPr>
          <p:nvPr>
            <p:ph type="ctrTitle"/>
          </p:nvPr>
        </p:nvSpPr>
        <p:spPr>
          <a:xfrm>
            <a:off x="0" y="1843124"/>
            <a:ext cx="9144000" cy="1010804"/>
          </a:xfrm>
        </p:spPr>
        <p:txBody>
          <a:bodyPr>
            <a:normAutofit/>
          </a:bodyPr>
          <a:lstStyle/>
          <a:p>
            <a:r>
              <a:rPr lang="it-IT" sz="2400" dirty="0"/>
              <a:t>GRAZIE PER L’ATTENZIONE!</a:t>
            </a:r>
          </a:p>
        </p:txBody>
      </p:sp>
      <p:sp>
        <p:nvSpPr>
          <p:cNvPr id="3" name="Rectangle 6">
            <a:extLst>
              <a:ext uri="{FF2B5EF4-FFF2-40B4-BE49-F238E27FC236}">
                <a16:creationId xmlns:a16="http://schemas.microsoft.com/office/drawing/2014/main" id="{E023F69C-D0C1-8E40-C2ED-885081D22E52}"/>
              </a:ext>
            </a:extLst>
          </p:cNvPr>
          <p:cNvSpPr>
            <a:spLocks noChangeArrowheads="1"/>
          </p:cNvSpPr>
          <p:nvPr/>
        </p:nvSpPr>
        <p:spPr bwMode="auto">
          <a:xfrm>
            <a:off x="0" y="2485010"/>
            <a:ext cx="9144000" cy="975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1" rIns="91422" bIns="45711" anchor="ctr"/>
          <a:lstStyle>
            <a:lvl1pPr>
              <a:spcBef>
                <a:spcPct val="20000"/>
              </a:spcBef>
              <a:buChar char="•"/>
              <a:defRPr sz="3200">
                <a:solidFill>
                  <a:schemeClr val="tx1"/>
                </a:solidFill>
                <a:latin typeface="Calibri" panose="020F0502020204030204" pitchFamily="34" charset="0"/>
                <a:cs typeface="Arial" panose="020B0604020202020204" pitchFamily="34" charset="0"/>
              </a:defRPr>
            </a:lvl1pPr>
            <a:lvl2pPr marL="742950" indent="-285750">
              <a:spcBef>
                <a:spcPct val="20000"/>
              </a:spcBef>
              <a:buChar char="–"/>
              <a:defRPr sz="2800">
                <a:solidFill>
                  <a:schemeClr val="tx1"/>
                </a:solidFill>
                <a:latin typeface="Calibri" panose="020F0502020204030204" pitchFamily="34" charset="0"/>
                <a:cs typeface="Arial" panose="020B0604020202020204" pitchFamily="34" charset="0"/>
              </a:defRPr>
            </a:lvl2pPr>
            <a:lvl3pPr marL="1143000" indent="-228600">
              <a:spcBef>
                <a:spcPct val="20000"/>
              </a:spcBef>
              <a:buChar char="•"/>
              <a:defRPr sz="2400">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Calibri" panose="020F0502020204030204" pitchFamily="34" charset="0"/>
                <a:cs typeface="Arial" panose="020B0604020202020204" pitchFamily="34" charset="0"/>
              </a:defRPr>
            </a:lvl4pPr>
            <a:lvl5pPr marL="2057400" indent="-228600">
              <a:spcBef>
                <a:spcPct val="20000"/>
              </a:spcBef>
              <a:buChar char="»"/>
              <a:defRPr sz="20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9pPr>
          </a:lstStyle>
          <a:p>
            <a:pPr algn="ctr" eaLnBrk="1" hangingPunct="1">
              <a:buFontTx/>
              <a:buNone/>
            </a:pPr>
            <a:endParaRPr lang="it-IT" altLang="it-IT" sz="1200" b="1" dirty="0">
              <a:latin typeface="Roboto" panose="02000000000000000000" pitchFamily="2" charset="0"/>
              <a:ea typeface="Roboto" panose="02000000000000000000" pitchFamily="2" charset="0"/>
            </a:endParaRPr>
          </a:p>
        </p:txBody>
      </p:sp>
      <p:sp>
        <p:nvSpPr>
          <p:cNvPr id="4" name="CasellaDiTesto 3">
            <a:extLst>
              <a:ext uri="{FF2B5EF4-FFF2-40B4-BE49-F238E27FC236}">
                <a16:creationId xmlns:a16="http://schemas.microsoft.com/office/drawing/2014/main" id="{09C6BD16-FD5C-85C0-19AD-7F838080E1C0}"/>
              </a:ext>
            </a:extLst>
          </p:cNvPr>
          <p:cNvSpPr txBox="1"/>
          <p:nvPr/>
        </p:nvSpPr>
        <p:spPr>
          <a:xfrm>
            <a:off x="0" y="452846"/>
            <a:ext cx="9144000" cy="1138773"/>
          </a:xfrm>
          <a:prstGeom prst="rect">
            <a:avLst/>
          </a:prstGeom>
          <a:noFill/>
        </p:spPr>
        <p:txBody>
          <a:bodyPr wrap="square" rtlCol="0">
            <a:spAutoFit/>
          </a:bodyPr>
          <a:lstStyle/>
          <a:p>
            <a:pPr algn="ctr"/>
            <a:r>
              <a:rPr lang="it-IT" sz="3400" b="1" dirty="0">
                <a:solidFill>
                  <a:schemeClr val="accent1"/>
                </a:solidFill>
              </a:rPr>
              <a:t>Labirinto LIVE 2026</a:t>
            </a:r>
          </a:p>
          <a:p>
            <a:pPr algn="ctr"/>
            <a:r>
              <a:rPr lang="it-IT" sz="3400" b="1" dirty="0"/>
              <a:t>Speciale Legge di Bilancio</a:t>
            </a:r>
          </a:p>
        </p:txBody>
      </p:sp>
    </p:spTree>
    <p:extLst>
      <p:ext uri="{BB962C8B-B14F-4D97-AF65-F5344CB8AC3E}">
        <p14:creationId xmlns:p14="http://schemas.microsoft.com/office/powerpoint/2010/main" val="166751637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AD88611-20DF-3178-8B45-3109DDAEA1E1}"/>
              </a:ext>
            </a:extLst>
          </p:cNvPr>
          <p:cNvSpPr>
            <a:spLocks noGrp="1"/>
          </p:cNvSpPr>
          <p:nvPr>
            <p:ph type="ctrTitle"/>
          </p:nvPr>
        </p:nvSpPr>
        <p:spPr>
          <a:xfrm>
            <a:off x="0" y="1843124"/>
            <a:ext cx="9144000" cy="1010804"/>
          </a:xfrm>
        </p:spPr>
        <p:txBody>
          <a:bodyPr>
            <a:normAutofit/>
          </a:bodyPr>
          <a:lstStyle/>
          <a:p>
            <a:r>
              <a:rPr lang="it-IT" sz="1900" dirty="0"/>
              <a:t>Locazioni Brevi, Turismo, Bonus ed Enti Non Commerciali</a:t>
            </a:r>
          </a:p>
        </p:txBody>
      </p:sp>
      <p:sp>
        <p:nvSpPr>
          <p:cNvPr id="3" name="Rectangle 6">
            <a:extLst>
              <a:ext uri="{FF2B5EF4-FFF2-40B4-BE49-F238E27FC236}">
                <a16:creationId xmlns:a16="http://schemas.microsoft.com/office/drawing/2014/main" id="{899BEEE5-6E79-0693-FF69-14F166929F33}"/>
              </a:ext>
            </a:extLst>
          </p:cNvPr>
          <p:cNvSpPr>
            <a:spLocks noChangeArrowheads="1"/>
          </p:cNvSpPr>
          <p:nvPr/>
        </p:nvSpPr>
        <p:spPr bwMode="auto">
          <a:xfrm>
            <a:off x="0" y="2485010"/>
            <a:ext cx="9144000" cy="975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1" rIns="91422" bIns="45711" anchor="ctr"/>
          <a:lstStyle>
            <a:lvl1pPr>
              <a:spcBef>
                <a:spcPct val="20000"/>
              </a:spcBef>
              <a:buChar char="•"/>
              <a:defRPr sz="3200">
                <a:solidFill>
                  <a:schemeClr val="tx1"/>
                </a:solidFill>
                <a:latin typeface="Calibri" panose="020F0502020204030204" pitchFamily="34" charset="0"/>
                <a:cs typeface="Arial" panose="020B0604020202020204" pitchFamily="34" charset="0"/>
              </a:defRPr>
            </a:lvl1pPr>
            <a:lvl2pPr marL="742950" indent="-285750">
              <a:spcBef>
                <a:spcPct val="20000"/>
              </a:spcBef>
              <a:buChar char="–"/>
              <a:defRPr sz="2800">
                <a:solidFill>
                  <a:schemeClr val="tx1"/>
                </a:solidFill>
                <a:latin typeface="Calibri" panose="020F0502020204030204" pitchFamily="34" charset="0"/>
                <a:cs typeface="Arial" panose="020B0604020202020204" pitchFamily="34" charset="0"/>
              </a:defRPr>
            </a:lvl2pPr>
            <a:lvl3pPr marL="1143000" indent="-228600">
              <a:spcBef>
                <a:spcPct val="20000"/>
              </a:spcBef>
              <a:buChar char="•"/>
              <a:defRPr sz="2400">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Calibri" panose="020F0502020204030204" pitchFamily="34" charset="0"/>
                <a:cs typeface="Arial" panose="020B0604020202020204" pitchFamily="34" charset="0"/>
              </a:defRPr>
            </a:lvl4pPr>
            <a:lvl5pPr marL="2057400" indent="-228600">
              <a:spcBef>
                <a:spcPct val="20000"/>
              </a:spcBef>
              <a:buChar char="»"/>
              <a:defRPr sz="20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9pPr>
          </a:lstStyle>
          <a:p>
            <a:pPr algn="ctr" eaLnBrk="1" hangingPunct="1">
              <a:buFontTx/>
              <a:buNone/>
            </a:pPr>
            <a:r>
              <a:rPr lang="it-IT" altLang="it-IT" sz="1200" b="1" dirty="0">
                <a:latin typeface="Roboto" panose="02000000000000000000" pitchFamily="2" charset="0"/>
                <a:ea typeface="Roboto" panose="02000000000000000000" pitchFamily="2" charset="0"/>
              </a:rPr>
              <a:t>a cura di Amedeo Di Pretoro</a:t>
            </a:r>
          </a:p>
        </p:txBody>
      </p:sp>
      <p:sp>
        <p:nvSpPr>
          <p:cNvPr id="4" name="CasellaDiTesto 3">
            <a:extLst>
              <a:ext uri="{FF2B5EF4-FFF2-40B4-BE49-F238E27FC236}">
                <a16:creationId xmlns:a16="http://schemas.microsoft.com/office/drawing/2014/main" id="{74CAFAB2-5FA7-C3EC-908D-F804006EE848}"/>
              </a:ext>
            </a:extLst>
          </p:cNvPr>
          <p:cNvSpPr txBox="1"/>
          <p:nvPr/>
        </p:nvSpPr>
        <p:spPr>
          <a:xfrm>
            <a:off x="0" y="452846"/>
            <a:ext cx="9144000" cy="1138773"/>
          </a:xfrm>
          <a:prstGeom prst="rect">
            <a:avLst/>
          </a:prstGeom>
          <a:noFill/>
        </p:spPr>
        <p:txBody>
          <a:bodyPr wrap="square" rtlCol="0">
            <a:spAutoFit/>
          </a:bodyPr>
          <a:lstStyle/>
          <a:p>
            <a:pPr algn="ctr"/>
            <a:r>
              <a:rPr lang="it-IT" sz="3400" b="1" dirty="0">
                <a:solidFill>
                  <a:schemeClr val="accent1"/>
                </a:solidFill>
              </a:rPr>
              <a:t>Labirinto LIVE 2026</a:t>
            </a:r>
          </a:p>
          <a:p>
            <a:pPr algn="ctr"/>
            <a:r>
              <a:rPr lang="it-IT" sz="3400" b="1" dirty="0"/>
              <a:t>Speciale Legge di Bilancio</a:t>
            </a:r>
          </a:p>
        </p:txBody>
      </p:sp>
    </p:spTree>
    <p:extLst>
      <p:ext uri="{BB962C8B-B14F-4D97-AF65-F5344CB8AC3E}">
        <p14:creationId xmlns:p14="http://schemas.microsoft.com/office/powerpoint/2010/main" val="422628779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1">
            <a:extLst>
              <a:ext uri="{FF2B5EF4-FFF2-40B4-BE49-F238E27FC236}">
                <a16:creationId xmlns:a16="http://schemas.microsoft.com/office/drawing/2014/main" id="{1FA17860-A4D7-D906-4DDD-BADA0256EB03}"/>
              </a:ext>
            </a:extLst>
          </p:cNvPr>
          <p:cNvSpPr>
            <a:spLocks noGrp="1"/>
          </p:cNvSpPr>
          <p:nvPr>
            <p:ph type="ctrTitle"/>
          </p:nvPr>
        </p:nvSpPr>
        <p:spPr>
          <a:xfrm>
            <a:off x="0" y="1874838"/>
            <a:ext cx="9144000" cy="1011237"/>
          </a:xfrm>
        </p:spPr>
        <p:txBody>
          <a:bodyPr>
            <a:normAutofit/>
          </a:bodyPr>
          <a:lstStyle/>
          <a:p>
            <a:r>
              <a:rPr lang="it-IT" sz="1700" dirty="0"/>
              <a:t>Il nuovo paradigma fiscale: dall’espansione al rigore</a:t>
            </a:r>
          </a:p>
        </p:txBody>
      </p:sp>
      <p:sp>
        <p:nvSpPr>
          <p:cNvPr id="2" name="CasellaDiTesto 1">
            <a:extLst>
              <a:ext uri="{FF2B5EF4-FFF2-40B4-BE49-F238E27FC236}">
                <a16:creationId xmlns:a16="http://schemas.microsoft.com/office/drawing/2014/main" id="{E780C2B3-D06C-DF4B-FFF1-CE35D1DA1234}"/>
              </a:ext>
            </a:extLst>
          </p:cNvPr>
          <p:cNvSpPr txBox="1"/>
          <p:nvPr/>
        </p:nvSpPr>
        <p:spPr>
          <a:xfrm>
            <a:off x="0" y="452846"/>
            <a:ext cx="9144000" cy="1138773"/>
          </a:xfrm>
          <a:prstGeom prst="rect">
            <a:avLst/>
          </a:prstGeom>
          <a:noFill/>
        </p:spPr>
        <p:txBody>
          <a:bodyPr wrap="square" rtlCol="0">
            <a:spAutoFit/>
          </a:bodyPr>
          <a:lstStyle/>
          <a:p>
            <a:pPr algn="ctr"/>
            <a:r>
              <a:rPr lang="it-IT" sz="3400" b="1" dirty="0">
                <a:solidFill>
                  <a:schemeClr val="accent1"/>
                </a:solidFill>
              </a:rPr>
              <a:t>Labirinto LIVE 2026</a:t>
            </a:r>
          </a:p>
          <a:p>
            <a:pPr algn="ctr"/>
            <a:r>
              <a:rPr lang="it-IT" sz="3400" b="1" dirty="0"/>
              <a:t>Speciale Legge di Bilancio</a:t>
            </a:r>
          </a:p>
        </p:txBody>
      </p:sp>
    </p:spTree>
    <p:extLst>
      <p:ext uri="{BB962C8B-B14F-4D97-AF65-F5344CB8AC3E}">
        <p14:creationId xmlns:p14="http://schemas.microsoft.com/office/powerpoint/2010/main" val="228611802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69BA9BA-42F4-BA12-0FCC-14BBBFD6E42A}"/>
              </a:ext>
            </a:extLst>
          </p:cNvPr>
          <p:cNvSpPr>
            <a:spLocks noGrp="1"/>
          </p:cNvSpPr>
          <p:nvPr>
            <p:ph type="title"/>
          </p:nvPr>
        </p:nvSpPr>
        <p:spPr>
          <a:xfrm>
            <a:off x="566057" y="540099"/>
            <a:ext cx="8011886" cy="626851"/>
          </a:xfrm>
        </p:spPr>
        <p:txBody>
          <a:bodyPr/>
          <a:lstStyle/>
          <a:p>
            <a:r>
              <a:rPr lang="it-IT" dirty="0"/>
              <a:t>Dall’espansione al rigore</a:t>
            </a:r>
          </a:p>
        </p:txBody>
      </p:sp>
      <p:pic>
        <p:nvPicPr>
          <p:cNvPr id="6" name="Segnaposto contenuto 5" descr="Immagine che contiene testo, schermata, Carattere, numero&#10;&#10;Il contenuto generato dall'IA potrebbe non essere corretto.">
            <a:extLst>
              <a:ext uri="{FF2B5EF4-FFF2-40B4-BE49-F238E27FC236}">
                <a16:creationId xmlns:a16="http://schemas.microsoft.com/office/drawing/2014/main" id="{07771BFE-4A36-33AD-6B78-D5F6C8CA45B3}"/>
              </a:ext>
            </a:extLst>
          </p:cNvPr>
          <p:cNvPicPr>
            <a:picLocks noGrp="1" noChangeAspect="1"/>
          </p:cNvPicPr>
          <p:nvPr>
            <p:ph idx="1"/>
          </p:nvPr>
        </p:nvPicPr>
        <p:blipFill>
          <a:blip r:embed="rId2"/>
          <a:stretch>
            <a:fillRect/>
          </a:stretch>
        </p:blipFill>
        <p:spPr>
          <a:xfrm>
            <a:off x="714375" y="1386843"/>
            <a:ext cx="7715250" cy="3096890"/>
          </a:xfrm>
          <a:prstGeom prst="rect">
            <a:avLst/>
          </a:prstGeom>
        </p:spPr>
      </p:pic>
      <p:sp>
        <p:nvSpPr>
          <p:cNvPr id="4" name="Segnaposto numero diapositiva 3">
            <a:extLst>
              <a:ext uri="{FF2B5EF4-FFF2-40B4-BE49-F238E27FC236}">
                <a16:creationId xmlns:a16="http://schemas.microsoft.com/office/drawing/2014/main" id="{176F45D7-E052-DBEA-F651-65B5F101F7D5}"/>
              </a:ext>
            </a:extLst>
          </p:cNvPr>
          <p:cNvSpPr>
            <a:spLocks noGrp="1"/>
          </p:cNvSpPr>
          <p:nvPr>
            <p:ph type="sldNum" sz="quarter" idx="12"/>
          </p:nvPr>
        </p:nvSpPr>
        <p:spPr/>
        <p:txBody>
          <a:bodyPr/>
          <a:lstStyle/>
          <a:p>
            <a:fld id="{FB5B9F2C-B2AC-42B8-8C0E-D6B8362F432E}" type="slidenum">
              <a:rPr lang="it-IT" sz="1300" smtClean="0"/>
              <a:t>99</a:t>
            </a:fld>
            <a:endParaRPr lang="it-IT" sz="1300" dirty="0"/>
          </a:p>
        </p:txBody>
      </p:sp>
    </p:spTree>
    <p:extLst>
      <p:ext uri="{BB962C8B-B14F-4D97-AF65-F5344CB8AC3E}">
        <p14:creationId xmlns:p14="http://schemas.microsoft.com/office/powerpoint/2010/main" val="248275567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D0D34-ECCD-DDFD-D2BF-DD7EB6DE1BB6}"/>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1C3287C1-DCAB-50C3-B403-E45C8F7DF0BF}"/>
              </a:ext>
            </a:extLst>
          </p:cNvPr>
          <p:cNvSpPr>
            <a:spLocks noGrp="1"/>
          </p:cNvSpPr>
          <p:nvPr>
            <p:ph type="title"/>
          </p:nvPr>
        </p:nvSpPr>
        <p:spPr>
          <a:xfrm>
            <a:off x="566057" y="540099"/>
            <a:ext cx="8011886" cy="626851"/>
          </a:xfrm>
        </p:spPr>
        <p:txBody>
          <a:bodyPr/>
          <a:lstStyle/>
          <a:p>
            <a:r>
              <a:rPr lang="it-IT" dirty="0"/>
              <a:t>Evoluzione del Ruolo del Professionista</a:t>
            </a:r>
          </a:p>
        </p:txBody>
      </p:sp>
      <p:sp>
        <p:nvSpPr>
          <p:cNvPr id="4" name="Segnaposto numero diapositiva 3">
            <a:extLst>
              <a:ext uri="{FF2B5EF4-FFF2-40B4-BE49-F238E27FC236}">
                <a16:creationId xmlns:a16="http://schemas.microsoft.com/office/drawing/2014/main" id="{17DD977B-2736-0700-ED47-F0320230A196}"/>
              </a:ext>
            </a:extLst>
          </p:cNvPr>
          <p:cNvSpPr>
            <a:spLocks noGrp="1"/>
          </p:cNvSpPr>
          <p:nvPr>
            <p:ph type="sldNum" sz="quarter" idx="12"/>
          </p:nvPr>
        </p:nvSpPr>
        <p:spPr/>
        <p:txBody>
          <a:bodyPr/>
          <a:lstStyle/>
          <a:p>
            <a:fld id="{FB5B9F2C-B2AC-42B8-8C0E-D6B8362F432E}" type="slidenum">
              <a:rPr lang="it-IT" sz="1300" smtClean="0"/>
              <a:t>100</a:t>
            </a:fld>
            <a:endParaRPr lang="it-IT" sz="1300" dirty="0"/>
          </a:p>
        </p:txBody>
      </p:sp>
      <p:sp>
        <p:nvSpPr>
          <p:cNvPr id="10" name="object 6">
            <a:extLst>
              <a:ext uri="{FF2B5EF4-FFF2-40B4-BE49-F238E27FC236}">
                <a16:creationId xmlns:a16="http://schemas.microsoft.com/office/drawing/2014/main" id="{935C2EDD-A147-6D24-3107-90319BE9BED5}"/>
              </a:ext>
            </a:extLst>
          </p:cNvPr>
          <p:cNvSpPr txBox="1"/>
          <p:nvPr/>
        </p:nvSpPr>
        <p:spPr>
          <a:xfrm>
            <a:off x="1056048" y="4281285"/>
            <a:ext cx="7011627" cy="321883"/>
          </a:xfrm>
          <a:prstGeom prst="rect">
            <a:avLst/>
          </a:prstGeom>
        </p:spPr>
        <p:txBody>
          <a:bodyPr vert="horz" wrap="square" lIns="0" tIns="13970" rIns="0" bIns="0" rtlCol="0">
            <a:spAutoFit/>
          </a:bodyPr>
          <a:lstStyle/>
          <a:p>
            <a:pPr marL="12700">
              <a:lnSpc>
                <a:spcPct val="100000"/>
              </a:lnSpc>
              <a:spcBef>
                <a:spcPts val="110"/>
              </a:spcBef>
            </a:pPr>
            <a:r>
              <a:rPr sz="2000" spc="-210" dirty="0">
                <a:solidFill>
                  <a:srgbClr val="133B54"/>
                </a:solidFill>
                <a:latin typeface="+mj-lt"/>
                <a:cs typeface="Arial"/>
              </a:rPr>
              <a:t>La</a:t>
            </a:r>
            <a:r>
              <a:rPr sz="2000" spc="-125" dirty="0">
                <a:solidFill>
                  <a:srgbClr val="133B54"/>
                </a:solidFill>
                <a:latin typeface="+mj-lt"/>
                <a:cs typeface="Arial"/>
              </a:rPr>
              <a:t> </a:t>
            </a:r>
            <a:r>
              <a:rPr sz="2000" spc="-170" dirty="0">
                <a:solidFill>
                  <a:srgbClr val="0F3A52"/>
                </a:solidFill>
                <a:latin typeface="+mj-lt"/>
                <a:cs typeface="Arial"/>
              </a:rPr>
              <a:t>Legge</a:t>
            </a:r>
            <a:r>
              <a:rPr sz="2000" spc="-110" dirty="0">
                <a:solidFill>
                  <a:srgbClr val="0F3A52"/>
                </a:solidFill>
                <a:latin typeface="+mj-lt"/>
                <a:cs typeface="Arial"/>
              </a:rPr>
              <a:t> </a:t>
            </a:r>
            <a:r>
              <a:rPr sz="2000" spc="-70" dirty="0">
                <a:solidFill>
                  <a:srgbClr val="0C2D3F"/>
                </a:solidFill>
                <a:latin typeface="+mj-lt"/>
                <a:cs typeface="Arial"/>
              </a:rPr>
              <a:t>n.</a:t>
            </a:r>
            <a:r>
              <a:rPr sz="2000" spc="-345" dirty="0">
                <a:solidFill>
                  <a:srgbClr val="0C2D3F"/>
                </a:solidFill>
                <a:latin typeface="+mj-lt"/>
                <a:cs typeface="Arial"/>
              </a:rPr>
              <a:t> </a:t>
            </a:r>
            <a:r>
              <a:rPr sz="2000" spc="-20" dirty="0">
                <a:solidFill>
                  <a:srgbClr val="113142"/>
                </a:solidFill>
                <a:latin typeface="+mj-lt"/>
                <a:cs typeface="Arial"/>
              </a:rPr>
              <a:t>199/2025</a:t>
            </a:r>
            <a:r>
              <a:rPr sz="2000" spc="-229" dirty="0">
                <a:solidFill>
                  <a:srgbClr val="113142"/>
                </a:solidFill>
                <a:latin typeface="+mj-lt"/>
                <a:cs typeface="Arial"/>
              </a:rPr>
              <a:t> </a:t>
            </a:r>
            <a:r>
              <a:rPr sz="2000" spc="-75" dirty="0">
                <a:solidFill>
                  <a:srgbClr val="0C364B"/>
                </a:solidFill>
                <a:latin typeface="+mj-lt"/>
                <a:cs typeface="Arial"/>
              </a:rPr>
              <a:t>richiede</a:t>
            </a:r>
            <a:r>
              <a:rPr sz="2000" spc="-175" dirty="0">
                <a:solidFill>
                  <a:srgbClr val="0C364B"/>
                </a:solidFill>
                <a:latin typeface="+mj-lt"/>
                <a:cs typeface="Arial"/>
              </a:rPr>
              <a:t> </a:t>
            </a:r>
            <a:r>
              <a:rPr sz="2000" spc="-70" dirty="0">
                <a:solidFill>
                  <a:srgbClr val="08283B"/>
                </a:solidFill>
                <a:latin typeface="+mj-lt"/>
                <a:cs typeface="Arial"/>
              </a:rPr>
              <a:t>un</a:t>
            </a:r>
            <a:r>
              <a:rPr sz="2000" spc="-210" dirty="0">
                <a:solidFill>
                  <a:srgbClr val="08283B"/>
                </a:solidFill>
                <a:latin typeface="+mj-lt"/>
                <a:cs typeface="Arial"/>
              </a:rPr>
              <a:t> </a:t>
            </a:r>
            <a:r>
              <a:rPr sz="2000" spc="-40" dirty="0">
                <a:solidFill>
                  <a:srgbClr val="082B42"/>
                </a:solidFill>
                <a:latin typeface="+mj-lt"/>
                <a:ea typeface="Roboto" panose="02000000000000000000" pitchFamily="2" charset="0"/>
                <a:cs typeface="Roboto" panose="02000000000000000000" pitchFamily="2" charset="0"/>
              </a:rPr>
              <a:t>cambio</a:t>
            </a:r>
            <a:r>
              <a:rPr sz="2000" spc="-210" dirty="0">
                <a:solidFill>
                  <a:srgbClr val="082B42"/>
                </a:solidFill>
                <a:latin typeface="+mj-lt"/>
                <a:cs typeface="Arial"/>
              </a:rPr>
              <a:t> </a:t>
            </a:r>
            <a:r>
              <a:rPr sz="2000" spc="-65" dirty="0">
                <a:solidFill>
                  <a:srgbClr val="072A3B"/>
                </a:solidFill>
                <a:latin typeface="+mj-lt"/>
                <a:cs typeface="Arial"/>
              </a:rPr>
              <a:t>di</a:t>
            </a:r>
            <a:r>
              <a:rPr sz="2000" spc="-215" dirty="0">
                <a:solidFill>
                  <a:srgbClr val="072A3B"/>
                </a:solidFill>
                <a:latin typeface="+mj-lt"/>
                <a:cs typeface="Arial"/>
              </a:rPr>
              <a:t> </a:t>
            </a:r>
            <a:r>
              <a:rPr sz="2000" spc="-35" dirty="0">
                <a:solidFill>
                  <a:srgbClr val="0E2D42"/>
                </a:solidFill>
                <a:latin typeface="+mj-lt"/>
                <a:cs typeface="Arial"/>
              </a:rPr>
              <a:t>mentalità</a:t>
            </a:r>
            <a:r>
              <a:rPr sz="2000" spc="-25" dirty="0">
                <a:solidFill>
                  <a:srgbClr val="0E2D42"/>
                </a:solidFill>
                <a:latin typeface="+mj-lt"/>
                <a:cs typeface="Arial"/>
              </a:rPr>
              <a:t> </a:t>
            </a:r>
            <a:r>
              <a:rPr sz="2000" spc="-55" dirty="0">
                <a:solidFill>
                  <a:srgbClr val="313131"/>
                </a:solidFill>
                <a:latin typeface="+mj-lt"/>
                <a:cs typeface="Arial"/>
              </a:rPr>
              <a:t>radicale.</a:t>
            </a:r>
            <a:endParaRPr sz="2000" dirty="0">
              <a:latin typeface="+mj-lt"/>
              <a:cs typeface="Arial"/>
            </a:endParaRPr>
          </a:p>
        </p:txBody>
      </p:sp>
      <p:pic>
        <p:nvPicPr>
          <p:cNvPr id="12" name="Immagine 11" descr="Immagine che contiene testo, biglietto da visita, Carattere, schermata&#10;&#10;Il contenuto generato dall'IA potrebbe non essere corretto.">
            <a:extLst>
              <a:ext uri="{FF2B5EF4-FFF2-40B4-BE49-F238E27FC236}">
                <a16:creationId xmlns:a16="http://schemas.microsoft.com/office/drawing/2014/main" id="{95AD080E-BB8E-F1CF-7BA4-000E62CF7217}"/>
              </a:ext>
            </a:extLst>
          </p:cNvPr>
          <p:cNvPicPr>
            <a:picLocks noChangeAspect="1"/>
          </p:cNvPicPr>
          <p:nvPr/>
        </p:nvPicPr>
        <p:blipFill>
          <a:blip r:embed="rId3"/>
          <a:stretch>
            <a:fillRect/>
          </a:stretch>
        </p:blipFill>
        <p:spPr>
          <a:xfrm>
            <a:off x="907941" y="1357550"/>
            <a:ext cx="7328118" cy="2733134"/>
          </a:xfrm>
          <a:prstGeom prst="rect">
            <a:avLst/>
          </a:prstGeom>
        </p:spPr>
      </p:pic>
    </p:spTree>
    <p:extLst>
      <p:ext uri="{BB962C8B-B14F-4D97-AF65-F5344CB8AC3E}">
        <p14:creationId xmlns:p14="http://schemas.microsoft.com/office/powerpoint/2010/main" val="16223659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2209B7-5BA1-88E0-1411-85AE2FB84DEC}"/>
            </a:ext>
          </a:extLst>
        </p:cNvPr>
        <p:cNvGrpSpPr/>
        <p:nvPr/>
      </p:nvGrpSpPr>
      <p:grpSpPr>
        <a:xfrm>
          <a:off x="0" y="0"/>
          <a:ext cx="0" cy="0"/>
          <a:chOff x="0" y="0"/>
          <a:chExt cx="0" cy="0"/>
        </a:xfrm>
      </p:grpSpPr>
      <p:sp>
        <p:nvSpPr>
          <p:cNvPr id="3" name="Titolo 1">
            <a:extLst>
              <a:ext uri="{FF2B5EF4-FFF2-40B4-BE49-F238E27FC236}">
                <a16:creationId xmlns:a16="http://schemas.microsoft.com/office/drawing/2014/main" id="{DA2E4A73-DC38-25E5-6CF7-E16496CE426A}"/>
              </a:ext>
            </a:extLst>
          </p:cNvPr>
          <p:cNvSpPr>
            <a:spLocks noGrp="1"/>
          </p:cNvSpPr>
          <p:nvPr>
            <p:ph type="ctrTitle"/>
          </p:nvPr>
        </p:nvSpPr>
        <p:spPr>
          <a:xfrm>
            <a:off x="0" y="1874838"/>
            <a:ext cx="9144000" cy="1011237"/>
          </a:xfrm>
        </p:spPr>
        <p:txBody>
          <a:bodyPr>
            <a:normAutofit/>
          </a:bodyPr>
          <a:lstStyle/>
          <a:p>
            <a:r>
              <a:rPr lang="it-IT" sz="1700" dirty="0"/>
              <a:t>Le locazioni brevi</a:t>
            </a:r>
          </a:p>
        </p:txBody>
      </p:sp>
      <p:sp>
        <p:nvSpPr>
          <p:cNvPr id="2" name="CasellaDiTesto 1">
            <a:extLst>
              <a:ext uri="{FF2B5EF4-FFF2-40B4-BE49-F238E27FC236}">
                <a16:creationId xmlns:a16="http://schemas.microsoft.com/office/drawing/2014/main" id="{8D35B2A0-B71B-D9D7-C955-626A3AAFBBEC}"/>
              </a:ext>
            </a:extLst>
          </p:cNvPr>
          <p:cNvSpPr txBox="1"/>
          <p:nvPr/>
        </p:nvSpPr>
        <p:spPr>
          <a:xfrm>
            <a:off x="0" y="452846"/>
            <a:ext cx="9144000" cy="1138773"/>
          </a:xfrm>
          <a:prstGeom prst="rect">
            <a:avLst/>
          </a:prstGeom>
          <a:noFill/>
        </p:spPr>
        <p:txBody>
          <a:bodyPr wrap="square" rtlCol="0">
            <a:spAutoFit/>
          </a:bodyPr>
          <a:lstStyle/>
          <a:p>
            <a:pPr algn="ctr"/>
            <a:r>
              <a:rPr lang="it-IT" sz="3400" b="1" dirty="0">
                <a:solidFill>
                  <a:schemeClr val="accent1"/>
                </a:solidFill>
              </a:rPr>
              <a:t>Labirinto LIVE 2026</a:t>
            </a:r>
          </a:p>
          <a:p>
            <a:pPr algn="ctr"/>
            <a:r>
              <a:rPr lang="it-IT" sz="3400" b="1" dirty="0"/>
              <a:t>Speciale Legge di Bilancio</a:t>
            </a:r>
          </a:p>
        </p:txBody>
      </p:sp>
    </p:spTree>
    <p:extLst>
      <p:ext uri="{BB962C8B-B14F-4D97-AF65-F5344CB8AC3E}">
        <p14:creationId xmlns:p14="http://schemas.microsoft.com/office/powerpoint/2010/main" val="216337923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CB926B-E3A2-2E43-2D2D-4D60F46DCEF6}"/>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C4FEF033-1E41-EA9A-702D-1FFED9AF88CF}"/>
              </a:ext>
            </a:extLst>
          </p:cNvPr>
          <p:cNvSpPr>
            <a:spLocks noGrp="1"/>
          </p:cNvSpPr>
          <p:nvPr>
            <p:ph type="title"/>
          </p:nvPr>
        </p:nvSpPr>
        <p:spPr>
          <a:xfrm>
            <a:off x="566057" y="540099"/>
            <a:ext cx="8011886" cy="626851"/>
          </a:xfrm>
        </p:spPr>
        <p:txBody>
          <a:bodyPr/>
          <a:lstStyle/>
          <a:p>
            <a:r>
              <a:rPr lang="it-IT" dirty="0"/>
              <a:t>Le locazioni brevi – la stretta progressiva (2017 – 2026)		</a:t>
            </a:r>
          </a:p>
        </p:txBody>
      </p:sp>
      <p:sp>
        <p:nvSpPr>
          <p:cNvPr id="4" name="Segnaposto numero diapositiva 3">
            <a:extLst>
              <a:ext uri="{FF2B5EF4-FFF2-40B4-BE49-F238E27FC236}">
                <a16:creationId xmlns:a16="http://schemas.microsoft.com/office/drawing/2014/main" id="{270FE293-E7A7-AAA0-E6C3-CD824575076A}"/>
              </a:ext>
            </a:extLst>
          </p:cNvPr>
          <p:cNvSpPr>
            <a:spLocks noGrp="1"/>
          </p:cNvSpPr>
          <p:nvPr>
            <p:ph type="sldNum" sz="quarter" idx="12"/>
          </p:nvPr>
        </p:nvSpPr>
        <p:spPr/>
        <p:txBody>
          <a:bodyPr/>
          <a:lstStyle/>
          <a:p>
            <a:fld id="{FB5B9F2C-B2AC-42B8-8C0E-D6B8362F432E}" type="slidenum">
              <a:rPr lang="it-IT" sz="1300" smtClean="0"/>
              <a:t>102</a:t>
            </a:fld>
            <a:endParaRPr lang="it-IT" sz="1300" dirty="0"/>
          </a:p>
        </p:txBody>
      </p:sp>
      <p:pic>
        <p:nvPicPr>
          <p:cNvPr id="22" name="Immagine 21" descr="Immagine che contiene testo, Carattere, schermata, cerchio&#10;&#10;Il contenuto generato dall'IA potrebbe non essere corretto.">
            <a:extLst>
              <a:ext uri="{FF2B5EF4-FFF2-40B4-BE49-F238E27FC236}">
                <a16:creationId xmlns:a16="http://schemas.microsoft.com/office/drawing/2014/main" id="{B4507797-4BC5-B270-F1DA-AC9B55B66281}"/>
              </a:ext>
            </a:extLst>
          </p:cNvPr>
          <p:cNvPicPr>
            <a:picLocks noChangeAspect="1"/>
          </p:cNvPicPr>
          <p:nvPr/>
        </p:nvPicPr>
        <p:blipFill>
          <a:blip r:embed="rId3"/>
          <a:stretch>
            <a:fillRect/>
          </a:stretch>
        </p:blipFill>
        <p:spPr>
          <a:xfrm>
            <a:off x="818866" y="1375970"/>
            <a:ext cx="7506268" cy="2719106"/>
          </a:xfrm>
          <a:prstGeom prst="rect">
            <a:avLst/>
          </a:prstGeom>
        </p:spPr>
      </p:pic>
    </p:spTree>
    <p:extLst>
      <p:ext uri="{BB962C8B-B14F-4D97-AF65-F5344CB8AC3E}">
        <p14:creationId xmlns:p14="http://schemas.microsoft.com/office/powerpoint/2010/main" val="189441324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701284-A2F4-10CA-629A-AEF4305751CD}"/>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0CB8E48-1D4B-C1FA-D128-2D9429386AC6}"/>
              </a:ext>
            </a:extLst>
          </p:cNvPr>
          <p:cNvSpPr>
            <a:spLocks noGrp="1"/>
          </p:cNvSpPr>
          <p:nvPr>
            <p:ph type="title"/>
          </p:nvPr>
        </p:nvSpPr>
        <p:spPr>
          <a:xfrm>
            <a:off x="566057" y="540099"/>
            <a:ext cx="8011886" cy="626851"/>
          </a:xfrm>
        </p:spPr>
        <p:txBody>
          <a:bodyPr/>
          <a:lstStyle/>
          <a:p>
            <a:r>
              <a:rPr lang="it-IT" dirty="0"/>
              <a:t>Le locazioni brevi – la nuova soglia critica: da 2 a 3 unità</a:t>
            </a:r>
          </a:p>
        </p:txBody>
      </p:sp>
      <p:sp>
        <p:nvSpPr>
          <p:cNvPr id="4" name="Segnaposto numero diapositiva 3">
            <a:extLst>
              <a:ext uri="{FF2B5EF4-FFF2-40B4-BE49-F238E27FC236}">
                <a16:creationId xmlns:a16="http://schemas.microsoft.com/office/drawing/2014/main" id="{BB7686CF-5071-03DE-3F81-30145AF055C1}"/>
              </a:ext>
            </a:extLst>
          </p:cNvPr>
          <p:cNvSpPr>
            <a:spLocks noGrp="1"/>
          </p:cNvSpPr>
          <p:nvPr>
            <p:ph type="sldNum" sz="quarter" idx="12"/>
          </p:nvPr>
        </p:nvSpPr>
        <p:spPr/>
        <p:txBody>
          <a:bodyPr/>
          <a:lstStyle/>
          <a:p>
            <a:fld id="{FB5B9F2C-B2AC-42B8-8C0E-D6B8362F432E}" type="slidenum">
              <a:rPr lang="it-IT" sz="1300" smtClean="0"/>
              <a:t>103</a:t>
            </a:fld>
            <a:endParaRPr lang="it-IT" sz="1300" dirty="0"/>
          </a:p>
        </p:txBody>
      </p:sp>
      <p:pic>
        <p:nvPicPr>
          <p:cNvPr id="24" name="Immagine 23" descr="Immagine che contiene testo, Carattere, logo, design&#10;&#10;Il contenuto generato dall'IA potrebbe non essere corretto.">
            <a:extLst>
              <a:ext uri="{FF2B5EF4-FFF2-40B4-BE49-F238E27FC236}">
                <a16:creationId xmlns:a16="http://schemas.microsoft.com/office/drawing/2014/main" id="{41A56878-1107-89F7-2E16-0DAF70E5E889}"/>
              </a:ext>
            </a:extLst>
          </p:cNvPr>
          <p:cNvPicPr>
            <a:picLocks noChangeAspect="1"/>
          </p:cNvPicPr>
          <p:nvPr/>
        </p:nvPicPr>
        <p:blipFill>
          <a:blip r:embed="rId3"/>
          <a:stretch>
            <a:fillRect/>
          </a:stretch>
        </p:blipFill>
        <p:spPr>
          <a:xfrm>
            <a:off x="839338" y="1274302"/>
            <a:ext cx="7465324" cy="2157775"/>
          </a:xfrm>
          <a:prstGeom prst="rect">
            <a:avLst/>
          </a:prstGeom>
        </p:spPr>
      </p:pic>
      <p:sp>
        <p:nvSpPr>
          <p:cNvPr id="25" name="object 8">
            <a:extLst>
              <a:ext uri="{FF2B5EF4-FFF2-40B4-BE49-F238E27FC236}">
                <a16:creationId xmlns:a16="http://schemas.microsoft.com/office/drawing/2014/main" id="{07C49316-A1EF-CAEE-E089-9D3B8D704B58}"/>
              </a:ext>
            </a:extLst>
          </p:cNvPr>
          <p:cNvSpPr txBox="1"/>
          <p:nvPr/>
        </p:nvSpPr>
        <p:spPr>
          <a:xfrm>
            <a:off x="1907481" y="3539429"/>
            <a:ext cx="5261398" cy="325912"/>
          </a:xfrm>
          <a:prstGeom prst="rect">
            <a:avLst/>
          </a:prstGeom>
        </p:spPr>
        <p:txBody>
          <a:bodyPr vert="horz" wrap="square" lIns="0" tIns="17145" rIns="0" bIns="0" rtlCol="0">
            <a:spAutoFit/>
          </a:bodyPr>
          <a:lstStyle/>
          <a:p>
            <a:pPr marL="12700">
              <a:lnSpc>
                <a:spcPct val="100000"/>
              </a:lnSpc>
              <a:spcBef>
                <a:spcPts val="135"/>
              </a:spcBef>
            </a:pPr>
            <a:r>
              <a:rPr sz="2000" dirty="0">
                <a:solidFill>
                  <a:srgbClr val="052138"/>
                </a:solidFill>
                <a:latin typeface="+mj-lt"/>
                <a:cs typeface="Arial"/>
              </a:rPr>
              <a:t>Presunzione</a:t>
            </a:r>
            <a:r>
              <a:rPr sz="2000" spc="-55" dirty="0">
                <a:solidFill>
                  <a:srgbClr val="052138"/>
                </a:solidFill>
                <a:latin typeface="+mj-lt"/>
                <a:cs typeface="Arial"/>
              </a:rPr>
              <a:t> </a:t>
            </a:r>
            <a:r>
              <a:rPr sz="2000" spc="-10" dirty="0">
                <a:solidFill>
                  <a:srgbClr val="082A41"/>
                </a:solidFill>
                <a:latin typeface="+mj-lt"/>
                <a:cs typeface="Arial"/>
              </a:rPr>
              <a:t>Legale</a:t>
            </a:r>
            <a:r>
              <a:rPr sz="2000" spc="-125" dirty="0">
                <a:solidFill>
                  <a:srgbClr val="082A41"/>
                </a:solidFill>
                <a:latin typeface="+mj-lt"/>
                <a:cs typeface="Arial"/>
              </a:rPr>
              <a:t> </a:t>
            </a:r>
            <a:r>
              <a:rPr sz="2000" dirty="0">
                <a:solidFill>
                  <a:srgbClr val="052844"/>
                </a:solidFill>
                <a:latin typeface="+mj-lt"/>
                <a:cs typeface="Arial"/>
              </a:rPr>
              <a:t>Assoluta</a:t>
            </a:r>
            <a:r>
              <a:rPr sz="2000" spc="-145" dirty="0">
                <a:solidFill>
                  <a:srgbClr val="052844"/>
                </a:solidFill>
                <a:latin typeface="+mj-lt"/>
                <a:cs typeface="Arial"/>
              </a:rPr>
              <a:t> </a:t>
            </a:r>
            <a:r>
              <a:rPr sz="2000" i="1" dirty="0">
                <a:solidFill>
                  <a:srgbClr val="0F2B41"/>
                </a:solidFill>
                <a:latin typeface="+mj-lt"/>
                <a:cs typeface="Arial"/>
              </a:rPr>
              <a:t>(iuris</a:t>
            </a:r>
            <a:r>
              <a:rPr sz="2000" i="1" spc="30" dirty="0">
                <a:solidFill>
                  <a:srgbClr val="0F2B41"/>
                </a:solidFill>
                <a:latin typeface="+mj-lt"/>
                <a:cs typeface="Arial"/>
              </a:rPr>
              <a:t> </a:t>
            </a:r>
            <a:r>
              <a:rPr sz="2000" spc="50" dirty="0">
                <a:solidFill>
                  <a:srgbClr val="051826"/>
                </a:solidFill>
                <a:latin typeface="+mj-lt"/>
                <a:cs typeface="Arial"/>
              </a:rPr>
              <a:t>et</a:t>
            </a:r>
            <a:r>
              <a:rPr sz="2000" spc="-290" dirty="0">
                <a:solidFill>
                  <a:srgbClr val="051826"/>
                </a:solidFill>
                <a:latin typeface="+mj-lt"/>
                <a:cs typeface="Arial"/>
              </a:rPr>
              <a:t> </a:t>
            </a:r>
            <a:r>
              <a:rPr sz="2000" i="1" dirty="0">
                <a:solidFill>
                  <a:srgbClr val="051826"/>
                </a:solidFill>
                <a:latin typeface="+mj-lt"/>
                <a:cs typeface="Arial"/>
              </a:rPr>
              <a:t>de</a:t>
            </a:r>
            <a:r>
              <a:rPr sz="2000" i="1" spc="-114" dirty="0">
                <a:solidFill>
                  <a:srgbClr val="051826"/>
                </a:solidFill>
                <a:latin typeface="+mj-lt"/>
                <a:cs typeface="Arial"/>
              </a:rPr>
              <a:t> </a:t>
            </a:r>
            <a:r>
              <a:rPr sz="2000" i="1" spc="-10" dirty="0">
                <a:solidFill>
                  <a:srgbClr val="031828"/>
                </a:solidFill>
                <a:latin typeface="+mj-lt"/>
                <a:cs typeface="Arial"/>
              </a:rPr>
              <a:t>iure)</a:t>
            </a:r>
            <a:endParaRPr sz="2000" dirty="0">
              <a:latin typeface="+mj-lt"/>
              <a:cs typeface="Arial"/>
            </a:endParaRPr>
          </a:p>
        </p:txBody>
      </p:sp>
      <p:sp>
        <p:nvSpPr>
          <p:cNvPr id="26" name="object 9">
            <a:extLst>
              <a:ext uri="{FF2B5EF4-FFF2-40B4-BE49-F238E27FC236}">
                <a16:creationId xmlns:a16="http://schemas.microsoft.com/office/drawing/2014/main" id="{60ECCDD2-D3E6-5892-64A4-0A070361A29D}"/>
              </a:ext>
            </a:extLst>
          </p:cNvPr>
          <p:cNvSpPr txBox="1"/>
          <p:nvPr/>
        </p:nvSpPr>
        <p:spPr>
          <a:xfrm>
            <a:off x="566057" y="3936409"/>
            <a:ext cx="7868259" cy="598241"/>
          </a:xfrm>
          <a:prstGeom prst="rect">
            <a:avLst/>
          </a:prstGeom>
          <a:ln w="21166">
            <a:solidFill>
              <a:srgbClr val="3F7093"/>
            </a:solidFill>
          </a:ln>
        </p:spPr>
        <p:txBody>
          <a:bodyPr vert="horz" wrap="square" lIns="0" tIns="135255" rIns="0" bIns="0" rtlCol="0">
            <a:spAutoFit/>
          </a:bodyPr>
          <a:lstStyle/>
          <a:p>
            <a:pPr marL="255270" algn="ctr">
              <a:spcBef>
                <a:spcPts val="1065"/>
              </a:spcBef>
              <a:tabLst>
                <a:tab pos="594360" algn="l"/>
              </a:tabLst>
            </a:pPr>
            <a:r>
              <a:rPr sz="1500" dirty="0">
                <a:latin typeface="+mj-lt"/>
                <a:cs typeface="Arial"/>
              </a:rPr>
              <a:t>Il conteggio è per periodo d'imposta. Anche se affìttati in mesi diversi (es. </a:t>
            </a:r>
            <a:r>
              <a:rPr sz="1500" dirty="0" err="1">
                <a:latin typeface="+mj-lt"/>
                <a:cs typeface="Arial"/>
              </a:rPr>
              <a:t>Gennaio</a:t>
            </a:r>
            <a:r>
              <a:rPr lang="it-IT" sz="1500" dirty="0">
                <a:latin typeface="+mj-lt"/>
                <a:cs typeface="Arial"/>
              </a:rPr>
              <a:t>, </a:t>
            </a:r>
            <a:r>
              <a:rPr sz="1500" dirty="0">
                <a:latin typeface="+mj-lt"/>
                <a:cs typeface="Arial"/>
              </a:rPr>
              <a:t>Agosto, Dicembre), il possesso di 3 unità destinate alla locazione fa scattare l'impresa.</a:t>
            </a:r>
          </a:p>
        </p:txBody>
      </p:sp>
    </p:spTree>
    <p:extLst>
      <p:ext uri="{BB962C8B-B14F-4D97-AF65-F5344CB8AC3E}">
        <p14:creationId xmlns:p14="http://schemas.microsoft.com/office/powerpoint/2010/main" val="266495349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B1F914-7AF7-8A2B-CE86-1A901B66CE3B}"/>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B9752256-5619-6E0A-95E6-F2CD5F5EEC5B}"/>
              </a:ext>
            </a:extLst>
          </p:cNvPr>
          <p:cNvSpPr>
            <a:spLocks noGrp="1"/>
          </p:cNvSpPr>
          <p:nvPr>
            <p:ph type="title"/>
          </p:nvPr>
        </p:nvSpPr>
        <p:spPr>
          <a:xfrm>
            <a:off x="566057" y="540099"/>
            <a:ext cx="8011886" cy="626851"/>
          </a:xfrm>
        </p:spPr>
        <p:txBody>
          <a:bodyPr/>
          <a:lstStyle/>
          <a:p>
            <a:r>
              <a:rPr lang="it-IT" dirty="0"/>
              <a:t>Le locazioni brevi – Il perimetro dell’imprenditorialità	</a:t>
            </a:r>
          </a:p>
        </p:txBody>
      </p:sp>
      <p:sp>
        <p:nvSpPr>
          <p:cNvPr id="4" name="Segnaposto numero diapositiva 3">
            <a:extLst>
              <a:ext uri="{FF2B5EF4-FFF2-40B4-BE49-F238E27FC236}">
                <a16:creationId xmlns:a16="http://schemas.microsoft.com/office/drawing/2014/main" id="{2FDADE51-996B-9042-C97E-84C70BE2FB4D}"/>
              </a:ext>
            </a:extLst>
          </p:cNvPr>
          <p:cNvSpPr>
            <a:spLocks noGrp="1"/>
          </p:cNvSpPr>
          <p:nvPr>
            <p:ph type="sldNum" sz="quarter" idx="12"/>
          </p:nvPr>
        </p:nvSpPr>
        <p:spPr/>
        <p:txBody>
          <a:bodyPr/>
          <a:lstStyle/>
          <a:p>
            <a:fld id="{FB5B9F2C-B2AC-42B8-8C0E-D6B8362F432E}" type="slidenum">
              <a:rPr lang="it-IT" sz="1300" smtClean="0"/>
              <a:t>104</a:t>
            </a:fld>
            <a:endParaRPr lang="it-IT" sz="1300" dirty="0"/>
          </a:p>
        </p:txBody>
      </p:sp>
      <p:sp>
        <p:nvSpPr>
          <p:cNvPr id="6" name="object 4">
            <a:extLst>
              <a:ext uri="{FF2B5EF4-FFF2-40B4-BE49-F238E27FC236}">
                <a16:creationId xmlns:a16="http://schemas.microsoft.com/office/drawing/2014/main" id="{ED7545E4-C7BE-8B8F-B6CC-11F776634CF5}"/>
              </a:ext>
            </a:extLst>
          </p:cNvPr>
          <p:cNvSpPr txBox="1"/>
          <p:nvPr/>
        </p:nvSpPr>
        <p:spPr>
          <a:xfrm>
            <a:off x="709684" y="1343452"/>
            <a:ext cx="7868260" cy="2782172"/>
          </a:xfrm>
          <a:prstGeom prst="rect">
            <a:avLst/>
          </a:prstGeom>
        </p:spPr>
        <p:txBody>
          <a:bodyPr vert="horz" wrap="square" lIns="0" tIns="12065" rIns="0" bIns="0" rtlCol="0">
            <a:spAutoFit/>
          </a:bodyPr>
          <a:lstStyle/>
          <a:p>
            <a:pPr marL="6985" algn="ctr"/>
            <a:r>
              <a:rPr sz="2000" dirty="0">
                <a:latin typeface="+mj-lt"/>
                <a:cs typeface="Arial"/>
              </a:rPr>
              <a:t>Cosa succede se si supera la </a:t>
            </a:r>
            <a:r>
              <a:rPr sz="2000" dirty="0" err="1">
                <a:latin typeface="+mj-lt"/>
                <a:cs typeface="Arial"/>
              </a:rPr>
              <a:t>soglia</a:t>
            </a:r>
            <a:r>
              <a:rPr sz="2000" dirty="0">
                <a:latin typeface="+mj-lt"/>
                <a:cs typeface="Arial"/>
              </a:rPr>
              <a:t>?</a:t>
            </a:r>
            <a:endParaRPr lang="it-IT" sz="2000" dirty="0">
              <a:latin typeface="+mj-lt"/>
              <a:cs typeface="Arial"/>
            </a:endParaRPr>
          </a:p>
          <a:p>
            <a:pPr marL="6985" algn="ctr"/>
            <a:endParaRPr sz="2000" dirty="0">
              <a:latin typeface="+mj-lt"/>
              <a:cs typeface="Arial"/>
            </a:endParaRPr>
          </a:p>
          <a:p>
            <a:pPr marL="12065" marR="5080" algn="ctr"/>
            <a:r>
              <a:rPr sz="2000" dirty="0">
                <a:latin typeface="+mj-lt"/>
                <a:cs typeface="Arial"/>
              </a:rPr>
              <a:t>Dal terzo immobile destinato alla locazione breve, scatta </a:t>
            </a:r>
            <a:r>
              <a:rPr sz="2000" dirty="0" err="1">
                <a:latin typeface="+mj-lt"/>
                <a:cs typeface="Arial"/>
              </a:rPr>
              <a:t>automaticamente</a:t>
            </a:r>
            <a:r>
              <a:rPr sz="2000" dirty="0">
                <a:latin typeface="+mj-lt"/>
                <a:cs typeface="Arial"/>
              </a:rPr>
              <a:t>:</a:t>
            </a:r>
            <a:endParaRPr lang="it-IT" sz="2000" dirty="0">
              <a:latin typeface="+mj-lt"/>
              <a:cs typeface="Arial"/>
            </a:endParaRPr>
          </a:p>
          <a:p>
            <a:pPr marL="12065" marR="5080" algn="ctr"/>
            <a:endParaRPr lang="it-IT" sz="2000" dirty="0">
              <a:latin typeface="+mj-lt"/>
              <a:cs typeface="Arial"/>
            </a:endParaRPr>
          </a:p>
          <a:p>
            <a:pPr marL="469265" marR="5080" indent="-457200" algn="ctr" defTabSz="447675">
              <a:buFont typeface="+mj-lt"/>
              <a:buAutoNum type="arabicPeriod"/>
              <a:tabLst>
                <a:tab pos="895350" algn="l"/>
              </a:tabLst>
            </a:pPr>
            <a:r>
              <a:rPr lang="it-IT" sz="2000" b="1" dirty="0">
                <a:latin typeface="+mj-lt"/>
                <a:cs typeface="Arial"/>
              </a:rPr>
              <a:t>Partita IVA obbligatoria;</a:t>
            </a:r>
          </a:p>
          <a:p>
            <a:pPr marL="469265" marR="5080" indent="-457200" algn="ctr" defTabSz="447675">
              <a:buFont typeface="+mj-lt"/>
              <a:buAutoNum type="arabicPeriod"/>
              <a:tabLst>
                <a:tab pos="895350" algn="l"/>
              </a:tabLst>
            </a:pPr>
            <a:r>
              <a:rPr lang="it-IT" sz="2000" b="1" dirty="0">
                <a:latin typeface="+mj-lt"/>
                <a:cs typeface="Arial"/>
              </a:rPr>
              <a:t>Iscrizione INPS commercianti;</a:t>
            </a:r>
          </a:p>
          <a:p>
            <a:pPr marL="469265" marR="5080" indent="-457200" algn="ctr" defTabSz="447675">
              <a:buFont typeface="+mj-lt"/>
              <a:buAutoNum type="arabicPeriod"/>
              <a:tabLst>
                <a:tab pos="895350" algn="l"/>
              </a:tabLst>
            </a:pPr>
            <a:r>
              <a:rPr lang="it-IT" sz="2000" b="1" dirty="0">
                <a:latin typeface="+mj-lt"/>
                <a:cs typeface="Arial"/>
              </a:rPr>
              <a:t>Tenuta contabilità;</a:t>
            </a:r>
          </a:p>
          <a:p>
            <a:pPr marL="469265" marR="5080" indent="-457200" algn="ctr" defTabSz="447675">
              <a:buFont typeface="+mj-lt"/>
              <a:buAutoNum type="arabicPeriod"/>
              <a:tabLst>
                <a:tab pos="895350" algn="l"/>
              </a:tabLst>
            </a:pPr>
            <a:r>
              <a:rPr lang="it-IT" sz="2000" b="1" dirty="0">
                <a:latin typeface="+mj-lt"/>
                <a:cs typeface="Arial"/>
              </a:rPr>
              <a:t>Tassazione IRPEF ordinaria</a:t>
            </a:r>
            <a:endParaRPr sz="2000" b="1" dirty="0">
              <a:latin typeface="+mj-lt"/>
              <a:cs typeface="Arial"/>
            </a:endParaRPr>
          </a:p>
        </p:txBody>
      </p:sp>
    </p:spTree>
    <p:extLst>
      <p:ext uri="{BB962C8B-B14F-4D97-AF65-F5344CB8AC3E}">
        <p14:creationId xmlns:p14="http://schemas.microsoft.com/office/powerpoint/2010/main" val="10715021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0E06E2-1282-E5CB-4607-91B1B89FBA4E}"/>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2294D4FE-3626-08E0-8737-01B0CF93AE45}"/>
              </a:ext>
            </a:extLst>
          </p:cNvPr>
          <p:cNvSpPr>
            <a:spLocks noGrp="1"/>
          </p:cNvSpPr>
          <p:nvPr>
            <p:ph type="title"/>
          </p:nvPr>
        </p:nvSpPr>
        <p:spPr>
          <a:xfrm>
            <a:off x="566057" y="540099"/>
            <a:ext cx="8011886" cy="626851"/>
          </a:xfrm>
        </p:spPr>
        <p:txBody>
          <a:bodyPr/>
          <a:lstStyle/>
          <a:p>
            <a:r>
              <a:rPr lang="it-IT" dirty="0"/>
              <a:t>Le locazioni brevi – Le conseguenza: dettaglio operativo</a:t>
            </a:r>
          </a:p>
        </p:txBody>
      </p:sp>
      <p:sp>
        <p:nvSpPr>
          <p:cNvPr id="4" name="Segnaposto numero diapositiva 3">
            <a:extLst>
              <a:ext uri="{FF2B5EF4-FFF2-40B4-BE49-F238E27FC236}">
                <a16:creationId xmlns:a16="http://schemas.microsoft.com/office/drawing/2014/main" id="{4B101F9C-9682-2F29-B8F8-512D303D3306}"/>
              </a:ext>
            </a:extLst>
          </p:cNvPr>
          <p:cNvSpPr>
            <a:spLocks noGrp="1"/>
          </p:cNvSpPr>
          <p:nvPr>
            <p:ph type="sldNum" sz="quarter" idx="12"/>
          </p:nvPr>
        </p:nvSpPr>
        <p:spPr/>
        <p:txBody>
          <a:bodyPr/>
          <a:lstStyle/>
          <a:p>
            <a:fld id="{FB5B9F2C-B2AC-42B8-8C0E-D6B8362F432E}" type="slidenum">
              <a:rPr lang="it-IT" sz="1300" smtClean="0"/>
              <a:t>105</a:t>
            </a:fld>
            <a:endParaRPr lang="it-IT" sz="1300" dirty="0"/>
          </a:p>
        </p:txBody>
      </p:sp>
      <p:pic>
        <p:nvPicPr>
          <p:cNvPr id="5" name="Immagine 4" descr="Immagine che contiene testo, schermata, Carattere&#10;&#10;Il contenuto generato dall'IA potrebbe non essere corretto.">
            <a:extLst>
              <a:ext uri="{FF2B5EF4-FFF2-40B4-BE49-F238E27FC236}">
                <a16:creationId xmlns:a16="http://schemas.microsoft.com/office/drawing/2014/main" id="{9AC9625F-5C72-6EF1-F56F-EAD0C34101DE}"/>
              </a:ext>
            </a:extLst>
          </p:cNvPr>
          <p:cNvPicPr>
            <a:picLocks noChangeAspect="1"/>
          </p:cNvPicPr>
          <p:nvPr/>
        </p:nvPicPr>
        <p:blipFill>
          <a:blip r:embed="rId3"/>
          <a:stretch>
            <a:fillRect/>
          </a:stretch>
        </p:blipFill>
        <p:spPr>
          <a:xfrm>
            <a:off x="1718135" y="1376063"/>
            <a:ext cx="5707730" cy="2881044"/>
          </a:xfrm>
          <a:prstGeom prst="rect">
            <a:avLst/>
          </a:prstGeom>
        </p:spPr>
      </p:pic>
    </p:spTree>
    <p:extLst>
      <p:ext uri="{BB962C8B-B14F-4D97-AF65-F5344CB8AC3E}">
        <p14:creationId xmlns:p14="http://schemas.microsoft.com/office/powerpoint/2010/main" val="333122571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F6A76C-FFC0-CC6C-8F31-44865726DC15}"/>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6989AF47-7C51-87EA-7940-4F965C0A7ADC}"/>
              </a:ext>
            </a:extLst>
          </p:cNvPr>
          <p:cNvSpPr>
            <a:spLocks noGrp="1"/>
          </p:cNvSpPr>
          <p:nvPr>
            <p:ph type="title"/>
          </p:nvPr>
        </p:nvSpPr>
        <p:spPr>
          <a:xfrm>
            <a:off x="566057" y="540099"/>
            <a:ext cx="8011886" cy="626851"/>
          </a:xfrm>
        </p:spPr>
        <p:txBody>
          <a:bodyPr/>
          <a:lstStyle/>
          <a:p>
            <a:r>
              <a:rPr lang="it-IT" dirty="0"/>
              <a:t>Le locazioni brevi – Gestione privata (doppio binario)</a:t>
            </a:r>
          </a:p>
        </p:txBody>
      </p:sp>
      <p:sp>
        <p:nvSpPr>
          <p:cNvPr id="4" name="Segnaposto numero diapositiva 3">
            <a:extLst>
              <a:ext uri="{FF2B5EF4-FFF2-40B4-BE49-F238E27FC236}">
                <a16:creationId xmlns:a16="http://schemas.microsoft.com/office/drawing/2014/main" id="{716B6864-ABDB-CD6D-A359-95317164A09E}"/>
              </a:ext>
            </a:extLst>
          </p:cNvPr>
          <p:cNvSpPr>
            <a:spLocks noGrp="1"/>
          </p:cNvSpPr>
          <p:nvPr>
            <p:ph type="sldNum" sz="quarter" idx="12"/>
          </p:nvPr>
        </p:nvSpPr>
        <p:spPr/>
        <p:txBody>
          <a:bodyPr/>
          <a:lstStyle/>
          <a:p>
            <a:fld id="{FB5B9F2C-B2AC-42B8-8C0E-D6B8362F432E}" type="slidenum">
              <a:rPr lang="it-IT" sz="1300" smtClean="0"/>
              <a:t>106</a:t>
            </a:fld>
            <a:endParaRPr lang="it-IT" sz="1300" dirty="0"/>
          </a:p>
        </p:txBody>
      </p:sp>
      <p:pic>
        <p:nvPicPr>
          <p:cNvPr id="9" name="Immagine 8" descr="Immagine che contiene testo, Carattere, logo, schermata&#10;&#10;Il contenuto generato dall'IA potrebbe non essere corretto.">
            <a:extLst>
              <a:ext uri="{FF2B5EF4-FFF2-40B4-BE49-F238E27FC236}">
                <a16:creationId xmlns:a16="http://schemas.microsoft.com/office/drawing/2014/main" id="{D8744A06-504E-EF61-C0ED-4665C369B671}"/>
              </a:ext>
            </a:extLst>
          </p:cNvPr>
          <p:cNvPicPr>
            <a:picLocks noChangeAspect="1"/>
          </p:cNvPicPr>
          <p:nvPr/>
        </p:nvPicPr>
        <p:blipFill>
          <a:blip r:embed="rId3"/>
          <a:stretch>
            <a:fillRect/>
          </a:stretch>
        </p:blipFill>
        <p:spPr>
          <a:xfrm>
            <a:off x="1378424" y="1343262"/>
            <a:ext cx="6387152" cy="2211316"/>
          </a:xfrm>
          <a:prstGeom prst="rect">
            <a:avLst/>
          </a:prstGeom>
        </p:spPr>
      </p:pic>
      <p:sp>
        <p:nvSpPr>
          <p:cNvPr id="12" name="CasellaDiTesto 11">
            <a:extLst>
              <a:ext uri="{FF2B5EF4-FFF2-40B4-BE49-F238E27FC236}">
                <a16:creationId xmlns:a16="http://schemas.microsoft.com/office/drawing/2014/main" id="{F76A174C-C915-8D6C-68B3-D8AAFB1F6F7E}"/>
              </a:ext>
            </a:extLst>
          </p:cNvPr>
          <p:cNvSpPr txBox="1"/>
          <p:nvPr/>
        </p:nvSpPr>
        <p:spPr>
          <a:xfrm>
            <a:off x="873457" y="3766782"/>
            <a:ext cx="7704486" cy="646331"/>
          </a:xfrm>
          <a:prstGeom prst="rect">
            <a:avLst/>
          </a:prstGeom>
          <a:noFill/>
        </p:spPr>
        <p:txBody>
          <a:bodyPr wrap="square" rtlCol="0">
            <a:spAutoFit/>
          </a:bodyPr>
          <a:lstStyle/>
          <a:p>
            <a:pPr algn="ctr"/>
            <a:r>
              <a:rPr lang="it-IT" dirty="0"/>
              <a:t>La	scelta dell'unità su cui applicare il 21% è a discrezione del</a:t>
            </a:r>
          </a:p>
          <a:p>
            <a:pPr algn="ctr"/>
            <a:r>
              <a:rPr lang="it-IT" dirty="0"/>
              <a:t>contribuente in sede di Dichiarazione dei Redditi (Modello 2027).</a:t>
            </a:r>
          </a:p>
        </p:txBody>
      </p:sp>
    </p:spTree>
    <p:extLst>
      <p:ext uri="{BB962C8B-B14F-4D97-AF65-F5344CB8AC3E}">
        <p14:creationId xmlns:p14="http://schemas.microsoft.com/office/powerpoint/2010/main" val="321328856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7A0449-4589-D096-4917-5DE735618E31}"/>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219CA972-3FBF-32BC-BEE6-3C529F2A1F1A}"/>
              </a:ext>
            </a:extLst>
          </p:cNvPr>
          <p:cNvSpPr>
            <a:spLocks noGrp="1"/>
          </p:cNvSpPr>
          <p:nvPr>
            <p:ph type="title"/>
          </p:nvPr>
        </p:nvSpPr>
        <p:spPr>
          <a:xfrm>
            <a:off x="566057" y="540099"/>
            <a:ext cx="8011886" cy="626851"/>
          </a:xfrm>
        </p:spPr>
        <p:txBody>
          <a:bodyPr/>
          <a:lstStyle/>
          <a:p>
            <a:r>
              <a:rPr lang="it-IT" dirty="0"/>
              <a:t>Le locazioni brevi – Gestione privata (doppio binario – simulazione di convenienza)</a:t>
            </a:r>
          </a:p>
        </p:txBody>
      </p:sp>
      <p:sp>
        <p:nvSpPr>
          <p:cNvPr id="4" name="Segnaposto numero diapositiva 3">
            <a:extLst>
              <a:ext uri="{FF2B5EF4-FFF2-40B4-BE49-F238E27FC236}">
                <a16:creationId xmlns:a16="http://schemas.microsoft.com/office/drawing/2014/main" id="{C280F529-84EE-E215-97B2-9DCE716E6C73}"/>
              </a:ext>
            </a:extLst>
          </p:cNvPr>
          <p:cNvSpPr>
            <a:spLocks noGrp="1"/>
          </p:cNvSpPr>
          <p:nvPr>
            <p:ph type="sldNum" sz="quarter" idx="12"/>
          </p:nvPr>
        </p:nvSpPr>
        <p:spPr/>
        <p:txBody>
          <a:bodyPr/>
          <a:lstStyle/>
          <a:p>
            <a:fld id="{FB5B9F2C-B2AC-42B8-8C0E-D6B8362F432E}" type="slidenum">
              <a:rPr lang="it-IT" sz="1300" smtClean="0"/>
              <a:t>107</a:t>
            </a:fld>
            <a:endParaRPr lang="it-IT" sz="1300" dirty="0"/>
          </a:p>
        </p:txBody>
      </p:sp>
      <p:pic>
        <p:nvPicPr>
          <p:cNvPr id="5" name="Immagine 4" descr="Immagine che contiene testo, schermata, Carattere&#10;&#10;Il contenuto generato dall'IA potrebbe non essere corretto.">
            <a:extLst>
              <a:ext uri="{FF2B5EF4-FFF2-40B4-BE49-F238E27FC236}">
                <a16:creationId xmlns:a16="http://schemas.microsoft.com/office/drawing/2014/main" id="{E5307B4C-506F-DFFD-D1DC-ED20C4FF49D3}"/>
              </a:ext>
            </a:extLst>
          </p:cNvPr>
          <p:cNvPicPr>
            <a:picLocks noChangeAspect="1"/>
          </p:cNvPicPr>
          <p:nvPr/>
        </p:nvPicPr>
        <p:blipFill>
          <a:blip r:embed="rId3"/>
          <a:stretch>
            <a:fillRect/>
          </a:stretch>
        </p:blipFill>
        <p:spPr>
          <a:xfrm>
            <a:off x="1392722" y="1504437"/>
            <a:ext cx="6358556" cy="2951842"/>
          </a:xfrm>
          <a:prstGeom prst="rect">
            <a:avLst/>
          </a:prstGeom>
        </p:spPr>
      </p:pic>
    </p:spTree>
    <p:extLst>
      <p:ext uri="{BB962C8B-B14F-4D97-AF65-F5344CB8AC3E}">
        <p14:creationId xmlns:p14="http://schemas.microsoft.com/office/powerpoint/2010/main" val="248476096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D935D-FDEE-B0BB-5885-BF2CC6C50555}"/>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D382ADED-BE5D-3554-F4A3-CE4B55395DC5}"/>
              </a:ext>
            </a:extLst>
          </p:cNvPr>
          <p:cNvSpPr>
            <a:spLocks noGrp="1"/>
          </p:cNvSpPr>
          <p:nvPr>
            <p:ph type="title"/>
          </p:nvPr>
        </p:nvSpPr>
        <p:spPr>
          <a:xfrm>
            <a:off x="566057" y="540099"/>
            <a:ext cx="8011886" cy="626851"/>
          </a:xfrm>
        </p:spPr>
        <p:txBody>
          <a:bodyPr/>
          <a:lstStyle/>
          <a:p>
            <a:r>
              <a:rPr lang="it-IT" dirty="0"/>
              <a:t>Le locazioni brevi – Il CIN (Codice Identificativo Nazionale)</a:t>
            </a:r>
          </a:p>
        </p:txBody>
      </p:sp>
      <p:sp>
        <p:nvSpPr>
          <p:cNvPr id="4" name="Segnaposto numero diapositiva 3">
            <a:extLst>
              <a:ext uri="{FF2B5EF4-FFF2-40B4-BE49-F238E27FC236}">
                <a16:creationId xmlns:a16="http://schemas.microsoft.com/office/drawing/2014/main" id="{1B47BCCD-B4F2-A9A7-10AA-B9F431C9A426}"/>
              </a:ext>
            </a:extLst>
          </p:cNvPr>
          <p:cNvSpPr>
            <a:spLocks noGrp="1"/>
          </p:cNvSpPr>
          <p:nvPr>
            <p:ph type="sldNum" sz="quarter" idx="12"/>
          </p:nvPr>
        </p:nvSpPr>
        <p:spPr/>
        <p:txBody>
          <a:bodyPr/>
          <a:lstStyle/>
          <a:p>
            <a:fld id="{FB5B9F2C-B2AC-42B8-8C0E-D6B8362F432E}" type="slidenum">
              <a:rPr lang="it-IT" sz="1300" smtClean="0"/>
              <a:t>108</a:t>
            </a:fld>
            <a:endParaRPr lang="it-IT" sz="1300" dirty="0"/>
          </a:p>
        </p:txBody>
      </p:sp>
      <p:pic>
        <p:nvPicPr>
          <p:cNvPr id="3" name="object 3">
            <a:extLst>
              <a:ext uri="{FF2B5EF4-FFF2-40B4-BE49-F238E27FC236}">
                <a16:creationId xmlns:a16="http://schemas.microsoft.com/office/drawing/2014/main" id="{B0705CDA-5F32-3D14-718D-00BACB524936}"/>
              </a:ext>
            </a:extLst>
          </p:cNvPr>
          <p:cNvPicPr/>
          <p:nvPr/>
        </p:nvPicPr>
        <p:blipFill>
          <a:blip r:embed="rId3" cstate="print"/>
          <a:stretch>
            <a:fillRect/>
          </a:stretch>
        </p:blipFill>
        <p:spPr>
          <a:xfrm>
            <a:off x="3604591" y="1396376"/>
            <a:ext cx="2321148" cy="3138242"/>
          </a:xfrm>
          <a:prstGeom prst="rect">
            <a:avLst/>
          </a:prstGeom>
        </p:spPr>
      </p:pic>
      <p:sp>
        <p:nvSpPr>
          <p:cNvPr id="6" name="object 11">
            <a:extLst>
              <a:ext uri="{FF2B5EF4-FFF2-40B4-BE49-F238E27FC236}">
                <a16:creationId xmlns:a16="http://schemas.microsoft.com/office/drawing/2014/main" id="{32690BE0-627C-DC9D-F43D-52A78FBEF4C8}"/>
              </a:ext>
            </a:extLst>
          </p:cNvPr>
          <p:cNvSpPr txBox="1">
            <a:spLocks/>
          </p:cNvSpPr>
          <p:nvPr/>
        </p:nvSpPr>
        <p:spPr>
          <a:xfrm>
            <a:off x="649526" y="1488167"/>
            <a:ext cx="3267381" cy="2787301"/>
          </a:xfrm>
          <a:prstGeom prst="rect">
            <a:avLst/>
          </a:prstGeom>
        </p:spPr>
        <p:txBody>
          <a:bodyPr vert="horz" wrap="square" lIns="0" tIns="17145" rIns="0" bIns="0" rtlCol="0">
            <a:spAutoFit/>
          </a:bodyPr>
          <a:lstStyle>
            <a:lvl1pPr marL="0" indent="0" algn="l" defTabSz="685800" rtl="0" eaLnBrk="1" latinLnBrk="0" hangingPunct="1">
              <a:lnSpc>
                <a:spcPct val="100000"/>
              </a:lnSpc>
              <a:spcBef>
                <a:spcPts val="0"/>
              </a:spcBef>
              <a:buFont typeface="Arial" panose="020B0604020202020204" pitchFamily="34" charset="0"/>
              <a:buNone/>
              <a:defRPr sz="1500" kern="1200">
                <a:solidFill>
                  <a:schemeClr val="tx1"/>
                </a:solidFill>
                <a:latin typeface="+mn-lt"/>
                <a:ea typeface="+mn-ea"/>
                <a:cs typeface="+mn-cs"/>
              </a:defRPr>
            </a:lvl1pPr>
            <a:lvl2pPr marL="514350" indent="-171450" algn="l" defTabSz="685800" rtl="0" eaLnBrk="1" latinLnBrk="0" hangingPunct="1">
              <a:lnSpc>
                <a:spcPct val="100000"/>
              </a:lnSpc>
              <a:spcBef>
                <a:spcPts val="0"/>
              </a:spcBef>
              <a:buFont typeface="Arial" panose="020B0604020202020204" pitchFamily="34" charset="0"/>
              <a:buChar char="•"/>
              <a:defRPr sz="1600" kern="1200">
                <a:solidFill>
                  <a:schemeClr val="tx1"/>
                </a:solidFill>
                <a:latin typeface="+mn-lt"/>
                <a:ea typeface="+mn-ea"/>
                <a:cs typeface="+mn-cs"/>
              </a:defRPr>
            </a:lvl2pPr>
            <a:lvl3pPr marL="857250" indent="-171450" algn="l" defTabSz="685800" rtl="0" eaLnBrk="1" latinLnBrk="0" hangingPunct="1">
              <a:lnSpc>
                <a:spcPct val="100000"/>
              </a:lnSpc>
              <a:spcBef>
                <a:spcPts val="0"/>
              </a:spcBef>
              <a:buFont typeface="Roboto" panose="02000000000000000000" pitchFamily="2" charset="0"/>
              <a:buChar char="−"/>
              <a:defRPr sz="1400" kern="1200">
                <a:solidFill>
                  <a:schemeClr val="tx1"/>
                </a:solidFill>
                <a:latin typeface="+mn-lt"/>
                <a:ea typeface="+mn-ea"/>
                <a:cs typeface="+mn-cs"/>
              </a:defRPr>
            </a:lvl3pPr>
            <a:lvl4pPr marL="1200150" indent="-171450" algn="l" defTabSz="685800" rtl="0" eaLnBrk="1" latinLnBrk="0" hangingPunct="1">
              <a:lnSpc>
                <a:spcPct val="100000"/>
              </a:lnSpc>
              <a:spcBef>
                <a:spcPts val="0"/>
              </a:spcBef>
              <a:buFont typeface="Calibri" panose="020F0502020204030204" pitchFamily="34" charset="0"/>
              <a:buChar char="◦"/>
              <a:defRPr sz="1200" kern="1200">
                <a:solidFill>
                  <a:schemeClr val="tx1"/>
                </a:solidFill>
                <a:latin typeface="+mn-lt"/>
                <a:ea typeface="+mn-ea"/>
                <a:cs typeface="+mn-cs"/>
              </a:defRPr>
            </a:lvl4pPr>
            <a:lvl5pPr marL="1543050" indent="-171450" algn="l" defTabSz="685800" rtl="0" eaLnBrk="1" latinLnBrk="0" hangingPunct="1">
              <a:lnSpc>
                <a:spcPct val="100000"/>
              </a:lnSpc>
              <a:spcBef>
                <a:spcPts val="0"/>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8415"/>
            <a:r>
              <a:rPr lang="it-IT" sz="2000" dirty="0">
                <a:latin typeface="Roboto" panose="02000000000000000000" pitchFamily="2" charset="0"/>
                <a:ea typeface="Roboto" panose="02000000000000000000" pitchFamily="2" charset="0"/>
                <a:cs typeface="Roboto" panose="02000000000000000000" pitchFamily="2" charset="0"/>
              </a:rPr>
              <a:t>Obiettivo: Unificazione e </a:t>
            </a:r>
            <a:r>
              <a:rPr lang="it-IT" sz="2000" spc="-150" dirty="0">
                <a:latin typeface="Roboto" panose="02000000000000000000" pitchFamily="2" charset="0"/>
                <a:ea typeface="Roboto" panose="02000000000000000000" pitchFamily="2" charset="0"/>
                <a:cs typeface="Roboto" panose="02000000000000000000" pitchFamily="2" charset="0"/>
              </a:rPr>
              <a:t>Trasparenza</a:t>
            </a:r>
          </a:p>
          <a:p>
            <a:pPr marL="512445" marR="329565" indent="-356870">
              <a:buFont typeface="Arial" panose="020B0604020202020204" pitchFamily="34" charset="0"/>
              <a:buChar char="•"/>
              <a:tabLst>
                <a:tab pos="518795" algn="l"/>
              </a:tabLst>
            </a:pPr>
            <a:r>
              <a:rPr lang="it-IT" sz="2000" spc="-150" dirty="0">
                <a:latin typeface="Roboto" panose="02000000000000000000" pitchFamily="2" charset="0"/>
                <a:ea typeface="Roboto" panose="02000000000000000000" pitchFamily="2" charset="0"/>
                <a:cs typeface="Roboto" panose="02000000000000000000" pitchFamily="2" charset="0"/>
              </a:rPr>
              <a:t>Codice univoco per ogni unità immobiliare.</a:t>
            </a:r>
          </a:p>
          <a:p>
            <a:pPr marL="515620" marR="127635" indent="-356870">
              <a:buFont typeface="Arial" panose="020B0604020202020204" pitchFamily="34" charset="0"/>
              <a:buChar char="•"/>
              <a:tabLst>
                <a:tab pos="518795" algn="l"/>
              </a:tabLst>
            </a:pPr>
            <a:r>
              <a:rPr lang="it-IT" sz="2000" spc="-150" dirty="0">
                <a:latin typeface="Roboto" panose="02000000000000000000" pitchFamily="2" charset="0"/>
                <a:ea typeface="Roboto" panose="02000000000000000000" pitchFamily="2" charset="0"/>
                <a:cs typeface="Roboto" panose="02000000000000000000" pitchFamily="2" charset="0"/>
              </a:rPr>
              <a:t>Obbligo di esposizione </a:t>
            </a:r>
            <a:r>
              <a:rPr lang="it-IT" sz="2000" spc="-150" baseline="1522" dirty="0">
                <a:latin typeface="Roboto" panose="02000000000000000000" pitchFamily="2" charset="0"/>
                <a:ea typeface="Roboto" panose="02000000000000000000" pitchFamily="2" charset="0"/>
                <a:cs typeface="Roboto" panose="02000000000000000000" pitchFamily="2" charset="0"/>
              </a:rPr>
              <a:t>in 	</a:t>
            </a:r>
            <a:r>
              <a:rPr lang="it-IT" sz="2000" spc="-150" dirty="0">
                <a:latin typeface="Roboto" panose="02000000000000000000" pitchFamily="2" charset="0"/>
                <a:ea typeface="Roboto" panose="02000000000000000000" pitchFamily="2" charset="0"/>
                <a:cs typeface="Roboto" panose="02000000000000000000" pitchFamily="2" charset="0"/>
              </a:rPr>
              <a:t>tutti gli annunci (online e 	offline).</a:t>
            </a:r>
          </a:p>
          <a:p>
            <a:pPr marL="514350" marR="5080" indent="-358775">
              <a:buFont typeface="Arial" panose="020B0604020202020204" pitchFamily="34" charset="0"/>
              <a:buChar char="•"/>
              <a:tabLst>
                <a:tab pos="518159" algn="l"/>
              </a:tabLst>
            </a:pPr>
            <a:r>
              <a:rPr lang="it-IT" sz="2000" spc="-150" dirty="0">
                <a:latin typeface="Roboto" panose="02000000000000000000" pitchFamily="2" charset="0"/>
                <a:ea typeface="Roboto" panose="02000000000000000000" pitchFamily="2" charset="0"/>
                <a:cs typeface="Roboto" panose="02000000000000000000" pitchFamily="2" charset="0"/>
              </a:rPr>
              <a:t>Sostituisce i vecchi codici 	regionali (CIR, CIRA, ecc.).</a:t>
            </a:r>
          </a:p>
        </p:txBody>
      </p:sp>
      <p:sp>
        <p:nvSpPr>
          <p:cNvPr id="7" name="object 14">
            <a:extLst>
              <a:ext uri="{FF2B5EF4-FFF2-40B4-BE49-F238E27FC236}">
                <a16:creationId xmlns:a16="http://schemas.microsoft.com/office/drawing/2014/main" id="{0CCC9EC1-0F4D-02D1-8675-DB441421203E}"/>
              </a:ext>
            </a:extLst>
          </p:cNvPr>
          <p:cNvSpPr txBox="1"/>
          <p:nvPr/>
        </p:nvSpPr>
        <p:spPr>
          <a:xfrm>
            <a:off x="6009208" y="1396376"/>
            <a:ext cx="2568735" cy="2632772"/>
          </a:xfrm>
          <a:prstGeom prst="rect">
            <a:avLst/>
          </a:prstGeom>
        </p:spPr>
        <p:txBody>
          <a:bodyPr vert="horz" wrap="square" lIns="0" tIns="168910" rIns="0" bIns="0" rtlCol="0">
            <a:spAutoFit/>
          </a:bodyPr>
          <a:lstStyle/>
          <a:p>
            <a:pPr marL="12700"/>
            <a:r>
              <a:rPr sz="2000" spc="-150" dirty="0">
                <a:latin typeface="Roboto" panose="02000000000000000000" pitchFamily="2" charset="0"/>
                <a:ea typeface="Roboto" panose="02000000000000000000" pitchFamily="2" charset="0"/>
                <a:cs typeface="Roboto" panose="02000000000000000000" pitchFamily="2" charset="0"/>
              </a:rPr>
              <a:t>Funzione di Controllo</a:t>
            </a:r>
          </a:p>
          <a:p>
            <a:pPr marL="626110" marR="10160" indent="-357505">
              <a:buChar char="•"/>
              <a:tabLst>
                <a:tab pos="634365" algn="l"/>
              </a:tabLst>
            </a:pPr>
            <a:r>
              <a:rPr sz="2000" spc="-150" dirty="0">
                <a:latin typeface="Roboto" panose="02000000000000000000" pitchFamily="2" charset="0"/>
                <a:ea typeface="Roboto" panose="02000000000000000000" pitchFamily="2" charset="0"/>
                <a:cs typeface="Roboto" panose="02000000000000000000" pitchFamily="2" charset="0"/>
              </a:rPr>
              <a:t>Tracciabilità completa 	dell'offerta.</a:t>
            </a:r>
          </a:p>
          <a:p>
            <a:pPr marL="625475" marR="5080" indent="-356870">
              <a:buChar char="•"/>
              <a:tabLst>
                <a:tab pos="627380" algn="l"/>
              </a:tabLst>
            </a:pPr>
            <a:r>
              <a:rPr sz="2000" spc="-150" dirty="0">
                <a:latin typeface="Roboto" panose="02000000000000000000" pitchFamily="2" charset="0"/>
                <a:ea typeface="Roboto" panose="02000000000000000000" pitchFamily="2" charset="0"/>
                <a:cs typeface="Roboto" panose="02000000000000000000" pitchFamily="2" charset="0"/>
              </a:rPr>
              <a:t>Banca dati nazionale 	presso il Ministero del 	Turismo.</a:t>
            </a:r>
          </a:p>
        </p:txBody>
      </p:sp>
    </p:spTree>
    <p:extLst>
      <p:ext uri="{BB962C8B-B14F-4D97-AF65-F5344CB8AC3E}">
        <p14:creationId xmlns:p14="http://schemas.microsoft.com/office/powerpoint/2010/main" val="3859073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FA48F8-2F90-C57F-AC5C-D32AE3E2A4BB}"/>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8C191625-1735-CD78-E61C-47A8AA4B8421}"/>
              </a:ext>
            </a:extLst>
          </p:cNvPr>
          <p:cNvSpPr>
            <a:spLocks noGrp="1"/>
          </p:cNvSpPr>
          <p:nvPr>
            <p:ph type="title"/>
          </p:nvPr>
        </p:nvSpPr>
        <p:spPr>
          <a:xfrm>
            <a:off x="566057" y="540099"/>
            <a:ext cx="8011886" cy="626851"/>
          </a:xfrm>
        </p:spPr>
        <p:txBody>
          <a:bodyPr/>
          <a:lstStyle/>
          <a:p>
            <a:r>
              <a:rPr lang="it-IT" dirty="0"/>
              <a:t>Le locazioni brevi – CIN + DAC7: L’algoritmo di controllo</a:t>
            </a:r>
          </a:p>
        </p:txBody>
      </p:sp>
      <p:sp>
        <p:nvSpPr>
          <p:cNvPr id="4" name="Segnaposto numero diapositiva 3">
            <a:extLst>
              <a:ext uri="{FF2B5EF4-FFF2-40B4-BE49-F238E27FC236}">
                <a16:creationId xmlns:a16="http://schemas.microsoft.com/office/drawing/2014/main" id="{E38D2256-AE90-5AAE-6741-423220C62189}"/>
              </a:ext>
            </a:extLst>
          </p:cNvPr>
          <p:cNvSpPr>
            <a:spLocks noGrp="1"/>
          </p:cNvSpPr>
          <p:nvPr>
            <p:ph type="sldNum" sz="quarter" idx="12"/>
          </p:nvPr>
        </p:nvSpPr>
        <p:spPr/>
        <p:txBody>
          <a:bodyPr/>
          <a:lstStyle/>
          <a:p>
            <a:fld id="{FB5B9F2C-B2AC-42B8-8C0E-D6B8362F432E}" type="slidenum">
              <a:rPr lang="it-IT" sz="1300" smtClean="0"/>
              <a:t>109</a:t>
            </a:fld>
            <a:endParaRPr lang="it-IT" sz="1300" dirty="0"/>
          </a:p>
        </p:txBody>
      </p:sp>
      <p:pic>
        <p:nvPicPr>
          <p:cNvPr id="8" name="Immagine 7" descr="Immagine che contiene testo, schermata, Carattere, biglietto da visita&#10;&#10;Il contenuto generato dall'IA potrebbe non essere corretto.">
            <a:extLst>
              <a:ext uri="{FF2B5EF4-FFF2-40B4-BE49-F238E27FC236}">
                <a16:creationId xmlns:a16="http://schemas.microsoft.com/office/drawing/2014/main" id="{9006AA4F-376C-00D4-F0AE-F99A250177CA}"/>
              </a:ext>
            </a:extLst>
          </p:cNvPr>
          <p:cNvPicPr>
            <a:picLocks noChangeAspect="1"/>
          </p:cNvPicPr>
          <p:nvPr/>
        </p:nvPicPr>
        <p:blipFill>
          <a:blip r:embed="rId3"/>
          <a:stretch>
            <a:fillRect/>
          </a:stretch>
        </p:blipFill>
        <p:spPr>
          <a:xfrm>
            <a:off x="915716" y="1417661"/>
            <a:ext cx="7312568" cy="2663020"/>
          </a:xfrm>
          <a:prstGeom prst="rect">
            <a:avLst/>
          </a:prstGeom>
        </p:spPr>
      </p:pic>
    </p:spTree>
    <p:extLst>
      <p:ext uri="{BB962C8B-B14F-4D97-AF65-F5344CB8AC3E}">
        <p14:creationId xmlns:p14="http://schemas.microsoft.com/office/powerpoint/2010/main" val="93781051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A10404-0240-3892-2DF7-76F8334AE83A}"/>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7ECD5DF1-F73D-D72F-20E3-57338E8DC430}"/>
              </a:ext>
            </a:extLst>
          </p:cNvPr>
          <p:cNvSpPr>
            <a:spLocks noGrp="1"/>
          </p:cNvSpPr>
          <p:nvPr>
            <p:ph type="title"/>
          </p:nvPr>
        </p:nvSpPr>
        <p:spPr>
          <a:xfrm>
            <a:off x="566057" y="540099"/>
            <a:ext cx="8011886" cy="626851"/>
          </a:xfrm>
        </p:spPr>
        <p:txBody>
          <a:bodyPr/>
          <a:lstStyle/>
          <a:p>
            <a:r>
              <a:rPr lang="it-IT" dirty="0"/>
              <a:t>Le locazioni brevi – Sanzioni e rischi</a:t>
            </a:r>
          </a:p>
        </p:txBody>
      </p:sp>
      <p:sp>
        <p:nvSpPr>
          <p:cNvPr id="4" name="Segnaposto numero diapositiva 3">
            <a:extLst>
              <a:ext uri="{FF2B5EF4-FFF2-40B4-BE49-F238E27FC236}">
                <a16:creationId xmlns:a16="http://schemas.microsoft.com/office/drawing/2014/main" id="{6E020B44-5884-C4F0-257D-BCC4AB52C9D9}"/>
              </a:ext>
            </a:extLst>
          </p:cNvPr>
          <p:cNvSpPr>
            <a:spLocks noGrp="1"/>
          </p:cNvSpPr>
          <p:nvPr>
            <p:ph type="sldNum" sz="quarter" idx="12"/>
          </p:nvPr>
        </p:nvSpPr>
        <p:spPr/>
        <p:txBody>
          <a:bodyPr/>
          <a:lstStyle/>
          <a:p>
            <a:fld id="{FB5B9F2C-B2AC-42B8-8C0E-D6B8362F432E}" type="slidenum">
              <a:rPr lang="it-IT" sz="1300" smtClean="0"/>
              <a:t>110</a:t>
            </a:fld>
            <a:endParaRPr lang="it-IT" sz="1300" dirty="0"/>
          </a:p>
        </p:txBody>
      </p:sp>
      <p:pic>
        <p:nvPicPr>
          <p:cNvPr id="5" name="Immagine 4" descr="Immagine che contiene testo, biglietto da visita, Carattere, schermata&#10;&#10;Il contenuto generato dall'IA potrebbe non essere corretto.">
            <a:extLst>
              <a:ext uri="{FF2B5EF4-FFF2-40B4-BE49-F238E27FC236}">
                <a16:creationId xmlns:a16="http://schemas.microsoft.com/office/drawing/2014/main" id="{2391BEDC-2B59-BEE5-F51C-CA92F5C15197}"/>
              </a:ext>
            </a:extLst>
          </p:cNvPr>
          <p:cNvPicPr>
            <a:picLocks noChangeAspect="1"/>
          </p:cNvPicPr>
          <p:nvPr/>
        </p:nvPicPr>
        <p:blipFill>
          <a:blip r:embed="rId3"/>
          <a:stretch>
            <a:fillRect/>
          </a:stretch>
        </p:blipFill>
        <p:spPr>
          <a:xfrm>
            <a:off x="1132114" y="1333941"/>
            <a:ext cx="7083188" cy="3067978"/>
          </a:xfrm>
          <a:prstGeom prst="rect">
            <a:avLst/>
          </a:prstGeom>
        </p:spPr>
      </p:pic>
    </p:spTree>
    <p:extLst>
      <p:ext uri="{BB962C8B-B14F-4D97-AF65-F5344CB8AC3E}">
        <p14:creationId xmlns:p14="http://schemas.microsoft.com/office/powerpoint/2010/main" val="24433931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5230D1-5D84-F859-EEC9-F552B9FA62F0}"/>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CF88FC55-3A1B-5F61-D4D5-5FAA168B6122}"/>
              </a:ext>
            </a:extLst>
          </p:cNvPr>
          <p:cNvSpPr>
            <a:spLocks noGrp="1"/>
          </p:cNvSpPr>
          <p:nvPr>
            <p:ph type="title"/>
          </p:nvPr>
        </p:nvSpPr>
        <p:spPr>
          <a:xfrm>
            <a:off x="566057" y="540099"/>
            <a:ext cx="8011886" cy="626851"/>
          </a:xfrm>
        </p:spPr>
        <p:txBody>
          <a:bodyPr/>
          <a:lstStyle/>
          <a:p>
            <a:r>
              <a:rPr lang="it-IT" dirty="0"/>
              <a:t>Le locazioni brevi – Strategie di pianificazione patrimoniale</a:t>
            </a:r>
          </a:p>
        </p:txBody>
      </p:sp>
      <p:sp>
        <p:nvSpPr>
          <p:cNvPr id="4" name="Segnaposto numero diapositiva 3">
            <a:extLst>
              <a:ext uri="{FF2B5EF4-FFF2-40B4-BE49-F238E27FC236}">
                <a16:creationId xmlns:a16="http://schemas.microsoft.com/office/drawing/2014/main" id="{04936242-1D62-3A78-8755-E1B6252D2C68}"/>
              </a:ext>
            </a:extLst>
          </p:cNvPr>
          <p:cNvSpPr>
            <a:spLocks noGrp="1"/>
          </p:cNvSpPr>
          <p:nvPr>
            <p:ph type="sldNum" sz="quarter" idx="12"/>
          </p:nvPr>
        </p:nvSpPr>
        <p:spPr/>
        <p:txBody>
          <a:bodyPr/>
          <a:lstStyle/>
          <a:p>
            <a:fld id="{FB5B9F2C-B2AC-42B8-8C0E-D6B8362F432E}" type="slidenum">
              <a:rPr lang="it-IT" sz="1300" smtClean="0"/>
              <a:t>111</a:t>
            </a:fld>
            <a:endParaRPr lang="it-IT" sz="1300" dirty="0"/>
          </a:p>
        </p:txBody>
      </p:sp>
      <p:pic>
        <p:nvPicPr>
          <p:cNvPr id="14" name="Immagine 13" descr="Immagine che contiene testo, schermata, Carattere&#10;&#10;Il contenuto generato dall'IA potrebbe non essere corretto.">
            <a:extLst>
              <a:ext uri="{FF2B5EF4-FFF2-40B4-BE49-F238E27FC236}">
                <a16:creationId xmlns:a16="http://schemas.microsoft.com/office/drawing/2014/main" id="{E6A8A547-BC46-C08A-E61D-95C4E5908F9C}"/>
              </a:ext>
            </a:extLst>
          </p:cNvPr>
          <p:cNvPicPr>
            <a:picLocks noChangeAspect="1"/>
          </p:cNvPicPr>
          <p:nvPr/>
        </p:nvPicPr>
        <p:blipFill>
          <a:blip r:embed="rId3"/>
          <a:stretch>
            <a:fillRect/>
          </a:stretch>
        </p:blipFill>
        <p:spPr>
          <a:xfrm>
            <a:off x="1036319" y="1492155"/>
            <a:ext cx="7149737" cy="2728716"/>
          </a:xfrm>
          <a:prstGeom prst="rect">
            <a:avLst/>
          </a:prstGeom>
        </p:spPr>
      </p:pic>
    </p:spTree>
    <p:extLst>
      <p:ext uri="{BB962C8B-B14F-4D97-AF65-F5344CB8AC3E}">
        <p14:creationId xmlns:p14="http://schemas.microsoft.com/office/powerpoint/2010/main" val="3066125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28946-00D2-D79B-A3DD-E4DD28DF7828}"/>
            </a:ext>
          </a:extLst>
        </p:cNvPr>
        <p:cNvGrpSpPr/>
        <p:nvPr/>
      </p:nvGrpSpPr>
      <p:grpSpPr>
        <a:xfrm>
          <a:off x="0" y="0"/>
          <a:ext cx="0" cy="0"/>
          <a:chOff x="0" y="0"/>
          <a:chExt cx="0" cy="0"/>
        </a:xfrm>
      </p:grpSpPr>
      <p:sp>
        <p:nvSpPr>
          <p:cNvPr id="3" name="Titolo 1">
            <a:extLst>
              <a:ext uri="{FF2B5EF4-FFF2-40B4-BE49-F238E27FC236}">
                <a16:creationId xmlns:a16="http://schemas.microsoft.com/office/drawing/2014/main" id="{6A7D6685-9902-29B2-ADB0-0C8EFDB6DF35}"/>
              </a:ext>
            </a:extLst>
          </p:cNvPr>
          <p:cNvSpPr>
            <a:spLocks noGrp="1"/>
          </p:cNvSpPr>
          <p:nvPr>
            <p:ph type="ctrTitle"/>
          </p:nvPr>
        </p:nvSpPr>
        <p:spPr>
          <a:xfrm>
            <a:off x="0" y="1874838"/>
            <a:ext cx="9144000" cy="1011237"/>
          </a:xfrm>
        </p:spPr>
        <p:txBody>
          <a:bodyPr>
            <a:normAutofit/>
          </a:bodyPr>
          <a:lstStyle/>
          <a:p>
            <a:r>
              <a:rPr lang="it-IT" sz="1700" dirty="0"/>
              <a:t>Il Bonus Turismo</a:t>
            </a:r>
          </a:p>
        </p:txBody>
      </p:sp>
      <p:sp>
        <p:nvSpPr>
          <p:cNvPr id="2" name="CasellaDiTesto 1">
            <a:extLst>
              <a:ext uri="{FF2B5EF4-FFF2-40B4-BE49-F238E27FC236}">
                <a16:creationId xmlns:a16="http://schemas.microsoft.com/office/drawing/2014/main" id="{D1648277-A766-523C-F849-E4C1EAE74970}"/>
              </a:ext>
            </a:extLst>
          </p:cNvPr>
          <p:cNvSpPr txBox="1"/>
          <p:nvPr/>
        </p:nvSpPr>
        <p:spPr>
          <a:xfrm>
            <a:off x="0" y="452846"/>
            <a:ext cx="9144000" cy="1138773"/>
          </a:xfrm>
          <a:prstGeom prst="rect">
            <a:avLst/>
          </a:prstGeom>
          <a:noFill/>
        </p:spPr>
        <p:txBody>
          <a:bodyPr wrap="square" rtlCol="0">
            <a:spAutoFit/>
          </a:bodyPr>
          <a:lstStyle/>
          <a:p>
            <a:pPr algn="ctr"/>
            <a:r>
              <a:rPr lang="it-IT" sz="3400" b="1" dirty="0">
                <a:solidFill>
                  <a:schemeClr val="accent1"/>
                </a:solidFill>
              </a:rPr>
              <a:t>Labirinto LIVE 2026</a:t>
            </a:r>
          </a:p>
          <a:p>
            <a:pPr algn="ctr"/>
            <a:r>
              <a:rPr lang="it-IT" sz="3400" b="1" dirty="0"/>
              <a:t>Speciale Legge di Bilancio</a:t>
            </a:r>
          </a:p>
        </p:txBody>
      </p:sp>
    </p:spTree>
    <p:extLst>
      <p:ext uri="{BB962C8B-B14F-4D97-AF65-F5344CB8AC3E}">
        <p14:creationId xmlns:p14="http://schemas.microsoft.com/office/powerpoint/2010/main" val="379602406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63BF71-B1BE-E3AD-0986-01295B28FC6F}"/>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63BF82D1-F1FE-F17A-7D19-135C1B946BEE}"/>
              </a:ext>
            </a:extLst>
          </p:cNvPr>
          <p:cNvSpPr>
            <a:spLocks noGrp="1"/>
          </p:cNvSpPr>
          <p:nvPr>
            <p:ph type="title"/>
          </p:nvPr>
        </p:nvSpPr>
        <p:spPr>
          <a:xfrm>
            <a:off x="566057" y="540099"/>
            <a:ext cx="8011886" cy="626851"/>
          </a:xfrm>
        </p:spPr>
        <p:txBody>
          <a:bodyPr/>
          <a:lstStyle/>
          <a:p>
            <a:r>
              <a:rPr lang="it-IT" dirty="0"/>
              <a:t>Il Bonus Turismo – Il paradosso del settore</a:t>
            </a:r>
          </a:p>
        </p:txBody>
      </p:sp>
      <p:sp>
        <p:nvSpPr>
          <p:cNvPr id="4" name="Segnaposto numero diapositiva 3">
            <a:extLst>
              <a:ext uri="{FF2B5EF4-FFF2-40B4-BE49-F238E27FC236}">
                <a16:creationId xmlns:a16="http://schemas.microsoft.com/office/drawing/2014/main" id="{42963E37-2590-D278-CC12-16B4A947D6C7}"/>
              </a:ext>
            </a:extLst>
          </p:cNvPr>
          <p:cNvSpPr>
            <a:spLocks noGrp="1"/>
          </p:cNvSpPr>
          <p:nvPr>
            <p:ph type="sldNum" sz="quarter" idx="12"/>
          </p:nvPr>
        </p:nvSpPr>
        <p:spPr/>
        <p:txBody>
          <a:bodyPr/>
          <a:lstStyle/>
          <a:p>
            <a:fld id="{FB5B9F2C-B2AC-42B8-8C0E-D6B8362F432E}" type="slidenum">
              <a:rPr lang="it-IT" sz="1300" smtClean="0"/>
              <a:t>113</a:t>
            </a:fld>
            <a:endParaRPr lang="it-IT" sz="1300" dirty="0"/>
          </a:p>
        </p:txBody>
      </p:sp>
      <p:pic>
        <p:nvPicPr>
          <p:cNvPr id="5" name="Immagine 4" descr="Immagine che contiene testo, biglietto da visita, schermata, Carattere&#10;&#10;Il contenuto generato dall'IA potrebbe non essere corretto.">
            <a:extLst>
              <a:ext uri="{FF2B5EF4-FFF2-40B4-BE49-F238E27FC236}">
                <a16:creationId xmlns:a16="http://schemas.microsoft.com/office/drawing/2014/main" id="{4C7A77D0-72C7-1707-3668-0C894EA0C4EC}"/>
              </a:ext>
            </a:extLst>
          </p:cNvPr>
          <p:cNvPicPr>
            <a:picLocks noChangeAspect="1"/>
          </p:cNvPicPr>
          <p:nvPr/>
        </p:nvPicPr>
        <p:blipFill>
          <a:blip r:embed="rId3"/>
          <a:stretch>
            <a:fillRect/>
          </a:stretch>
        </p:blipFill>
        <p:spPr>
          <a:xfrm>
            <a:off x="1001486" y="1457272"/>
            <a:ext cx="7141028" cy="3046172"/>
          </a:xfrm>
          <a:prstGeom prst="rect">
            <a:avLst/>
          </a:prstGeom>
        </p:spPr>
      </p:pic>
    </p:spTree>
    <p:extLst>
      <p:ext uri="{BB962C8B-B14F-4D97-AF65-F5344CB8AC3E}">
        <p14:creationId xmlns:p14="http://schemas.microsoft.com/office/powerpoint/2010/main" val="167981308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3CB8F4-764F-CCE0-32DF-3E6E42B0BDF1}"/>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7E3E7D26-8F08-66D5-2A69-A4D05C5FFC93}"/>
              </a:ext>
            </a:extLst>
          </p:cNvPr>
          <p:cNvSpPr>
            <a:spLocks noGrp="1"/>
          </p:cNvSpPr>
          <p:nvPr>
            <p:ph type="title"/>
          </p:nvPr>
        </p:nvSpPr>
        <p:spPr>
          <a:xfrm>
            <a:off x="566057" y="540099"/>
            <a:ext cx="8011886" cy="626851"/>
          </a:xfrm>
        </p:spPr>
        <p:txBody>
          <a:bodyPr/>
          <a:lstStyle/>
          <a:p>
            <a:r>
              <a:rPr lang="it-IT" dirty="0"/>
              <a:t>Il Bonus Turismo – Dettagli Tecnici	</a:t>
            </a:r>
          </a:p>
        </p:txBody>
      </p:sp>
      <p:sp>
        <p:nvSpPr>
          <p:cNvPr id="4" name="Segnaposto numero diapositiva 3">
            <a:extLst>
              <a:ext uri="{FF2B5EF4-FFF2-40B4-BE49-F238E27FC236}">
                <a16:creationId xmlns:a16="http://schemas.microsoft.com/office/drawing/2014/main" id="{AFE89AB2-B6BC-93EC-90FD-1CB6A3E86216}"/>
              </a:ext>
            </a:extLst>
          </p:cNvPr>
          <p:cNvSpPr>
            <a:spLocks noGrp="1"/>
          </p:cNvSpPr>
          <p:nvPr>
            <p:ph type="sldNum" sz="quarter" idx="12"/>
          </p:nvPr>
        </p:nvSpPr>
        <p:spPr/>
        <p:txBody>
          <a:bodyPr/>
          <a:lstStyle/>
          <a:p>
            <a:fld id="{FB5B9F2C-B2AC-42B8-8C0E-D6B8362F432E}" type="slidenum">
              <a:rPr lang="it-IT" sz="1300" smtClean="0"/>
              <a:t>114</a:t>
            </a:fld>
            <a:endParaRPr lang="it-IT" sz="1300" dirty="0"/>
          </a:p>
        </p:txBody>
      </p:sp>
      <p:sp>
        <p:nvSpPr>
          <p:cNvPr id="3" name="object 14">
            <a:extLst>
              <a:ext uri="{FF2B5EF4-FFF2-40B4-BE49-F238E27FC236}">
                <a16:creationId xmlns:a16="http://schemas.microsoft.com/office/drawing/2014/main" id="{CD3E32E0-9932-9F24-8BE7-504A8E2D2D13}"/>
              </a:ext>
            </a:extLst>
          </p:cNvPr>
          <p:cNvSpPr txBox="1"/>
          <p:nvPr/>
        </p:nvSpPr>
        <p:spPr>
          <a:xfrm>
            <a:off x="916409" y="1514902"/>
            <a:ext cx="7436021" cy="2475037"/>
          </a:xfrm>
          <a:prstGeom prst="rect">
            <a:avLst/>
          </a:prstGeom>
        </p:spPr>
        <p:txBody>
          <a:bodyPr vert="horz" wrap="square" lIns="0" tIns="12700" rIns="0" bIns="0" rtlCol="0">
            <a:spAutoFit/>
          </a:bodyPr>
          <a:lstStyle/>
          <a:p>
            <a:pPr marL="62230"/>
            <a:r>
              <a:rPr sz="2000" dirty="0">
                <a:solidFill>
                  <a:srgbClr val="0A5285"/>
                </a:solidFill>
                <a:cs typeface="Arial"/>
              </a:rPr>
              <a:t>lmporto: </a:t>
            </a:r>
            <a:r>
              <a:rPr sz="2000" dirty="0">
                <a:cs typeface="Arial"/>
              </a:rPr>
              <a:t>1</a:t>
            </a:r>
            <a:r>
              <a:rPr lang="it-IT" sz="2000" dirty="0">
                <a:cs typeface="Arial"/>
              </a:rPr>
              <a:t>5%</a:t>
            </a:r>
            <a:r>
              <a:rPr sz="2000" dirty="0">
                <a:cs typeface="Arial"/>
              </a:rPr>
              <a:t> della retribuzione lorda per lavoro notturno</a:t>
            </a:r>
          </a:p>
          <a:p>
            <a:pPr marL="53975"/>
            <a:r>
              <a:rPr sz="2000" dirty="0">
                <a:cs typeface="Arial"/>
              </a:rPr>
              <a:t>e straordinario </a:t>
            </a:r>
            <a:r>
              <a:rPr sz="2000" dirty="0" err="1">
                <a:cs typeface="Arial"/>
              </a:rPr>
              <a:t>festivo</a:t>
            </a:r>
            <a:r>
              <a:rPr sz="2000" dirty="0">
                <a:cs typeface="Arial"/>
              </a:rPr>
              <a:t>.</a:t>
            </a:r>
            <a:endParaRPr lang="it-IT" sz="2000" dirty="0">
              <a:cs typeface="Arial"/>
            </a:endParaRPr>
          </a:p>
          <a:p>
            <a:pPr marL="53975"/>
            <a:endParaRPr sz="2000" dirty="0">
              <a:cs typeface="Arial"/>
            </a:endParaRPr>
          </a:p>
          <a:p>
            <a:pPr marL="37465"/>
            <a:r>
              <a:rPr sz="2000" dirty="0">
                <a:solidFill>
                  <a:srgbClr val="05497C"/>
                </a:solidFill>
                <a:cs typeface="Arial"/>
              </a:rPr>
              <a:t>Natura: </a:t>
            </a:r>
            <a:r>
              <a:rPr sz="2000" dirty="0">
                <a:cs typeface="Arial"/>
              </a:rPr>
              <a:t>Somma netta (detassata), non fa cumulo IRPEF.</a:t>
            </a:r>
            <a:endParaRPr lang="it-IT" sz="2000" dirty="0">
              <a:cs typeface="Arial"/>
            </a:endParaRPr>
          </a:p>
          <a:p>
            <a:pPr marL="37465"/>
            <a:endParaRPr sz="2000" dirty="0">
              <a:cs typeface="Arial"/>
            </a:endParaRPr>
          </a:p>
          <a:p>
            <a:pPr marL="25400"/>
            <a:r>
              <a:rPr sz="2000" dirty="0">
                <a:solidFill>
                  <a:srgbClr val="0C4F83"/>
                </a:solidFill>
                <a:cs typeface="Arial"/>
              </a:rPr>
              <a:t>Periodo: </a:t>
            </a:r>
            <a:r>
              <a:rPr sz="2000" dirty="0">
                <a:cs typeface="Arial"/>
              </a:rPr>
              <a:t>1° Gennaio - 30 Settembre 2026.</a:t>
            </a:r>
            <a:endParaRPr lang="it-IT" sz="2000" dirty="0">
              <a:cs typeface="Arial"/>
            </a:endParaRPr>
          </a:p>
          <a:p>
            <a:pPr marL="25400"/>
            <a:endParaRPr sz="2000" dirty="0">
              <a:cs typeface="Arial"/>
            </a:endParaRPr>
          </a:p>
          <a:p>
            <a:pPr marL="31115"/>
            <a:r>
              <a:rPr sz="2000" dirty="0">
                <a:solidFill>
                  <a:srgbClr val="0A4D80"/>
                </a:solidFill>
                <a:cs typeface="Arial"/>
              </a:rPr>
              <a:t>Copertura: </a:t>
            </a:r>
            <a:r>
              <a:rPr sz="2000" dirty="0">
                <a:cs typeface="Arial"/>
              </a:rPr>
              <a:t>Stagione Invernale, Pasqua, Stagione Estiva.</a:t>
            </a:r>
          </a:p>
        </p:txBody>
      </p:sp>
    </p:spTree>
    <p:extLst>
      <p:ext uri="{BB962C8B-B14F-4D97-AF65-F5344CB8AC3E}">
        <p14:creationId xmlns:p14="http://schemas.microsoft.com/office/powerpoint/2010/main" val="85374583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79DB9B-2046-7632-5FEE-09C85A615A82}"/>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D8A3D321-6735-5F1B-151F-744837D33F27}"/>
              </a:ext>
            </a:extLst>
          </p:cNvPr>
          <p:cNvSpPr>
            <a:spLocks noGrp="1"/>
          </p:cNvSpPr>
          <p:nvPr>
            <p:ph type="title"/>
          </p:nvPr>
        </p:nvSpPr>
        <p:spPr>
          <a:xfrm>
            <a:off x="566057" y="540099"/>
            <a:ext cx="8011886" cy="626851"/>
          </a:xfrm>
        </p:spPr>
        <p:txBody>
          <a:bodyPr/>
          <a:lstStyle/>
          <a:p>
            <a:r>
              <a:rPr lang="it-IT" dirty="0"/>
              <a:t>Il Bonus Turismo – Requisiti soggettivi	</a:t>
            </a:r>
          </a:p>
        </p:txBody>
      </p:sp>
      <p:sp>
        <p:nvSpPr>
          <p:cNvPr id="4" name="Segnaposto numero diapositiva 3">
            <a:extLst>
              <a:ext uri="{FF2B5EF4-FFF2-40B4-BE49-F238E27FC236}">
                <a16:creationId xmlns:a16="http://schemas.microsoft.com/office/drawing/2014/main" id="{AFCA58D4-BF5E-CB9B-6019-4EA24003FF36}"/>
              </a:ext>
            </a:extLst>
          </p:cNvPr>
          <p:cNvSpPr>
            <a:spLocks noGrp="1"/>
          </p:cNvSpPr>
          <p:nvPr>
            <p:ph type="sldNum" sz="quarter" idx="12"/>
          </p:nvPr>
        </p:nvSpPr>
        <p:spPr/>
        <p:txBody>
          <a:bodyPr/>
          <a:lstStyle/>
          <a:p>
            <a:fld id="{FB5B9F2C-B2AC-42B8-8C0E-D6B8362F432E}" type="slidenum">
              <a:rPr lang="it-IT" sz="1300" smtClean="0"/>
              <a:t>115</a:t>
            </a:fld>
            <a:endParaRPr lang="it-IT" sz="1300" dirty="0"/>
          </a:p>
        </p:txBody>
      </p:sp>
      <p:pic>
        <p:nvPicPr>
          <p:cNvPr id="5" name="object 5">
            <a:extLst>
              <a:ext uri="{FF2B5EF4-FFF2-40B4-BE49-F238E27FC236}">
                <a16:creationId xmlns:a16="http://schemas.microsoft.com/office/drawing/2014/main" id="{47A2C7FC-4EAF-04D6-D0EB-D261AD242A35}"/>
              </a:ext>
            </a:extLst>
          </p:cNvPr>
          <p:cNvPicPr/>
          <p:nvPr/>
        </p:nvPicPr>
        <p:blipFill>
          <a:blip r:embed="rId3" cstate="print"/>
          <a:stretch>
            <a:fillRect/>
          </a:stretch>
        </p:blipFill>
        <p:spPr>
          <a:xfrm>
            <a:off x="1024294" y="1529559"/>
            <a:ext cx="2292626" cy="2611239"/>
          </a:xfrm>
          <a:prstGeom prst="rect">
            <a:avLst/>
          </a:prstGeom>
        </p:spPr>
      </p:pic>
      <p:pic>
        <p:nvPicPr>
          <p:cNvPr id="7" name="object 8">
            <a:extLst>
              <a:ext uri="{FF2B5EF4-FFF2-40B4-BE49-F238E27FC236}">
                <a16:creationId xmlns:a16="http://schemas.microsoft.com/office/drawing/2014/main" id="{6329AE62-FF5A-E3E6-9488-33D4037C6B8E}"/>
              </a:ext>
            </a:extLst>
          </p:cNvPr>
          <p:cNvPicPr/>
          <p:nvPr/>
        </p:nvPicPr>
        <p:blipFill>
          <a:blip r:embed="rId4" cstate="print"/>
          <a:stretch>
            <a:fillRect/>
          </a:stretch>
        </p:blipFill>
        <p:spPr>
          <a:xfrm>
            <a:off x="3874604" y="3349809"/>
            <a:ext cx="876300" cy="863600"/>
          </a:xfrm>
          <a:prstGeom prst="rect">
            <a:avLst/>
          </a:prstGeom>
        </p:spPr>
      </p:pic>
      <p:pic>
        <p:nvPicPr>
          <p:cNvPr id="8" name="object 10">
            <a:extLst>
              <a:ext uri="{FF2B5EF4-FFF2-40B4-BE49-F238E27FC236}">
                <a16:creationId xmlns:a16="http://schemas.microsoft.com/office/drawing/2014/main" id="{3A1A90BA-B7FE-43EC-FA7F-93F9F88B1329}"/>
              </a:ext>
            </a:extLst>
          </p:cNvPr>
          <p:cNvPicPr/>
          <p:nvPr/>
        </p:nvPicPr>
        <p:blipFill>
          <a:blip r:embed="rId5" cstate="print"/>
          <a:stretch>
            <a:fillRect/>
          </a:stretch>
        </p:blipFill>
        <p:spPr>
          <a:xfrm>
            <a:off x="3695700" y="1529559"/>
            <a:ext cx="876300" cy="863600"/>
          </a:xfrm>
          <a:prstGeom prst="rect">
            <a:avLst/>
          </a:prstGeom>
        </p:spPr>
      </p:pic>
      <p:sp>
        <p:nvSpPr>
          <p:cNvPr id="10" name="object 19">
            <a:extLst>
              <a:ext uri="{FF2B5EF4-FFF2-40B4-BE49-F238E27FC236}">
                <a16:creationId xmlns:a16="http://schemas.microsoft.com/office/drawing/2014/main" id="{C1B73436-EFA9-C8CA-AACD-4877F2022042}"/>
              </a:ext>
            </a:extLst>
          </p:cNvPr>
          <p:cNvSpPr txBox="1"/>
          <p:nvPr/>
        </p:nvSpPr>
        <p:spPr>
          <a:xfrm>
            <a:off x="5015417" y="1202470"/>
            <a:ext cx="3715110" cy="3400931"/>
          </a:xfrm>
          <a:prstGeom prst="rect">
            <a:avLst/>
          </a:prstGeom>
        </p:spPr>
        <p:txBody>
          <a:bodyPr vert="horz" wrap="square" lIns="0" tIns="15240" rIns="0" bIns="0" rtlCol="0">
            <a:spAutoFit/>
          </a:bodyPr>
          <a:lstStyle/>
          <a:p>
            <a:pPr marL="16510"/>
            <a:r>
              <a:rPr sz="2000" dirty="0">
                <a:cs typeface="Arial"/>
              </a:rPr>
              <a:t>Settore: Privato (Turismo,</a:t>
            </a:r>
          </a:p>
          <a:p>
            <a:pPr marL="17780"/>
            <a:r>
              <a:rPr sz="2000" dirty="0">
                <a:cs typeface="Arial"/>
              </a:rPr>
              <a:t>Termale, </a:t>
            </a:r>
            <a:r>
              <a:rPr sz="2000" dirty="0" err="1">
                <a:cs typeface="Arial"/>
              </a:rPr>
              <a:t>Alberghiero</a:t>
            </a:r>
            <a:r>
              <a:rPr sz="2000" dirty="0">
                <a:cs typeface="Arial"/>
              </a:rPr>
              <a:t>).</a:t>
            </a:r>
            <a:endParaRPr lang="it-IT" sz="2000" dirty="0">
              <a:cs typeface="Arial"/>
            </a:endParaRPr>
          </a:p>
          <a:p>
            <a:pPr marL="17780"/>
            <a:endParaRPr sz="2000" dirty="0">
              <a:cs typeface="Arial"/>
            </a:endParaRPr>
          </a:p>
          <a:p>
            <a:pPr marL="25400" marR="459105" indent="-13335" algn="just"/>
            <a:r>
              <a:rPr sz="2000" dirty="0">
                <a:cs typeface="Arial"/>
              </a:rPr>
              <a:t>Reddito di Riferimento: Reddito da Iavoro dipendente 2025 non superiore a 40.00</a:t>
            </a:r>
            <a:r>
              <a:rPr lang="it-IT" sz="2000" dirty="0">
                <a:cs typeface="Arial"/>
              </a:rPr>
              <a:t>0</a:t>
            </a:r>
            <a:r>
              <a:rPr sz="2000" dirty="0">
                <a:cs typeface="Arial"/>
              </a:rPr>
              <a:t>.</a:t>
            </a:r>
            <a:endParaRPr lang="it-IT" sz="2000" dirty="0">
              <a:cs typeface="Arial"/>
            </a:endParaRPr>
          </a:p>
          <a:p>
            <a:pPr marL="25400" marR="459105" indent="-13335" algn="just"/>
            <a:endParaRPr sz="2000" dirty="0">
              <a:cs typeface="Arial"/>
            </a:endParaRPr>
          </a:p>
          <a:p>
            <a:pPr marL="53975" marR="5080" indent="-31115"/>
            <a:r>
              <a:rPr sz="2000" dirty="0">
                <a:cs typeface="Arial"/>
              </a:rPr>
              <a:t>Nota: La soglia di 40k permette di includere figure intermedie (Maitre, Chef de Rang).</a:t>
            </a:r>
          </a:p>
        </p:txBody>
      </p:sp>
    </p:spTree>
    <p:extLst>
      <p:ext uri="{BB962C8B-B14F-4D97-AF65-F5344CB8AC3E}">
        <p14:creationId xmlns:p14="http://schemas.microsoft.com/office/powerpoint/2010/main" val="94696695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2CEDD4-64B4-2C6F-BADD-D27443E1B5ED}"/>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F30CB9D0-85FF-B0AD-254D-F17808506992}"/>
              </a:ext>
            </a:extLst>
          </p:cNvPr>
          <p:cNvSpPr>
            <a:spLocks noGrp="1"/>
          </p:cNvSpPr>
          <p:nvPr>
            <p:ph type="title"/>
          </p:nvPr>
        </p:nvSpPr>
        <p:spPr>
          <a:xfrm>
            <a:off x="566057" y="540099"/>
            <a:ext cx="8011886" cy="626851"/>
          </a:xfrm>
        </p:spPr>
        <p:txBody>
          <a:bodyPr/>
          <a:lstStyle/>
          <a:p>
            <a:r>
              <a:rPr lang="it-IT" dirty="0"/>
              <a:t>Il Bonus Turismo – Vademecum operativo per il sostituto d’imposta</a:t>
            </a:r>
          </a:p>
        </p:txBody>
      </p:sp>
      <p:sp>
        <p:nvSpPr>
          <p:cNvPr id="4" name="Segnaposto numero diapositiva 3">
            <a:extLst>
              <a:ext uri="{FF2B5EF4-FFF2-40B4-BE49-F238E27FC236}">
                <a16:creationId xmlns:a16="http://schemas.microsoft.com/office/drawing/2014/main" id="{CC26292E-FEAF-477E-E3A7-1BCADD55E3D7}"/>
              </a:ext>
            </a:extLst>
          </p:cNvPr>
          <p:cNvSpPr>
            <a:spLocks noGrp="1"/>
          </p:cNvSpPr>
          <p:nvPr>
            <p:ph type="sldNum" sz="quarter" idx="12"/>
          </p:nvPr>
        </p:nvSpPr>
        <p:spPr/>
        <p:txBody>
          <a:bodyPr/>
          <a:lstStyle/>
          <a:p>
            <a:fld id="{FB5B9F2C-B2AC-42B8-8C0E-D6B8362F432E}" type="slidenum">
              <a:rPr lang="it-IT" sz="1300" smtClean="0"/>
              <a:t>116</a:t>
            </a:fld>
            <a:endParaRPr lang="it-IT" sz="1300" dirty="0"/>
          </a:p>
        </p:txBody>
      </p:sp>
      <p:pic>
        <p:nvPicPr>
          <p:cNvPr id="6" name="Immagine 5" descr="Immagine che contiene testo, Carattere, schermata&#10;&#10;Il contenuto generato dall'IA potrebbe non essere corretto.">
            <a:extLst>
              <a:ext uri="{FF2B5EF4-FFF2-40B4-BE49-F238E27FC236}">
                <a16:creationId xmlns:a16="http://schemas.microsoft.com/office/drawing/2014/main" id="{893820B7-C1A6-C553-0864-94D32C7DA8A5}"/>
              </a:ext>
            </a:extLst>
          </p:cNvPr>
          <p:cNvPicPr>
            <a:picLocks noChangeAspect="1"/>
          </p:cNvPicPr>
          <p:nvPr/>
        </p:nvPicPr>
        <p:blipFill>
          <a:blip r:embed="rId3"/>
          <a:stretch>
            <a:fillRect/>
          </a:stretch>
        </p:blipFill>
        <p:spPr>
          <a:xfrm>
            <a:off x="1272422" y="1726248"/>
            <a:ext cx="6956964" cy="2127732"/>
          </a:xfrm>
          <a:prstGeom prst="rect">
            <a:avLst/>
          </a:prstGeom>
        </p:spPr>
      </p:pic>
    </p:spTree>
    <p:extLst>
      <p:ext uri="{BB962C8B-B14F-4D97-AF65-F5344CB8AC3E}">
        <p14:creationId xmlns:p14="http://schemas.microsoft.com/office/powerpoint/2010/main" val="325112220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8FF2C0-CF79-DA33-CA88-03888D0F941B}"/>
            </a:ext>
          </a:extLst>
        </p:cNvPr>
        <p:cNvGrpSpPr/>
        <p:nvPr/>
      </p:nvGrpSpPr>
      <p:grpSpPr>
        <a:xfrm>
          <a:off x="0" y="0"/>
          <a:ext cx="0" cy="0"/>
          <a:chOff x="0" y="0"/>
          <a:chExt cx="0" cy="0"/>
        </a:xfrm>
      </p:grpSpPr>
      <p:sp>
        <p:nvSpPr>
          <p:cNvPr id="3" name="Titolo 1">
            <a:extLst>
              <a:ext uri="{FF2B5EF4-FFF2-40B4-BE49-F238E27FC236}">
                <a16:creationId xmlns:a16="http://schemas.microsoft.com/office/drawing/2014/main" id="{249FB4E2-D668-08F5-D5A3-3DBA8E77E967}"/>
              </a:ext>
            </a:extLst>
          </p:cNvPr>
          <p:cNvSpPr>
            <a:spLocks noGrp="1"/>
          </p:cNvSpPr>
          <p:nvPr>
            <p:ph type="ctrTitle"/>
          </p:nvPr>
        </p:nvSpPr>
        <p:spPr>
          <a:xfrm>
            <a:off x="0" y="1874838"/>
            <a:ext cx="9144000" cy="1011237"/>
          </a:xfrm>
        </p:spPr>
        <p:txBody>
          <a:bodyPr>
            <a:normAutofit/>
          </a:bodyPr>
          <a:lstStyle/>
          <a:p>
            <a:r>
              <a:rPr lang="it-IT" dirty="0"/>
              <a:t>Bonus Ristrutturazioni</a:t>
            </a:r>
            <a:endParaRPr lang="it-IT" sz="1700" dirty="0"/>
          </a:p>
        </p:txBody>
      </p:sp>
      <p:sp>
        <p:nvSpPr>
          <p:cNvPr id="2" name="CasellaDiTesto 1">
            <a:extLst>
              <a:ext uri="{FF2B5EF4-FFF2-40B4-BE49-F238E27FC236}">
                <a16:creationId xmlns:a16="http://schemas.microsoft.com/office/drawing/2014/main" id="{EB36E4AC-2088-AC65-F087-280C22769205}"/>
              </a:ext>
            </a:extLst>
          </p:cNvPr>
          <p:cNvSpPr txBox="1"/>
          <p:nvPr/>
        </p:nvSpPr>
        <p:spPr>
          <a:xfrm>
            <a:off x="0" y="452846"/>
            <a:ext cx="9144000" cy="1138773"/>
          </a:xfrm>
          <a:prstGeom prst="rect">
            <a:avLst/>
          </a:prstGeom>
          <a:noFill/>
        </p:spPr>
        <p:txBody>
          <a:bodyPr wrap="square" rtlCol="0">
            <a:spAutoFit/>
          </a:bodyPr>
          <a:lstStyle/>
          <a:p>
            <a:pPr algn="ctr"/>
            <a:r>
              <a:rPr lang="it-IT" sz="3400" b="1" dirty="0">
                <a:solidFill>
                  <a:schemeClr val="accent1"/>
                </a:solidFill>
              </a:rPr>
              <a:t>Labirinto LIVE 2026</a:t>
            </a:r>
          </a:p>
          <a:p>
            <a:pPr algn="ctr"/>
            <a:r>
              <a:rPr lang="it-IT" sz="3400" b="1" dirty="0"/>
              <a:t>Speciale Legge di Bilancio</a:t>
            </a:r>
          </a:p>
        </p:txBody>
      </p:sp>
    </p:spTree>
    <p:extLst>
      <p:ext uri="{BB962C8B-B14F-4D97-AF65-F5344CB8AC3E}">
        <p14:creationId xmlns:p14="http://schemas.microsoft.com/office/powerpoint/2010/main" val="321945666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C26E84-C0FC-BF21-FA25-16F5955D420D}"/>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9E74BB50-5DE0-0153-F406-E303559278D6}"/>
              </a:ext>
            </a:extLst>
          </p:cNvPr>
          <p:cNvSpPr>
            <a:spLocks noGrp="1"/>
          </p:cNvSpPr>
          <p:nvPr>
            <p:ph type="title"/>
          </p:nvPr>
        </p:nvSpPr>
        <p:spPr>
          <a:xfrm>
            <a:off x="566057" y="540099"/>
            <a:ext cx="8011886" cy="626851"/>
          </a:xfrm>
        </p:spPr>
        <p:txBody>
          <a:bodyPr/>
          <a:lstStyle/>
          <a:p>
            <a:r>
              <a:rPr lang="it-IT" dirty="0"/>
              <a:t>Recupero Edilizio – L’evoluzione dei bonus</a:t>
            </a:r>
          </a:p>
        </p:txBody>
      </p:sp>
      <p:sp>
        <p:nvSpPr>
          <p:cNvPr id="4" name="Segnaposto numero diapositiva 3">
            <a:extLst>
              <a:ext uri="{FF2B5EF4-FFF2-40B4-BE49-F238E27FC236}">
                <a16:creationId xmlns:a16="http://schemas.microsoft.com/office/drawing/2014/main" id="{35B5B000-675D-2BA2-D6B0-DB29DB716C7C}"/>
              </a:ext>
            </a:extLst>
          </p:cNvPr>
          <p:cNvSpPr>
            <a:spLocks noGrp="1"/>
          </p:cNvSpPr>
          <p:nvPr>
            <p:ph type="sldNum" sz="quarter" idx="12"/>
          </p:nvPr>
        </p:nvSpPr>
        <p:spPr/>
        <p:txBody>
          <a:bodyPr/>
          <a:lstStyle/>
          <a:p>
            <a:fld id="{FB5B9F2C-B2AC-42B8-8C0E-D6B8362F432E}" type="slidenum">
              <a:rPr lang="it-IT" sz="1300" smtClean="0"/>
              <a:t>118</a:t>
            </a:fld>
            <a:endParaRPr lang="it-IT" sz="1300" dirty="0"/>
          </a:p>
        </p:txBody>
      </p:sp>
      <p:pic>
        <p:nvPicPr>
          <p:cNvPr id="5" name="Immagine 4" descr="Immagine che contiene testo, schermata, Carattere, numero&#10;&#10;Il contenuto generato dall'IA potrebbe non essere corretto.">
            <a:extLst>
              <a:ext uri="{FF2B5EF4-FFF2-40B4-BE49-F238E27FC236}">
                <a16:creationId xmlns:a16="http://schemas.microsoft.com/office/drawing/2014/main" id="{821D9A07-44A5-52CD-9A4F-341C289567B8}"/>
              </a:ext>
            </a:extLst>
          </p:cNvPr>
          <p:cNvPicPr>
            <a:picLocks noChangeAspect="1"/>
          </p:cNvPicPr>
          <p:nvPr/>
        </p:nvPicPr>
        <p:blipFill>
          <a:blip r:embed="rId3"/>
          <a:stretch>
            <a:fillRect/>
          </a:stretch>
        </p:blipFill>
        <p:spPr>
          <a:xfrm>
            <a:off x="794057" y="1402298"/>
            <a:ext cx="7669886" cy="2639156"/>
          </a:xfrm>
          <a:prstGeom prst="rect">
            <a:avLst/>
          </a:prstGeom>
        </p:spPr>
      </p:pic>
    </p:spTree>
    <p:extLst>
      <p:ext uri="{BB962C8B-B14F-4D97-AF65-F5344CB8AC3E}">
        <p14:creationId xmlns:p14="http://schemas.microsoft.com/office/powerpoint/2010/main" val="243276741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8A7276-7763-4127-1096-46D7E2774855}"/>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783C48D1-202F-D80B-91A6-369C39A62E35}"/>
              </a:ext>
            </a:extLst>
          </p:cNvPr>
          <p:cNvSpPr>
            <a:spLocks noGrp="1"/>
          </p:cNvSpPr>
          <p:nvPr>
            <p:ph type="title"/>
          </p:nvPr>
        </p:nvSpPr>
        <p:spPr>
          <a:xfrm>
            <a:off x="566057" y="540099"/>
            <a:ext cx="8011886" cy="626851"/>
          </a:xfrm>
        </p:spPr>
        <p:txBody>
          <a:bodyPr/>
          <a:lstStyle/>
          <a:p>
            <a:r>
              <a:rPr lang="it-IT" dirty="0"/>
              <a:t>Recupero Edilizio – La nuova dicotomia 2026</a:t>
            </a:r>
          </a:p>
        </p:txBody>
      </p:sp>
      <p:sp>
        <p:nvSpPr>
          <p:cNvPr id="4" name="Segnaposto numero diapositiva 3">
            <a:extLst>
              <a:ext uri="{FF2B5EF4-FFF2-40B4-BE49-F238E27FC236}">
                <a16:creationId xmlns:a16="http://schemas.microsoft.com/office/drawing/2014/main" id="{291D01F6-11D4-43F0-5514-A85B6C81B5A4}"/>
              </a:ext>
            </a:extLst>
          </p:cNvPr>
          <p:cNvSpPr>
            <a:spLocks noGrp="1"/>
          </p:cNvSpPr>
          <p:nvPr>
            <p:ph type="sldNum" sz="quarter" idx="12"/>
          </p:nvPr>
        </p:nvSpPr>
        <p:spPr/>
        <p:txBody>
          <a:bodyPr/>
          <a:lstStyle/>
          <a:p>
            <a:fld id="{FB5B9F2C-B2AC-42B8-8C0E-D6B8362F432E}" type="slidenum">
              <a:rPr lang="it-IT" sz="1300" smtClean="0"/>
              <a:t>119</a:t>
            </a:fld>
            <a:endParaRPr lang="it-IT" sz="1300" dirty="0"/>
          </a:p>
        </p:txBody>
      </p:sp>
      <p:pic>
        <p:nvPicPr>
          <p:cNvPr id="6" name="Immagine 5" descr="Immagine che contiene testo, schermata, Carattere&#10;&#10;Il contenuto generato dall'IA potrebbe non essere corretto.">
            <a:extLst>
              <a:ext uri="{FF2B5EF4-FFF2-40B4-BE49-F238E27FC236}">
                <a16:creationId xmlns:a16="http://schemas.microsoft.com/office/drawing/2014/main" id="{2A0BA898-D886-E016-5366-90F4DD5A0430}"/>
              </a:ext>
            </a:extLst>
          </p:cNvPr>
          <p:cNvPicPr>
            <a:picLocks noChangeAspect="1"/>
          </p:cNvPicPr>
          <p:nvPr/>
        </p:nvPicPr>
        <p:blipFill>
          <a:blip r:embed="rId3"/>
          <a:stretch>
            <a:fillRect/>
          </a:stretch>
        </p:blipFill>
        <p:spPr>
          <a:xfrm>
            <a:off x="900752" y="1594713"/>
            <a:ext cx="7342496" cy="2554576"/>
          </a:xfrm>
          <a:prstGeom prst="rect">
            <a:avLst/>
          </a:prstGeom>
        </p:spPr>
      </p:pic>
    </p:spTree>
    <p:extLst>
      <p:ext uri="{BB962C8B-B14F-4D97-AF65-F5344CB8AC3E}">
        <p14:creationId xmlns:p14="http://schemas.microsoft.com/office/powerpoint/2010/main" val="403623879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FA418F-BCAE-EFF2-48FD-D36818C93BF2}"/>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56B3EDCD-CEBB-3FB7-7EE7-A6475ADA954A}"/>
              </a:ext>
            </a:extLst>
          </p:cNvPr>
          <p:cNvSpPr>
            <a:spLocks noGrp="1"/>
          </p:cNvSpPr>
          <p:nvPr>
            <p:ph type="title"/>
          </p:nvPr>
        </p:nvSpPr>
        <p:spPr>
          <a:xfrm>
            <a:off x="566057" y="540099"/>
            <a:ext cx="8011886" cy="626851"/>
          </a:xfrm>
        </p:spPr>
        <p:txBody>
          <a:bodyPr/>
          <a:lstStyle/>
          <a:p>
            <a:r>
              <a:rPr lang="it-IT" dirty="0"/>
              <a:t>Recupero Edilizio – Impatto sulle seconde case</a:t>
            </a:r>
          </a:p>
        </p:txBody>
      </p:sp>
      <p:sp>
        <p:nvSpPr>
          <p:cNvPr id="4" name="Segnaposto numero diapositiva 3">
            <a:extLst>
              <a:ext uri="{FF2B5EF4-FFF2-40B4-BE49-F238E27FC236}">
                <a16:creationId xmlns:a16="http://schemas.microsoft.com/office/drawing/2014/main" id="{FE0DF743-4A91-3453-B426-9B94D2698436}"/>
              </a:ext>
            </a:extLst>
          </p:cNvPr>
          <p:cNvSpPr>
            <a:spLocks noGrp="1"/>
          </p:cNvSpPr>
          <p:nvPr>
            <p:ph type="sldNum" sz="quarter" idx="12"/>
          </p:nvPr>
        </p:nvSpPr>
        <p:spPr/>
        <p:txBody>
          <a:bodyPr/>
          <a:lstStyle/>
          <a:p>
            <a:fld id="{FB5B9F2C-B2AC-42B8-8C0E-D6B8362F432E}" type="slidenum">
              <a:rPr lang="it-IT" sz="1300" smtClean="0"/>
              <a:t>120</a:t>
            </a:fld>
            <a:endParaRPr lang="it-IT" sz="1300" dirty="0"/>
          </a:p>
        </p:txBody>
      </p:sp>
      <p:pic>
        <p:nvPicPr>
          <p:cNvPr id="5" name="Immagine 4" descr="Immagine che contiene testo, Carattere, schermata&#10;&#10;Il contenuto generato dall'IA potrebbe non essere corretto.">
            <a:extLst>
              <a:ext uri="{FF2B5EF4-FFF2-40B4-BE49-F238E27FC236}">
                <a16:creationId xmlns:a16="http://schemas.microsoft.com/office/drawing/2014/main" id="{A358C54C-CF2B-6009-1A79-4BD1EE756611}"/>
              </a:ext>
            </a:extLst>
          </p:cNvPr>
          <p:cNvPicPr>
            <a:picLocks noChangeAspect="1"/>
          </p:cNvPicPr>
          <p:nvPr/>
        </p:nvPicPr>
        <p:blipFill>
          <a:blip r:embed="rId3"/>
          <a:stretch>
            <a:fillRect/>
          </a:stretch>
        </p:blipFill>
        <p:spPr>
          <a:xfrm>
            <a:off x="1132114" y="1465907"/>
            <a:ext cx="6888480" cy="3029461"/>
          </a:xfrm>
          <a:prstGeom prst="rect">
            <a:avLst/>
          </a:prstGeom>
        </p:spPr>
      </p:pic>
    </p:spTree>
    <p:extLst>
      <p:ext uri="{BB962C8B-B14F-4D97-AF65-F5344CB8AC3E}">
        <p14:creationId xmlns:p14="http://schemas.microsoft.com/office/powerpoint/2010/main" val="408185452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4A5165-8A66-168D-D0E7-8CDAB417D2E8}"/>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9A9B4B15-1362-67A7-4D79-F20FE2E4CB8E}"/>
              </a:ext>
            </a:extLst>
          </p:cNvPr>
          <p:cNvSpPr>
            <a:spLocks noGrp="1"/>
          </p:cNvSpPr>
          <p:nvPr>
            <p:ph type="title"/>
          </p:nvPr>
        </p:nvSpPr>
        <p:spPr>
          <a:xfrm>
            <a:off x="566057" y="540099"/>
            <a:ext cx="8011886" cy="626851"/>
          </a:xfrm>
        </p:spPr>
        <p:txBody>
          <a:bodyPr/>
          <a:lstStyle/>
          <a:p>
            <a:r>
              <a:rPr lang="it-IT" dirty="0"/>
              <a:t>Recupero Edilizio – Bonus Residui</a:t>
            </a:r>
          </a:p>
        </p:txBody>
      </p:sp>
      <p:sp>
        <p:nvSpPr>
          <p:cNvPr id="4" name="Segnaposto numero diapositiva 3">
            <a:extLst>
              <a:ext uri="{FF2B5EF4-FFF2-40B4-BE49-F238E27FC236}">
                <a16:creationId xmlns:a16="http://schemas.microsoft.com/office/drawing/2014/main" id="{0397F072-6E77-A03D-F052-8F8EF6A22836}"/>
              </a:ext>
            </a:extLst>
          </p:cNvPr>
          <p:cNvSpPr>
            <a:spLocks noGrp="1"/>
          </p:cNvSpPr>
          <p:nvPr>
            <p:ph type="sldNum" sz="quarter" idx="12"/>
          </p:nvPr>
        </p:nvSpPr>
        <p:spPr/>
        <p:txBody>
          <a:bodyPr/>
          <a:lstStyle/>
          <a:p>
            <a:fld id="{FB5B9F2C-B2AC-42B8-8C0E-D6B8362F432E}" type="slidenum">
              <a:rPr lang="it-IT" sz="1300" smtClean="0"/>
              <a:t>121</a:t>
            </a:fld>
            <a:endParaRPr lang="it-IT" sz="1300" dirty="0"/>
          </a:p>
        </p:txBody>
      </p:sp>
      <p:sp>
        <p:nvSpPr>
          <p:cNvPr id="6" name="CasellaDiTesto 5">
            <a:extLst>
              <a:ext uri="{FF2B5EF4-FFF2-40B4-BE49-F238E27FC236}">
                <a16:creationId xmlns:a16="http://schemas.microsoft.com/office/drawing/2014/main" id="{802EF8E4-982D-EE18-9DA8-F69CCAEC6ACB}"/>
              </a:ext>
            </a:extLst>
          </p:cNvPr>
          <p:cNvSpPr txBox="1"/>
          <p:nvPr/>
        </p:nvSpPr>
        <p:spPr>
          <a:xfrm>
            <a:off x="1000981" y="1660547"/>
            <a:ext cx="6958653" cy="923330"/>
          </a:xfrm>
          <a:prstGeom prst="rect">
            <a:avLst/>
          </a:prstGeom>
          <a:noFill/>
        </p:spPr>
        <p:txBody>
          <a:bodyPr wrap="square">
            <a:spAutoFit/>
          </a:bodyPr>
          <a:lstStyle/>
          <a:p>
            <a:pPr algn="l">
              <a:buFont typeface="Arial" panose="020B0604020202020204" pitchFamily="34" charset="0"/>
              <a:buChar char="•"/>
            </a:pPr>
            <a:r>
              <a:rPr lang="it-IT" b="1" i="0" dirty="0">
                <a:effectLst/>
                <a:latin typeface="+mj-lt"/>
              </a:rPr>
              <a:t>Bonus mobili</a:t>
            </a:r>
            <a:r>
              <a:rPr lang="it-IT" b="0" i="0" dirty="0">
                <a:effectLst/>
                <a:latin typeface="+mj-lt"/>
              </a:rPr>
              <a:t>: confermato ma tetto massimale 5.000 </a:t>
            </a:r>
          </a:p>
          <a:p>
            <a:pPr algn="l">
              <a:buFont typeface="Arial" panose="020B0604020202020204" pitchFamily="34" charset="0"/>
              <a:buChar char="•"/>
            </a:pPr>
            <a:r>
              <a:rPr lang="it-IT" b="1" i="0" dirty="0">
                <a:effectLst/>
                <a:latin typeface="+mj-lt"/>
              </a:rPr>
              <a:t>Perimetro</a:t>
            </a:r>
            <a:r>
              <a:rPr lang="it-IT" b="0" i="0" dirty="0">
                <a:effectLst/>
                <a:latin typeface="+mj-lt"/>
              </a:rPr>
              <a:t>: Ecobonus, Sismabonus, Recupero facciate, Bonus verde seguono schema 50%/36%</a:t>
            </a:r>
            <a:r>
              <a:rPr lang="it-IT" dirty="0">
                <a:latin typeface="+mj-lt"/>
              </a:rPr>
              <a:t>.</a:t>
            </a:r>
            <a:endParaRPr lang="it-IT" b="0" i="0" dirty="0">
              <a:effectLst/>
              <a:latin typeface="+mj-lt"/>
            </a:endParaRPr>
          </a:p>
        </p:txBody>
      </p:sp>
    </p:spTree>
    <p:extLst>
      <p:ext uri="{BB962C8B-B14F-4D97-AF65-F5344CB8AC3E}">
        <p14:creationId xmlns:p14="http://schemas.microsoft.com/office/powerpoint/2010/main" val="84278715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EEFA47-5B0F-69A1-BE31-D725DBDDC7B7}"/>
            </a:ext>
          </a:extLst>
        </p:cNvPr>
        <p:cNvGrpSpPr/>
        <p:nvPr/>
      </p:nvGrpSpPr>
      <p:grpSpPr>
        <a:xfrm>
          <a:off x="0" y="0"/>
          <a:ext cx="0" cy="0"/>
          <a:chOff x="0" y="0"/>
          <a:chExt cx="0" cy="0"/>
        </a:xfrm>
      </p:grpSpPr>
      <p:sp>
        <p:nvSpPr>
          <p:cNvPr id="3" name="Titolo 1">
            <a:extLst>
              <a:ext uri="{FF2B5EF4-FFF2-40B4-BE49-F238E27FC236}">
                <a16:creationId xmlns:a16="http://schemas.microsoft.com/office/drawing/2014/main" id="{42B889A4-794C-AA27-741E-5D60DA6DBFFF}"/>
              </a:ext>
            </a:extLst>
          </p:cNvPr>
          <p:cNvSpPr>
            <a:spLocks noGrp="1"/>
          </p:cNvSpPr>
          <p:nvPr>
            <p:ph type="ctrTitle"/>
          </p:nvPr>
        </p:nvSpPr>
        <p:spPr>
          <a:xfrm>
            <a:off x="0" y="1874838"/>
            <a:ext cx="9144000" cy="1011237"/>
          </a:xfrm>
        </p:spPr>
        <p:txBody>
          <a:bodyPr>
            <a:normAutofit/>
          </a:bodyPr>
          <a:lstStyle/>
          <a:p>
            <a:r>
              <a:rPr lang="it-IT" dirty="0"/>
              <a:t>IMU e Enti non Commerciali</a:t>
            </a:r>
            <a:endParaRPr lang="it-IT" sz="1700" dirty="0"/>
          </a:p>
        </p:txBody>
      </p:sp>
      <p:sp>
        <p:nvSpPr>
          <p:cNvPr id="2" name="CasellaDiTesto 1">
            <a:extLst>
              <a:ext uri="{FF2B5EF4-FFF2-40B4-BE49-F238E27FC236}">
                <a16:creationId xmlns:a16="http://schemas.microsoft.com/office/drawing/2014/main" id="{11CCBD94-3D0F-3B63-0724-87C694A26B62}"/>
              </a:ext>
            </a:extLst>
          </p:cNvPr>
          <p:cNvSpPr txBox="1"/>
          <p:nvPr/>
        </p:nvSpPr>
        <p:spPr>
          <a:xfrm>
            <a:off x="0" y="452846"/>
            <a:ext cx="9144000" cy="1138773"/>
          </a:xfrm>
          <a:prstGeom prst="rect">
            <a:avLst/>
          </a:prstGeom>
          <a:noFill/>
        </p:spPr>
        <p:txBody>
          <a:bodyPr wrap="square" rtlCol="0">
            <a:spAutoFit/>
          </a:bodyPr>
          <a:lstStyle/>
          <a:p>
            <a:pPr algn="ctr"/>
            <a:r>
              <a:rPr lang="it-IT" sz="3400" b="1" dirty="0">
                <a:solidFill>
                  <a:schemeClr val="accent1"/>
                </a:solidFill>
              </a:rPr>
              <a:t>Labirinto LIVE 2026</a:t>
            </a:r>
          </a:p>
          <a:p>
            <a:pPr algn="ctr"/>
            <a:r>
              <a:rPr lang="it-IT" sz="3400" b="1" dirty="0"/>
              <a:t>Speciale Legge di Bilancio</a:t>
            </a:r>
          </a:p>
        </p:txBody>
      </p:sp>
    </p:spTree>
    <p:extLst>
      <p:ext uri="{BB962C8B-B14F-4D97-AF65-F5344CB8AC3E}">
        <p14:creationId xmlns:p14="http://schemas.microsoft.com/office/powerpoint/2010/main" val="368848123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E1478E-DFB6-67E7-B482-04A0B5072F6A}"/>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06ABE600-41F2-B2DE-0633-D6E1B24434D2}"/>
              </a:ext>
            </a:extLst>
          </p:cNvPr>
          <p:cNvSpPr>
            <a:spLocks noGrp="1"/>
          </p:cNvSpPr>
          <p:nvPr>
            <p:ph type="title"/>
          </p:nvPr>
        </p:nvSpPr>
        <p:spPr>
          <a:xfrm>
            <a:off x="566057" y="540099"/>
            <a:ext cx="8011886" cy="626851"/>
          </a:xfrm>
        </p:spPr>
        <p:txBody>
          <a:bodyPr/>
          <a:lstStyle/>
          <a:p>
            <a:r>
              <a:rPr lang="it-IT" dirty="0"/>
              <a:t>IMU e Enti non Commerciali	</a:t>
            </a:r>
          </a:p>
        </p:txBody>
      </p:sp>
      <p:sp>
        <p:nvSpPr>
          <p:cNvPr id="4" name="Segnaposto numero diapositiva 3">
            <a:extLst>
              <a:ext uri="{FF2B5EF4-FFF2-40B4-BE49-F238E27FC236}">
                <a16:creationId xmlns:a16="http://schemas.microsoft.com/office/drawing/2014/main" id="{59B5C236-7C59-A61B-42F1-276EB2872746}"/>
              </a:ext>
            </a:extLst>
          </p:cNvPr>
          <p:cNvSpPr>
            <a:spLocks noGrp="1"/>
          </p:cNvSpPr>
          <p:nvPr>
            <p:ph type="sldNum" sz="quarter" idx="12"/>
          </p:nvPr>
        </p:nvSpPr>
        <p:spPr/>
        <p:txBody>
          <a:bodyPr/>
          <a:lstStyle/>
          <a:p>
            <a:fld id="{FB5B9F2C-B2AC-42B8-8C0E-D6B8362F432E}" type="slidenum">
              <a:rPr lang="it-IT" sz="1300" smtClean="0"/>
              <a:t>123</a:t>
            </a:fld>
            <a:endParaRPr lang="it-IT" sz="1300" dirty="0"/>
          </a:p>
        </p:txBody>
      </p:sp>
      <p:sp>
        <p:nvSpPr>
          <p:cNvPr id="6" name="CasellaDiTesto 5">
            <a:extLst>
              <a:ext uri="{FF2B5EF4-FFF2-40B4-BE49-F238E27FC236}">
                <a16:creationId xmlns:a16="http://schemas.microsoft.com/office/drawing/2014/main" id="{D1A8F92F-6160-B0D9-B2C5-43D2F7A2E9CE}"/>
              </a:ext>
            </a:extLst>
          </p:cNvPr>
          <p:cNvSpPr txBox="1"/>
          <p:nvPr/>
        </p:nvSpPr>
        <p:spPr>
          <a:xfrm>
            <a:off x="914778" y="1398959"/>
            <a:ext cx="7672252" cy="2862322"/>
          </a:xfrm>
          <a:prstGeom prst="rect">
            <a:avLst/>
          </a:prstGeom>
          <a:noFill/>
        </p:spPr>
        <p:txBody>
          <a:bodyPr wrap="square">
            <a:spAutoFit/>
          </a:bodyPr>
          <a:lstStyle/>
          <a:p>
            <a:pPr algn="ctr">
              <a:buNone/>
            </a:pPr>
            <a:r>
              <a:rPr lang="it-IT" b="1" i="0" dirty="0">
                <a:effectLst/>
                <a:latin typeface="+mj-lt"/>
              </a:rPr>
              <a:t>Il nodo: esenzione e "commercialità" delle rette</a:t>
            </a:r>
          </a:p>
          <a:p>
            <a:pPr algn="l">
              <a:buNone/>
            </a:pPr>
            <a:endParaRPr lang="it-IT" b="1" i="0" dirty="0">
              <a:effectLst/>
              <a:latin typeface="+mj-lt"/>
            </a:endParaRPr>
          </a:p>
          <a:p>
            <a:pPr algn="l">
              <a:buNone/>
            </a:pPr>
            <a:r>
              <a:rPr lang="it-IT" b="1" i="0" dirty="0">
                <a:effectLst/>
                <a:latin typeface="+mj-lt"/>
              </a:rPr>
              <a:t>Contesto normativo</a:t>
            </a:r>
            <a:r>
              <a:rPr lang="it-IT" b="0" i="0" dirty="0">
                <a:effectLst/>
                <a:latin typeface="+mj-lt"/>
              </a:rPr>
              <a:t>: ENC esentati da IMU se immobili "posseduti e utilizzati" per svolgimento attività istituzionali con modalità non commerciali (D.M. 200/2012).</a:t>
            </a:r>
          </a:p>
          <a:p>
            <a:pPr algn="l">
              <a:buNone/>
            </a:pPr>
            <a:r>
              <a:rPr lang="it-IT" b="1" i="0" dirty="0">
                <a:effectLst/>
                <a:latin typeface="+mj-lt"/>
              </a:rPr>
              <a:t>Il conflitto</a:t>
            </a:r>
            <a:r>
              <a:rPr lang="it-IT" b="0" i="0" dirty="0">
                <a:effectLst/>
                <a:latin typeface="+mj-lt"/>
              </a:rPr>
              <a:t>: Scuole paritarie, sanitarie, ricreative che percepiscono rette: sono "commerciali" o "non commerciali"? Commissioni tributarie hanno interpretato restrittivamente.</a:t>
            </a:r>
          </a:p>
          <a:p>
            <a:pPr algn="l">
              <a:buNone/>
            </a:pPr>
            <a:r>
              <a:rPr lang="it-IT" b="1" i="0" dirty="0">
                <a:effectLst/>
                <a:latin typeface="+mj-lt"/>
              </a:rPr>
              <a:t>Novità Legge 199/2025 (co. 856)</a:t>
            </a:r>
            <a:r>
              <a:rPr lang="it-IT" b="0" i="0" dirty="0">
                <a:effectLst/>
                <a:latin typeface="+mj-lt"/>
              </a:rPr>
              <a:t>: Interpretazione autentica introduce criterio oggettivo "Costo Medio per Studente" (CMS).</a:t>
            </a:r>
          </a:p>
        </p:txBody>
      </p:sp>
    </p:spTree>
    <p:extLst>
      <p:ext uri="{BB962C8B-B14F-4D97-AF65-F5344CB8AC3E}">
        <p14:creationId xmlns:p14="http://schemas.microsoft.com/office/powerpoint/2010/main" val="165184218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218EF-DD3D-934F-780F-8292CD6ECC57}"/>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4686A741-0DB0-2CED-B7F0-EFC8AD035D5B}"/>
              </a:ext>
            </a:extLst>
          </p:cNvPr>
          <p:cNvSpPr>
            <a:spLocks noGrp="1"/>
          </p:cNvSpPr>
          <p:nvPr>
            <p:ph type="title"/>
          </p:nvPr>
        </p:nvSpPr>
        <p:spPr>
          <a:xfrm>
            <a:off x="566057" y="540099"/>
            <a:ext cx="8011886" cy="626851"/>
          </a:xfrm>
        </p:spPr>
        <p:txBody>
          <a:bodyPr/>
          <a:lstStyle/>
          <a:p>
            <a:r>
              <a:rPr lang="it-IT" dirty="0"/>
              <a:t>IMU e Enti non Commerciali	</a:t>
            </a:r>
          </a:p>
        </p:txBody>
      </p:sp>
      <p:sp>
        <p:nvSpPr>
          <p:cNvPr id="4" name="Segnaposto numero diapositiva 3">
            <a:extLst>
              <a:ext uri="{FF2B5EF4-FFF2-40B4-BE49-F238E27FC236}">
                <a16:creationId xmlns:a16="http://schemas.microsoft.com/office/drawing/2014/main" id="{84DF8BD2-4D93-F399-5423-457DE282A6A6}"/>
              </a:ext>
            </a:extLst>
          </p:cNvPr>
          <p:cNvSpPr>
            <a:spLocks noGrp="1"/>
          </p:cNvSpPr>
          <p:nvPr>
            <p:ph type="sldNum" sz="quarter" idx="12"/>
          </p:nvPr>
        </p:nvSpPr>
        <p:spPr/>
        <p:txBody>
          <a:bodyPr/>
          <a:lstStyle/>
          <a:p>
            <a:fld id="{FB5B9F2C-B2AC-42B8-8C0E-D6B8362F432E}" type="slidenum">
              <a:rPr lang="it-IT" sz="1300" smtClean="0"/>
              <a:t>124</a:t>
            </a:fld>
            <a:endParaRPr lang="it-IT" sz="1300" dirty="0"/>
          </a:p>
        </p:txBody>
      </p:sp>
      <p:sp>
        <p:nvSpPr>
          <p:cNvPr id="8" name="CasellaDiTesto 7">
            <a:extLst>
              <a:ext uri="{FF2B5EF4-FFF2-40B4-BE49-F238E27FC236}">
                <a16:creationId xmlns:a16="http://schemas.microsoft.com/office/drawing/2014/main" id="{5686C308-229A-6921-4A96-62657317E9B1}"/>
              </a:ext>
            </a:extLst>
          </p:cNvPr>
          <p:cNvSpPr txBox="1"/>
          <p:nvPr/>
        </p:nvSpPr>
        <p:spPr>
          <a:xfrm>
            <a:off x="740229" y="1540698"/>
            <a:ext cx="7837714" cy="2062103"/>
          </a:xfrm>
          <a:prstGeom prst="rect">
            <a:avLst/>
          </a:prstGeom>
          <a:noFill/>
        </p:spPr>
        <p:txBody>
          <a:bodyPr wrap="square">
            <a:spAutoFit/>
          </a:bodyPr>
          <a:lstStyle/>
          <a:p>
            <a:r>
              <a:rPr lang="it-IT" sz="1600" dirty="0"/>
              <a:t>Formula:</a:t>
            </a:r>
          </a:p>
          <a:p>
            <a:endParaRPr lang="it-IT" sz="1600" dirty="0"/>
          </a:p>
          <a:p>
            <a:r>
              <a:rPr lang="it-IT" sz="1600" dirty="0"/>
              <a:t>Corrispettivo Medio = (Rette Totali + Contributi Obbligatori) ÷ Numero Studenti</a:t>
            </a:r>
          </a:p>
          <a:p>
            <a:endParaRPr lang="it-IT" sz="1600" dirty="0"/>
          </a:p>
          <a:p>
            <a:r>
              <a:rPr lang="it-IT" sz="1600" b="1" dirty="0"/>
              <a:t>Se Corrispettivo Medio &lt; CMS ministeriale → attività non commerciale → immobile esente IMU</a:t>
            </a:r>
          </a:p>
          <a:p>
            <a:endParaRPr lang="it-IT" sz="1600" dirty="0"/>
          </a:p>
          <a:p>
            <a:endParaRPr lang="it-IT" sz="1600" dirty="0"/>
          </a:p>
        </p:txBody>
      </p:sp>
    </p:spTree>
    <p:extLst>
      <p:ext uri="{BB962C8B-B14F-4D97-AF65-F5344CB8AC3E}">
        <p14:creationId xmlns:p14="http://schemas.microsoft.com/office/powerpoint/2010/main" val="226952971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19B763-A74B-40FE-AFE7-FC24B19D2E07}"/>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DCD5320D-E90D-FF29-3C63-F524CC5248B9}"/>
              </a:ext>
            </a:extLst>
          </p:cNvPr>
          <p:cNvSpPr>
            <a:spLocks noGrp="1"/>
          </p:cNvSpPr>
          <p:nvPr>
            <p:ph type="ctrTitle"/>
          </p:nvPr>
        </p:nvSpPr>
        <p:spPr>
          <a:xfrm>
            <a:off x="0" y="1843124"/>
            <a:ext cx="9144000" cy="1010804"/>
          </a:xfrm>
        </p:spPr>
        <p:txBody>
          <a:bodyPr>
            <a:normAutofit/>
          </a:bodyPr>
          <a:lstStyle/>
          <a:p>
            <a:r>
              <a:rPr lang="it-IT" sz="2400" dirty="0"/>
              <a:t>GRAZIE PER L’ATTENZIONE!</a:t>
            </a:r>
          </a:p>
        </p:txBody>
      </p:sp>
      <p:sp>
        <p:nvSpPr>
          <p:cNvPr id="3" name="Rectangle 6">
            <a:extLst>
              <a:ext uri="{FF2B5EF4-FFF2-40B4-BE49-F238E27FC236}">
                <a16:creationId xmlns:a16="http://schemas.microsoft.com/office/drawing/2014/main" id="{CBCA0A60-4B63-4303-7AA6-6D3A8BDB2135}"/>
              </a:ext>
            </a:extLst>
          </p:cNvPr>
          <p:cNvSpPr>
            <a:spLocks noChangeArrowheads="1"/>
          </p:cNvSpPr>
          <p:nvPr/>
        </p:nvSpPr>
        <p:spPr bwMode="auto">
          <a:xfrm>
            <a:off x="0" y="2485010"/>
            <a:ext cx="9144000" cy="975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1" rIns="91422" bIns="45711" anchor="ctr"/>
          <a:lstStyle>
            <a:lvl1pPr>
              <a:spcBef>
                <a:spcPct val="20000"/>
              </a:spcBef>
              <a:buChar char="•"/>
              <a:defRPr sz="3200">
                <a:solidFill>
                  <a:schemeClr val="tx1"/>
                </a:solidFill>
                <a:latin typeface="Calibri" panose="020F0502020204030204" pitchFamily="34" charset="0"/>
                <a:cs typeface="Arial" panose="020B0604020202020204" pitchFamily="34" charset="0"/>
              </a:defRPr>
            </a:lvl1pPr>
            <a:lvl2pPr marL="742950" indent="-285750">
              <a:spcBef>
                <a:spcPct val="20000"/>
              </a:spcBef>
              <a:buChar char="–"/>
              <a:defRPr sz="2800">
                <a:solidFill>
                  <a:schemeClr val="tx1"/>
                </a:solidFill>
                <a:latin typeface="Calibri" panose="020F0502020204030204" pitchFamily="34" charset="0"/>
                <a:cs typeface="Arial" panose="020B0604020202020204" pitchFamily="34" charset="0"/>
              </a:defRPr>
            </a:lvl2pPr>
            <a:lvl3pPr marL="1143000" indent="-228600">
              <a:spcBef>
                <a:spcPct val="20000"/>
              </a:spcBef>
              <a:buChar char="•"/>
              <a:defRPr sz="2400">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Calibri" panose="020F0502020204030204" pitchFamily="34" charset="0"/>
                <a:cs typeface="Arial" panose="020B0604020202020204" pitchFamily="34" charset="0"/>
              </a:defRPr>
            </a:lvl4pPr>
            <a:lvl5pPr marL="2057400" indent="-228600">
              <a:spcBef>
                <a:spcPct val="20000"/>
              </a:spcBef>
              <a:buChar char="»"/>
              <a:defRPr sz="20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9pPr>
          </a:lstStyle>
          <a:p>
            <a:pPr algn="ctr" eaLnBrk="1" hangingPunct="1">
              <a:buFontTx/>
              <a:buNone/>
            </a:pPr>
            <a:endParaRPr lang="it-IT" altLang="it-IT" sz="1200" b="1" dirty="0">
              <a:latin typeface="Roboto" panose="02000000000000000000" pitchFamily="2" charset="0"/>
              <a:ea typeface="Roboto" panose="02000000000000000000" pitchFamily="2" charset="0"/>
            </a:endParaRPr>
          </a:p>
        </p:txBody>
      </p:sp>
      <p:sp>
        <p:nvSpPr>
          <p:cNvPr id="4" name="CasellaDiTesto 3">
            <a:extLst>
              <a:ext uri="{FF2B5EF4-FFF2-40B4-BE49-F238E27FC236}">
                <a16:creationId xmlns:a16="http://schemas.microsoft.com/office/drawing/2014/main" id="{00154715-5356-B6DE-48B1-F29404E968C7}"/>
              </a:ext>
            </a:extLst>
          </p:cNvPr>
          <p:cNvSpPr txBox="1"/>
          <p:nvPr/>
        </p:nvSpPr>
        <p:spPr>
          <a:xfrm>
            <a:off x="0" y="452846"/>
            <a:ext cx="9144000" cy="1138773"/>
          </a:xfrm>
          <a:prstGeom prst="rect">
            <a:avLst/>
          </a:prstGeom>
          <a:noFill/>
        </p:spPr>
        <p:txBody>
          <a:bodyPr wrap="square" rtlCol="0">
            <a:spAutoFit/>
          </a:bodyPr>
          <a:lstStyle/>
          <a:p>
            <a:pPr algn="ctr"/>
            <a:r>
              <a:rPr lang="it-IT" sz="3400" b="1" dirty="0">
                <a:solidFill>
                  <a:schemeClr val="accent1"/>
                </a:solidFill>
              </a:rPr>
              <a:t>Labirinto LIVE 2026</a:t>
            </a:r>
          </a:p>
          <a:p>
            <a:pPr algn="ctr"/>
            <a:r>
              <a:rPr lang="it-IT" sz="3400" b="1" dirty="0"/>
              <a:t>Speciale Legge di Bilancio</a:t>
            </a:r>
          </a:p>
        </p:txBody>
      </p:sp>
    </p:spTree>
    <p:extLst>
      <p:ext uri="{BB962C8B-B14F-4D97-AF65-F5344CB8AC3E}">
        <p14:creationId xmlns:p14="http://schemas.microsoft.com/office/powerpoint/2010/main" val="49327931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AD88611-20DF-3178-8B45-3109DDAEA1E1}"/>
              </a:ext>
            </a:extLst>
          </p:cNvPr>
          <p:cNvSpPr>
            <a:spLocks noGrp="1"/>
          </p:cNvSpPr>
          <p:nvPr>
            <p:ph type="ctrTitle"/>
          </p:nvPr>
        </p:nvSpPr>
        <p:spPr>
          <a:xfrm>
            <a:off x="0" y="1843124"/>
            <a:ext cx="9144000" cy="1010804"/>
          </a:xfrm>
        </p:spPr>
        <p:txBody>
          <a:bodyPr>
            <a:normAutofit/>
          </a:bodyPr>
          <a:lstStyle/>
          <a:p>
            <a:r>
              <a:rPr lang="it-IT" sz="1900" dirty="0"/>
              <a:t>LE DISPOSIZIONE RELATIVE AL REDDITO D’IMPRESA</a:t>
            </a:r>
          </a:p>
        </p:txBody>
      </p:sp>
      <p:sp>
        <p:nvSpPr>
          <p:cNvPr id="3" name="Rectangle 6">
            <a:extLst>
              <a:ext uri="{FF2B5EF4-FFF2-40B4-BE49-F238E27FC236}">
                <a16:creationId xmlns:a16="http://schemas.microsoft.com/office/drawing/2014/main" id="{899BEEE5-6E79-0693-FF69-14F166929F33}"/>
              </a:ext>
            </a:extLst>
          </p:cNvPr>
          <p:cNvSpPr>
            <a:spLocks noChangeArrowheads="1"/>
          </p:cNvSpPr>
          <p:nvPr/>
        </p:nvSpPr>
        <p:spPr bwMode="auto">
          <a:xfrm>
            <a:off x="0" y="2485010"/>
            <a:ext cx="9144000" cy="975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1" rIns="91422" bIns="45711" anchor="ctr"/>
          <a:lstStyle>
            <a:lvl1pPr>
              <a:spcBef>
                <a:spcPct val="20000"/>
              </a:spcBef>
              <a:buChar char="•"/>
              <a:defRPr sz="3200">
                <a:solidFill>
                  <a:schemeClr val="tx1"/>
                </a:solidFill>
                <a:latin typeface="Calibri" panose="020F0502020204030204" pitchFamily="34" charset="0"/>
                <a:cs typeface="Arial" panose="020B0604020202020204" pitchFamily="34" charset="0"/>
              </a:defRPr>
            </a:lvl1pPr>
            <a:lvl2pPr marL="742950" indent="-285750">
              <a:spcBef>
                <a:spcPct val="20000"/>
              </a:spcBef>
              <a:buChar char="–"/>
              <a:defRPr sz="2800">
                <a:solidFill>
                  <a:schemeClr val="tx1"/>
                </a:solidFill>
                <a:latin typeface="Calibri" panose="020F0502020204030204" pitchFamily="34" charset="0"/>
                <a:cs typeface="Arial" panose="020B0604020202020204" pitchFamily="34" charset="0"/>
              </a:defRPr>
            </a:lvl2pPr>
            <a:lvl3pPr marL="1143000" indent="-228600">
              <a:spcBef>
                <a:spcPct val="20000"/>
              </a:spcBef>
              <a:buChar char="•"/>
              <a:defRPr sz="2400">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Calibri" panose="020F0502020204030204" pitchFamily="34" charset="0"/>
                <a:cs typeface="Arial" panose="020B0604020202020204" pitchFamily="34" charset="0"/>
              </a:defRPr>
            </a:lvl4pPr>
            <a:lvl5pPr marL="2057400" indent="-228600">
              <a:spcBef>
                <a:spcPct val="20000"/>
              </a:spcBef>
              <a:buChar char="»"/>
              <a:defRPr sz="20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9pPr>
          </a:lstStyle>
          <a:p>
            <a:pPr algn="ctr" eaLnBrk="1" hangingPunct="1">
              <a:buFontTx/>
              <a:buNone/>
            </a:pPr>
            <a:r>
              <a:rPr lang="it-IT" altLang="it-IT" sz="1400" b="1" dirty="0">
                <a:latin typeface="Roboto" panose="02000000000000000000" pitchFamily="2" charset="0"/>
                <a:ea typeface="Roboto" panose="02000000000000000000" pitchFamily="2" charset="0"/>
              </a:rPr>
              <a:t>a cura di Leonardo </a:t>
            </a:r>
            <a:r>
              <a:rPr lang="it-IT" altLang="it-IT" sz="1400" b="1" dirty="0" err="1">
                <a:latin typeface="Roboto" panose="02000000000000000000" pitchFamily="2" charset="0"/>
                <a:ea typeface="Roboto" panose="02000000000000000000" pitchFamily="2" charset="0"/>
              </a:rPr>
              <a:t>Nesa</a:t>
            </a:r>
            <a:endParaRPr lang="it-IT" altLang="it-IT" sz="1400" b="1" dirty="0">
              <a:latin typeface="Roboto" panose="02000000000000000000" pitchFamily="2" charset="0"/>
              <a:ea typeface="Roboto" panose="02000000000000000000" pitchFamily="2" charset="0"/>
            </a:endParaRPr>
          </a:p>
        </p:txBody>
      </p:sp>
      <p:sp>
        <p:nvSpPr>
          <p:cNvPr id="4" name="CasellaDiTesto 3">
            <a:extLst>
              <a:ext uri="{FF2B5EF4-FFF2-40B4-BE49-F238E27FC236}">
                <a16:creationId xmlns:a16="http://schemas.microsoft.com/office/drawing/2014/main" id="{74CAFAB2-5FA7-C3EC-908D-F804006EE848}"/>
              </a:ext>
            </a:extLst>
          </p:cNvPr>
          <p:cNvSpPr txBox="1"/>
          <p:nvPr/>
        </p:nvSpPr>
        <p:spPr>
          <a:xfrm>
            <a:off x="0" y="452846"/>
            <a:ext cx="9144000" cy="1138773"/>
          </a:xfrm>
          <a:prstGeom prst="rect">
            <a:avLst/>
          </a:prstGeom>
          <a:noFill/>
        </p:spPr>
        <p:txBody>
          <a:bodyPr wrap="square" rtlCol="0">
            <a:spAutoFit/>
          </a:bodyPr>
          <a:lstStyle/>
          <a:p>
            <a:pPr algn="ctr"/>
            <a:r>
              <a:rPr lang="it-IT" sz="3400" b="1" dirty="0">
                <a:solidFill>
                  <a:schemeClr val="accent1"/>
                </a:solidFill>
              </a:rPr>
              <a:t>Labirinto LIVE 2026</a:t>
            </a:r>
          </a:p>
          <a:p>
            <a:pPr algn="ctr"/>
            <a:r>
              <a:rPr lang="it-IT" sz="3400" b="1" dirty="0"/>
              <a:t>Speciale Legge di Bilancio</a:t>
            </a:r>
          </a:p>
        </p:txBody>
      </p:sp>
    </p:spTree>
    <p:extLst>
      <p:ext uri="{BB962C8B-B14F-4D97-AF65-F5344CB8AC3E}">
        <p14:creationId xmlns:p14="http://schemas.microsoft.com/office/powerpoint/2010/main" val="423609556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1">
            <a:extLst>
              <a:ext uri="{FF2B5EF4-FFF2-40B4-BE49-F238E27FC236}">
                <a16:creationId xmlns:a16="http://schemas.microsoft.com/office/drawing/2014/main" id="{1FA17860-A4D7-D906-4DDD-BADA0256EB03}"/>
              </a:ext>
            </a:extLst>
          </p:cNvPr>
          <p:cNvSpPr>
            <a:spLocks noGrp="1"/>
          </p:cNvSpPr>
          <p:nvPr>
            <p:ph type="ctrTitle"/>
          </p:nvPr>
        </p:nvSpPr>
        <p:spPr>
          <a:xfrm>
            <a:off x="0" y="1874838"/>
            <a:ext cx="9144000" cy="1011237"/>
          </a:xfrm>
        </p:spPr>
        <p:txBody>
          <a:bodyPr>
            <a:normAutofit/>
          </a:bodyPr>
          <a:lstStyle/>
          <a:p>
            <a:r>
              <a:rPr lang="it-IT" dirty="0"/>
              <a:t>IPER-AMMORTAMENTI</a:t>
            </a:r>
          </a:p>
        </p:txBody>
      </p:sp>
      <p:sp>
        <p:nvSpPr>
          <p:cNvPr id="2" name="CasellaDiTesto 1">
            <a:extLst>
              <a:ext uri="{FF2B5EF4-FFF2-40B4-BE49-F238E27FC236}">
                <a16:creationId xmlns:a16="http://schemas.microsoft.com/office/drawing/2014/main" id="{E780C2B3-D06C-DF4B-FFF1-CE35D1DA1234}"/>
              </a:ext>
            </a:extLst>
          </p:cNvPr>
          <p:cNvSpPr txBox="1"/>
          <p:nvPr/>
        </p:nvSpPr>
        <p:spPr>
          <a:xfrm>
            <a:off x="0" y="452846"/>
            <a:ext cx="9144000" cy="1138773"/>
          </a:xfrm>
          <a:prstGeom prst="rect">
            <a:avLst/>
          </a:prstGeom>
          <a:noFill/>
        </p:spPr>
        <p:txBody>
          <a:bodyPr wrap="square" rtlCol="0">
            <a:spAutoFit/>
          </a:bodyPr>
          <a:lstStyle/>
          <a:p>
            <a:pPr algn="ctr"/>
            <a:r>
              <a:rPr lang="it-IT" sz="3400" b="1" dirty="0">
                <a:solidFill>
                  <a:schemeClr val="accent1"/>
                </a:solidFill>
              </a:rPr>
              <a:t>Labirinto LIVE 2026</a:t>
            </a:r>
          </a:p>
          <a:p>
            <a:pPr algn="ctr"/>
            <a:r>
              <a:rPr lang="it-IT" sz="3400" b="1" dirty="0"/>
              <a:t>Speciale Legge di Bilancio</a:t>
            </a:r>
          </a:p>
        </p:txBody>
      </p:sp>
    </p:spTree>
    <p:extLst>
      <p:ext uri="{BB962C8B-B14F-4D97-AF65-F5344CB8AC3E}">
        <p14:creationId xmlns:p14="http://schemas.microsoft.com/office/powerpoint/2010/main" val="211548064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F8198F2-B94B-61AE-12D0-DE2EB04C0123}"/>
              </a:ext>
            </a:extLst>
          </p:cNvPr>
          <p:cNvSpPr>
            <a:spLocks noGrp="1"/>
          </p:cNvSpPr>
          <p:nvPr>
            <p:ph type="title"/>
          </p:nvPr>
        </p:nvSpPr>
        <p:spPr>
          <a:xfrm>
            <a:off x="566057" y="540099"/>
            <a:ext cx="8011886" cy="626851"/>
          </a:xfrm>
        </p:spPr>
        <p:txBody>
          <a:bodyPr>
            <a:normAutofit/>
          </a:bodyPr>
          <a:lstStyle/>
          <a:p>
            <a:r>
              <a:rPr lang="it-IT" dirty="0"/>
              <a:t> Iper-ammortamenti (art. 1 co. 427 - 429 della L. 199/2025, Allegati IV e V)</a:t>
            </a:r>
          </a:p>
        </p:txBody>
      </p:sp>
      <p:sp>
        <p:nvSpPr>
          <p:cNvPr id="3" name="Segnaposto contenuto 2">
            <a:extLst>
              <a:ext uri="{FF2B5EF4-FFF2-40B4-BE49-F238E27FC236}">
                <a16:creationId xmlns:a16="http://schemas.microsoft.com/office/drawing/2014/main" id="{19C21EFC-4327-0A26-561B-398205BC1AAE}"/>
              </a:ext>
            </a:extLst>
          </p:cNvPr>
          <p:cNvSpPr>
            <a:spLocks noGrp="1"/>
          </p:cNvSpPr>
          <p:nvPr>
            <p:ph idx="1"/>
          </p:nvPr>
        </p:nvSpPr>
        <p:spPr/>
        <p:txBody>
          <a:bodyPr/>
          <a:lstStyle/>
          <a:p>
            <a:r>
              <a:rPr lang="it-IT" b="1" dirty="0"/>
              <a:t>MAGGIORAZIONE, IMPOSTE SUI REDDITI, DEL COSTO DI ACQUISIZIONE DEI BENI </a:t>
            </a:r>
            <a:r>
              <a:rPr lang="it-IT" dirty="0"/>
              <a:t>con esclusivo riferimento alla determinazione delle quote di ammortamento e dei canoni di locazione finanziaria.</a:t>
            </a:r>
          </a:p>
          <a:p>
            <a:endParaRPr lang="it-IT" dirty="0"/>
          </a:p>
          <a:p>
            <a:r>
              <a:rPr lang="it-IT" b="1" cap="none" dirty="0"/>
              <a:t>NO</a:t>
            </a:r>
            <a:r>
              <a:rPr lang="it-IT" cap="none" dirty="0"/>
              <a:t> </a:t>
            </a:r>
            <a:r>
              <a:rPr lang="it-IT" dirty="0"/>
              <a:t>per </a:t>
            </a:r>
            <a:r>
              <a:rPr lang="it-IT" cap="none" dirty="0"/>
              <a:t>investimenti che beneficiano del credito d’imposta 4.0 di cui all’art. 1 co. 446 della L. 207/2024.</a:t>
            </a:r>
          </a:p>
          <a:p>
            <a:endParaRPr lang="it-IT" dirty="0"/>
          </a:p>
          <a:p>
            <a:r>
              <a:rPr lang="it-IT" b="1" dirty="0"/>
              <a:t>Misura</a:t>
            </a:r>
          </a:p>
          <a:p>
            <a:pPr lvl="0"/>
            <a:r>
              <a:rPr lang="it-IT" dirty="0"/>
              <a:t>180% per gli investimenti fino a 2,5 milioni di euro;</a:t>
            </a:r>
          </a:p>
          <a:p>
            <a:pPr lvl="0"/>
            <a:r>
              <a:rPr lang="it-IT" dirty="0"/>
              <a:t>100% per gli investimenti oltre 2,5 milioni e fino a 10 milioni di euro;</a:t>
            </a:r>
          </a:p>
          <a:p>
            <a:pPr lvl="0"/>
            <a:r>
              <a:rPr lang="it-IT" dirty="0"/>
              <a:t>50% per gli investimenti oltre 10 milioni e fino a 20 milioni di euro.</a:t>
            </a:r>
          </a:p>
          <a:p>
            <a:endParaRPr lang="it-IT" dirty="0"/>
          </a:p>
        </p:txBody>
      </p:sp>
      <p:sp>
        <p:nvSpPr>
          <p:cNvPr id="4" name="Segnaposto numero diapositiva 3">
            <a:extLst>
              <a:ext uri="{FF2B5EF4-FFF2-40B4-BE49-F238E27FC236}">
                <a16:creationId xmlns:a16="http://schemas.microsoft.com/office/drawing/2014/main" id="{1E963A89-80DD-871A-573A-0A4EE98D1698}"/>
              </a:ext>
            </a:extLst>
          </p:cNvPr>
          <p:cNvSpPr>
            <a:spLocks noGrp="1"/>
          </p:cNvSpPr>
          <p:nvPr>
            <p:ph type="sldNum" sz="quarter" idx="12"/>
          </p:nvPr>
        </p:nvSpPr>
        <p:spPr/>
        <p:txBody>
          <a:bodyPr/>
          <a:lstStyle/>
          <a:p>
            <a:fld id="{FB5B9F2C-B2AC-42B8-8C0E-D6B8362F432E}" type="slidenum">
              <a:rPr lang="it-IT" sz="1300" smtClean="0"/>
              <a:t>128</a:t>
            </a:fld>
            <a:endParaRPr lang="it-IT" sz="1300" dirty="0"/>
          </a:p>
        </p:txBody>
      </p:sp>
    </p:spTree>
    <p:extLst>
      <p:ext uri="{BB962C8B-B14F-4D97-AF65-F5344CB8AC3E}">
        <p14:creationId xmlns:p14="http://schemas.microsoft.com/office/powerpoint/2010/main" val="268806071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796C1B-6FAB-BE61-C3D8-B4434638DCC8}"/>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C06E133C-9C37-5B59-710C-88555B21753D}"/>
              </a:ext>
            </a:extLst>
          </p:cNvPr>
          <p:cNvSpPr>
            <a:spLocks noGrp="1"/>
          </p:cNvSpPr>
          <p:nvPr>
            <p:ph type="title"/>
          </p:nvPr>
        </p:nvSpPr>
        <p:spPr>
          <a:xfrm>
            <a:off x="566057" y="540099"/>
            <a:ext cx="8011886" cy="626851"/>
          </a:xfrm>
        </p:spPr>
        <p:txBody>
          <a:bodyPr>
            <a:normAutofit/>
          </a:bodyPr>
          <a:lstStyle/>
          <a:p>
            <a:r>
              <a:rPr lang="it-IT" dirty="0"/>
              <a:t> Iper-ammortamenti (art. 1 co. 427 - 429 della L. 199/2025, Allegati IV e V)</a:t>
            </a:r>
          </a:p>
        </p:txBody>
      </p:sp>
      <p:sp>
        <p:nvSpPr>
          <p:cNvPr id="3" name="Segnaposto contenuto 2">
            <a:extLst>
              <a:ext uri="{FF2B5EF4-FFF2-40B4-BE49-F238E27FC236}">
                <a16:creationId xmlns:a16="http://schemas.microsoft.com/office/drawing/2014/main" id="{4960687A-0CA4-B2F0-FE9C-1CC2987E7117}"/>
              </a:ext>
            </a:extLst>
          </p:cNvPr>
          <p:cNvSpPr>
            <a:spLocks noGrp="1"/>
          </p:cNvSpPr>
          <p:nvPr>
            <p:ph idx="1"/>
          </p:nvPr>
        </p:nvSpPr>
        <p:spPr/>
        <p:txBody>
          <a:bodyPr/>
          <a:lstStyle/>
          <a:p>
            <a:r>
              <a:rPr lang="it-IT" b="1" i="1" dirty="0"/>
              <a:t>Soggetti beneficiari</a:t>
            </a:r>
            <a:endParaRPr lang="it-IT" dirty="0"/>
          </a:p>
          <a:p>
            <a:r>
              <a:rPr lang="it-IT" dirty="0"/>
              <a:t>Titolari di reddito d’impresa che effettuano gli investimenti agevolabili.</a:t>
            </a:r>
          </a:p>
          <a:p>
            <a:endParaRPr lang="it-IT" dirty="0"/>
          </a:p>
          <a:p>
            <a:r>
              <a:rPr lang="it-IT" dirty="0"/>
              <a:t>Esclusioni: </a:t>
            </a:r>
          </a:p>
          <a:p>
            <a:pPr marL="285750" indent="-285750">
              <a:buFont typeface="Arial" panose="020B0604020202020204" pitchFamily="34" charset="0"/>
              <a:buChar char="•"/>
            </a:pPr>
            <a:r>
              <a:rPr lang="it-IT" dirty="0"/>
              <a:t>le imprese in stato di liquidazione volontaria, fallimento, liquidazione coatta amministrativa, concordato preventivo senza continuità aziendale, o sottoposte ad altra procedura concorsuale prevista dal RD 16.3.42 n. 267, dal Codice della crisi d’impresa e dell’insolvenza di cui al </a:t>
            </a:r>
            <a:r>
              <a:rPr lang="it-IT" dirty="0" err="1"/>
              <a:t>DLgs</a:t>
            </a:r>
            <a:r>
              <a:rPr lang="it-IT" dirty="0"/>
              <a:t>. 12.1.2019 n. 14, o da altre leggi speciali, o che abbiano in corso un procedimento per la </a:t>
            </a:r>
            <a:r>
              <a:rPr lang="it-IT" dirty="0" err="1"/>
              <a:t>dichia</a:t>
            </a:r>
            <a:r>
              <a:rPr lang="it-IT" dirty="0"/>
              <a:t>-razione di una di tali situazioni;</a:t>
            </a:r>
          </a:p>
          <a:p>
            <a:pPr marL="285750" lvl="0" indent="-285750">
              <a:buFont typeface="Arial" panose="020B0604020202020204" pitchFamily="34" charset="0"/>
              <a:buChar char="•"/>
            </a:pPr>
            <a:r>
              <a:rPr lang="it-IT" dirty="0"/>
              <a:t>le imprese destinatarie di sanzioni interdittive ai sensi del </a:t>
            </a:r>
            <a:r>
              <a:rPr lang="it-IT" dirty="0" err="1"/>
              <a:t>DLgs</a:t>
            </a:r>
            <a:r>
              <a:rPr lang="it-IT" dirty="0"/>
              <a:t>. 231/2001.</a:t>
            </a:r>
          </a:p>
          <a:p>
            <a:endParaRPr lang="it-IT" dirty="0"/>
          </a:p>
        </p:txBody>
      </p:sp>
      <p:sp>
        <p:nvSpPr>
          <p:cNvPr id="4" name="Segnaposto numero diapositiva 3">
            <a:extLst>
              <a:ext uri="{FF2B5EF4-FFF2-40B4-BE49-F238E27FC236}">
                <a16:creationId xmlns:a16="http://schemas.microsoft.com/office/drawing/2014/main" id="{225134F2-E7B5-B6AB-256C-F34BE4D05AD1}"/>
              </a:ext>
            </a:extLst>
          </p:cNvPr>
          <p:cNvSpPr>
            <a:spLocks noGrp="1"/>
          </p:cNvSpPr>
          <p:nvPr>
            <p:ph type="sldNum" sz="quarter" idx="12"/>
          </p:nvPr>
        </p:nvSpPr>
        <p:spPr/>
        <p:txBody>
          <a:bodyPr/>
          <a:lstStyle/>
          <a:p>
            <a:fld id="{FB5B9F2C-B2AC-42B8-8C0E-D6B8362F432E}" type="slidenum">
              <a:rPr lang="it-IT" sz="1300" smtClean="0"/>
              <a:t>129</a:t>
            </a:fld>
            <a:endParaRPr lang="it-IT" sz="1300" dirty="0"/>
          </a:p>
        </p:txBody>
      </p:sp>
    </p:spTree>
    <p:extLst>
      <p:ext uri="{BB962C8B-B14F-4D97-AF65-F5344CB8AC3E}">
        <p14:creationId xmlns:p14="http://schemas.microsoft.com/office/powerpoint/2010/main" val="3040870991"/>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7D1CC9-AB14-1B15-2751-FA31B49BBBCF}"/>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278F5291-D424-C7DF-9A1B-0D9EEA82895F}"/>
              </a:ext>
            </a:extLst>
          </p:cNvPr>
          <p:cNvSpPr>
            <a:spLocks noGrp="1"/>
          </p:cNvSpPr>
          <p:nvPr>
            <p:ph type="title"/>
          </p:nvPr>
        </p:nvSpPr>
        <p:spPr>
          <a:xfrm>
            <a:off x="566057" y="540099"/>
            <a:ext cx="8011886" cy="626851"/>
          </a:xfrm>
        </p:spPr>
        <p:txBody>
          <a:bodyPr>
            <a:normAutofit/>
          </a:bodyPr>
          <a:lstStyle/>
          <a:p>
            <a:r>
              <a:rPr lang="it-IT" dirty="0"/>
              <a:t> Iper-ammortamenti (art. 1 co. 427 - 429 della L. 199/2025, Allegati IV e V)</a:t>
            </a:r>
          </a:p>
        </p:txBody>
      </p:sp>
      <p:sp>
        <p:nvSpPr>
          <p:cNvPr id="3" name="Segnaposto contenuto 2">
            <a:extLst>
              <a:ext uri="{FF2B5EF4-FFF2-40B4-BE49-F238E27FC236}">
                <a16:creationId xmlns:a16="http://schemas.microsoft.com/office/drawing/2014/main" id="{4E7A59D6-D43C-C25D-BA86-42D37C3910EE}"/>
              </a:ext>
            </a:extLst>
          </p:cNvPr>
          <p:cNvSpPr>
            <a:spLocks noGrp="1"/>
          </p:cNvSpPr>
          <p:nvPr>
            <p:ph idx="1"/>
          </p:nvPr>
        </p:nvSpPr>
        <p:spPr/>
        <p:txBody>
          <a:bodyPr>
            <a:normAutofit lnSpcReduction="10000"/>
          </a:bodyPr>
          <a:lstStyle/>
          <a:p>
            <a:r>
              <a:rPr lang="it-IT" b="1" i="1" dirty="0"/>
              <a:t>Condizioni</a:t>
            </a:r>
            <a:endParaRPr lang="it-IT" dirty="0"/>
          </a:p>
          <a:p>
            <a:r>
              <a:rPr lang="it-IT" dirty="0"/>
              <a:t>La spettanza dell’agevolazione è comunque subordinata a:</a:t>
            </a:r>
          </a:p>
          <a:p>
            <a:pPr marL="285750" lvl="0" indent="-285750">
              <a:buFont typeface="Arial" panose="020B0604020202020204" pitchFamily="34" charset="0"/>
              <a:buChar char="•"/>
            </a:pPr>
            <a:r>
              <a:rPr lang="it-IT" dirty="0"/>
              <a:t>il rispetto delle normative sulla sicurezza nei luoghi di lavoro applicabili in ciascun settore;</a:t>
            </a:r>
          </a:p>
          <a:p>
            <a:pPr marL="285750" lvl="0" indent="-285750">
              <a:buFont typeface="Arial" panose="020B0604020202020204" pitchFamily="34" charset="0"/>
              <a:buChar char="•"/>
            </a:pPr>
            <a:r>
              <a:rPr lang="it-IT" dirty="0"/>
              <a:t>il corretto adempimento degli obblighi di versamento dei contributi previdenziali e assistenziali a favore dei lavoratori.</a:t>
            </a:r>
          </a:p>
          <a:p>
            <a:pPr marL="285750" lvl="0" indent="-285750">
              <a:buFont typeface="Arial" panose="020B0604020202020204" pitchFamily="34" charset="0"/>
              <a:buChar char="•"/>
            </a:pPr>
            <a:endParaRPr lang="it-IT" dirty="0"/>
          </a:p>
          <a:p>
            <a:r>
              <a:rPr lang="it-IT" b="1" i="1" dirty="0"/>
              <a:t>Ambito temporale</a:t>
            </a:r>
            <a:endParaRPr lang="it-IT" dirty="0"/>
          </a:p>
          <a:p>
            <a:r>
              <a:rPr lang="it-IT" dirty="0"/>
              <a:t>Sono agevolabili gli investimenti effettuati dall’1.1.2026 al 30.9.2028.</a:t>
            </a:r>
          </a:p>
          <a:p>
            <a:endParaRPr lang="it-IT" dirty="0"/>
          </a:p>
          <a:p>
            <a:r>
              <a:rPr lang="it-IT" b="1" i="1" dirty="0"/>
              <a:t>Modalità di accesso al beneficio</a:t>
            </a:r>
            <a:endParaRPr lang="it-IT" dirty="0"/>
          </a:p>
          <a:p>
            <a:r>
              <a:rPr lang="it-IT" dirty="0"/>
              <a:t>Per l’accesso al beneficio l’impresa dovrà trasmettere, in via telematica tramite una piattaforma sviluppata dal GSE, sulla base di modelli standardizzati, apposite comunicazioni e certificazioni concernenti gli investimenti agevolabili.</a:t>
            </a:r>
          </a:p>
          <a:p>
            <a:endParaRPr lang="it-IT" dirty="0"/>
          </a:p>
        </p:txBody>
      </p:sp>
      <p:sp>
        <p:nvSpPr>
          <p:cNvPr id="4" name="Segnaposto numero diapositiva 3">
            <a:extLst>
              <a:ext uri="{FF2B5EF4-FFF2-40B4-BE49-F238E27FC236}">
                <a16:creationId xmlns:a16="http://schemas.microsoft.com/office/drawing/2014/main" id="{40CF9E8E-8EB9-4C3F-F228-F627FC053752}"/>
              </a:ext>
            </a:extLst>
          </p:cNvPr>
          <p:cNvSpPr>
            <a:spLocks noGrp="1"/>
          </p:cNvSpPr>
          <p:nvPr>
            <p:ph type="sldNum" sz="quarter" idx="12"/>
          </p:nvPr>
        </p:nvSpPr>
        <p:spPr/>
        <p:txBody>
          <a:bodyPr/>
          <a:lstStyle/>
          <a:p>
            <a:fld id="{FB5B9F2C-B2AC-42B8-8C0E-D6B8362F432E}" type="slidenum">
              <a:rPr lang="it-IT" sz="1300" smtClean="0"/>
              <a:t>130</a:t>
            </a:fld>
            <a:endParaRPr lang="it-IT" sz="1300" dirty="0"/>
          </a:p>
        </p:txBody>
      </p:sp>
    </p:spTree>
    <p:extLst>
      <p:ext uri="{BB962C8B-B14F-4D97-AF65-F5344CB8AC3E}">
        <p14:creationId xmlns:p14="http://schemas.microsoft.com/office/powerpoint/2010/main" val="182837175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111E2B-0668-ED6B-FC43-704774636EB1}"/>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5664D235-1CD0-7BDB-A95E-6B8DE3D8DE64}"/>
              </a:ext>
            </a:extLst>
          </p:cNvPr>
          <p:cNvSpPr>
            <a:spLocks noGrp="1"/>
          </p:cNvSpPr>
          <p:nvPr>
            <p:ph type="title"/>
          </p:nvPr>
        </p:nvSpPr>
        <p:spPr>
          <a:xfrm>
            <a:off x="566057" y="540099"/>
            <a:ext cx="8011886" cy="626851"/>
          </a:xfrm>
        </p:spPr>
        <p:txBody>
          <a:bodyPr>
            <a:normAutofit/>
          </a:bodyPr>
          <a:lstStyle/>
          <a:p>
            <a:r>
              <a:rPr lang="it-IT" dirty="0"/>
              <a:t> Iper-ammortamenti (art. 1 co. 427 - 429 della L. 199/2025, Allegati IV e V)</a:t>
            </a:r>
          </a:p>
        </p:txBody>
      </p:sp>
      <p:sp>
        <p:nvSpPr>
          <p:cNvPr id="3" name="Segnaposto contenuto 2">
            <a:extLst>
              <a:ext uri="{FF2B5EF4-FFF2-40B4-BE49-F238E27FC236}">
                <a16:creationId xmlns:a16="http://schemas.microsoft.com/office/drawing/2014/main" id="{FF783785-26E9-8A25-6BF9-577337E534E7}"/>
              </a:ext>
            </a:extLst>
          </p:cNvPr>
          <p:cNvSpPr>
            <a:spLocks noGrp="1"/>
          </p:cNvSpPr>
          <p:nvPr>
            <p:ph idx="1"/>
          </p:nvPr>
        </p:nvSpPr>
        <p:spPr/>
        <p:txBody>
          <a:bodyPr>
            <a:normAutofit fontScale="92500" lnSpcReduction="20000"/>
          </a:bodyPr>
          <a:lstStyle/>
          <a:p>
            <a:r>
              <a:rPr lang="it-IT" b="1" i="1" dirty="0"/>
              <a:t>Beni agevolabili</a:t>
            </a:r>
            <a:endParaRPr lang="it-IT" dirty="0"/>
          </a:p>
          <a:p>
            <a:r>
              <a:rPr lang="it-IT" dirty="0"/>
              <a:t>La maggiorazione è riconosciuta per gli investimenti in:</a:t>
            </a:r>
          </a:p>
          <a:p>
            <a:pPr marL="285750" lvl="0" indent="-285750">
              <a:buFont typeface="Arial" panose="020B0604020202020204" pitchFamily="34" charset="0"/>
              <a:buChar char="•"/>
            </a:pPr>
            <a:r>
              <a:rPr lang="it-IT" dirty="0"/>
              <a:t>beni materiali e immateriali strumentali nuovi compresi, rispettivamente, negli elenchi di cui agli Allegati IV e V alla legge di bilancio 2026 (beni materiali e immateriali 4.0 aggiornati), interconnessi al sistema aziendale di gestione della produzione o alla rete di fornitura;</a:t>
            </a:r>
          </a:p>
          <a:p>
            <a:pPr lvl="0"/>
            <a:endParaRPr lang="it-IT" dirty="0"/>
          </a:p>
          <a:p>
            <a:pPr marL="285750" lvl="0" indent="-285750">
              <a:buFont typeface="Arial" panose="020B0604020202020204" pitchFamily="34" charset="0"/>
              <a:buChar char="•"/>
            </a:pPr>
            <a:r>
              <a:rPr lang="it-IT" dirty="0"/>
              <a:t>beni materiali nuovi strumentali all’esercizio d’impresa finalizzati all’auto-produzione di energia da fonti rinnovabili destinata all’autoconsumo, anche a distanza, compresi gli impianti per lo stoccaggio dell’energia prodotta. Con riferimento all’autoproduzione e all’autoconsumo di energia da fonte solare, sono considerati agevolabili esclusivamente gli impianti con moduli fotovoltaici di cui all’art. 12 co. 1 lett. b) e c) del DL 181/202333.</a:t>
            </a:r>
          </a:p>
          <a:p>
            <a:endParaRPr lang="it-IT" dirty="0"/>
          </a:p>
          <a:p>
            <a:r>
              <a:rPr lang="it-IT" dirty="0"/>
              <a:t>Sono agevolabili gli investimenti in beni strumentali:</a:t>
            </a:r>
          </a:p>
          <a:p>
            <a:pPr marL="285750" lvl="0" indent="-285750">
              <a:buFont typeface="Arial" panose="020B0604020202020204" pitchFamily="34" charset="0"/>
              <a:buChar char="•"/>
            </a:pPr>
            <a:r>
              <a:rPr lang="it-IT" dirty="0"/>
              <a:t>prodotti in uno degli Stati membri dell’Unione europea o in Stati aderenti all’Accordo sullo Spazio economico europeo;</a:t>
            </a:r>
          </a:p>
          <a:p>
            <a:pPr marL="285750" lvl="0" indent="-285750">
              <a:buFont typeface="Arial" panose="020B0604020202020204" pitchFamily="34" charset="0"/>
              <a:buChar char="•"/>
            </a:pPr>
            <a:r>
              <a:rPr lang="it-IT" dirty="0"/>
              <a:t>destinati a strutture produttive ubicate nel territorio dello Stato.</a:t>
            </a:r>
          </a:p>
          <a:p>
            <a:endParaRPr lang="it-IT" dirty="0"/>
          </a:p>
        </p:txBody>
      </p:sp>
      <p:sp>
        <p:nvSpPr>
          <p:cNvPr id="4" name="Segnaposto numero diapositiva 3">
            <a:extLst>
              <a:ext uri="{FF2B5EF4-FFF2-40B4-BE49-F238E27FC236}">
                <a16:creationId xmlns:a16="http://schemas.microsoft.com/office/drawing/2014/main" id="{A23CFD83-A370-B8D3-0C68-3D1348B09EC7}"/>
              </a:ext>
            </a:extLst>
          </p:cNvPr>
          <p:cNvSpPr>
            <a:spLocks noGrp="1"/>
          </p:cNvSpPr>
          <p:nvPr>
            <p:ph type="sldNum" sz="quarter" idx="12"/>
          </p:nvPr>
        </p:nvSpPr>
        <p:spPr/>
        <p:txBody>
          <a:bodyPr/>
          <a:lstStyle/>
          <a:p>
            <a:fld id="{FB5B9F2C-B2AC-42B8-8C0E-D6B8362F432E}" type="slidenum">
              <a:rPr lang="it-IT" sz="1300" smtClean="0"/>
              <a:t>131</a:t>
            </a:fld>
            <a:endParaRPr lang="it-IT" sz="1300" dirty="0"/>
          </a:p>
        </p:txBody>
      </p:sp>
    </p:spTree>
    <p:extLst>
      <p:ext uri="{BB962C8B-B14F-4D97-AF65-F5344CB8AC3E}">
        <p14:creationId xmlns:p14="http://schemas.microsoft.com/office/powerpoint/2010/main" val="1869428692"/>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039F35-5DD2-8196-E1C7-EDBAFE630D1F}"/>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FF7736B2-976D-DF3C-8626-CA23A49A735B}"/>
              </a:ext>
            </a:extLst>
          </p:cNvPr>
          <p:cNvSpPr>
            <a:spLocks noGrp="1"/>
          </p:cNvSpPr>
          <p:nvPr>
            <p:ph type="title"/>
          </p:nvPr>
        </p:nvSpPr>
        <p:spPr>
          <a:xfrm>
            <a:off x="566057" y="540099"/>
            <a:ext cx="8011886" cy="626851"/>
          </a:xfrm>
        </p:spPr>
        <p:txBody>
          <a:bodyPr>
            <a:normAutofit/>
          </a:bodyPr>
          <a:lstStyle/>
          <a:p>
            <a:r>
              <a:rPr lang="it-IT" dirty="0"/>
              <a:t> Iper-ammortamenti (art. 1 co. 427 - 429 della L. 199/2025, Allegati IV e V)</a:t>
            </a:r>
          </a:p>
        </p:txBody>
      </p:sp>
      <p:sp>
        <p:nvSpPr>
          <p:cNvPr id="3" name="Segnaposto contenuto 2">
            <a:extLst>
              <a:ext uri="{FF2B5EF4-FFF2-40B4-BE49-F238E27FC236}">
                <a16:creationId xmlns:a16="http://schemas.microsoft.com/office/drawing/2014/main" id="{F90A961E-87A6-4061-C193-29CEA4CC8BA5}"/>
              </a:ext>
            </a:extLst>
          </p:cNvPr>
          <p:cNvSpPr>
            <a:spLocks noGrp="1"/>
          </p:cNvSpPr>
          <p:nvPr>
            <p:ph idx="1"/>
          </p:nvPr>
        </p:nvSpPr>
        <p:spPr/>
        <p:txBody>
          <a:bodyPr>
            <a:normAutofit/>
          </a:bodyPr>
          <a:lstStyle/>
          <a:p>
            <a:r>
              <a:rPr lang="it-IT" b="1" i="1" dirty="0"/>
              <a:t>Investimenti sostitutivi </a:t>
            </a:r>
          </a:p>
          <a:p>
            <a:r>
              <a:rPr lang="it-IT" i="1" dirty="0"/>
              <a:t>R</a:t>
            </a:r>
            <a:r>
              <a:rPr lang="it-IT" dirty="0"/>
              <a:t>ealizzo a titolo oneroso del bene e successiva sostituzione con un bene materiale strumentale nuovo avente caratteristiche tecnologiche analoghe o superiori consente la fruizione delle quote di ammortamento residue.</a:t>
            </a:r>
          </a:p>
          <a:p>
            <a:endParaRPr lang="it-IT" b="1" i="1" dirty="0"/>
          </a:p>
          <a:p>
            <a:r>
              <a:rPr lang="it-IT" b="1" i="1" dirty="0"/>
              <a:t>Acconti</a:t>
            </a:r>
            <a:endParaRPr lang="it-IT" dirty="0"/>
          </a:p>
          <a:p>
            <a:r>
              <a:rPr lang="it-IT" dirty="0"/>
              <a:t>NO Iper ammortamento acconto dovuto per il periodo d’imposta in corso al 31.12.2026</a:t>
            </a:r>
          </a:p>
          <a:p>
            <a:endParaRPr lang="it-IT" b="1" i="1" dirty="0"/>
          </a:p>
          <a:p>
            <a:r>
              <a:rPr lang="it-IT" b="1" i="1" dirty="0"/>
              <a:t>Disposizioni attuative</a:t>
            </a:r>
            <a:endParaRPr lang="it-IT" dirty="0"/>
          </a:p>
          <a:p>
            <a:endParaRPr lang="it-IT" dirty="0"/>
          </a:p>
          <a:p>
            <a:r>
              <a:rPr lang="it-IT" dirty="0"/>
              <a:t>In attesa</a:t>
            </a:r>
          </a:p>
        </p:txBody>
      </p:sp>
      <p:sp>
        <p:nvSpPr>
          <p:cNvPr id="4" name="Segnaposto numero diapositiva 3">
            <a:extLst>
              <a:ext uri="{FF2B5EF4-FFF2-40B4-BE49-F238E27FC236}">
                <a16:creationId xmlns:a16="http://schemas.microsoft.com/office/drawing/2014/main" id="{DBA79395-30D7-04AF-A23E-D1089003431E}"/>
              </a:ext>
            </a:extLst>
          </p:cNvPr>
          <p:cNvSpPr>
            <a:spLocks noGrp="1"/>
          </p:cNvSpPr>
          <p:nvPr>
            <p:ph type="sldNum" sz="quarter" idx="12"/>
          </p:nvPr>
        </p:nvSpPr>
        <p:spPr/>
        <p:txBody>
          <a:bodyPr/>
          <a:lstStyle/>
          <a:p>
            <a:fld id="{FB5B9F2C-B2AC-42B8-8C0E-D6B8362F432E}" type="slidenum">
              <a:rPr lang="it-IT" sz="1300" smtClean="0"/>
              <a:t>132</a:t>
            </a:fld>
            <a:endParaRPr lang="it-IT" sz="1300" dirty="0"/>
          </a:p>
        </p:txBody>
      </p:sp>
    </p:spTree>
    <p:extLst>
      <p:ext uri="{BB962C8B-B14F-4D97-AF65-F5344CB8AC3E}">
        <p14:creationId xmlns:p14="http://schemas.microsoft.com/office/powerpoint/2010/main" val="204640514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EE95B9-CC6D-DB95-3EAA-0D03473CA945}"/>
            </a:ext>
          </a:extLst>
        </p:cNvPr>
        <p:cNvGrpSpPr/>
        <p:nvPr/>
      </p:nvGrpSpPr>
      <p:grpSpPr>
        <a:xfrm>
          <a:off x="0" y="0"/>
          <a:ext cx="0" cy="0"/>
          <a:chOff x="0" y="0"/>
          <a:chExt cx="0" cy="0"/>
        </a:xfrm>
      </p:grpSpPr>
      <p:sp>
        <p:nvSpPr>
          <p:cNvPr id="3" name="Titolo 1">
            <a:extLst>
              <a:ext uri="{FF2B5EF4-FFF2-40B4-BE49-F238E27FC236}">
                <a16:creationId xmlns:a16="http://schemas.microsoft.com/office/drawing/2014/main" id="{A9DAF9CA-DA48-B711-A7E1-B9DD4AB59413}"/>
              </a:ext>
            </a:extLst>
          </p:cNvPr>
          <p:cNvSpPr>
            <a:spLocks noGrp="1"/>
          </p:cNvSpPr>
          <p:nvPr>
            <p:ph type="ctrTitle"/>
          </p:nvPr>
        </p:nvSpPr>
        <p:spPr>
          <a:xfrm>
            <a:off x="0" y="1874838"/>
            <a:ext cx="9144000" cy="1011237"/>
          </a:xfrm>
        </p:spPr>
        <p:txBody>
          <a:bodyPr>
            <a:normAutofit/>
          </a:bodyPr>
          <a:lstStyle/>
          <a:p>
            <a:r>
              <a:rPr lang="it-IT" dirty="0"/>
              <a:t>FRAZIONAMENTO DELLE PLUSVALENZE</a:t>
            </a:r>
            <a:endParaRPr lang="it-IT" sz="1700" dirty="0"/>
          </a:p>
        </p:txBody>
      </p:sp>
      <p:sp>
        <p:nvSpPr>
          <p:cNvPr id="2" name="CasellaDiTesto 1">
            <a:extLst>
              <a:ext uri="{FF2B5EF4-FFF2-40B4-BE49-F238E27FC236}">
                <a16:creationId xmlns:a16="http://schemas.microsoft.com/office/drawing/2014/main" id="{8C53C304-1FE7-B0A5-D64E-D9FC4E1C4EF0}"/>
              </a:ext>
            </a:extLst>
          </p:cNvPr>
          <p:cNvSpPr txBox="1"/>
          <p:nvPr/>
        </p:nvSpPr>
        <p:spPr>
          <a:xfrm>
            <a:off x="0" y="452846"/>
            <a:ext cx="9144000" cy="1138773"/>
          </a:xfrm>
          <a:prstGeom prst="rect">
            <a:avLst/>
          </a:prstGeom>
          <a:noFill/>
        </p:spPr>
        <p:txBody>
          <a:bodyPr wrap="square" rtlCol="0">
            <a:spAutoFit/>
          </a:bodyPr>
          <a:lstStyle/>
          <a:p>
            <a:pPr algn="ctr"/>
            <a:r>
              <a:rPr lang="it-IT" sz="3400" b="1" dirty="0">
                <a:solidFill>
                  <a:schemeClr val="accent1"/>
                </a:solidFill>
              </a:rPr>
              <a:t>Labirinto LIVE 2026</a:t>
            </a:r>
          </a:p>
          <a:p>
            <a:pPr algn="ctr"/>
            <a:r>
              <a:rPr lang="it-IT" sz="3400" b="1" dirty="0"/>
              <a:t>Speciale Legge di Bilancio</a:t>
            </a:r>
          </a:p>
        </p:txBody>
      </p:sp>
    </p:spTree>
    <p:extLst>
      <p:ext uri="{BB962C8B-B14F-4D97-AF65-F5344CB8AC3E}">
        <p14:creationId xmlns:p14="http://schemas.microsoft.com/office/powerpoint/2010/main" val="103994088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0BCE6B-0266-0ED5-3F11-4A96F0C23F12}"/>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11B456D1-39F8-ABBA-66CE-D7795D9C08F9}"/>
              </a:ext>
            </a:extLst>
          </p:cNvPr>
          <p:cNvSpPr>
            <a:spLocks noGrp="1"/>
          </p:cNvSpPr>
          <p:nvPr>
            <p:ph type="title"/>
          </p:nvPr>
        </p:nvSpPr>
        <p:spPr>
          <a:xfrm>
            <a:off x="566057" y="540099"/>
            <a:ext cx="8011886" cy="626851"/>
          </a:xfrm>
        </p:spPr>
        <p:txBody>
          <a:bodyPr>
            <a:normAutofit/>
          </a:bodyPr>
          <a:lstStyle/>
          <a:p>
            <a:r>
              <a:rPr lang="it-IT" dirty="0"/>
              <a:t> Frazionamento delle plusvalenze - (art. 1 co. 42 - 43 della L. 199/2025)</a:t>
            </a:r>
          </a:p>
        </p:txBody>
      </p:sp>
      <p:sp>
        <p:nvSpPr>
          <p:cNvPr id="3" name="Segnaposto contenuto 2">
            <a:extLst>
              <a:ext uri="{FF2B5EF4-FFF2-40B4-BE49-F238E27FC236}">
                <a16:creationId xmlns:a16="http://schemas.microsoft.com/office/drawing/2014/main" id="{7A76DF54-2E6A-AEBA-2C29-F6530266B93E}"/>
              </a:ext>
            </a:extLst>
          </p:cNvPr>
          <p:cNvSpPr>
            <a:spLocks noGrp="1"/>
          </p:cNvSpPr>
          <p:nvPr>
            <p:ph idx="1"/>
          </p:nvPr>
        </p:nvSpPr>
        <p:spPr/>
        <p:txBody>
          <a:bodyPr/>
          <a:lstStyle/>
          <a:p>
            <a:r>
              <a:rPr lang="it-IT" dirty="0"/>
              <a:t>Si interviene sulla disciplina della </a:t>
            </a:r>
            <a:r>
              <a:rPr lang="it-IT" b="1" dirty="0"/>
              <a:t>rateizzazione delle plusvalenze nell’ambito del reddito di impresa di cui all’art. 86 co. 4 del TUIR, eliminando, per la generalità dei beni interessati, la facoltà di accedere al beneficio del frazionamento della plusvalenza</a:t>
            </a:r>
          </a:p>
          <a:p>
            <a:endParaRPr lang="it-IT" b="1" dirty="0"/>
          </a:p>
          <a:p>
            <a:r>
              <a:rPr lang="it-IT" b="1" dirty="0">
                <a:solidFill>
                  <a:srgbClr val="FF0000"/>
                </a:solidFill>
              </a:rPr>
              <a:t>Reddito per l’intero ammontare nell’esercizio in cui sono state “realizzate”.</a:t>
            </a:r>
          </a:p>
          <a:p>
            <a:endParaRPr lang="it-IT" b="1" dirty="0">
              <a:solidFill>
                <a:srgbClr val="FF0000"/>
              </a:solidFill>
            </a:endParaRPr>
          </a:p>
          <a:p>
            <a:r>
              <a:rPr lang="it-IT" b="1" dirty="0"/>
              <a:t>ELIMINATA</a:t>
            </a:r>
            <a:r>
              <a:rPr lang="it-IT" dirty="0"/>
              <a:t> </a:t>
            </a:r>
          </a:p>
          <a:p>
            <a:r>
              <a:rPr lang="it-IT" dirty="0"/>
              <a:t>la previgente facoltà di rateizzazione in 5 periodi di imposta, a condizione che i beni siano stati posseduti per un periodo non inferiore a 3 anni.</a:t>
            </a:r>
          </a:p>
          <a:p>
            <a:endParaRPr lang="it-IT" dirty="0"/>
          </a:p>
          <a:p>
            <a:r>
              <a:rPr lang="it-IT" b="1" dirty="0"/>
              <a:t>Generalità dei beni </a:t>
            </a:r>
            <a:r>
              <a:rPr lang="it-IT" b="1" dirty="0">
                <a:sym typeface="Wingdings" panose="05000000000000000000" pitchFamily="2" charset="2"/>
              </a:rPr>
              <a:t> </a:t>
            </a:r>
            <a:r>
              <a:rPr lang="it-IT" dirty="0"/>
              <a:t>strumentali, patrimoniali e per le partecipazioni immobilizzate non esenti</a:t>
            </a:r>
            <a:endParaRPr lang="it-IT" b="1" dirty="0">
              <a:solidFill>
                <a:srgbClr val="FF0000"/>
              </a:solidFill>
            </a:endParaRPr>
          </a:p>
        </p:txBody>
      </p:sp>
      <p:sp>
        <p:nvSpPr>
          <p:cNvPr id="4" name="Segnaposto numero diapositiva 3">
            <a:extLst>
              <a:ext uri="{FF2B5EF4-FFF2-40B4-BE49-F238E27FC236}">
                <a16:creationId xmlns:a16="http://schemas.microsoft.com/office/drawing/2014/main" id="{91138C34-9DF5-C259-683C-BA4371C0823F}"/>
              </a:ext>
            </a:extLst>
          </p:cNvPr>
          <p:cNvSpPr>
            <a:spLocks noGrp="1"/>
          </p:cNvSpPr>
          <p:nvPr>
            <p:ph type="sldNum" sz="quarter" idx="12"/>
          </p:nvPr>
        </p:nvSpPr>
        <p:spPr/>
        <p:txBody>
          <a:bodyPr/>
          <a:lstStyle/>
          <a:p>
            <a:fld id="{FB5B9F2C-B2AC-42B8-8C0E-D6B8362F432E}" type="slidenum">
              <a:rPr lang="it-IT" sz="1300" smtClean="0"/>
              <a:t>134</a:t>
            </a:fld>
            <a:endParaRPr lang="it-IT" sz="1300" dirty="0"/>
          </a:p>
        </p:txBody>
      </p:sp>
    </p:spTree>
    <p:extLst>
      <p:ext uri="{BB962C8B-B14F-4D97-AF65-F5344CB8AC3E}">
        <p14:creationId xmlns:p14="http://schemas.microsoft.com/office/powerpoint/2010/main" val="325854431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08192C-633B-5158-02C9-B8C353BD8FB9}"/>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B266AE91-D452-F771-8E7E-F116086D8A32}"/>
              </a:ext>
            </a:extLst>
          </p:cNvPr>
          <p:cNvSpPr>
            <a:spLocks noGrp="1"/>
          </p:cNvSpPr>
          <p:nvPr>
            <p:ph type="title"/>
          </p:nvPr>
        </p:nvSpPr>
        <p:spPr>
          <a:xfrm>
            <a:off x="566057" y="540099"/>
            <a:ext cx="8011886" cy="626851"/>
          </a:xfrm>
        </p:spPr>
        <p:txBody>
          <a:bodyPr>
            <a:normAutofit/>
          </a:bodyPr>
          <a:lstStyle/>
          <a:p>
            <a:r>
              <a:rPr lang="it-IT" dirty="0"/>
              <a:t> Frazionamento delle plusvalenze - (art. 1 co. 42 - 43 della L. 199/2025)</a:t>
            </a:r>
          </a:p>
        </p:txBody>
      </p:sp>
      <p:sp>
        <p:nvSpPr>
          <p:cNvPr id="3" name="Segnaposto contenuto 2">
            <a:extLst>
              <a:ext uri="{FF2B5EF4-FFF2-40B4-BE49-F238E27FC236}">
                <a16:creationId xmlns:a16="http://schemas.microsoft.com/office/drawing/2014/main" id="{313F5CEA-1535-E4C5-63E9-20E15360A0D5}"/>
              </a:ext>
            </a:extLst>
          </p:cNvPr>
          <p:cNvSpPr>
            <a:spLocks noGrp="1"/>
          </p:cNvSpPr>
          <p:nvPr>
            <p:ph idx="1"/>
          </p:nvPr>
        </p:nvSpPr>
        <p:spPr/>
        <p:txBody>
          <a:bodyPr>
            <a:normAutofit/>
          </a:bodyPr>
          <a:lstStyle/>
          <a:p>
            <a:r>
              <a:rPr lang="it-IT" b="1" i="1" dirty="0"/>
              <a:t>Decorrenza</a:t>
            </a:r>
          </a:p>
          <a:p>
            <a:endParaRPr lang="it-IT" dirty="0"/>
          </a:p>
          <a:p>
            <a:r>
              <a:rPr lang="it-IT" dirty="0"/>
              <a:t>Per espressa disposizione di legge, le modifiche trovano applicazione in relazione alle plusvalenze realizzate dal periodo di imposta successivo a quello in corso al 31.12.2025 (</a:t>
            </a:r>
            <a:r>
              <a:rPr lang="it-IT" b="1" dirty="0"/>
              <a:t>2026, per i soggetti con periodo di imposta coincidente con l’anno solare</a:t>
            </a:r>
            <a:r>
              <a:rPr lang="it-IT" dirty="0"/>
              <a:t>).</a:t>
            </a:r>
          </a:p>
          <a:p>
            <a:endParaRPr lang="it-IT" dirty="0"/>
          </a:p>
          <a:p>
            <a:endParaRPr lang="it-IT" dirty="0"/>
          </a:p>
          <a:p>
            <a:r>
              <a:rPr lang="it-IT" b="1" i="1" dirty="0"/>
              <a:t>Acconti 2026</a:t>
            </a:r>
            <a:endParaRPr lang="it-IT" dirty="0"/>
          </a:p>
          <a:p>
            <a:r>
              <a:rPr lang="it-IT" dirty="0"/>
              <a:t>Nella determinazione dell’acconto dovuto per il periodo di imposta successivo a quello in corso al 31.12.2025 si assume, quale imposta del periodo precedente, quella che sarebbe determinata applicando le nuove disposizioni.</a:t>
            </a:r>
          </a:p>
          <a:p>
            <a:endParaRPr lang="it-IT" b="1" dirty="0">
              <a:solidFill>
                <a:srgbClr val="FF0000"/>
              </a:solidFill>
            </a:endParaRPr>
          </a:p>
        </p:txBody>
      </p:sp>
      <p:sp>
        <p:nvSpPr>
          <p:cNvPr id="4" name="Segnaposto numero diapositiva 3">
            <a:extLst>
              <a:ext uri="{FF2B5EF4-FFF2-40B4-BE49-F238E27FC236}">
                <a16:creationId xmlns:a16="http://schemas.microsoft.com/office/drawing/2014/main" id="{991E4DC7-85E9-2263-FD5C-3F04491CA4C5}"/>
              </a:ext>
            </a:extLst>
          </p:cNvPr>
          <p:cNvSpPr>
            <a:spLocks noGrp="1"/>
          </p:cNvSpPr>
          <p:nvPr>
            <p:ph type="sldNum" sz="quarter" idx="12"/>
          </p:nvPr>
        </p:nvSpPr>
        <p:spPr/>
        <p:txBody>
          <a:bodyPr/>
          <a:lstStyle/>
          <a:p>
            <a:fld id="{FB5B9F2C-B2AC-42B8-8C0E-D6B8362F432E}" type="slidenum">
              <a:rPr lang="it-IT" sz="1300" smtClean="0"/>
              <a:t>135</a:t>
            </a:fld>
            <a:endParaRPr lang="it-IT" sz="1300" dirty="0"/>
          </a:p>
        </p:txBody>
      </p:sp>
    </p:spTree>
    <p:extLst>
      <p:ext uri="{BB962C8B-B14F-4D97-AF65-F5344CB8AC3E}">
        <p14:creationId xmlns:p14="http://schemas.microsoft.com/office/powerpoint/2010/main" val="3229651096"/>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E147AB-F56F-7008-EF9E-91C003A12C2D}"/>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60E93A62-DC07-E50F-7882-19520C8049D3}"/>
              </a:ext>
            </a:extLst>
          </p:cNvPr>
          <p:cNvSpPr>
            <a:spLocks noGrp="1"/>
          </p:cNvSpPr>
          <p:nvPr>
            <p:ph type="title"/>
          </p:nvPr>
        </p:nvSpPr>
        <p:spPr>
          <a:xfrm>
            <a:off x="566057" y="540099"/>
            <a:ext cx="8011886" cy="626851"/>
          </a:xfrm>
        </p:spPr>
        <p:txBody>
          <a:bodyPr>
            <a:normAutofit/>
          </a:bodyPr>
          <a:lstStyle/>
          <a:p>
            <a:r>
              <a:rPr lang="it-IT" dirty="0"/>
              <a:t> Frazionamento delle plusvalenze - (art. 1 co. 42 - 43 della L. 199/2025)</a:t>
            </a:r>
          </a:p>
        </p:txBody>
      </p:sp>
      <p:sp>
        <p:nvSpPr>
          <p:cNvPr id="3" name="Segnaposto contenuto 2">
            <a:extLst>
              <a:ext uri="{FF2B5EF4-FFF2-40B4-BE49-F238E27FC236}">
                <a16:creationId xmlns:a16="http://schemas.microsoft.com/office/drawing/2014/main" id="{39C65057-A8A8-BAE7-1260-38AB6BD00FB6}"/>
              </a:ext>
            </a:extLst>
          </p:cNvPr>
          <p:cNvSpPr>
            <a:spLocks noGrp="1"/>
          </p:cNvSpPr>
          <p:nvPr>
            <p:ph idx="1"/>
          </p:nvPr>
        </p:nvSpPr>
        <p:spPr/>
        <p:txBody>
          <a:bodyPr>
            <a:normAutofit/>
          </a:bodyPr>
          <a:lstStyle/>
          <a:p>
            <a:r>
              <a:rPr lang="it-IT" b="1" i="1" dirty="0"/>
              <a:t>Facoltà di frazionamento in un massimo di cinque periodi d’imposta</a:t>
            </a:r>
          </a:p>
          <a:p>
            <a:endParaRPr lang="it-IT" dirty="0"/>
          </a:p>
          <a:p>
            <a:r>
              <a:rPr lang="it-IT" dirty="0"/>
              <a:t>Per le plusvalenze realizzate a seguito di </a:t>
            </a:r>
            <a:r>
              <a:rPr lang="it-IT" b="1" dirty="0">
                <a:solidFill>
                  <a:srgbClr val="FF0000"/>
                </a:solidFill>
              </a:rPr>
              <a:t>cessioni di azienda o rami d’azienda </a:t>
            </a:r>
            <a:r>
              <a:rPr lang="it-IT" dirty="0"/>
              <a:t>rimane ferma la possibilità di </a:t>
            </a:r>
            <a:r>
              <a:rPr lang="it-IT" b="1" dirty="0"/>
              <a:t>rateizzare fino ad un massimo di 5 periodi di imposta</a:t>
            </a:r>
            <a:r>
              <a:rPr lang="it-IT" dirty="0"/>
              <a:t>, a condizione che l’azienda o il ramo d’azienda sia stato </a:t>
            </a:r>
            <a:r>
              <a:rPr lang="it-IT" b="1" dirty="0"/>
              <a:t>posseduto per un periodo non inferiore a 3 anni.</a:t>
            </a:r>
          </a:p>
          <a:p>
            <a:endParaRPr lang="it-IT" b="1" dirty="0"/>
          </a:p>
          <a:p>
            <a:r>
              <a:rPr lang="it-IT" dirty="0"/>
              <a:t>Per le plusvalenze realizzate mediante </a:t>
            </a:r>
            <a:r>
              <a:rPr lang="it-IT" b="1" dirty="0">
                <a:solidFill>
                  <a:srgbClr val="FF0000"/>
                </a:solidFill>
              </a:rPr>
              <a:t>cessione dei diritti all’utilizzo esclusivo della prestazione dell’atleta per le società sportive professionistiche</a:t>
            </a:r>
            <a:r>
              <a:rPr lang="it-IT" dirty="0"/>
              <a:t>, le quali, se i diritti sono stati </a:t>
            </a:r>
            <a:r>
              <a:rPr lang="it-IT" b="1" dirty="0"/>
              <a:t>posseduti per un periodo non inferiore a 2 anni</a:t>
            </a:r>
            <a:r>
              <a:rPr lang="it-IT" dirty="0"/>
              <a:t>, concorrono a formare il reddito:</a:t>
            </a:r>
          </a:p>
          <a:p>
            <a:pPr marL="285750" lvl="0" indent="-285750">
              <a:buFont typeface="Arial" panose="020B0604020202020204" pitchFamily="34" charset="0"/>
              <a:buChar char="•"/>
            </a:pPr>
            <a:r>
              <a:rPr lang="it-IT" dirty="0"/>
              <a:t>in </a:t>
            </a:r>
            <a:r>
              <a:rPr lang="it-IT" b="1" dirty="0"/>
              <a:t>quote costanti in un massimo di 5 periodi </a:t>
            </a:r>
            <a:r>
              <a:rPr lang="it-IT" dirty="0"/>
              <a:t>nei limiti della parte proporzionalmente corrispondente al corrispettivo eventualmente conseguito in denaro;</a:t>
            </a:r>
          </a:p>
          <a:p>
            <a:pPr marL="285750" lvl="0" indent="-285750">
              <a:buFont typeface="Arial" panose="020B0604020202020204" pitchFamily="34" charset="0"/>
              <a:buChar char="•"/>
            </a:pPr>
            <a:r>
              <a:rPr lang="it-IT" dirty="0"/>
              <a:t>nell’esercizio in cui sono realizzate, per la residua parte.</a:t>
            </a:r>
          </a:p>
          <a:p>
            <a:endParaRPr lang="it-IT" b="1" dirty="0">
              <a:solidFill>
                <a:srgbClr val="FF0000"/>
              </a:solidFill>
            </a:endParaRPr>
          </a:p>
        </p:txBody>
      </p:sp>
      <p:sp>
        <p:nvSpPr>
          <p:cNvPr id="4" name="Segnaposto numero diapositiva 3">
            <a:extLst>
              <a:ext uri="{FF2B5EF4-FFF2-40B4-BE49-F238E27FC236}">
                <a16:creationId xmlns:a16="http://schemas.microsoft.com/office/drawing/2014/main" id="{58D53BD4-BD7D-283B-5BFA-66C3D6494AB3}"/>
              </a:ext>
            </a:extLst>
          </p:cNvPr>
          <p:cNvSpPr>
            <a:spLocks noGrp="1"/>
          </p:cNvSpPr>
          <p:nvPr>
            <p:ph type="sldNum" sz="quarter" idx="12"/>
          </p:nvPr>
        </p:nvSpPr>
        <p:spPr/>
        <p:txBody>
          <a:bodyPr/>
          <a:lstStyle/>
          <a:p>
            <a:fld id="{FB5B9F2C-B2AC-42B8-8C0E-D6B8362F432E}" type="slidenum">
              <a:rPr lang="it-IT" sz="1300" smtClean="0"/>
              <a:t>136</a:t>
            </a:fld>
            <a:endParaRPr lang="it-IT" sz="1300" dirty="0"/>
          </a:p>
        </p:txBody>
      </p:sp>
    </p:spTree>
    <p:extLst>
      <p:ext uri="{BB962C8B-B14F-4D97-AF65-F5344CB8AC3E}">
        <p14:creationId xmlns:p14="http://schemas.microsoft.com/office/powerpoint/2010/main" val="3346047338"/>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E75025-F68D-21DB-15B6-67E955983B93}"/>
            </a:ext>
          </a:extLst>
        </p:cNvPr>
        <p:cNvGrpSpPr/>
        <p:nvPr/>
      </p:nvGrpSpPr>
      <p:grpSpPr>
        <a:xfrm>
          <a:off x="0" y="0"/>
          <a:ext cx="0" cy="0"/>
          <a:chOff x="0" y="0"/>
          <a:chExt cx="0" cy="0"/>
        </a:xfrm>
      </p:grpSpPr>
      <p:sp>
        <p:nvSpPr>
          <p:cNvPr id="3" name="Titolo 1">
            <a:extLst>
              <a:ext uri="{FF2B5EF4-FFF2-40B4-BE49-F238E27FC236}">
                <a16:creationId xmlns:a16="http://schemas.microsoft.com/office/drawing/2014/main" id="{F36E0210-B7F6-2A91-410B-1E3FCAEE26B7}"/>
              </a:ext>
            </a:extLst>
          </p:cNvPr>
          <p:cNvSpPr>
            <a:spLocks noGrp="1"/>
          </p:cNvSpPr>
          <p:nvPr>
            <p:ph type="ctrTitle"/>
          </p:nvPr>
        </p:nvSpPr>
        <p:spPr>
          <a:xfrm>
            <a:off x="0" y="2066131"/>
            <a:ext cx="9144000" cy="1011237"/>
          </a:xfrm>
        </p:spPr>
        <p:txBody>
          <a:bodyPr>
            <a:normAutofit/>
          </a:bodyPr>
          <a:lstStyle/>
          <a:p>
            <a:r>
              <a:rPr lang="it-IT" dirty="0"/>
              <a:t>AFFRANCAMENTO DELLE RISERVE</a:t>
            </a:r>
            <a:endParaRPr lang="it-IT" sz="1700" dirty="0"/>
          </a:p>
        </p:txBody>
      </p:sp>
      <p:sp>
        <p:nvSpPr>
          <p:cNvPr id="2" name="CasellaDiTesto 1">
            <a:extLst>
              <a:ext uri="{FF2B5EF4-FFF2-40B4-BE49-F238E27FC236}">
                <a16:creationId xmlns:a16="http://schemas.microsoft.com/office/drawing/2014/main" id="{8EB362B3-987D-B906-563F-5AF00843BA91}"/>
              </a:ext>
            </a:extLst>
          </p:cNvPr>
          <p:cNvSpPr txBox="1"/>
          <p:nvPr/>
        </p:nvSpPr>
        <p:spPr>
          <a:xfrm>
            <a:off x="0" y="452846"/>
            <a:ext cx="9144000" cy="1138773"/>
          </a:xfrm>
          <a:prstGeom prst="rect">
            <a:avLst/>
          </a:prstGeom>
          <a:noFill/>
        </p:spPr>
        <p:txBody>
          <a:bodyPr wrap="square" rtlCol="0">
            <a:spAutoFit/>
          </a:bodyPr>
          <a:lstStyle/>
          <a:p>
            <a:pPr algn="ctr"/>
            <a:r>
              <a:rPr lang="it-IT" sz="3400" b="1" dirty="0">
                <a:solidFill>
                  <a:schemeClr val="accent1"/>
                </a:solidFill>
              </a:rPr>
              <a:t>Labirinto LIVE 2026</a:t>
            </a:r>
          </a:p>
          <a:p>
            <a:pPr algn="ctr"/>
            <a:r>
              <a:rPr lang="it-IT" sz="3400" b="1" dirty="0"/>
              <a:t>Speciale Legge di Bilancio</a:t>
            </a:r>
          </a:p>
        </p:txBody>
      </p:sp>
    </p:spTree>
    <p:extLst>
      <p:ext uri="{BB962C8B-B14F-4D97-AF65-F5344CB8AC3E}">
        <p14:creationId xmlns:p14="http://schemas.microsoft.com/office/powerpoint/2010/main" val="3666753553"/>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E63CFB-D3AA-B41B-0D41-A124EA1B6D0A}"/>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A9C4F505-7DDA-F802-101F-42F4AFDAEDB6}"/>
              </a:ext>
            </a:extLst>
          </p:cNvPr>
          <p:cNvSpPr>
            <a:spLocks noGrp="1"/>
          </p:cNvSpPr>
          <p:nvPr>
            <p:ph type="title"/>
          </p:nvPr>
        </p:nvSpPr>
        <p:spPr>
          <a:xfrm>
            <a:off x="566057" y="540099"/>
            <a:ext cx="8011886" cy="626851"/>
          </a:xfrm>
        </p:spPr>
        <p:txBody>
          <a:bodyPr>
            <a:normAutofit fontScale="90000"/>
          </a:bodyPr>
          <a:lstStyle/>
          <a:p>
            <a:r>
              <a:rPr lang="it-IT" dirty="0"/>
              <a:t>  </a:t>
            </a:r>
            <a:br>
              <a:rPr lang="it-IT" dirty="0"/>
            </a:br>
            <a:r>
              <a:rPr lang="it-IT" dirty="0"/>
              <a:t>Affrancamento delle riserve (art. 1 co. 44 - 45 della L. 199/2025)</a:t>
            </a:r>
            <a:br>
              <a:rPr lang="it-IT" dirty="0"/>
            </a:br>
            <a:endParaRPr lang="it-IT" dirty="0"/>
          </a:p>
        </p:txBody>
      </p:sp>
      <p:sp>
        <p:nvSpPr>
          <p:cNvPr id="3" name="Segnaposto contenuto 2">
            <a:extLst>
              <a:ext uri="{FF2B5EF4-FFF2-40B4-BE49-F238E27FC236}">
                <a16:creationId xmlns:a16="http://schemas.microsoft.com/office/drawing/2014/main" id="{4CF13F68-370F-1DDC-4692-BBD810E0516E}"/>
              </a:ext>
            </a:extLst>
          </p:cNvPr>
          <p:cNvSpPr>
            <a:spLocks noGrp="1"/>
          </p:cNvSpPr>
          <p:nvPr>
            <p:ph idx="1"/>
          </p:nvPr>
        </p:nvSpPr>
        <p:spPr>
          <a:xfrm>
            <a:off x="714099" y="1284051"/>
            <a:ext cx="7715798" cy="3319350"/>
          </a:xfrm>
        </p:spPr>
        <p:txBody>
          <a:bodyPr>
            <a:noAutofit/>
          </a:bodyPr>
          <a:lstStyle/>
          <a:p>
            <a:r>
              <a:rPr lang="it-IT" sz="1300" b="1" dirty="0"/>
              <a:t>È riproposta la possibilità di affrancarle mediante il pagamento di un’imposta sostitutiva delle imposte sui redditi e dell’IRAP.</a:t>
            </a:r>
          </a:p>
          <a:p>
            <a:endParaRPr lang="it-IT" sz="1300" dirty="0"/>
          </a:p>
          <a:p>
            <a:r>
              <a:rPr lang="it-IT" sz="1300" b="1" dirty="0"/>
              <a:t>Riserve affrancabili</a:t>
            </a:r>
          </a:p>
          <a:p>
            <a:r>
              <a:rPr lang="it-IT" sz="1300" dirty="0"/>
              <a:t>Tutte le riserve in sospensione d’imposta, </a:t>
            </a:r>
          </a:p>
          <a:p>
            <a:r>
              <a:rPr lang="it-IT" sz="1300" dirty="0"/>
              <a:t>indipendentemente dalla legge in base alla quale sono state costituite. </a:t>
            </a:r>
          </a:p>
          <a:p>
            <a:r>
              <a:rPr lang="it-IT" sz="1300" dirty="0"/>
              <a:t>Effettuato in relazione a tutte o solo ad alcune delle riserve in sospensione d’imposta, e può essere integrale o parziale.</a:t>
            </a:r>
          </a:p>
          <a:p>
            <a:endParaRPr lang="it-IT" sz="1300" dirty="0"/>
          </a:p>
          <a:p>
            <a:r>
              <a:rPr lang="it-IT" sz="1300" b="1" dirty="0"/>
              <a:t>Condizioni</a:t>
            </a:r>
          </a:p>
          <a:p>
            <a:r>
              <a:rPr lang="it-IT" sz="1300" dirty="0"/>
              <a:t>Esistenza nel bilancio dell’esercizio in corso al 31.12.2024, e possono essere affrancate fino all’importo che residua al termine dell’esercizio in corso al 31.12.2025.</a:t>
            </a:r>
          </a:p>
          <a:p>
            <a:endParaRPr lang="it-IT" sz="1300" dirty="0"/>
          </a:p>
          <a:p>
            <a:r>
              <a:rPr lang="it-IT" sz="1300" b="1" dirty="0"/>
              <a:t>Imposta sostitutiva</a:t>
            </a:r>
            <a:r>
              <a:rPr lang="it-IT" sz="1300" dirty="0"/>
              <a:t> 10% liquidata nella dichiarazione relativa al periodo d’imposta in corso al 31.12.2025.</a:t>
            </a:r>
          </a:p>
          <a:p>
            <a:r>
              <a:rPr lang="it-IT" sz="1300" dirty="0"/>
              <a:t>Quattro rate di pari importo, la prima avente scadenza entro il saldo 2025, ultima entro il saldo 2026.</a:t>
            </a:r>
            <a:endParaRPr lang="it-IT" sz="1300" b="1" dirty="0">
              <a:solidFill>
                <a:srgbClr val="FF0000"/>
              </a:solidFill>
            </a:endParaRPr>
          </a:p>
        </p:txBody>
      </p:sp>
      <p:sp>
        <p:nvSpPr>
          <p:cNvPr id="4" name="Segnaposto numero diapositiva 3">
            <a:extLst>
              <a:ext uri="{FF2B5EF4-FFF2-40B4-BE49-F238E27FC236}">
                <a16:creationId xmlns:a16="http://schemas.microsoft.com/office/drawing/2014/main" id="{7FD68924-2BA8-F2AB-69F4-8BB0A2DE7F66}"/>
              </a:ext>
            </a:extLst>
          </p:cNvPr>
          <p:cNvSpPr>
            <a:spLocks noGrp="1"/>
          </p:cNvSpPr>
          <p:nvPr>
            <p:ph type="sldNum" sz="quarter" idx="12"/>
          </p:nvPr>
        </p:nvSpPr>
        <p:spPr/>
        <p:txBody>
          <a:bodyPr/>
          <a:lstStyle/>
          <a:p>
            <a:fld id="{FB5B9F2C-B2AC-42B8-8C0E-D6B8362F432E}" type="slidenum">
              <a:rPr lang="it-IT" sz="1300" smtClean="0"/>
              <a:t>138</a:t>
            </a:fld>
            <a:endParaRPr lang="it-IT" sz="1300" dirty="0"/>
          </a:p>
        </p:txBody>
      </p:sp>
      <p:sp>
        <p:nvSpPr>
          <p:cNvPr id="5" name="CasellaDiTesto 4">
            <a:extLst>
              <a:ext uri="{FF2B5EF4-FFF2-40B4-BE49-F238E27FC236}">
                <a16:creationId xmlns:a16="http://schemas.microsoft.com/office/drawing/2014/main" id="{45219817-06E1-CF45-8F6E-B4FEADEF968A}"/>
              </a:ext>
            </a:extLst>
          </p:cNvPr>
          <p:cNvSpPr txBox="1"/>
          <p:nvPr/>
        </p:nvSpPr>
        <p:spPr>
          <a:xfrm>
            <a:off x="4012042" y="1598171"/>
            <a:ext cx="4315097" cy="646331"/>
          </a:xfrm>
          <a:prstGeom prst="rect">
            <a:avLst/>
          </a:prstGeom>
          <a:ln>
            <a:solidFill>
              <a:srgbClr val="FF0000"/>
            </a:solidFill>
          </a:ln>
        </p:spPr>
        <p:style>
          <a:lnRef idx="2">
            <a:schemeClr val="dk1"/>
          </a:lnRef>
          <a:fillRef idx="1">
            <a:schemeClr val="lt1"/>
          </a:fillRef>
          <a:effectRef idx="0">
            <a:schemeClr val="dk1"/>
          </a:effectRef>
          <a:fontRef idx="minor">
            <a:schemeClr val="dk1"/>
          </a:fontRef>
        </p:style>
        <p:txBody>
          <a:bodyPr wrap="square" rtlCol="0">
            <a:spAutoFit/>
          </a:bodyPr>
          <a:lstStyle/>
          <a:p>
            <a:r>
              <a:rPr lang="it-IT" sz="1200" dirty="0"/>
              <a:t>Con l’affrancamento, le riserve fiscalmente assumono la natura di ordinarie riserve di utili, distribuibili ai soci senza alcun ulteriore onere per la società.</a:t>
            </a:r>
          </a:p>
        </p:txBody>
      </p:sp>
    </p:spTree>
    <p:extLst>
      <p:ext uri="{BB962C8B-B14F-4D97-AF65-F5344CB8AC3E}">
        <p14:creationId xmlns:p14="http://schemas.microsoft.com/office/powerpoint/2010/main" val="3932821805"/>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71176C-D3DE-34F4-E51C-8B00F63FA760}"/>
            </a:ext>
          </a:extLst>
        </p:cNvPr>
        <p:cNvGrpSpPr/>
        <p:nvPr/>
      </p:nvGrpSpPr>
      <p:grpSpPr>
        <a:xfrm>
          <a:off x="0" y="0"/>
          <a:ext cx="0" cy="0"/>
          <a:chOff x="0" y="0"/>
          <a:chExt cx="0" cy="0"/>
        </a:xfrm>
      </p:grpSpPr>
      <p:sp>
        <p:nvSpPr>
          <p:cNvPr id="3" name="Titolo 1">
            <a:extLst>
              <a:ext uri="{FF2B5EF4-FFF2-40B4-BE49-F238E27FC236}">
                <a16:creationId xmlns:a16="http://schemas.microsoft.com/office/drawing/2014/main" id="{7044F547-0AEE-1061-7AD3-5A824A9A486B}"/>
              </a:ext>
            </a:extLst>
          </p:cNvPr>
          <p:cNvSpPr>
            <a:spLocks noGrp="1"/>
          </p:cNvSpPr>
          <p:nvPr>
            <p:ph type="ctrTitle"/>
          </p:nvPr>
        </p:nvSpPr>
        <p:spPr>
          <a:xfrm>
            <a:off x="0" y="1874838"/>
            <a:ext cx="9144000" cy="1011237"/>
          </a:xfrm>
        </p:spPr>
        <p:txBody>
          <a:bodyPr>
            <a:normAutofit/>
          </a:bodyPr>
          <a:lstStyle/>
          <a:p>
            <a:r>
              <a:rPr lang="it-IT" dirty="0"/>
              <a:t>VALUTAZIONE DEI TITOLI</a:t>
            </a:r>
            <a:endParaRPr lang="it-IT" sz="1700" dirty="0"/>
          </a:p>
        </p:txBody>
      </p:sp>
      <p:sp>
        <p:nvSpPr>
          <p:cNvPr id="2" name="CasellaDiTesto 1">
            <a:extLst>
              <a:ext uri="{FF2B5EF4-FFF2-40B4-BE49-F238E27FC236}">
                <a16:creationId xmlns:a16="http://schemas.microsoft.com/office/drawing/2014/main" id="{8AC06374-A869-4794-5BF5-1DEDBEA06710}"/>
              </a:ext>
            </a:extLst>
          </p:cNvPr>
          <p:cNvSpPr txBox="1"/>
          <p:nvPr/>
        </p:nvSpPr>
        <p:spPr>
          <a:xfrm>
            <a:off x="0" y="452846"/>
            <a:ext cx="9144000" cy="1138773"/>
          </a:xfrm>
          <a:prstGeom prst="rect">
            <a:avLst/>
          </a:prstGeom>
          <a:noFill/>
        </p:spPr>
        <p:txBody>
          <a:bodyPr wrap="square" rtlCol="0">
            <a:spAutoFit/>
          </a:bodyPr>
          <a:lstStyle/>
          <a:p>
            <a:pPr algn="ctr"/>
            <a:r>
              <a:rPr lang="it-IT" sz="3400" b="1" dirty="0">
                <a:solidFill>
                  <a:schemeClr val="accent1"/>
                </a:solidFill>
              </a:rPr>
              <a:t>Labirinto LIVE 2026</a:t>
            </a:r>
          </a:p>
          <a:p>
            <a:pPr algn="ctr"/>
            <a:r>
              <a:rPr lang="it-IT" sz="3400" b="1" dirty="0"/>
              <a:t>Speciale Legge di Bilancio</a:t>
            </a:r>
          </a:p>
        </p:txBody>
      </p:sp>
    </p:spTree>
    <p:extLst>
      <p:ext uri="{BB962C8B-B14F-4D97-AF65-F5344CB8AC3E}">
        <p14:creationId xmlns:p14="http://schemas.microsoft.com/office/powerpoint/2010/main" val="2638851590"/>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757737-21F0-774A-A07F-9AB881D1E797}"/>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FF069A7-B472-D4ED-CD75-DD99D650C2F1}"/>
              </a:ext>
            </a:extLst>
          </p:cNvPr>
          <p:cNvSpPr>
            <a:spLocks noGrp="1"/>
          </p:cNvSpPr>
          <p:nvPr>
            <p:ph type="title"/>
          </p:nvPr>
        </p:nvSpPr>
        <p:spPr>
          <a:xfrm>
            <a:off x="566057" y="540099"/>
            <a:ext cx="8011886" cy="626851"/>
          </a:xfrm>
        </p:spPr>
        <p:txBody>
          <a:bodyPr>
            <a:normAutofit fontScale="90000"/>
          </a:bodyPr>
          <a:lstStyle/>
          <a:p>
            <a:r>
              <a:rPr lang="it-IT" dirty="0"/>
              <a:t>  </a:t>
            </a:r>
            <a:br>
              <a:rPr lang="it-IT" dirty="0"/>
            </a:br>
            <a:r>
              <a:rPr lang="it-IT" dirty="0"/>
              <a:t>Valutazione dei titoli iscritti nell’attivo circolante (art. 1 co. 65 - 67 della L. 199/2025)</a:t>
            </a:r>
            <a:br>
              <a:rPr lang="it-IT" dirty="0"/>
            </a:br>
            <a:endParaRPr lang="it-IT" dirty="0"/>
          </a:p>
        </p:txBody>
      </p:sp>
      <p:sp>
        <p:nvSpPr>
          <p:cNvPr id="3" name="Segnaposto contenuto 2">
            <a:extLst>
              <a:ext uri="{FF2B5EF4-FFF2-40B4-BE49-F238E27FC236}">
                <a16:creationId xmlns:a16="http://schemas.microsoft.com/office/drawing/2014/main" id="{3267DB0E-F88E-7904-A441-285FEC95DF3D}"/>
              </a:ext>
            </a:extLst>
          </p:cNvPr>
          <p:cNvSpPr>
            <a:spLocks noGrp="1"/>
          </p:cNvSpPr>
          <p:nvPr>
            <p:ph idx="1"/>
          </p:nvPr>
        </p:nvSpPr>
        <p:spPr>
          <a:xfrm>
            <a:off x="714099" y="1284051"/>
            <a:ext cx="7715798" cy="3319350"/>
          </a:xfrm>
        </p:spPr>
        <p:txBody>
          <a:bodyPr>
            <a:noAutofit/>
          </a:bodyPr>
          <a:lstStyle/>
          <a:p>
            <a:r>
              <a:rPr lang="it-IT" dirty="0"/>
              <a:t>Viene reintrodotta, per gli esercizi 2025 e 2026, la </a:t>
            </a:r>
            <a:r>
              <a:rPr lang="it-IT" b="1" dirty="0"/>
              <a:t>deroga ai criteri di valutazione in bilancio dei titoli iscritti nell’attivo circolante</a:t>
            </a:r>
            <a:r>
              <a:rPr lang="it-IT" dirty="0"/>
              <a:t>, </a:t>
            </a:r>
          </a:p>
          <a:p>
            <a:endParaRPr lang="it-IT" dirty="0"/>
          </a:p>
          <a:p>
            <a:r>
              <a:rPr lang="it-IT" dirty="0"/>
              <a:t>Consente ai soggetti che adottano i principi OIC di mantenere i </a:t>
            </a:r>
            <a:r>
              <a:rPr lang="it-IT" b="1" dirty="0"/>
              <a:t>medesimi valori risultanti dal bilancio precedente, evitando la svalutazione in base al valore di realizzazione desumibile dall’andamento del mercato</a:t>
            </a:r>
            <a:r>
              <a:rPr lang="it-IT" dirty="0"/>
              <a:t>, fatta salva l’ipotesi in cui la perdita abbia carattere durevole.</a:t>
            </a:r>
          </a:p>
          <a:p>
            <a:endParaRPr lang="it-IT" dirty="0"/>
          </a:p>
          <a:p>
            <a:r>
              <a:rPr lang="it-IT" dirty="0"/>
              <a:t>A fronte del regime derogatorio, è previsto </a:t>
            </a:r>
            <a:r>
              <a:rPr lang="it-IT" b="1" dirty="0"/>
              <a:t>l’obbligo di destinare a riserva indisponibile utili di ammontare corrispondente alla mancata svalutazione.</a:t>
            </a:r>
          </a:p>
          <a:p>
            <a:endParaRPr lang="it-IT" sz="1300" b="1" dirty="0">
              <a:solidFill>
                <a:srgbClr val="FF0000"/>
              </a:solidFill>
            </a:endParaRPr>
          </a:p>
        </p:txBody>
      </p:sp>
      <p:sp>
        <p:nvSpPr>
          <p:cNvPr id="4" name="Segnaposto numero diapositiva 3">
            <a:extLst>
              <a:ext uri="{FF2B5EF4-FFF2-40B4-BE49-F238E27FC236}">
                <a16:creationId xmlns:a16="http://schemas.microsoft.com/office/drawing/2014/main" id="{7DB117E6-5982-6EF1-C586-B3837D404665}"/>
              </a:ext>
            </a:extLst>
          </p:cNvPr>
          <p:cNvSpPr>
            <a:spLocks noGrp="1"/>
          </p:cNvSpPr>
          <p:nvPr>
            <p:ph type="sldNum" sz="quarter" idx="12"/>
          </p:nvPr>
        </p:nvSpPr>
        <p:spPr/>
        <p:txBody>
          <a:bodyPr/>
          <a:lstStyle/>
          <a:p>
            <a:fld id="{FB5B9F2C-B2AC-42B8-8C0E-D6B8362F432E}" type="slidenum">
              <a:rPr lang="it-IT" sz="1300" smtClean="0"/>
              <a:t>140</a:t>
            </a:fld>
            <a:endParaRPr lang="it-IT" sz="1300" dirty="0"/>
          </a:p>
        </p:txBody>
      </p:sp>
    </p:spTree>
    <p:extLst>
      <p:ext uri="{BB962C8B-B14F-4D97-AF65-F5344CB8AC3E}">
        <p14:creationId xmlns:p14="http://schemas.microsoft.com/office/powerpoint/2010/main" val="3048757141"/>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2FB8FE-338C-AA14-0607-FC5921D56BB9}"/>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B39C9007-1E99-FB8A-83C5-8750F77D546A}"/>
              </a:ext>
            </a:extLst>
          </p:cNvPr>
          <p:cNvSpPr>
            <a:spLocks noGrp="1"/>
          </p:cNvSpPr>
          <p:nvPr>
            <p:ph type="title"/>
          </p:nvPr>
        </p:nvSpPr>
        <p:spPr>
          <a:xfrm>
            <a:off x="566057" y="206724"/>
            <a:ext cx="8011886" cy="626851"/>
          </a:xfrm>
        </p:spPr>
        <p:txBody>
          <a:bodyPr>
            <a:normAutofit/>
          </a:bodyPr>
          <a:lstStyle/>
          <a:p>
            <a:r>
              <a:rPr lang="it-IT" dirty="0"/>
              <a:t>Valutazione obbligazioni e dei titoli in serie o di massa (art. 1 co. 130 – 131 della L. 199/2025)</a:t>
            </a:r>
          </a:p>
        </p:txBody>
      </p:sp>
      <p:sp>
        <p:nvSpPr>
          <p:cNvPr id="3" name="Segnaposto contenuto 2">
            <a:extLst>
              <a:ext uri="{FF2B5EF4-FFF2-40B4-BE49-F238E27FC236}">
                <a16:creationId xmlns:a16="http://schemas.microsoft.com/office/drawing/2014/main" id="{83022AF8-279C-2A76-290B-8060A519730C}"/>
              </a:ext>
            </a:extLst>
          </p:cNvPr>
          <p:cNvSpPr>
            <a:spLocks noGrp="1"/>
          </p:cNvSpPr>
          <p:nvPr>
            <p:ph idx="1"/>
          </p:nvPr>
        </p:nvSpPr>
        <p:spPr>
          <a:xfrm>
            <a:off x="637899" y="1022611"/>
            <a:ext cx="7715798" cy="3098278"/>
          </a:xfrm>
        </p:spPr>
        <p:txBody>
          <a:bodyPr>
            <a:noAutofit/>
          </a:bodyPr>
          <a:lstStyle/>
          <a:p>
            <a:r>
              <a:rPr lang="it-IT" sz="1300" dirty="0"/>
              <a:t>Modifiche alla disciplina della valutazione delle obbligazioni e dei titoli in serie o di massa (artt. 94 co. 4 del TUIR, 101 co. 2 e 2</a:t>
            </a:r>
            <a:r>
              <a:rPr lang="it-IT" sz="1300" i="1" dirty="0"/>
              <a:t>-bis </a:t>
            </a:r>
            <a:r>
              <a:rPr lang="it-IT" sz="1300" dirty="0"/>
              <a:t>e 110 co. 1</a:t>
            </a:r>
            <a:r>
              <a:rPr lang="it-IT" sz="1300" i="1" dirty="0"/>
              <a:t>-bis </a:t>
            </a:r>
            <a:r>
              <a:rPr lang="it-IT" sz="1300" dirty="0"/>
              <a:t>del TUIR).</a:t>
            </a:r>
          </a:p>
          <a:p>
            <a:endParaRPr lang="it-IT" sz="1300" b="1" i="1" dirty="0"/>
          </a:p>
          <a:p>
            <a:r>
              <a:rPr lang="it-IT" sz="1300" b="1" i="1" dirty="0"/>
              <a:t>Obbligazioni e titoli iscritti tra le immobilizzazioni finanziarie</a:t>
            </a:r>
            <a:endParaRPr lang="it-IT" sz="1300" dirty="0"/>
          </a:p>
          <a:p>
            <a:r>
              <a:rPr lang="it-IT" sz="1300" dirty="0"/>
              <a:t>Modifica art. 101 co. 2 primo periodo del TUIR rimanda ai criteri contenuti nell’art. 94 del TUIR per la valutazione dei beni indicati nell’art. 85 co. 1 lett. c), d) ed e) del TUIR che costituiscono immobilizzazioni finanziarie.</a:t>
            </a:r>
          </a:p>
          <a:p>
            <a:r>
              <a:rPr lang="it-IT" sz="1300" dirty="0"/>
              <a:t>Il secondo periodo dello stesso co. 2 stabilisce che, in relazione alle obbligazioni e agli altri titoli in serie e di massa di cui all’art. 85 co. 1 lett. e) del TUIR, negoziati nei mercati regolamentati italiani o esteri, le minusvalenze sono deducibili in misura non eccedente la differenza tra il valore fiscalmente riconosciuto e quello determinato in base alla media aritmetica dei prezzi rilevati nell’ultimo semestre.</a:t>
            </a:r>
          </a:p>
          <a:p>
            <a:r>
              <a:rPr lang="it-IT" sz="1300" dirty="0"/>
              <a:t>Le regole previste dall’art. 101 co. 2 primo e secondo periodo del TUIR, non mod-ficate, trovano applicazione per i soggetti OIC.</a:t>
            </a:r>
          </a:p>
          <a:p>
            <a:r>
              <a:rPr lang="it-IT" sz="1300" dirty="0"/>
              <a:t>Aggiungendo un terzo periodo al richiamato co. 2, si dispone che, per i soggetti che adottano i principi contabili internazionali, le minusvalenze da valutazione assumono rilievo fiscale se imputate a Conto economico.</a:t>
            </a:r>
          </a:p>
          <a:p>
            <a:r>
              <a:rPr lang="it-IT" sz="1300" dirty="0"/>
              <a:t>Conseguentemente, sono apportate modifiche di coordinamento normativo agli artt. 101 co. 2</a:t>
            </a:r>
            <a:r>
              <a:rPr lang="it-IT" sz="1300" i="1" dirty="0"/>
              <a:t>-bis </a:t>
            </a:r>
            <a:r>
              <a:rPr lang="it-IT" sz="1300" dirty="0"/>
              <a:t>del TUIR e 110 co. 1</a:t>
            </a:r>
            <a:r>
              <a:rPr lang="it-IT" sz="1300" i="1" dirty="0"/>
              <a:t>-bis </a:t>
            </a:r>
            <a:r>
              <a:rPr lang="it-IT" sz="1300" dirty="0"/>
              <a:t>del TUIR.</a:t>
            </a:r>
          </a:p>
          <a:p>
            <a:r>
              <a:rPr lang="it-IT" sz="1300" dirty="0"/>
              <a:t> </a:t>
            </a:r>
          </a:p>
          <a:p>
            <a:endParaRPr lang="it-IT" sz="1300" cap="none" dirty="0"/>
          </a:p>
        </p:txBody>
      </p:sp>
      <p:sp>
        <p:nvSpPr>
          <p:cNvPr id="4" name="Segnaposto numero diapositiva 3">
            <a:extLst>
              <a:ext uri="{FF2B5EF4-FFF2-40B4-BE49-F238E27FC236}">
                <a16:creationId xmlns:a16="http://schemas.microsoft.com/office/drawing/2014/main" id="{B648A63E-0EF9-21A6-36B4-81E09BA37EE3}"/>
              </a:ext>
            </a:extLst>
          </p:cNvPr>
          <p:cNvSpPr>
            <a:spLocks noGrp="1"/>
          </p:cNvSpPr>
          <p:nvPr>
            <p:ph type="sldNum" sz="quarter" idx="12"/>
          </p:nvPr>
        </p:nvSpPr>
        <p:spPr/>
        <p:txBody>
          <a:bodyPr/>
          <a:lstStyle/>
          <a:p>
            <a:fld id="{FB5B9F2C-B2AC-42B8-8C0E-D6B8362F432E}" type="slidenum">
              <a:rPr lang="it-IT" sz="1300" smtClean="0"/>
              <a:t>141</a:t>
            </a:fld>
            <a:endParaRPr lang="it-IT" sz="1300" dirty="0"/>
          </a:p>
        </p:txBody>
      </p:sp>
    </p:spTree>
    <p:extLst>
      <p:ext uri="{BB962C8B-B14F-4D97-AF65-F5344CB8AC3E}">
        <p14:creationId xmlns:p14="http://schemas.microsoft.com/office/powerpoint/2010/main" val="2733683920"/>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69BA9BA-42F4-BA12-0FCC-14BBBFD6E42A}"/>
              </a:ext>
            </a:extLst>
          </p:cNvPr>
          <p:cNvSpPr>
            <a:spLocks noGrp="1"/>
          </p:cNvSpPr>
          <p:nvPr>
            <p:ph type="title"/>
          </p:nvPr>
        </p:nvSpPr>
        <p:spPr>
          <a:xfrm>
            <a:off x="418011" y="168624"/>
            <a:ext cx="8011886" cy="626851"/>
          </a:xfrm>
        </p:spPr>
        <p:txBody>
          <a:bodyPr>
            <a:normAutofit/>
          </a:bodyPr>
          <a:lstStyle/>
          <a:p>
            <a:r>
              <a:rPr lang="it-IT" dirty="0"/>
              <a:t>Valutazione obbligazioni e dei titoli in serie o di massa (art. 1 co. 130 – 131 della L. 199/2025)</a:t>
            </a:r>
          </a:p>
        </p:txBody>
      </p:sp>
      <p:sp>
        <p:nvSpPr>
          <p:cNvPr id="3" name="Segnaposto contenuto 2">
            <a:extLst>
              <a:ext uri="{FF2B5EF4-FFF2-40B4-BE49-F238E27FC236}">
                <a16:creationId xmlns:a16="http://schemas.microsoft.com/office/drawing/2014/main" id="{193567A3-29BC-81EE-2E7E-82FDB3D9931A}"/>
              </a:ext>
            </a:extLst>
          </p:cNvPr>
          <p:cNvSpPr>
            <a:spLocks noGrp="1"/>
          </p:cNvSpPr>
          <p:nvPr>
            <p:ph idx="1"/>
          </p:nvPr>
        </p:nvSpPr>
        <p:spPr>
          <a:xfrm>
            <a:off x="418011" y="862150"/>
            <a:ext cx="8430714" cy="3622765"/>
          </a:xfrm>
        </p:spPr>
        <p:txBody>
          <a:bodyPr>
            <a:normAutofit fontScale="85000" lnSpcReduction="20000"/>
          </a:bodyPr>
          <a:lstStyle/>
          <a:p>
            <a:r>
              <a:rPr lang="it-IT" b="1" dirty="0">
                <a:solidFill>
                  <a:srgbClr val="FF0000"/>
                </a:solidFill>
              </a:rPr>
              <a:t>L’art. 1 co. 130–131 L. 199/2025 riscrive il criterio di determinazione del valore minimo dell’art. 94 co. 4 TUIR, lasciando fermo il rinvio all’art. 92 co. 5 (meccanica del valore minimo), ma modificando come tale valore minimo viene calcolato</a:t>
            </a:r>
          </a:p>
          <a:p>
            <a:endParaRPr lang="it-IT" b="1" i="1" dirty="0"/>
          </a:p>
          <a:p>
            <a:r>
              <a:rPr lang="it-IT" b="1" i="1" dirty="0"/>
              <a:t>Obbligazioni e altri titoli in serie e massa diversi dalle azioni e dagli strumenti finanziari similari alle azioni iscritti nell’attivo circolante</a:t>
            </a:r>
          </a:p>
          <a:p>
            <a:endParaRPr lang="it-IT" dirty="0"/>
          </a:p>
          <a:p>
            <a:r>
              <a:rPr lang="it-IT" dirty="0"/>
              <a:t>Modificato art. 94 co. 4 del TUIR, concernente la svalutazione delle obbligazioni e dei titoli in serie o di massa di cui all’art. 85 co. 1 lett. e) del TUIR.</a:t>
            </a:r>
          </a:p>
          <a:p>
            <a:endParaRPr lang="it-IT" dirty="0"/>
          </a:p>
          <a:p>
            <a:r>
              <a:rPr lang="it-IT" dirty="0"/>
              <a:t>Si stabilisce che, ai fini del </a:t>
            </a:r>
            <a:r>
              <a:rPr lang="it-IT" b="1" dirty="0"/>
              <a:t>criterio di valutazione </a:t>
            </a:r>
            <a:r>
              <a:rPr lang="it-IT" dirty="0"/>
              <a:t>di cui all’art. 92 co. 5 del TUIR, che il </a:t>
            </a:r>
            <a:r>
              <a:rPr lang="it-IT" b="1" dirty="0"/>
              <a:t>valore minimo è determinato:</a:t>
            </a:r>
          </a:p>
          <a:p>
            <a:pPr marL="285750" lvl="0" indent="-285750">
              <a:buFont typeface="Arial" panose="020B0604020202020204" pitchFamily="34" charset="0"/>
              <a:buChar char="•"/>
            </a:pPr>
            <a:r>
              <a:rPr lang="it-IT" b="1" dirty="0"/>
              <a:t>titoli negoziati in mercati regolamentati </a:t>
            </a:r>
            <a:r>
              <a:rPr lang="it-IT" b="1" dirty="0">
                <a:sym typeface="Wingdings" panose="05000000000000000000" pitchFamily="2" charset="2"/>
              </a:rPr>
              <a:t></a:t>
            </a:r>
            <a:r>
              <a:rPr lang="it-IT" dirty="0"/>
              <a:t> media aritmetica dei prezzi rilevati nell’ultimo semestre;</a:t>
            </a:r>
          </a:p>
          <a:p>
            <a:pPr lvl="0"/>
            <a:endParaRPr lang="it-IT" dirty="0"/>
          </a:p>
          <a:p>
            <a:pPr marL="285750" lvl="0" indent="-285750">
              <a:buFont typeface="Arial" panose="020B0604020202020204" pitchFamily="34" charset="0"/>
              <a:buChar char="•"/>
            </a:pPr>
            <a:r>
              <a:rPr lang="it-IT" b="1" dirty="0"/>
              <a:t>altri titoli non quotati </a:t>
            </a:r>
            <a:r>
              <a:rPr lang="it-IT" b="1" dirty="0">
                <a:sym typeface="Wingdings" panose="05000000000000000000" pitchFamily="2" charset="2"/>
              </a:rPr>
              <a:t></a:t>
            </a:r>
            <a:r>
              <a:rPr lang="it-IT" dirty="0"/>
              <a:t> applicando al valore fiscalmente riconosciuto l’eventuale decremento desunto dall’andamento complessivo del mercato telematico delle obbligazioni italiano nell’ultimo semestre (c.d. «MOT»).</a:t>
            </a:r>
          </a:p>
          <a:p>
            <a:pPr marL="285750" lvl="0" indent="-285750">
              <a:buFont typeface="Arial" panose="020B0604020202020204" pitchFamily="34" charset="0"/>
              <a:buChar char="•"/>
            </a:pPr>
            <a:endParaRPr lang="it-IT" dirty="0"/>
          </a:p>
          <a:p>
            <a:r>
              <a:rPr lang="it-IT" dirty="0">
                <a:solidFill>
                  <a:srgbClr val="FF0000"/>
                </a:solidFill>
              </a:rPr>
              <a:t>SOLO PER SOGGETTI OIC</a:t>
            </a:r>
          </a:p>
          <a:p>
            <a:endParaRPr lang="it-IT" dirty="0"/>
          </a:p>
          <a:p>
            <a:r>
              <a:rPr lang="it-IT" dirty="0"/>
              <a:t>IAS/IFRS </a:t>
            </a:r>
            <a:r>
              <a:rPr lang="it-IT" i="1" dirty="0" err="1"/>
              <a:t>adopter</a:t>
            </a:r>
            <a:r>
              <a:rPr lang="it-IT" i="1" dirty="0"/>
              <a:t> </a:t>
            </a:r>
            <a:r>
              <a:rPr lang="it-IT" i="1" dirty="0">
                <a:sym typeface="Wingdings" panose="05000000000000000000" pitchFamily="2" charset="2"/>
              </a:rPr>
              <a:t> </a:t>
            </a:r>
            <a:r>
              <a:rPr lang="it-IT" dirty="0">
                <a:sym typeface="Wingdings" panose="05000000000000000000" pitchFamily="2" charset="2"/>
              </a:rPr>
              <a:t>rilevanza fiscale in </a:t>
            </a:r>
            <a:r>
              <a:rPr lang="it-IT" dirty="0"/>
              <a:t>base alla corretta applicazione di tali principi contabili. </a:t>
            </a:r>
          </a:p>
          <a:p>
            <a:endParaRPr lang="it-IT" cap="none" dirty="0"/>
          </a:p>
        </p:txBody>
      </p:sp>
      <p:sp>
        <p:nvSpPr>
          <p:cNvPr id="4" name="Segnaposto numero diapositiva 3">
            <a:extLst>
              <a:ext uri="{FF2B5EF4-FFF2-40B4-BE49-F238E27FC236}">
                <a16:creationId xmlns:a16="http://schemas.microsoft.com/office/drawing/2014/main" id="{176F45D7-E052-DBEA-F651-65B5F101F7D5}"/>
              </a:ext>
            </a:extLst>
          </p:cNvPr>
          <p:cNvSpPr>
            <a:spLocks noGrp="1"/>
          </p:cNvSpPr>
          <p:nvPr>
            <p:ph type="sldNum" sz="quarter" idx="12"/>
          </p:nvPr>
        </p:nvSpPr>
        <p:spPr/>
        <p:txBody>
          <a:bodyPr/>
          <a:lstStyle/>
          <a:p>
            <a:fld id="{FB5B9F2C-B2AC-42B8-8C0E-D6B8362F432E}" type="slidenum">
              <a:rPr lang="it-IT" sz="1300" smtClean="0"/>
              <a:t>142</a:t>
            </a:fld>
            <a:endParaRPr lang="it-IT" sz="1300" dirty="0"/>
          </a:p>
        </p:txBody>
      </p:sp>
    </p:spTree>
    <p:extLst>
      <p:ext uri="{BB962C8B-B14F-4D97-AF65-F5344CB8AC3E}">
        <p14:creationId xmlns:p14="http://schemas.microsoft.com/office/powerpoint/2010/main" val="193677389"/>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ED6840-37D9-B144-A769-F14800FA86D0}"/>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A784A4FD-965E-0D0F-B01A-45C2277323FB}"/>
              </a:ext>
            </a:extLst>
          </p:cNvPr>
          <p:cNvSpPr>
            <a:spLocks noGrp="1"/>
          </p:cNvSpPr>
          <p:nvPr>
            <p:ph type="title"/>
          </p:nvPr>
        </p:nvSpPr>
        <p:spPr>
          <a:xfrm>
            <a:off x="566057" y="540099"/>
            <a:ext cx="8011886" cy="626851"/>
          </a:xfrm>
        </p:spPr>
        <p:txBody>
          <a:bodyPr>
            <a:normAutofit/>
          </a:bodyPr>
          <a:lstStyle/>
          <a:p>
            <a:r>
              <a:rPr lang="it-IT" dirty="0"/>
              <a:t>Valutazione obbligazioni e dei titoli in serie o di massa (art. 1 co. 130 – 131 della L. 199/2025)</a:t>
            </a:r>
          </a:p>
        </p:txBody>
      </p:sp>
      <p:sp>
        <p:nvSpPr>
          <p:cNvPr id="3" name="Segnaposto contenuto 2">
            <a:extLst>
              <a:ext uri="{FF2B5EF4-FFF2-40B4-BE49-F238E27FC236}">
                <a16:creationId xmlns:a16="http://schemas.microsoft.com/office/drawing/2014/main" id="{874DBDA1-A896-DFC2-FDC5-CF73D99CBF8B}"/>
              </a:ext>
            </a:extLst>
          </p:cNvPr>
          <p:cNvSpPr>
            <a:spLocks noGrp="1"/>
          </p:cNvSpPr>
          <p:nvPr>
            <p:ph idx="1"/>
          </p:nvPr>
        </p:nvSpPr>
        <p:spPr>
          <a:xfrm>
            <a:off x="731519" y="1249680"/>
            <a:ext cx="7698377" cy="3235235"/>
          </a:xfrm>
        </p:spPr>
        <p:txBody>
          <a:bodyPr>
            <a:normAutofit fontScale="92500" lnSpcReduction="20000"/>
          </a:bodyPr>
          <a:lstStyle/>
          <a:p>
            <a:r>
              <a:rPr lang="it-IT" b="1" i="1" dirty="0"/>
              <a:t>Definizioni</a:t>
            </a:r>
          </a:p>
          <a:p>
            <a:r>
              <a:rPr lang="it-IT" b="1" u="sng" dirty="0"/>
              <a:t>Articolo 85, comma 1, lettera </a:t>
            </a:r>
            <a:r>
              <a:rPr lang="it-IT" b="1" i="1" u="sng" dirty="0"/>
              <a:t>e)</a:t>
            </a:r>
            <a:r>
              <a:rPr lang="it-IT" b="1" u="sng" dirty="0"/>
              <a:t>, del TUIR</a:t>
            </a:r>
            <a:r>
              <a:rPr lang="it-IT" dirty="0"/>
              <a:t>, - ricavi - corrispettivi delle cessioni di </a:t>
            </a:r>
            <a:r>
              <a:rPr lang="it-IT" b="1" dirty="0">
                <a:solidFill>
                  <a:srgbClr val="FF0000"/>
                </a:solidFill>
              </a:rPr>
              <a:t>obbligazioni e di altri titoli in serie o di massa</a:t>
            </a:r>
            <a:r>
              <a:rPr lang="it-IT" dirty="0">
                <a:solidFill>
                  <a:srgbClr val="FF0000"/>
                </a:solidFill>
              </a:rPr>
              <a:t> </a:t>
            </a:r>
            <a:r>
              <a:rPr lang="it-IT" dirty="0"/>
              <a:t>diversi da quelli di cui alle lettere </a:t>
            </a:r>
            <a:r>
              <a:rPr lang="it-IT" i="1" dirty="0"/>
              <a:t>c) </a:t>
            </a:r>
            <a:r>
              <a:rPr lang="it-IT" dirty="0"/>
              <a:t>[ossia azioni o quote di partecipazione al capitale di società o enti soggetti passivi IRES] e </a:t>
            </a:r>
            <a:r>
              <a:rPr lang="it-IT" i="1" dirty="0"/>
              <a:t>d) </a:t>
            </a:r>
            <a:r>
              <a:rPr lang="it-IT" dirty="0"/>
              <a:t>[ossia strumenti finanziari similari alle azioni] precedenti </a:t>
            </a:r>
            <a:r>
              <a:rPr lang="it-IT" b="1" dirty="0">
                <a:solidFill>
                  <a:srgbClr val="FF0000"/>
                </a:solidFill>
              </a:rPr>
              <a:t>che non costituiscono immobilizzazioni finanziarie, anche se non rientrano fra i beni al cui scambio è diretta l'attività dell'impresa.</a:t>
            </a:r>
          </a:p>
          <a:p>
            <a:endParaRPr lang="it-IT" cap="none" dirty="0"/>
          </a:p>
          <a:p>
            <a:r>
              <a:rPr lang="it-IT" b="1" dirty="0"/>
              <a:t>Normativa previgente</a:t>
            </a:r>
          </a:p>
          <a:p>
            <a:r>
              <a:rPr lang="it-IT" b="1" dirty="0"/>
              <a:t>Valore minimo </a:t>
            </a:r>
            <a:r>
              <a:rPr lang="it-IT" dirty="0"/>
              <a:t>è determinato:</a:t>
            </a:r>
          </a:p>
          <a:p>
            <a:endParaRPr lang="it-IT" dirty="0"/>
          </a:p>
          <a:p>
            <a:pPr marL="285750" lvl="0" indent="-285750">
              <a:buFont typeface="Arial" panose="020B0604020202020204" pitchFamily="34" charset="0"/>
              <a:buChar char="•"/>
            </a:pPr>
            <a:r>
              <a:rPr lang="it-IT" b="1" dirty="0"/>
              <a:t>per i titoli negoziati in mercati regolamentati: </a:t>
            </a:r>
            <a:r>
              <a:rPr lang="it-IT" dirty="0"/>
              <a:t> prezzi rilevati nell'ultimo giorno dell'esercizio ovvero in base alla media aritmetica dei prezzi rilevati nell'ultimo mese. </a:t>
            </a:r>
          </a:p>
          <a:p>
            <a:pPr lvl="0"/>
            <a:endParaRPr lang="it-IT" dirty="0"/>
          </a:p>
          <a:p>
            <a:pPr marL="285750" lvl="0" indent="-285750">
              <a:buFont typeface="Arial" panose="020B0604020202020204" pitchFamily="34" charset="0"/>
              <a:buChar char="•"/>
            </a:pPr>
            <a:r>
              <a:rPr lang="it-IT" b="1" dirty="0"/>
              <a:t>per gli altri titoli, </a:t>
            </a:r>
            <a:r>
              <a:rPr lang="it-IT" dirty="0"/>
              <a:t>secondo le disposizioni dell'</a:t>
            </a:r>
            <a:r>
              <a:rPr lang="it-IT" b="1" dirty="0"/>
              <a:t>articolo 9, comma 4, lettera c -&gt;</a:t>
            </a:r>
            <a:r>
              <a:rPr lang="it-IT" dirty="0"/>
              <a:t> valore normale determinato comparativamente al valore normale dei titoli aventi analoghe caratteristiche negoziati in mercati regolamentati italiani o esteri e, in mancanza, in base ad altri elementi determinabili in modo obiettivo.</a:t>
            </a:r>
          </a:p>
          <a:p>
            <a:endParaRPr lang="it-IT" b="1" cap="none" dirty="0"/>
          </a:p>
        </p:txBody>
      </p:sp>
      <p:sp>
        <p:nvSpPr>
          <p:cNvPr id="4" name="Segnaposto numero diapositiva 3">
            <a:extLst>
              <a:ext uri="{FF2B5EF4-FFF2-40B4-BE49-F238E27FC236}">
                <a16:creationId xmlns:a16="http://schemas.microsoft.com/office/drawing/2014/main" id="{E8287F96-CB48-60BF-CBE9-5A11B535A87D}"/>
              </a:ext>
            </a:extLst>
          </p:cNvPr>
          <p:cNvSpPr>
            <a:spLocks noGrp="1"/>
          </p:cNvSpPr>
          <p:nvPr>
            <p:ph type="sldNum" sz="quarter" idx="12"/>
          </p:nvPr>
        </p:nvSpPr>
        <p:spPr/>
        <p:txBody>
          <a:bodyPr/>
          <a:lstStyle/>
          <a:p>
            <a:fld id="{FB5B9F2C-B2AC-42B8-8C0E-D6B8362F432E}" type="slidenum">
              <a:rPr lang="it-IT" sz="1300" smtClean="0"/>
              <a:t>143</a:t>
            </a:fld>
            <a:endParaRPr lang="it-IT" sz="1300" dirty="0"/>
          </a:p>
        </p:txBody>
      </p:sp>
    </p:spTree>
    <p:extLst>
      <p:ext uri="{BB962C8B-B14F-4D97-AF65-F5344CB8AC3E}">
        <p14:creationId xmlns:p14="http://schemas.microsoft.com/office/powerpoint/2010/main" val="2110555831"/>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819487-2367-70C8-0233-D21D69D7E447}"/>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375D4D12-902C-17EA-1B58-6C5F558F23D7}"/>
              </a:ext>
            </a:extLst>
          </p:cNvPr>
          <p:cNvSpPr>
            <a:spLocks noGrp="1"/>
          </p:cNvSpPr>
          <p:nvPr>
            <p:ph type="title"/>
          </p:nvPr>
        </p:nvSpPr>
        <p:spPr>
          <a:xfrm>
            <a:off x="566057" y="540099"/>
            <a:ext cx="8011886" cy="626851"/>
          </a:xfrm>
        </p:spPr>
        <p:txBody>
          <a:bodyPr>
            <a:normAutofit/>
          </a:bodyPr>
          <a:lstStyle/>
          <a:p>
            <a:r>
              <a:rPr lang="it-IT" dirty="0"/>
              <a:t>Valutazione obbligazioni e dei titoli in serie o di massa (art. 1 co. 130 – 131 della L. 199/2025)</a:t>
            </a:r>
          </a:p>
        </p:txBody>
      </p:sp>
      <p:sp>
        <p:nvSpPr>
          <p:cNvPr id="3" name="Segnaposto contenuto 2">
            <a:extLst>
              <a:ext uri="{FF2B5EF4-FFF2-40B4-BE49-F238E27FC236}">
                <a16:creationId xmlns:a16="http://schemas.microsoft.com/office/drawing/2014/main" id="{0A1E35A7-DA5C-3778-B85E-6DBC60C7B5CA}"/>
              </a:ext>
            </a:extLst>
          </p:cNvPr>
          <p:cNvSpPr>
            <a:spLocks noGrp="1"/>
          </p:cNvSpPr>
          <p:nvPr>
            <p:ph idx="1"/>
          </p:nvPr>
        </p:nvSpPr>
        <p:spPr>
          <a:xfrm>
            <a:off x="731519" y="1249680"/>
            <a:ext cx="7698377" cy="3235235"/>
          </a:xfrm>
        </p:spPr>
        <p:txBody>
          <a:bodyPr>
            <a:normAutofit/>
          </a:bodyPr>
          <a:lstStyle/>
          <a:p>
            <a:endParaRPr lang="it-IT" cap="none" dirty="0"/>
          </a:p>
          <a:p>
            <a:endParaRPr lang="it-IT" b="1" cap="none" dirty="0"/>
          </a:p>
        </p:txBody>
      </p:sp>
      <p:sp>
        <p:nvSpPr>
          <p:cNvPr id="4" name="Segnaposto numero diapositiva 3">
            <a:extLst>
              <a:ext uri="{FF2B5EF4-FFF2-40B4-BE49-F238E27FC236}">
                <a16:creationId xmlns:a16="http://schemas.microsoft.com/office/drawing/2014/main" id="{389A56FD-B904-5F59-6041-BBE27A515E88}"/>
              </a:ext>
            </a:extLst>
          </p:cNvPr>
          <p:cNvSpPr>
            <a:spLocks noGrp="1"/>
          </p:cNvSpPr>
          <p:nvPr>
            <p:ph type="sldNum" sz="quarter" idx="12"/>
          </p:nvPr>
        </p:nvSpPr>
        <p:spPr/>
        <p:txBody>
          <a:bodyPr/>
          <a:lstStyle/>
          <a:p>
            <a:fld id="{FB5B9F2C-B2AC-42B8-8C0E-D6B8362F432E}" type="slidenum">
              <a:rPr lang="it-IT" sz="1300" smtClean="0"/>
              <a:t>144</a:t>
            </a:fld>
            <a:endParaRPr lang="it-IT" sz="1300" dirty="0"/>
          </a:p>
        </p:txBody>
      </p:sp>
      <p:sp>
        <p:nvSpPr>
          <p:cNvPr id="5" name="CasellaDiTesto 4">
            <a:extLst>
              <a:ext uri="{FF2B5EF4-FFF2-40B4-BE49-F238E27FC236}">
                <a16:creationId xmlns:a16="http://schemas.microsoft.com/office/drawing/2014/main" id="{7D24AA11-99B2-2DE0-A88D-CF6B4D401908}"/>
              </a:ext>
            </a:extLst>
          </p:cNvPr>
          <p:cNvSpPr txBox="1"/>
          <p:nvPr/>
        </p:nvSpPr>
        <p:spPr>
          <a:xfrm>
            <a:off x="4114800" y="1882140"/>
            <a:ext cx="914400" cy="914400"/>
          </a:xfrm>
          <a:prstGeom prst="rect">
            <a:avLst/>
          </a:prstGeom>
          <a:noFill/>
        </p:spPr>
        <p:txBody>
          <a:bodyPr wrap="square" rtlCol="0">
            <a:spAutoFit/>
          </a:bodyPr>
          <a:lstStyle/>
          <a:p>
            <a:endParaRPr lang="it-IT" dirty="0"/>
          </a:p>
        </p:txBody>
      </p:sp>
      <p:sp>
        <p:nvSpPr>
          <p:cNvPr id="15" name="CasellaDiTesto 14">
            <a:extLst>
              <a:ext uri="{FF2B5EF4-FFF2-40B4-BE49-F238E27FC236}">
                <a16:creationId xmlns:a16="http://schemas.microsoft.com/office/drawing/2014/main" id="{F3F1B87C-FF84-ED9B-B841-B97E1A012D44}"/>
              </a:ext>
            </a:extLst>
          </p:cNvPr>
          <p:cNvSpPr txBox="1"/>
          <p:nvPr/>
        </p:nvSpPr>
        <p:spPr>
          <a:xfrm>
            <a:off x="714104" y="1250122"/>
            <a:ext cx="7715792" cy="3200876"/>
          </a:xfrm>
          <a:prstGeom prst="rect">
            <a:avLst/>
          </a:prstGeom>
          <a:noFill/>
        </p:spPr>
        <p:txBody>
          <a:bodyPr wrap="square">
            <a:spAutoFit/>
          </a:bodyPr>
          <a:lstStyle/>
          <a:p>
            <a:pPr algn="l"/>
            <a:r>
              <a:rPr lang="it-IT" sz="1400" b="1" dirty="0"/>
              <a:t>Titoli quotati</a:t>
            </a:r>
          </a:p>
          <a:p>
            <a:pPr algn="l"/>
            <a:endParaRPr lang="it-IT" sz="1400" dirty="0"/>
          </a:p>
          <a:p>
            <a:pPr algn="l"/>
            <a:r>
              <a:rPr lang="it-IT" sz="1400" dirty="0"/>
              <a:t>Ante modifica: Valore ancorato alle quotazioni di fine esercizio, con orizzonte temporale molto breve (ultimo mese).</a:t>
            </a:r>
          </a:p>
          <a:p>
            <a:pPr algn="l"/>
            <a:endParaRPr lang="it-IT" sz="1400" dirty="0"/>
          </a:p>
          <a:p>
            <a:r>
              <a:rPr lang="it-IT" sz="1400" dirty="0"/>
              <a:t>Post modifica: scompare il riferimento al prezzo dell’ultimo giorno e alla media dell’ultimo mese; la norma allunga l’orizzonte temporale a 6 mesi, con effetto di “smussare” la volatilità di breve periodo </a:t>
            </a:r>
          </a:p>
          <a:p>
            <a:endParaRPr lang="it-IT" b="0" i="0" dirty="0">
              <a:solidFill>
                <a:srgbClr val="374151"/>
              </a:solidFill>
              <a:effectLst/>
              <a:latin typeface="Inter"/>
            </a:endParaRPr>
          </a:p>
          <a:p>
            <a:r>
              <a:rPr lang="it-IT" sz="1600" b="1" dirty="0"/>
              <a:t>In ogni caso, il valore fiscale delle rimanenze non può essere inferiore al valore minimo; se il valore civilistico è inferiore, si genera una ripresa fiscale in aumento in dichiarazione.</a:t>
            </a:r>
            <a:endParaRPr lang="it-IT" sz="1600" b="1" i="0" dirty="0">
              <a:solidFill>
                <a:srgbClr val="374151"/>
              </a:solidFill>
              <a:effectLst/>
              <a:latin typeface="Inter"/>
            </a:endParaRPr>
          </a:p>
          <a:p>
            <a:endParaRPr lang="it-IT" b="0" i="0" dirty="0">
              <a:solidFill>
                <a:srgbClr val="374151"/>
              </a:solidFill>
              <a:effectLst/>
              <a:latin typeface="Inter"/>
            </a:endParaRPr>
          </a:p>
        </p:txBody>
      </p:sp>
    </p:spTree>
    <p:extLst>
      <p:ext uri="{BB962C8B-B14F-4D97-AF65-F5344CB8AC3E}">
        <p14:creationId xmlns:p14="http://schemas.microsoft.com/office/powerpoint/2010/main" val="4151210169"/>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E19C20-A387-6E2D-B622-D29009D00068}"/>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D5DEC14B-6DD4-0529-BB41-74E29C701AF2}"/>
              </a:ext>
            </a:extLst>
          </p:cNvPr>
          <p:cNvSpPr>
            <a:spLocks noGrp="1"/>
          </p:cNvSpPr>
          <p:nvPr>
            <p:ph type="title"/>
          </p:nvPr>
        </p:nvSpPr>
        <p:spPr>
          <a:xfrm>
            <a:off x="566057" y="540099"/>
            <a:ext cx="8011886" cy="626851"/>
          </a:xfrm>
        </p:spPr>
        <p:txBody>
          <a:bodyPr>
            <a:normAutofit/>
          </a:bodyPr>
          <a:lstStyle/>
          <a:p>
            <a:r>
              <a:rPr lang="it-IT" dirty="0"/>
              <a:t>Valutazione obbligazioni e dei titoli in serie o di massa (art. 1 co. 130 – 131 della L. 199/2025)</a:t>
            </a:r>
          </a:p>
        </p:txBody>
      </p:sp>
      <p:sp>
        <p:nvSpPr>
          <p:cNvPr id="3" name="Segnaposto contenuto 2">
            <a:extLst>
              <a:ext uri="{FF2B5EF4-FFF2-40B4-BE49-F238E27FC236}">
                <a16:creationId xmlns:a16="http://schemas.microsoft.com/office/drawing/2014/main" id="{79ED421A-021E-A1CD-1A71-948B45019D70}"/>
              </a:ext>
            </a:extLst>
          </p:cNvPr>
          <p:cNvSpPr>
            <a:spLocks noGrp="1"/>
          </p:cNvSpPr>
          <p:nvPr>
            <p:ph idx="1"/>
          </p:nvPr>
        </p:nvSpPr>
        <p:spPr>
          <a:xfrm>
            <a:off x="731519" y="1249680"/>
            <a:ext cx="7698377" cy="3235235"/>
          </a:xfrm>
        </p:spPr>
        <p:txBody>
          <a:bodyPr>
            <a:normAutofit/>
          </a:bodyPr>
          <a:lstStyle/>
          <a:p>
            <a:endParaRPr lang="it-IT" cap="none" dirty="0"/>
          </a:p>
          <a:p>
            <a:endParaRPr lang="it-IT" b="1" cap="none" dirty="0"/>
          </a:p>
        </p:txBody>
      </p:sp>
      <p:sp>
        <p:nvSpPr>
          <p:cNvPr id="4" name="Segnaposto numero diapositiva 3">
            <a:extLst>
              <a:ext uri="{FF2B5EF4-FFF2-40B4-BE49-F238E27FC236}">
                <a16:creationId xmlns:a16="http://schemas.microsoft.com/office/drawing/2014/main" id="{2251DBA6-C999-B48F-A5CE-CFC434B258B1}"/>
              </a:ext>
            </a:extLst>
          </p:cNvPr>
          <p:cNvSpPr>
            <a:spLocks noGrp="1"/>
          </p:cNvSpPr>
          <p:nvPr>
            <p:ph type="sldNum" sz="quarter" idx="12"/>
          </p:nvPr>
        </p:nvSpPr>
        <p:spPr/>
        <p:txBody>
          <a:bodyPr/>
          <a:lstStyle/>
          <a:p>
            <a:fld id="{FB5B9F2C-B2AC-42B8-8C0E-D6B8362F432E}" type="slidenum">
              <a:rPr lang="it-IT" sz="1300" smtClean="0"/>
              <a:t>145</a:t>
            </a:fld>
            <a:endParaRPr lang="it-IT" sz="1300" dirty="0"/>
          </a:p>
        </p:txBody>
      </p:sp>
      <p:sp>
        <p:nvSpPr>
          <p:cNvPr id="5" name="CasellaDiTesto 4">
            <a:extLst>
              <a:ext uri="{FF2B5EF4-FFF2-40B4-BE49-F238E27FC236}">
                <a16:creationId xmlns:a16="http://schemas.microsoft.com/office/drawing/2014/main" id="{4306FA6E-C242-AED5-F0E6-ADF965161733}"/>
              </a:ext>
            </a:extLst>
          </p:cNvPr>
          <p:cNvSpPr txBox="1"/>
          <p:nvPr/>
        </p:nvSpPr>
        <p:spPr>
          <a:xfrm>
            <a:off x="4114800" y="1882140"/>
            <a:ext cx="914400" cy="914400"/>
          </a:xfrm>
          <a:prstGeom prst="rect">
            <a:avLst/>
          </a:prstGeom>
          <a:noFill/>
        </p:spPr>
        <p:txBody>
          <a:bodyPr wrap="square" rtlCol="0">
            <a:spAutoFit/>
          </a:bodyPr>
          <a:lstStyle/>
          <a:p>
            <a:endParaRPr lang="it-IT" dirty="0"/>
          </a:p>
        </p:txBody>
      </p:sp>
      <p:sp>
        <p:nvSpPr>
          <p:cNvPr id="15" name="CasellaDiTesto 14">
            <a:extLst>
              <a:ext uri="{FF2B5EF4-FFF2-40B4-BE49-F238E27FC236}">
                <a16:creationId xmlns:a16="http://schemas.microsoft.com/office/drawing/2014/main" id="{8D108B01-BC4C-E705-F61D-730DB36E0CF9}"/>
              </a:ext>
            </a:extLst>
          </p:cNvPr>
          <p:cNvSpPr txBox="1"/>
          <p:nvPr/>
        </p:nvSpPr>
        <p:spPr>
          <a:xfrm>
            <a:off x="714104" y="1250122"/>
            <a:ext cx="7606936" cy="3585597"/>
          </a:xfrm>
          <a:prstGeom prst="rect">
            <a:avLst/>
          </a:prstGeom>
          <a:noFill/>
        </p:spPr>
        <p:txBody>
          <a:bodyPr wrap="square">
            <a:spAutoFit/>
          </a:bodyPr>
          <a:lstStyle/>
          <a:p>
            <a:r>
              <a:rPr lang="it-IT" sz="1400" b="1" dirty="0"/>
              <a:t>Titoli non quotati: </a:t>
            </a:r>
          </a:p>
          <a:p>
            <a:endParaRPr lang="it-IT" sz="1400" b="1" dirty="0"/>
          </a:p>
          <a:p>
            <a:r>
              <a:rPr lang="it-IT" sz="1400" dirty="0"/>
              <a:t>Si prende il valore fiscale riconosciuto all’inizio del semestre (o comunque prima della svalutazione);</a:t>
            </a:r>
          </a:p>
          <a:p>
            <a:endParaRPr lang="it-IT" sz="1400" dirty="0"/>
          </a:p>
          <a:p>
            <a:r>
              <a:rPr lang="it-IT" sz="1400" dirty="0"/>
              <a:t>Si individua la variazione percentuale negativa dell’indice/indicatore di riferimento del mercato telematico delle obbligazioni italiane nell’ultimo semestre;</a:t>
            </a:r>
          </a:p>
          <a:p>
            <a:endParaRPr lang="it-IT" sz="1400" dirty="0"/>
          </a:p>
          <a:p>
            <a:r>
              <a:rPr lang="it-IT" sz="1400" dirty="0"/>
              <a:t>Si applica tale percentuale al valore fiscale, ottenendo il nuovo valore minimo.</a:t>
            </a:r>
          </a:p>
          <a:p>
            <a:endParaRPr lang="it-IT" sz="1400" dirty="0"/>
          </a:p>
          <a:p>
            <a:pPr>
              <a:lnSpc>
                <a:spcPct val="150000"/>
              </a:lnSpc>
            </a:pPr>
            <a:r>
              <a:rPr lang="it-IT" sz="1400" b="1" dirty="0"/>
              <a:t>La logica è quella di collegare anche i titoli non quotati a un benchmark di mercato oggettivo, evitando valutazioni eccessivamente discrezionali (art. 9) e ancorando la deducibilità delle svalutazioni a movimenti effettivi del mercato obbligazionario</a:t>
            </a:r>
            <a:r>
              <a:rPr lang="it-IT" b="1" dirty="0"/>
              <a:t>.</a:t>
            </a:r>
            <a:endParaRPr lang="it-IT" b="1" dirty="0">
              <a:solidFill>
                <a:srgbClr val="374151"/>
              </a:solidFill>
              <a:latin typeface="Inter"/>
            </a:endParaRPr>
          </a:p>
          <a:p>
            <a:endParaRPr lang="it-IT" b="0" i="0" dirty="0">
              <a:solidFill>
                <a:srgbClr val="374151"/>
              </a:solidFill>
              <a:effectLst/>
              <a:latin typeface="Inter"/>
            </a:endParaRPr>
          </a:p>
        </p:txBody>
      </p:sp>
    </p:spTree>
    <p:extLst>
      <p:ext uri="{BB962C8B-B14F-4D97-AF65-F5344CB8AC3E}">
        <p14:creationId xmlns:p14="http://schemas.microsoft.com/office/powerpoint/2010/main" val="1712332012"/>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BE0430-6D14-E87B-FD7F-66998378FFE8}"/>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B3772955-56FE-C82B-052F-3D1A3D933C77}"/>
              </a:ext>
            </a:extLst>
          </p:cNvPr>
          <p:cNvSpPr>
            <a:spLocks noGrp="1"/>
          </p:cNvSpPr>
          <p:nvPr>
            <p:ph type="title"/>
          </p:nvPr>
        </p:nvSpPr>
        <p:spPr>
          <a:xfrm>
            <a:off x="566057" y="540099"/>
            <a:ext cx="8011886" cy="626851"/>
          </a:xfrm>
        </p:spPr>
        <p:txBody>
          <a:bodyPr>
            <a:normAutofit/>
          </a:bodyPr>
          <a:lstStyle/>
          <a:p>
            <a:r>
              <a:rPr lang="it-IT" dirty="0"/>
              <a:t>Valutazione obbligazioni e dei titoli in serie o di massa (art. 1 co. 130 – 131 della L. 199/2025)</a:t>
            </a:r>
          </a:p>
        </p:txBody>
      </p:sp>
      <p:sp>
        <p:nvSpPr>
          <p:cNvPr id="3" name="Segnaposto contenuto 2">
            <a:extLst>
              <a:ext uri="{FF2B5EF4-FFF2-40B4-BE49-F238E27FC236}">
                <a16:creationId xmlns:a16="http://schemas.microsoft.com/office/drawing/2014/main" id="{C68CBB38-B84D-E50D-72BD-18814371CC88}"/>
              </a:ext>
            </a:extLst>
          </p:cNvPr>
          <p:cNvSpPr>
            <a:spLocks noGrp="1"/>
          </p:cNvSpPr>
          <p:nvPr>
            <p:ph idx="1"/>
          </p:nvPr>
        </p:nvSpPr>
        <p:spPr>
          <a:xfrm>
            <a:off x="731519" y="1249680"/>
            <a:ext cx="7698377" cy="3235235"/>
          </a:xfrm>
        </p:spPr>
        <p:txBody>
          <a:bodyPr>
            <a:normAutofit/>
          </a:bodyPr>
          <a:lstStyle/>
          <a:p>
            <a:endParaRPr lang="it-IT" cap="none" dirty="0"/>
          </a:p>
          <a:p>
            <a:endParaRPr lang="it-IT" b="1" cap="none" dirty="0"/>
          </a:p>
        </p:txBody>
      </p:sp>
      <p:sp>
        <p:nvSpPr>
          <p:cNvPr id="4" name="Segnaposto numero diapositiva 3">
            <a:extLst>
              <a:ext uri="{FF2B5EF4-FFF2-40B4-BE49-F238E27FC236}">
                <a16:creationId xmlns:a16="http://schemas.microsoft.com/office/drawing/2014/main" id="{D0B5E4F5-2748-7414-EB5C-3236963ECF5B}"/>
              </a:ext>
            </a:extLst>
          </p:cNvPr>
          <p:cNvSpPr>
            <a:spLocks noGrp="1"/>
          </p:cNvSpPr>
          <p:nvPr>
            <p:ph type="sldNum" sz="quarter" idx="12"/>
          </p:nvPr>
        </p:nvSpPr>
        <p:spPr/>
        <p:txBody>
          <a:bodyPr/>
          <a:lstStyle/>
          <a:p>
            <a:fld id="{FB5B9F2C-B2AC-42B8-8C0E-D6B8362F432E}" type="slidenum">
              <a:rPr lang="it-IT" sz="1300" smtClean="0"/>
              <a:t>146</a:t>
            </a:fld>
            <a:endParaRPr lang="it-IT" sz="1300" dirty="0"/>
          </a:p>
        </p:txBody>
      </p:sp>
      <p:sp>
        <p:nvSpPr>
          <p:cNvPr id="5" name="CasellaDiTesto 4">
            <a:extLst>
              <a:ext uri="{FF2B5EF4-FFF2-40B4-BE49-F238E27FC236}">
                <a16:creationId xmlns:a16="http://schemas.microsoft.com/office/drawing/2014/main" id="{A4A9A366-6655-D194-32CE-9AD409253ECF}"/>
              </a:ext>
            </a:extLst>
          </p:cNvPr>
          <p:cNvSpPr txBox="1"/>
          <p:nvPr/>
        </p:nvSpPr>
        <p:spPr>
          <a:xfrm>
            <a:off x="4114800" y="1882140"/>
            <a:ext cx="914400" cy="914400"/>
          </a:xfrm>
          <a:prstGeom prst="rect">
            <a:avLst/>
          </a:prstGeom>
          <a:noFill/>
        </p:spPr>
        <p:txBody>
          <a:bodyPr wrap="square" rtlCol="0">
            <a:spAutoFit/>
          </a:bodyPr>
          <a:lstStyle/>
          <a:p>
            <a:endParaRPr lang="it-IT" dirty="0"/>
          </a:p>
        </p:txBody>
      </p:sp>
      <p:graphicFrame>
        <p:nvGraphicFramePr>
          <p:cNvPr id="6" name="Tabella 5">
            <a:extLst>
              <a:ext uri="{FF2B5EF4-FFF2-40B4-BE49-F238E27FC236}">
                <a16:creationId xmlns:a16="http://schemas.microsoft.com/office/drawing/2014/main" id="{2B957CDE-FA25-5143-F60B-EC051D49366D}"/>
              </a:ext>
            </a:extLst>
          </p:cNvPr>
          <p:cNvGraphicFramePr>
            <a:graphicFrameLocks noGrp="1"/>
          </p:cNvGraphicFramePr>
          <p:nvPr/>
        </p:nvGraphicFramePr>
        <p:xfrm>
          <a:off x="1107622" y="1414417"/>
          <a:ext cx="6819900" cy="2930720"/>
        </p:xfrm>
        <a:graphic>
          <a:graphicData uri="http://schemas.openxmlformats.org/drawingml/2006/table">
            <a:tbl>
              <a:tblPr/>
              <a:tblGrid>
                <a:gridCol w="1242060">
                  <a:extLst>
                    <a:ext uri="{9D8B030D-6E8A-4147-A177-3AD203B41FA5}">
                      <a16:colId xmlns:a16="http://schemas.microsoft.com/office/drawing/2014/main" val="2905164246"/>
                    </a:ext>
                  </a:extLst>
                </a:gridCol>
                <a:gridCol w="2476500">
                  <a:extLst>
                    <a:ext uri="{9D8B030D-6E8A-4147-A177-3AD203B41FA5}">
                      <a16:colId xmlns:a16="http://schemas.microsoft.com/office/drawing/2014/main" val="635533632"/>
                    </a:ext>
                  </a:extLst>
                </a:gridCol>
                <a:gridCol w="3101340">
                  <a:extLst>
                    <a:ext uri="{9D8B030D-6E8A-4147-A177-3AD203B41FA5}">
                      <a16:colId xmlns:a16="http://schemas.microsoft.com/office/drawing/2014/main" val="2923554814"/>
                    </a:ext>
                  </a:extLst>
                </a:gridCol>
              </a:tblGrid>
              <a:tr h="0">
                <a:tc>
                  <a:txBody>
                    <a:bodyPr/>
                    <a:lstStyle/>
                    <a:p>
                      <a:pPr>
                        <a:buNone/>
                      </a:pPr>
                      <a:r>
                        <a:rPr lang="it-IT" sz="1200" b="1" dirty="0">
                          <a:effectLst/>
                        </a:rPr>
                        <a:t>Aspetto</a:t>
                      </a:r>
                    </a:p>
                  </a:txBody>
                  <a:tcPr marL="18752" marR="18752" marT="18752" marB="1875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it-IT" sz="1200" b="1" dirty="0">
                          <a:effectLst/>
                        </a:rPr>
                        <a:t>Regime previgente</a:t>
                      </a:r>
                    </a:p>
                  </a:txBody>
                  <a:tcPr marL="18752" marR="18752" marT="18752" marB="1875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it-IT" sz="1200" b="1" dirty="0">
                          <a:effectLst/>
                        </a:rPr>
                        <a:t>Regime post L. 199/2025</a:t>
                      </a:r>
                    </a:p>
                  </a:txBody>
                  <a:tcPr marL="18752" marR="18752" marT="18752" marB="1875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04221043"/>
                  </a:ext>
                </a:extLst>
              </a:tr>
              <a:tr h="724100">
                <a:tc>
                  <a:txBody>
                    <a:bodyPr/>
                    <a:lstStyle/>
                    <a:p>
                      <a:pPr>
                        <a:buNone/>
                      </a:pPr>
                      <a:r>
                        <a:rPr lang="it-IT" sz="1200" b="1" dirty="0">
                          <a:effectLst/>
                        </a:rPr>
                        <a:t>Base normativa</a:t>
                      </a:r>
                      <a:endParaRPr lang="it-IT" sz="1200" dirty="0">
                        <a:effectLst/>
                      </a:endParaRPr>
                    </a:p>
                  </a:txBody>
                  <a:tcPr marL="18752" marR="18752" marT="18752" marB="1875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it-IT" sz="1200" dirty="0">
                          <a:effectLst/>
                        </a:rPr>
                        <a:t>Art. 94 co. 4 + art. 92 co. 5, con rinvio ad art. 9 co. 4 lett. c) per non quotati D.P.R. 22 dicembre 1986, n. 917 (TUIR), art. 94 - Valutazione dei titoli</a:t>
                      </a:r>
                    </a:p>
                  </a:txBody>
                  <a:tcPr marL="18752" marR="18752" marT="18752" marB="1875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it-IT" sz="1200" dirty="0">
                          <a:effectLst/>
                        </a:rPr>
                        <a:t>Art. 94 co. 4 come modificato da L. 199/2025 + art. 92 co. 5D.P.R. 22 dicembre 1986, n. 917 (TUIR), art. 94 - Valutazione dei titoli Legge 30 dicembre 2025, n. 199, art. 1 commi 130-131 (modifiche agli artt. 94 co. 4, 101 co. 2 e 2-bis, 110 co. 1-bis TUIR)</a:t>
                      </a:r>
                    </a:p>
                  </a:txBody>
                  <a:tcPr marL="18752" marR="18752" marT="18752" marB="1875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10795725"/>
                  </a:ext>
                </a:extLst>
              </a:tr>
              <a:tr h="274998">
                <a:tc>
                  <a:txBody>
                    <a:bodyPr/>
                    <a:lstStyle/>
                    <a:p>
                      <a:pPr>
                        <a:buNone/>
                      </a:pPr>
                      <a:r>
                        <a:rPr lang="it-IT" sz="1200" b="1">
                          <a:effectLst/>
                        </a:rPr>
                        <a:t>Titoli quotati</a:t>
                      </a:r>
                      <a:endParaRPr lang="it-IT" sz="1200">
                        <a:effectLst/>
                      </a:endParaRPr>
                    </a:p>
                  </a:txBody>
                  <a:tcPr marL="18752" marR="18752" marT="18752" marB="1875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it-IT" sz="1200" dirty="0">
                          <a:effectLst/>
                        </a:rPr>
                        <a:t>Valore minimo = min(prezzo ultimo giorno; media prezzi </a:t>
                      </a:r>
                      <a:r>
                        <a:rPr lang="it-IT" sz="1200" b="1" dirty="0">
                          <a:effectLst/>
                        </a:rPr>
                        <a:t>ultimo mese</a:t>
                      </a:r>
                      <a:r>
                        <a:rPr lang="it-IT" sz="1200" dirty="0">
                          <a:effectLst/>
                        </a:rPr>
                        <a:t>)</a:t>
                      </a:r>
                    </a:p>
                  </a:txBody>
                  <a:tcPr marL="18752" marR="18752" marT="18752" marB="1875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it-IT" sz="1200" dirty="0">
                          <a:effectLst/>
                        </a:rPr>
                        <a:t>Valore minimo = </a:t>
                      </a:r>
                      <a:r>
                        <a:rPr lang="it-IT" sz="1200" b="1" dirty="0">
                          <a:effectLst/>
                        </a:rPr>
                        <a:t>media aritmetica prezzi ultimo semestre</a:t>
                      </a:r>
                      <a:endParaRPr lang="it-IT" sz="1200" dirty="0">
                        <a:effectLst/>
                      </a:endParaRPr>
                    </a:p>
                  </a:txBody>
                  <a:tcPr marL="18752" marR="18752" marT="18752" marB="1875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48279331"/>
                  </a:ext>
                </a:extLst>
              </a:tr>
              <a:tr h="412537">
                <a:tc>
                  <a:txBody>
                    <a:bodyPr/>
                    <a:lstStyle/>
                    <a:p>
                      <a:pPr>
                        <a:buNone/>
                      </a:pPr>
                      <a:r>
                        <a:rPr lang="it-IT" sz="1200" b="1">
                          <a:effectLst/>
                        </a:rPr>
                        <a:t>Titoli non quotati</a:t>
                      </a:r>
                      <a:endParaRPr lang="it-IT" sz="1200">
                        <a:effectLst/>
                      </a:endParaRPr>
                    </a:p>
                  </a:txBody>
                  <a:tcPr marL="18752" marR="18752" marT="18752" marB="1875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it-IT" sz="1200">
                          <a:effectLst/>
                        </a:rPr>
                        <a:t>Valore minimo = valore normale ex </a:t>
                      </a:r>
                      <a:r>
                        <a:rPr lang="it-IT" sz="1200" b="1">
                          <a:effectLst/>
                        </a:rPr>
                        <a:t>art. 9 co. 4 lett. c)</a:t>
                      </a:r>
                      <a:r>
                        <a:rPr lang="it-IT" sz="1200">
                          <a:effectLst/>
                        </a:rPr>
                        <a:t> (stima puntuale)</a:t>
                      </a:r>
                    </a:p>
                  </a:txBody>
                  <a:tcPr marL="18752" marR="18752" marT="18752" marB="1875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it-IT" sz="1200" dirty="0">
                          <a:effectLst/>
                        </a:rPr>
                        <a:t>Valore minimo = valore fiscale riconosciuto × (1 − % decremento </a:t>
                      </a:r>
                      <a:r>
                        <a:rPr lang="it-IT" sz="1200" b="1" dirty="0">
                          <a:effectLst/>
                        </a:rPr>
                        <a:t>mercato telematico obbligazioni italiano</a:t>
                      </a:r>
                      <a:r>
                        <a:rPr lang="it-IT" sz="1200" dirty="0">
                          <a:effectLst/>
                        </a:rPr>
                        <a:t> ultimo semestre)</a:t>
                      </a:r>
                    </a:p>
                  </a:txBody>
                  <a:tcPr marL="18752" marR="18752" marT="18752" marB="1875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66194552"/>
                  </a:ext>
                </a:extLst>
              </a:tr>
              <a:tr h="412537">
                <a:tc>
                  <a:txBody>
                    <a:bodyPr/>
                    <a:lstStyle/>
                    <a:p>
                      <a:pPr>
                        <a:buNone/>
                      </a:pPr>
                      <a:r>
                        <a:rPr lang="it-IT" sz="1200" b="1">
                          <a:effectLst/>
                        </a:rPr>
                        <a:t>Effetto pratico</a:t>
                      </a:r>
                      <a:endParaRPr lang="it-IT" sz="1200">
                        <a:effectLst/>
                      </a:endParaRPr>
                    </a:p>
                  </a:txBody>
                  <a:tcPr marL="18752" marR="18752" marT="18752" marB="1875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it-IT" sz="1200">
                          <a:effectLst/>
                        </a:rPr>
                        <a:t>Maggiore sensibilità alle oscillazioni dell’ultimo mese/giorno; forte volatilità</a:t>
                      </a:r>
                    </a:p>
                  </a:txBody>
                  <a:tcPr marL="18752" marR="18752" marT="18752" marB="1875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it-IT" sz="1200" dirty="0">
                          <a:effectLst/>
                        </a:rPr>
                        <a:t>Maggiore ancoraggio a trend semestrale; svalutazioni deducibili solo se coerenti con l’andamento del mercato obbligazionario</a:t>
                      </a:r>
                    </a:p>
                  </a:txBody>
                  <a:tcPr marL="18752" marR="18752" marT="18752" marB="1875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33591845"/>
                  </a:ext>
                </a:extLst>
              </a:tr>
            </a:tbl>
          </a:graphicData>
        </a:graphic>
      </p:graphicFrame>
    </p:spTree>
    <p:extLst>
      <p:ext uri="{BB962C8B-B14F-4D97-AF65-F5344CB8AC3E}">
        <p14:creationId xmlns:p14="http://schemas.microsoft.com/office/powerpoint/2010/main" val="2022646433"/>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F0284-4FFE-A3E4-6D49-422A094F07F7}"/>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9C3C22FD-2BC7-5860-5F18-04D35935412A}"/>
              </a:ext>
            </a:extLst>
          </p:cNvPr>
          <p:cNvSpPr>
            <a:spLocks noGrp="1"/>
          </p:cNvSpPr>
          <p:nvPr>
            <p:ph type="title"/>
          </p:nvPr>
        </p:nvSpPr>
        <p:spPr>
          <a:xfrm>
            <a:off x="566057" y="540099"/>
            <a:ext cx="8011886" cy="626851"/>
          </a:xfrm>
        </p:spPr>
        <p:txBody>
          <a:bodyPr>
            <a:normAutofit/>
          </a:bodyPr>
          <a:lstStyle/>
          <a:p>
            <a:r>
              <a:rPr lang="it-IT" dirty="0"/>
              <a:t>Valutazione obbligazioni e dei titoli in serie o di massa (art. 1 co. 130 – 131 della L. 199/2025)</a:t>
            </a:r>
          </a:p>
        </p:txBody>
      </p:sp>
      <p:sp>
        <p:nvSpPr>
          <p:cNvPr id="3" name="Segnaposto contenuto 2">
            <a:extLst>
              <a:ext uri="{FF2B5EF4-FFF2-40B4-BE49-F238E27FC236}">
                <a16:creationId xmlns:a16="http://schemas.microsoft.com/office/drawing/2014/main" id="{556B1B4A-8CAF-7EBB-53A4-66AB67943BBD}"/>
              </a:ext>
            </a:extLst>
          </p:cNvPr>
          <p:cNvSpPr>
            <a:spLocks noGrp="1"/>
          </p:cNvSpPr>
          <p:nvPr>
            <p:ph idx="1"/>
          </p:nvPr>
        </p:nvSpPr>
        <p:spPr/>
        <p:txBody>
          <a:bodyPr>
            <a:normAutofit/>
          </a:bodyPr>
          <a:lstStyle/>
          <a:p>
            <a:r>
              <a:rPr lang="it-IT" b="1" dirty="0"/>
              <a:t>Modifiche di coordinamento normativo agli artt. 101 co. 2</a:t>
            </a:r>
            <a:r>
              <a:rPr lang="it-IT" b="1" i="1" dirty="0"/>
              <a:t>-bis </a:t>
            </a:r>
            <a:r>
              <a:rPr lang="it-IT" b="1" dirty="0"/>
              <a:t>del TUIR e 110 co. 1</a:t>
            </a:r>
            <a:r>
              <a:rPr lang="it-IT" b="1" i="1" dirty="0"/>
              <a:t>-bis </a:t>
            </a:r>
            <a:r>
              <a:rPr lang="it-IT" b="1" dirty="0"/>
              <a:t>del TUIR.</a:t>
            </a:r>
            <a:endParaRPr lang="it-IT" b="1" i="1" dirty="0"/>
          </a:p>
          <a:p>
            <a:endParaRPr lang="it-IT" b="1" i="1" dirty="0"/>
          </a:p>
          <a:p>
            <a:r>
              <a:rPr lang="it-IT" b="1" i="1" dirty="0"/>
              <a:t>Obbligazioni e titoli iscritti tra le immobilizzazioni finanziarie</a:t>
            </a:r>
          </a:p>
          <a:p>
            <a:r>
              <a:rPr lang="it-IT" dirty="0"/>
              <a:t>Modifica le disposizioni che disciplinano il </a:t>
            </a:r>
            <a:r>
              <a:rPr lang="it-IT" b="1" dirty="0"/>
              <a:t>trattamento fiscale dei titoli obbligazionari che costituiscono immobilizzazioni finanziarie </a:t>
            </a:r>
            <a:r>
              <a:rPr lang="it-IT" dirty="0"/>
              <a:t>(indicati alla lettera </a:t>
            </a:r>
            <a:r>
              <a:rPr lang="it-IT" i="1" dirty="0"/>
              <a:t>e) </a:t>
            </a:r>
            <a:r>
              <a:rPr lang="it-IT" dirty="0"/>
              <a:t>dell’articolo 85) per i </a:t>
            </a:r>
            <a:r>
              <a:rPr lang="it-IT" b="1" dirty="0"/>
              <a:t>soggetti </a:t>
            </a:r>
            <a:r>
              <a:rPr lang="it-IT" dirty="0"/>
              <a:t>che adottano i </a:t>
            </a:r>
            <a:r>
              <a:rPr lang="it-IT" b="1" dirty="0"/>
              <a:t>principi contabili internazionali </a:t>
            </a:r>
            <a:r>
              <a:rPr lang="it-IT" dirty="0"/>
              <a:t>(soggetti IAS/IFRS).</a:t>
            </a:r>
          </a:p>
          <a:p>
            <a:endParaRPr lang="it-IT" dirty="0"/>
          </a:p>
          <a:p>
            <a:r>
              <a:rPr lang="it-IT" dirty="0"/>
              <a:t>Più precisamente, aggiungendo un ulteriore periodo al comma 2 dell’articolo 101, si stabilisce che </a:t>
            </a:r>
            <a:r>
              <a:rPr lang="it-IT" b="1" dirty="0">
                <a:solidFill>
                  <a:srgbClr val="FF0000"/>
                </a:solidFill>
              </a:rPr>
              <a:t>per i soggetti IAS/IFRS, le minusvalenze dei titoli obbligazionari che costituiscono immobilizzazioni finanziarie assumono rilevanza fiscale se imputate a conto economico.</a:t>
            </a:r>
          </a:p>
          <a:p>
            <a:endParaRPr lang="it-IT" dirty="0"/>
          </a:p>
        </p:txBody>
      </p:sp>
      <p:sp>
        <p:nvSpPr>
          <p:cNvPr id="4" name="Segnaposto numero diapositiva 3">
            <a:extLst>
              <a:ext uri="{FF2B5EF4-FFF2-40B4-BE49-F238E27FC236}">
                <a16:creationId xmlns:a16="http://schemas.microsoft.com/office/drawing/2014/main" id="{54813782-8999-1616-68BF-8A42E9894058}"/>
              </a:ext>
            </a:extLst>
          </p:cNvPr>
          <p:cNvSpPr>
            <a:spLocks noGrp="1"/>
          </p:cNvSpPr>
          <p:nvPr>
            <p:ph type="sldNum" sz="quarter" idx="12"/>
          </p:nvPr>
        </p:nvSpPr>
        <p:spPr/>
        <p:txBody>
          <a:bodyPr/>
          <a:lstStyle/>
          <a:p>
            <a:fld id="{FB5B9F2C-B2AC-42B8-8C0E-D6B8362F432E}" type="slidenum">
              <a:rPr lang="it-IT" sz="1300" smtClean="0"/>
              <a:t>147</a:t>
            </a:fld>
            <a:endParaRPr lang="it-IT" sz="1300" dirty="0"/>
          </a:p>
        </p:txBody>
      </p:sp>
    </p:spTree>
    <p:extLst>
      <p:ext uri="{BB962C8B-B14F-4D97-AF65-F5344CB8AC3E}">
        <p14:creationId xmlns:p14="http://schemas.microsoft.com/office/powerpoint/2010/main" val="324349525"/>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7B434F-C1F2-B646-061E-BC018EDA5C1E}"/>
            </a:ext>
          </a:extLst>
        </p:cNvPr>
        <p:cNvGrpSpPr/>
        <p:nvPr/>
      </p:nvGrpSpPr>
      <p:grpSpPr>
        <a:xfrm>
          <a:off x="0" y="0"/>
          <a:ext cx="0" cy="0"/>
          <a:chOff x="0" y="0"/>
          <a:chExt cx="0" cy="0"/>
        </a:xfrm>
      </p:grpSpPr>
      <p:sp>
        <p:nvSpPr>
          <p:cNvPr id="3" name="Titolo 1">
            <a:extLst>
              <a:ext uri="{FF2B5EF4-FFF2-40B4-BE49-F238E27FC236}">
                <a16:creationId xmlns:a16="http://schemas.microsoft.com/office/drawing/2014/main" id="{4FAFCE0E-37E6-6F0B-E0CC-2EE402BD8C06}"/>
              </a:ext>
            </a:extLst>
          </p:cNvPr>
          <p:cNvSpPr>
            <a:spLocks noGrp="1"/>
          </p:cNvSpPr>
          <p:nvPr>
            <p:ph type="ctrTitle"/>
          </p:nvPr>
        </p:nvSpPr>
        <p:spPr>
          <a:xfrm>
            <a:off x="0" y="1874838"/>
            <a:ext cx="9144000" cy="1011237"/>
          </a:xfrm>
        </p:spPr>
        <p:txBody>
          <a:bodyPr>
            <a:normAutofit/>
          </a:bodyPr>
          <a:lstStyle/>
          <a:p>
            <a:r>
              <a:rPr lang="it-IT" dirty="0"/>
              <a:t>DISPOSIZIONI SOGGETTI IAS/IFRS</a:t>
            </a:r>
            <a:endParaRPr lang="it-IT" sz="1700" dirty="0"/>
          </a:p>
        </p:txBody>
      </p:sp>
      <p:sp>
        <p:nvSpPr>
          <p:cNvPr id="2" name="CasellaDiTesto 1">
            <a:extLst>
              <a:ext uri="{FF2B5EF4-FFF2-40B4-BE49-F238E27FC236}">
                <a16:creationId xmlns:a16="http://schemas.microsoft.com/office/drawing/2014/main" id="{551222ED-AE18-C2E1-6912-954E8E971139}"/>
              </a:ext>
            </a:extLst>
          </p:cNvPr>
          <p:cNvSpPr txBox="1"/>
          <p:nvPr/>
        </p:nvSpPr>
        <p:spPr>
          <a:xfrm>
            <a:off x="0" y="452846"/>
            <a:ext cx="9144000" cy="1138773"/>
          </a:xfrm>
          <a:prstGeom prst="rect">
            <a:avLst/>
          </a:prstGeom>
          <a:noFill/>
        </p:spPr>
        <p:txBody>
          <a:bodyPr wrap="square" rtlCol="0">
            <a:spAutoFit/>
          </a:bodyPr>
          <a:lstStyle/>
          <a:p>
            <a:pPr algn="ctr"/>
            <a:r>
              <a:rPr lang="it-IT" sz="3400" b="1" dirty="0">
                <a:solidFill>
                  <a:schemeClr val="accent1"/>
                </a:solidFill>
              </a:rPr>
              <a:t>Labirinto LIVE 2026</a:t>
            </a:r>
          </a:p>
          <a:p>
            <a:pPr algn="ctr"/>
            <a:r>
              <a:rPr lang="it-IT" sz="3400" b="1" dirty="0"/>
              <a:t>Speciale Legge di Bilancio</a:t>
            </a:r>
          </a:p>
        </p:txBody>
      </p:sp>
    </p:spTree>
    <p:extLst>
      <p:ext uri="{BB962C8B-B14F-4D97-AF65-F5344CB8AC3E}">
        <p14:creationId xmlns:p14="http://schemas.microsoft.com/office/powerpoint/2010/main" val="2983797329"/>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65359D-B031-E167-07CA-48DDE6F3544B}"/>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BF6309FE-42A3-8D93-B760-C54022554587}"/>
              </a:ext>
            </a:extLst>
          </p:cNvPr>
          <p:cNvSpPr>
            <a:spLocks noGrp="1"/>
          </p:cNvSpPr>
          <p:nvPr>
            <p:ph type="title"/>
          </p:nvPr>
        </p:nvSpPr>
        <p:spPr>
          <a:xfrm>
            <a:off x="566057" y="540099"/>
            <a:ext cx="8011886" cy="626851"/>
          </a:xfrm>
        </p:spPr>
        <p:txBody>
          <a:bodyPr>
            <a:normAutofit/>
          </a:bodyPr>
          <a:lstStyle/>
          <a:p>
            <a:r>
              <a:rPr lang="it-IT" dirty="0"/>
              <a:t>Articolo 1, commi 131 e 132 </a:t>
            </a:r>
            <a:r>
              <a:rPr lang="it-IT" i="1" dirty="0"/>
              <a:t>(Norme di razionalizzazione delle regole di determinazione</a:t>
            </a:r>
            <a:r>
              <a:rPr lang="it-IT" dirty="0"/>
              <a:t> del reddito d’impresa)</a:t>
            </a:r>
          </a:p>
        </p:txBody>
      </p:sp>
      <p:sp>
        <p:nvSpPr>
          <p:cNvPr id="3" name="Segnaposto contenuto 2">
            <a:extLst>
              <a:ext uri="{FF2B5EF4-FFF2-40B4-BE49-F238E27FC236}">
                <a16:creationId xmlns:a16="http://schemas.microsoft.com/office/drawing/2014/main" id="{1D8433A0-8BE7-3770-2974-D8C182D05D4B}"/>
              </a:ext>
            </a:extLst>
          </p:cNvPr>
          <p:cNvSpPr>
            <a:spLocks noGrp="1"/>
          </p:cNvSpPr>
          <p:nvPr>
            <p:ph idx="1"/>
          </p:nvPr>
        </p:nvSpPr>
        <p:spPr>
          <a:xfrm>
            <a:off x="714099" y="1276350"/>
            <a:ext cx="7715798" cy="3208565"/>
          </a:xfrm>
        </p:spPr>
        <p:txBody>
          <a:bodyPr>
            <a:normAutofit/>
          </a:bodyPr>
          <a:lstStyle/>
          <a:p>
            <a:r>
              <a:rPr lang="it-IT" sz="1400" dirty="0"/>
              <a:t>Le disposizioni in esame introducono,</a:t>
            </a:r>
            <a:r>
              <a:rPr lang="it-IT" sz="1400" b="1" dirty="0">
                <a:solidFill>
                  <a:srgbClr val="FF0000"/>
                </a:solidFill>
              </a:rPr>
              <a:t> in via sperimentale per il 2026</a:t>
            </a:r>
            <a:r>
              <a:rPr lang="it-IT" sz="1400" dirty="0"/>
              <a:t>, istituendo un monitoraggio mediante </a:t>
            </a:r>
            <a:r>
              <a:rPr lang="it-IT" sz="1400" u="sng" dirty="0"/>
              <a:t>indicazione in un apposito campo della dichiarazione dei redditi</a:t>
            </a:r>
            <a:r>
              <a:rPr lang="it-IT" sz="1400" dirty="0"/>
              <a:t>, le seguenti disposizioni: </a:t>
            </a:r>
          </a:p>
          <a:p>
            <a:pPr marL="285750" indent="-285750">
              <a:buFont typeface="Arial" panose="020B0604020202020204" pitchFamily="34" charset="0"/>
              <a:buChar char="•"/>
            </a:pPr>
            <a:r>
              <a:rPr lang="it-IT" sz="1400" dirty="0"/>
              <a:t>il regime fiscale della </a:t>
            </a:r>
            <a:r>
              <a:rPr lang="it-IT" sz="1400" b="1" dirty="0"/>
              <a:t>rivendita delle azioni proprie </a:t>
            </a:r>
            <a:r>
              <a:rPr lang="it-IT" sz="1400" dirty="0"/>
              <a:t>(</a:t>
            </a:r>
            <a:r>
              <a:rPr lang="it-IT" sz="1400" b="1" dirty="0"/>
              <a:t>comma 131, lettera a)</a:t>
            </a:r>
            <a:r>
              <a:rPr lang="it-IT" sz="1400" dirty="0"/>
              <a:t>); </a:t>
            </a:r>
          </a:p>
          <a:p>
            <a:pPr marL="285750" indent="-285750">
              <a:buFont typeface="Arial" panose="020B0604020202020204" pitchFamily="34" charset="0"/>
              <a:buChar char="•"/>
            </a:pPr>
            <a:r>
              <a:rPr lang="it-IT" sz="1400" dirty="0"/>
              <a:t>la </a:t>
            </a:r>
            <a:r>
              <a:rPr lang="it-IT" sz="1400" b="1" dirty="0"/>
              <a:t>deduzione di oneri </a:t>
            </a:r>
            <a:r>
              <a:rPr lang="it-IT" sz="1400" dirty="0"/>
              <a:t>connessi a </a:t>
            </a:r>
            <a:r>
              <a:rPr lang="it-IT" sz="1400" b="1" dirty="0"/>
              <a:t>piani di </a:t>
            </a:r>
            <a:r>
              <a:rPr lang="it-IT" sz="1400" b="1" i="1" dirty="0"/>
              <a:t>stock option </a:t>
            </a:r>
            <a:r>
              <a:rPr lang="it-IT" sz="1400" dirty="0"/>
              <a:t>(</a:t>
            </a:r>
            <a:r>
              <a:rPr lang="it-IT" sz="1400" b="1" dirty="0"/>
              <a:t>comma 131, lettera b)</a:t>
            </a:r>
            <a:r>
              <a:rPr lang="it-IT" sz="1400" dirty="0"/>
              <a:t>); </a:t>
            </a:r>
          </a:p>
          <a:p>
            <a:pPr marL="285750" indent="-285750">
              <a:buFont typeface="Arial" panose="020B0604020202020204" pitchFamily="34" charset="0"/>
              <a:buChar char="•"/>
            </a:pPr>
            <a:r>
              <a:rPr lang="it-IT" sz="1400" dirty="0"/>
              <a:t>e la </a:t>
            </a:r>
            <a:r>
              <a:rPr lang="it-IT" sz="1400" b="1" dirty="0"/>
              <a:t>deduzione del costo dei marchi d’impresa, dell’avviamento e delle attività immateriali </a:t>
            </a:r>
            <a:r>
              <a:rPr lang="it-IT" sz="1400" dirty="0"/>
              <a:t>a vita utile indefinita (</a:t>
            </a:r>
            <a:r>
              <a:rPr lang="it-IT" sz="1400" b="1" dirty="0"/>
              <a:t>comma 131, lettera c)</a:t>
            </a:r>
            <a:endParaRPr lang="it-IT" sz="1400" b="1" cap="none" dirty="0"/>
          </a:p>
          <a:p>
            <a:endParaRPr lang="it-IT" dirty="0">
              <a:solidFill>
                <a:srgbClr val="FF0000"/>
              </a:solidFill>
            </a:endParaRPr>
          </a:p>
          <a:p>
            <a:endParaRPr lang="it-IT" dirty="0">
              <a:solidFill>
                <a:srgbClr val="FF0000"/>
              </a:solidFill>
            </a:endParaRPr>
          </a:p>
          <a:p>
            <a:endParaRPr lang="it-IT" dirty="0">
              <a:solidFill>
                <a:srgbClr val="FF0000"/>
              </a:solidFill>
            </a:endParaRPr>
          </a:p>
          <a:p>
            <a:r>
              <a:rPr lang="it-IT" dirty="0">
                <a:solidFill>
                  <a:srgbClr val="FF0000"/>
                </a:solidFill>
              </a:rPr>
              <a:t>Ratio</a:t>
            </a:r>
            <a:endParaRPr lang="it-IT" cap="none" dirty="0">
              <a:solidFill>
                <a:srgbClr val="FF0000"/>
              </a:solidFill>
            </a:endParaRPr>
          </a:p>
        </p:txBody>
      </p:sp>
      <p:sp>
        <p:nvSpPr>
          <p:cNvPr id="4" name="Segnaposto numero diapositiva 3">
            <a:extLst>
              <a:ext uri="{FF2B5EF4-FFF2-40B4-BE49-F238E27FC236}">
                <a16:creationId xmlns:a16="http://schemas.microsoft.com/office/drawing/2014/main" id="{62488022-52E2-2B30-18B2-70FA5FF9EB25}"/>
              </a:ext>
            </a:extLst>
          </p:cNvPr>
          <p:cNvSpPr>
            <a:spLocks noGrp="1"/>
          </p:cNvSpPr>
          <p:nvPr>
            <p:ph type="sldNum" sz="quarter" idx="12"/>
          </p:nvPr>
        </p:nvSpPr>
        <p:spPr/>
        <p:txBody>
          <a:bodyPr/>
          <a:lstStyle/>
          <a:p>
            <a:fld id="{FB5B9F2C-B2AC-42B8-8C0E-D6B8362F432E}" type="slidenum">
              <a:rPr lang="it-IT" sz="1300" smtClean="0"/>
              <a:t>149</a:t>
            </a:fld>
            <a:endParaRPr lang="it-IT" sz="1300" dirty="0"/>
          </a:p>
        </p:txBody>
      </p:sp>
      <p:sp>
        <p:nvSpPr>
          <p:cNvPr id="5" name="CasellaDiTesto 4">
            <a:extLst>
              <a:ext uri="{FF2B5EF4-FFF2-40B4-BE49-F238E27FC236}">
                <a16:creationId xmlns:a16="http://schemas.microsoft.com/office/drawing/2014/main" id="{CF35AE10-93D5-9485-8338-05CECEDD5A0A}"/>
              </a:ext>
            </a:extLst>
          </p:cNvPr>
          <p:cNvSpPr txBox="1"/>
          <p:nvPr/>
        </p:nvSpPr>
        <p:spPr>
          <a:xfrm>
            <a:off x="1334589" y="2935776"/>
            <a:ext cx="7174412" cy="161582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it-IT" sz="1100" b="1" dirty="0"/>
              <a:t>L’adozione di regole contabili complesse </a:t>
            </a:r>
            <a:r>
              <a:rPr lang="it-IT" sz="1100" dirty="0"/>
              <a:t>dettate dagli IAS/IFRS, nella misura in cui le regole internazionali sono state recepite nei principi contabili nazionali, </a:t>
            </a:r>
            <a:r>
              <a:rPr lang="it-IT" sz="1100" b="1" dirty="0"/>
              <a:t>determina oneri amministrativi significativi sia in capo ai soggetti economici sia con riferimento all’amministrazione finanziaria e, in particolare, può incidere sull’attività di controllo. </a:t>
            </a:r>
            <a:r>
              <a:rPr lang="it-IT" sz="1100" b="1" dirty="0">
                <a:solidFill>
                  <a:srgbClr val="FF0000"/>
                </a:solidFill>
              </a:rPr>
              <a:t>Le rappresentazioni contabili che accentuano gli aspetti valutativi e la ricostruzione sostanziale dei fatti aziendali</a:t>
            </a:r>
            <a:r>
              <a:rPr lang="it-IT" sz="1100" dirty="0"/>
              <a:t>, proprio perché sottoposti al vaglio della corretta applicazione dei principi contabili da parte dell’amministrazione, </a:t>
            </a:r>
            <a:r>
              <a:rPr lang="it-IT" sz="1100" b="1" dirty="0">
                <a:solidFill>
                  <a:srgbClr val="FF0000"/>
                </a:solidFill>
              </a:rPr>
              <a:t>alimentano il contenzioso tributario, incidendo in modo negativo sull’attuazione delle norme finalizzate a incrementare effetti di </a:t>
            </a:r>
            <a:r>
              <a:rPr lang="it-IT" sz="1100" b="1" i="1" dirty="0">
                <a:solidFill>
                  <a:srgbClr val="FF0000"/>
                </a:solidFill>
              </a:rPr>
              <a:t>compliance </a:t>
            </a:r>
            <a:r>
              <a:rPr lang="it-IT" sz="1100" b="1" dirty="0">
                <a:solidFill>
                  <a:srgbClr val="FF0000"/>
                </a:solidFill>
              </a:rPr>
              <a:t>volti a migliorare il rapporto tra fisco e contribuenti.</a:t>
            </a:r>
          </a:p>
          <a:p>
            <a:r>
              <a:rPr lang="it-IT" sz="1100" b="1" u="sng" dirty="0">
                <a:solidFill>
                  <a:srgbClr val="FF0000"/>
                </a:solidFill>
              </a:rPr>
              <a:t>Pertanto, il Governo introduce, in via sperimentale, le disposizioni del presente articolo istituendo un apposito monitoraggio per valutare gli effetti sul gettito erariale.</a:t>
            </a:r>
          </a:p>
        </p:txBody>
      </p:sp>
    </p:spTree>
    <p:extLst>
      <p:ext uri="{BB962C8B-B14F-4D97-AF65-F5344CB8AC3E}">
        <p14:creationId xmlns:p14="http://schemas.microsoft.com/office/powerpoint/2010/main" val="97854325"/>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DB1D5E-47EC-F791-DD96-B6174DE38359}"/>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7E75DC27-4BC2-0539-202A-2A6938A0EABD}"/>
              </a:ext>
            </a:extLst>
          </p:cNvPr>
          <p:cNvSpPr>
            <a:spLocks noGrp="1"/>
          </p:cNvSpPr>
          <p:nvPr>
            <p:ph type="title"/>
          </p:nvPr>
        </p:nvSpPr>
        <p:spPr>
          <a:xfrm>
            <a:off x="566057" y="540099"/>
            <a:ext cx="8011886" cy="626851"/>
          </a:xfrm>
        </p:spPr>
        <p:txBody>
          <a:bodyPr>
            <a:normAutofit/>
          </a:bodyPr>
          <a:lstStyle/>
          <a:p>
            <a:r>
              <a:rPr lang="it-IT" dirty="0"/>
              <a:t>Regime fiscale della rivendita delle azioni proprie (IAS) (art. 1 co. 131 lett. a) della L. 199/2025</a:t>
            </a:r>
          </a:p>
        </p:txBody>
      </p:sp>
      <p:sp>
        <p:nvSpPr>
          <p:cNvPr id="3" name="Segnaposto contenuto 2">
            <a:extLst>
              <a:ext uri="{FF2B5EF4-FFF2-40B4-BE49-F238E27FC236}">
                <a16:creationId xmlns:a16="http://schemas.microsoft.com/office/drawing/2014/main" id="{1EC32F8B-DC6F-08EF-2E2E-B0650C8CC2D6}"/>
              </a:ext>
            </a:extLst>
          </p:cNvPr>
          <p:cNvSpPr>
            <a:spLocks noGrp="1"/>
          </p:cNvSpPr>
          <p:nvPr>
            <p:ph idx="1"/>
          </p:nvPr>
        </p:nvSpPr>
        <p:spPr/>
        <p:txBody>
          <a:bodyPr>
            <a:normAutofit fontScale="85000" lnSpcReduction="20000"/>
          </a:bodyPr>
          <a:lstStyle/>
          <a:p>
            <a:r>
              <a:rPr lang="it-IT" dirty="0"/>
              <a:t>L’art. 1 co. 131 lett. a) della L. 199/2025 dispone, in via transitoria per il 2026, la </a:t>
            </a:r>
            <a:r>
              <a:rPr lang="it-IT" b="1" dirty="0"/>
              <a:t>ricomprensione tra i ricavi imponibili del differenziale positivo realizzato a seguito della cessione di azioni o quote proprie</a:t>
            </a:r>
            <a:r>
              <a:rPr lang="it-IT" dirty="0"/>
              <a:t>, in deroga al principio di derivazione rafforzata di cui all’art. 83 del TUIR.</a:t>
            </a:r>
          </a:p>
          <a:p>
            <a:endParaRPr lang="it-IT" dirty="0"/>
          </a:p>
          <a:p>
            <a:r>
              <a:rPr lang="it-IT" dirty="0"/>
              <a:t>Come osservato dalla Relazione illustrativa al Ddl. di bilancio 2026, </a:t>
            </a:r>
            <a:r>
              <a:rPr lang="it-IT" dirty="0">
                <a:solidFill>
                  <a:srgbClr val="FF0000"/>
                </a:solidFill>
              </a:rPr>
              <a:t>la norma è finalizzata a equiparare, ai fini IRES, il trattamento fiscale delle operazioni sulle azioni o quote proprie a quello degli acquisti e cessioni di partecipazioni di terzi, in quanto il valore generato dall’acquisto e successiva rivendita di azioni proprie non presenterebbe, in sostanza, tratti differenti da quello relativo ad un’attività di </a:t>
            </a:r>
            <a:r>
              <a:rPr lang="it-IT" i="1" dirty="0">
                <a:solidFill>
                  <a:srgbClr val="FF0000"/>
                </a:solidFill>
              </a:rPr>
              <a:t>trading </a:t>
            </a:r>
            <a:r>
              <a:rPr lang="it-IT" dirty="0">
                <a:solidFill>
                  <a:srgbClr val="FF0000"/>
                </a:solidFill>
              </a:rPr>
              <a:t>su partecipazioni di terzi.</a:t>
            </a:r>
          </a:p>
          <a:p>
            <a:endParaRPr lang="it-IT" dirty="0">
              <a:solidFill>
                <a:srgbClr val="FF0000"/>
              </a:solidFill>
            </a:endParaRPr>
          </a:p>
          <a:p>
            <a:r>
              <a:rPr lang="it-IT" dirty="0"/>
              <a:t>La nuova norma prevede la ricomprensione tra i </a:t>
            </a:r>
            <a:r>
              <a:rPr lang="it-IT" b="1" dirty="0"/>
              <a:t>ricavi imponibili </a:t>
            </a:r>
            <a:r>
              <a:rPr lang="it-IT" dirty="0"/>
              <a:t>della</a:t>
            </a:r>
            <a:r>
              <a:rPr lang="it-IT" b="1" dirty="0"/>
              <a:t> differenza </a:t>
            </a:r>
            <a:r>
              <a:rPr lang="it-IT" dirty="0"/>
              <a:t>tra:</a:t>
            </a:r>
          </a:p>
          <a:p>
            <a:pPr marL="285750" lvl="0" indent="-285750">
              <a:buFont typeface="Arial" panose="020B0604020202020204" pitchFamily="34" charset="0"/>
              <a:buChar char="•"/>
            </a:pPr>
            <a:r>
              <a:rPr lang="it-IT" dirty="0"/>
              <a:t>il </a:t>
            </a:r>
            <a:r>
              <a:rPr lang="it-IT" b="1" dirty="0"/>
              <a:t>corrispettivo derivante dalla cessione di azioni o quote proprie</a:t>
            </a:r>
            <a:r>
              <a:rPr lang="it-IT" dirty="0"/>
              <a:t>, e</a:t>
            </a:r>
          </a:p>
          <a:p>
            <a:pPr marL="285750" lvl="0" indent="-285750">
              <a:buFont typeface="Arial" panose="020B0604020202020204" pitchFamily="34" charset="0"/>
              <a:buChar char="•"/>
            </a:pPr>
            <a:r>
              <a:rPr lang="it-IT" dirty="0"/>
              <a:t>il </a:t>
            </a:r>
            <a:r>
              <a:rPr lang="it-IT" b="1" dirty="0"/>
              <a:t>relativo costo di acquisto determinato avendo riguardo a quanto disposto dall’art. 110 del TUIR</a:t>
            </a:r>
            <a:r>
              <a:rPr lang="it-IT" dirty="0"/>
              <a:t>; ai fini della determinazione del costo si dispone un </a:t>
            </a:r>
            <a:r>
              <a:rPr lang="it-IT" b="1" dirty="0"/>
              <a:t>approccio FIFO</a:t>
            </a:r>
            <a:r>
              <a:rPr lang="it-IT" dirty="0"/>
              <a:t>, dovendosi considerare cedute per prime le azioni o quote proprie acquisite in data meno recente.</a:t>
            </a:r>
          </a:p>
          <a:p>
            <a:endParaRPr lang="it-IT" dirty="0"/>
          </a:p>
          <a:p>
            <a:r>
              <a:rPr lang="it-IT" dirty="0"/>
              <a:t>Solo periodo d’imposta successivo a quello in corso al 31.12.2025 (il 2026, per i soggetti “solari”), in relazione alle cessioni effettuate nel medesimo periodo d’imposta.</a:t>
            </a:r>
          </a:p>
          <a:p>
            <a:endParaRPr lang="it-IT" cap="none" dirty="0"/>
          </a:p>
        </p:txBody>
      </p:sp>
      <p:sp>
        <p:nvSpPr>
          <p:cNvPr id="4" name="Segnaposto numero diapositiva 3">
            <a:extLst>
              <a:ext uri="{FF2B5EF4-FFF2-40B4-BE49-F238E27FC236}">
                <a16:creationId xmlns:a16="http://schemas.microsoft.com/office/drawing/2014/main" id="{F1E46119-558D-2E7A-59CD-F447D00B6ED0}"/>
              </a:ext>
            </a:extLst>
          </p:cNvPr>
          <p:cNvSpPr>
            <a:spLocks noGrp="1"/>
          </p:cNvSpPr>
          <p:nvPr>
            <p:ph type="sldNum" sz="quarter" idx="12"/>
          </p:nvPr>
        </p:nvSpPr>
        <p:spPr/>
        <p:txBody>
          <a:bodyPr/>
          <a:lstStyle/>
          <a:p>
            <a:fld id="{FB5B9F2C-B2AC-42B8-8C0E-D6B8362F432E}" type="slidenum">
              <a:rPr lang="it-IT" sz="1300" smtClean="0"/>
              <a:t>150</a:t>
            </a:fld>
            <a:endParaRPr lang="it-IT" sz="1300" dirty="0"/>
          </a:p>
        </p:txBody>
      </p:sp>
    </p:spTree>
    <p:extLst>
      <p:ext uri="{BB962C8B-B14F-4D97-AF65-F5344CB8AC3E}">
        <p14:creationId xmlns:p14="http://schemas.microsoft.com/office/powerpoint/2010/main" val="711263203"/>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57C474-0850-BE50-A858-3879B6E65374}"/>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1B266A34-C182-433A-78CB-72668EA8AAEF}"/>
              </a:ext>
            </a:extLst>
          </p:cNvPr>
          <p:cNvSpPr>
            <a:spLocks noGrp="1"/>
          </p:cNvSpPr>
          <p:nvPr>
            <p:ph type="title"/>
          </p:nvPr>
        </p:nvSpPr>
        <p:spPr>
          <a:xfrm>
            <a:off x="566057" y="540099"/>
            <a:ext cx="8011886" cy="626851"/>
          </a:xfrm>
        </p:spPr>
        <p:txBody>
          <a:bodyPr>
            <a:normAutofit/>
          </a:bodyPr>
          <a:lstStyle/>
          <a:p>
            <a:r>
              <a:rPr lang="it-IT" dirty="0"/>
              <a:t>Deduzione di oneri connessi a piani di </a:t>
            </a:r>
            <a:r>
              <a:rPr lang="it-IT" i="1" dirty="0"/>
              <a:t>stock option</a:t>
            </a:r>
            <a:r>
              <a:rPr lang="it-IT" dirty="0"/>
              <a:t>(IAS) (art. 1 co. 131 lett. b) della L. 199/2025)</a:t>
            </a:r>
          </a:p>
        </p:txBody>
      </p:sp>
      <p:sp>
        <p:nvSpPr>
          <p:cNvPr id="3" name="Segnaposto contenuto 2">
            <a:extLst>
              <a:ext uri="{FF2B5EF4-FFF2-40B4-BE49-F238E27FC236}">
                <a16:creationId xmlns:a16="http://schemas.microsoft.com/office/drawing/2014/main" id="{34558487-473C-E122-FF91-1899D19EC2DF}"/>
              </a:ext>
            </a:extLst>
          </p:cNvPr>
          <p:cNvSpPr>
            <a:spLocks noGrp="1"/>
          </p:cNvSpPr>
          <p:nvPr>
            <p:ph idx="1"/>
          </p:nvPr>
        </p:nvSpPr>
        <p:spPr>
          <a:xfrm>
            <a:off x="663549" y="1226390"/>
            <a:ext cx="7715798" cy="3320209"/>
          </a:xfrm>
        </p:spPr>
        <p:txBody>
          <a:bodyPr>
            <a:normAutofit fontScale="92500"/>
          </a:bodyPr>
          <a:lstStyle/>
          <a:p>
            <a:r>
              <a:rPr lang="it-IT" sz="1400" dirty="0"/>
              <a:t>Viene </a:t>
            </a:r>
            <a:r>
              <a:rPr lang="it-IT" sz="1400" b="1" dirty="0"/>
              <a:t>esteso il regime di deducibilità di cui all’art. 95 co. 6</a:t>
            </a:r>
            <a:r>
              <a:rPr lang="it-IT" sz="1400" b="1" i="1" dirty="0"/>
              <a:t>-bis </a:t>
            </a:r>
            <a:r>
              <a:rPr lang="it-IT" sz="1400" b="1" dirty="0"/>
              <a:t>del TUIR </a:t>
            </a:r>
            <a:r>
              <a:rPr lang="it-IT" sz="1400" dirty="0"/>
              <a:t>(come modificato dall’art. 1 co. 862 - 863 della L. 207/2024) alle operazioni con pagamento basato su azioni regolate per cassa relative a piani deliberati nel periodo d’imposta successivo a quello in corso al 31.12.2025.</a:t>
            </a:r>
          </a:p>
          <a:p>
            <a:endParaRPr lang="it-IT" dirty="0"/>
          </a:p>
          <a:p>
            <a:endParaRPr lang="it-IT" b="1" dirty="0"/>
          </a:p>
          <a:p>
            <a:endParaRPr lang="it-IT" dirty="0"/>
          </a:p>
          <a:p>
            <a:endParaRPr lang="it-IT" dirty="0"/>
          </a:p>
          <a:p>
            <a:endParaRPr lang="it-IT" dirty="0"/>
          </a:p>
          <a:p>
            <a:endParaRPr lang="it-IT" dirty="0"/>
          </a:p>
          <a:p>
            <a:endParaRPr lang="it-IT" dirty="0"/>
          </a:p>
          <a:p>
            <a:endParaRPr lang="it-IT" dirty="0"/>
          </a:p>
          <a:p>
            <a:endParaRPr lang="it-IT" sz="1200" dirty="0"/>
          </a:p>
          <a:p>
            <a:endParaRPr lang="it-IT" sz="1200" dirty="0"/>
          </a:p>
          <a:p>
            <a:endParaRPr lang="it-IT" sz="1200" dirty="0"/>
          </a:p>
          <a:p>
            <a:r>
              <a:rPr lang="it-IT" sz="1200" dirty="0"/>
              <a:t>La norma stabilisce che tale onere è deducibile al momento dell’effettiva assegnazione degli strumenti finanziari (disattivando le regole della derivazione rafforzata).</a:t>
            </a:r>
          </a:p>
          <a:p>
            <a:endParaRPr lang="it-IT" cap="none" dirty="0"/>
          </a:p>
        </p:txBody>
      </p:sp>
      <p:sp>
        <p:nvSpPr>
          <p:cNvPr id="4" name="Segnaposto numero diapositiva 3">
            <a:extLst>
              <a:ext uri="{FF2B5EF4-FFF2-40B4-BE49-F238E27FC236}">
                <a16:creationId xmlns:a16="http://schemas.microsoft.com/office/drawing/2014/main" id="{06244750-24A7-75DC-3207-A44CD1093C53}"/>
              </a:ext>
            </a:extLst>
          </p:cNvPr>
          <p:cNvSpPr>
            <a:spLocks noGrp="1"/>
          </p:cNvSpPr>
          <p:nvPr>
            <p:ph type="sldNum" sz="quarter" idx="12"/>
          </p:nvPr>
        </p:nvSpPr>
        <p:spPr/>
        <p:txBody>
          <a:bodyPr/>
          <a:lstStyle/>
          <a:p>
            <a:fld id="{FB5B9F2C-B2AC-42B8-8C0E-D6B8362F432E}" type="slidenum">
              <a:rPr lang="it-IT" sz="1300" smtClean="0"/>
              <a:t>151</a:t>
            </a:fld>
            <a:endParaRPr lang="it-IT" sz="1300" dirty="0"/>
          </a:p>
        </p:txBody>
      </p:sp>
      <p:sp>
        <p:nvSpPr>
          <p:cNvPr id="5" name="Rettangolo 4">
            <a:extLst>
              <a:ext uri="{FF2B5EF4-FFF2-40B4-BE49-F238E27FC236}">
                <a16:creationId xmlns:a16="http://schemas.microsoft.com/office/drawing/2014/main" id="{993FCB8B-3465-536D-8B18-2A3907676D3C}"/>
              </a:ext>
            </a:extLst>
          </p:cNvPr>
          <p:cNvSpPr/>
          <p:nvPr/>
        </p:nvSpPr>
        <p:spPr>
          <a:xfrm>
            <a:off x="773336" y="2039972"/>
            <a:ext cx="7606011" cy="449270"/>
          </a:xfrm>
          <a:prstGeom prst="rect">
            <a:avLst/>
          </a:prstGeom>
          <a:solidFill>
            <a:schemeClr val="bg1">
              <a:lumMod val="95000"/>
            </a:schemeClr>
          </a:solidFill>
          <a:ln w="12700">
            <a:solidFill>
              <a:schemeClr val="tx1"/>
            </a:solidFill>
          </a:ln>
        </p:spPr>
        <p:style>
          <a:lnRef idx="2">
            <a:schemeClr val="dk1"/>
          </a:lnRef>
          <a:fillRef idx="1">
            <a:schemeClr val="lt1"/>
          </a:fillRef>
          <a:effectRef idx="0">
            <a:schemeClr val="dk1"/>
          </a:effectRef>
          <a:fontRef idx="minor">
            <a:schemeClr val="dk1"/>
          </a:fontRef>
        </p:style>
        <p:txBody>
          <a:bodyPr anchor="ctr"/>
          <a:lstStyle/>
          <a:p>
            <a:pPr algn="ctr" fontAlgn="base">
              <a:spcBef>
                <a:spcPct val="0"/>
              </a:spcBef>
              <a:spcAft>
                <a:spcPct val="0"/>
              </a:spcAft>
              <a:defRPr/>
            </a:pPr>
            <a:r>
              <a:rPr lang="it-IT" sz="1600" b="1" dirty="0"/>
              <a:t>Estensione</a:t>
            </a:r>
            <a:r>
              <a:rPr lang="it-IT" sz="1600" dirty="0"/>
              <a:t> del regime fiscale di deducibilità ex art. 95 co. 6-bis TUIR  </a:t>
            </a:r>
            <a:endParaRPr lang="it-IT" sz="1500" b="1" dirty="0">
              <a:solidFill>
                <a:srgbClr val="000000"/>
              </a:solidFill>
            </a:endParaRPr>
          </a:p>
        </p:txBody>
      </p:sp>
      <p:sp>
        <p:nvSpPr>
          <p:cNvPr id="7" name="Freccia in giù 6">
            <a:extLst>
              <a:ext uri="{FF2B5EF4-FFF2-40B4-BE49-F238E27FC236}">
                <a16:creationId xmlns:a16="http://schemas.microsoft.com/office/drawing/2014/main" id="{7371AE25-954E-39B6-7201-25842715886F}"/>
              </a:ext>
            </a:extLst>
          </p:cNvPr>
          <p:cNvSpPr/>
          <p:nvPr/>
        </p:nvSpPr>
        <p:spPr>
          <a:xfrm>
            <a:off x="2411126" y="2567992"/>
            <a:ext cx="310122" cy="205266"/>
          </a:xfrm>
          <a:prstGeom prst="downArrow">
            <a:avLst/>
          </a:prstGeom>
          <a:solidFill>
            <a:schemeClr val="bg1">
              <a:lumMod val="95000"/>
            </a:schemeClr>
          </a:solidFill>
          <a:ln w="12700" cap="flat" cmpd="sng" algn="ctr">
            <a:solidFill>
              <a:srgbClr val="C5322A"/>
            </a:solidFill>
            <a:prstDash val="solid"/>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it-IT" sz="1013" b="0" i="0" u="none" strike="noStrike" kern="0" cap="none" spc="0" normalizeH="0" baseline="0" noProof="0" dirty="0">
              <a:ln>
                <a:noFill/>
              </a:ln>
              <a:solidFill>
                <a:srgbClr val="FFFFFF"/>
              </a:solidFill>
              <a:effectLst/>
              <a:uLnTx/>
              <a:uFillTx/>
              <a:ea typeface="+mn-ea"/>
              <a:cs typeface="+mn-cs"/>
            </a:endParaRPr>
          </a:p>
        </p:txBody>
      </p:sp>
      <p:sp>
        <p:nvSpPr>
          <p:cNvPr id="9" name="Freccia in giù 8">
            <a:extLst>
              <a:ext uri="{FF2B5EF4-FFF2-40B4-BE49-F238E27FC236}">
                <a16:creationId xmlns:a16="http://schemas.microsoft.com/office/drawing/2014/main" id="{405FE96E-F0ED-A58D-0318-46590CC8597F}"/>
              </a:ext>
            </a:extLst>
          </p:cNvPr>
          <p:cNvSpPr/>
          <p:nvPr/>
        </p:nvSpPr>
        <p:spPr>
          <a:xfrm rot="16200000">
            <a:off x="4445124" y="3354806"/>
            <a:ext cx="310122" cy="205266"/>
          </a:xfrm>
          <a:prstGeom prst="downArrow">
            <a:avLst/>
          </a:prstGeom>
          <a:solidFill>
            <a:schemeClr val="bg1">
              <a:lumMod val="95000"/>
            </a:schemeClr>
          </a:solidFill>
          <a:ln w="12700" cap="flat" cmpd="sng" algn="ctr">
            <a:solidFill>
              <a:srgbClr val="C5322A"/>
            </a:solidFill>
            <a:prstDash val="solid"/>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it-IT" sz="1013" b="0" i="0" u="none" strike="noStrike" kern="0" cap="none" spc="0" normalizeH="0" baseline="0" noProof="0" dirty="0">
              <a:ln>
                <a:noFill/>
              </a:ln>
              <a:solidFill>
                <a:srgbClr val="FFFFFF"/>
              </a:solidFill>
              <a:effectLst/>
              <a:uLnTx/>
              <a:uFillTx/>
              <a:ea typeface="+mn-ea"/>
              <a:cs typeface="+mn-cs"/>
            </a:endParaRPr>
          </a:p>
        </p:txBody>
      </p:sp>
      <p:sp>
        <p:nvSpPr>
          <p:cNvPr id="10" name="Rettangolo 9">
            <a:extLst>
              <a:ext uri="{FF2B5EF4-FFF2-40B4-BE49-F238E27FC236}">
                <a16:creationId xmlns:a16="http://schemas.microsoft.com/office/drawing/2014/main" id="{F7F4E627-8247-BCB1-A498-FDAB8649E878}"/>
              </a:ext>
            </a:extLst>
          </p:cNvPr>
          <p:cNvSpPr/>
          <p:nvPr/>
        </p:nvSpPr>
        <p:spPr>
          <a:xfrm>
            <a:off x="764653" y="2852008"/>
            <a:ext cx="3594380" cy="1094497"/>
          </a:xfrm>
          <a:prstGeom prst="rect">
            <a:avLst/>
          </a:prstGeom>
          <a:solidFill>
            <a:srgbClr val="DE6A6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it-IT" sz="1400" b="1" i="1" dirty="0"/>
              <a:t>delle stock/</a:t>
            </a:r>
            <a:r>
              <a:rPr lang="it-IT" sz="1400" b="1" i="1" dirty="0" err="1"/>
              <a:t>grant</a:t>
            </a:r>
            <a:r>
              <a:rPr lang="it-IT" sz="1400" b="1" i="1" dirty="0"/>
              <a:t> equity </a:t>
            </a:r>
            <a:r>
              <a:rPr lang="it-IT" sz="1400" b="1" i="1" dirty="0" err="1"/>
              <a:t>settled</a:t>
            </a:r>
            <a:r>
              <a:rPr lang="it-IT" sz="1400" b="1" dirty="0"/>
              <a:t> </a:t>
            </a:r>
            <a:r>
              <a:rPr lang="it-IT" sz="1400" dirty="0"/>
              <a:t>(in vigore dal 2025)</a:t>
            </a:r>
            <a:endParaRPr lang="it-IT" sz="1400" dirty="0">
              <a:solidFill>
                <a:schemeClr val="tx1"/>
              </a:solidFill>
            </a:endParaRPr>
          </a:p>
        </p:txBody>
      </p:sp>
      <p:sp>
        <p:nvSpPr>
          <p:cNvPr id="11" name="Rettangolo 10">
            <a:extLst>
              <a:ext uri="{FF2B5EF4-FFF2-40B4-BE49-F238E27FC236}">
                <a16:creationId xmlns:a16="http://schemas.microsoft.com/office/drawing/2014/main" id="{51F60C42-9C60-3F0B-11AD-82BD0F5ACBE4}"/>
              </a:ext>
            </a:extLst>
          </p:cNvPr>
          <p:cNvSpPr/>
          <p:nvPr/>
        </p:nvSpPr>
        <p:spPr>
          <a:xfrm>
            <a:off x="4784967" y="2852008"/>
            <a:ext cx="3594380" cy="1094497"/>
          </a:xfrm>
          <a:prstGeom prst="rect">
            <a:avLst/>
          </a:prstGeom>
          <a:solidFill>
            <a:srgbClr val="DE6A6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it-IT" sz="1400" b="1" i="1" dirty="0"/>
              <a:t>  anche alle stock/</a:t>
            </a:r>
            <a:r>
              <a:rPr lang="it-IT" sz="1400" b="1" i="1" dirty="0" err="1"/>
              <a:t>grant</a:t>
            </a:r>
            <a:r>
              <a:rPr lang="it-IT" sz="1400" b="1" i="1" dirty="0"/>
              <a:t> cash </a:t>
            </a:r>
            <a:r>
              <a:rPr lang="it-IT" sz="1400" b="1" i="1" dirty="0" err="1"/>
              <a:t>settled</a:t>
            </a:r>
            <a:endParaRPr lang="it-IT" sz="1400" dirty="0"/>
          </a:p>
        </p:txBody>
      </p:sp>
    </p:spTree>
    <p:extLst>
      <p:ext uri="{BB962C8B-B14F-4D97-AF65-F5344CB8AC3E}">
        <p14:creationId xmlns:p14="http://schemas.microsoft.com/office/powerpoint/2010/main" val="2762209960"/>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EB1285-5CE2-3C1D-92F2-CB955EF5D9E5}"/>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FDAD0BC9-6F84-345B-90AF-CD988B271525}"/>
              </a:ext>
            </a:extLst>
          </p:cNvPr>
          <p:cNvSpPr>
            <a:spLocks noGrp="1"/>
          </p:cNvSpPr>
          <p:nvPr>
            <p:ph type="title"/>
          </p:nvPr>
        </p:nvSpPr>
        <p:spPr>
          <a:xfrm>
            <a:off x="566057" y="540099"/>
            <a:ext cx="8011886" cy="626851"/>
          </a:xfrm>
        </p:spPr>
        <p:txBody>
          <a:bodyPr>
            <a:normAutofit/>
          </a:bodyPr>
          <a:lstStyle/>
          <a:p>
            <a:r>
              <a:rPr lang="it-IT" dirty="0"/>
              <a:t>Deduzione di oneri connessi a piani di </a:t>
            </a:r>
            <a:r>
              <a:rPr lang="it-IT" i="1" dirty="0"/>
              <a:t>stock option</a:t>
            </a:r>
            <a:r>
              <a:rPr lang="it-IT" dirty="0"/>
              <a:t>(IAS) (art. 1 co. 131 lett. b) della L. 199/2025)</a:t>
            </a:r>
          </a:p>
        </p:txBody>
      </p:sp>
      <p:sp>
        <p:nvSpPr>
          <p:cNvPr id="3" name="Segnaposto contenuto 2">
            <a:extLst>
              <a:ext uri="{FF2B5EF4-FFF2-40B4-BE49-F238E27FC236}">
                <a16:creationId xmlns:a16="http://schemas.microsoft.com/office/drawing/2014/main" id="{B6FEF080-27E9-7172-1A40-1AEFE27073F9}"/>
              </a:ext>
            </a:extLst>
          </p:cNvPr>
          <p:cNvSpPr>
            <a:spLocks noGrp="1"/>
          </p:cNvSpPr>
          <p:nvPr>
            <p:ph idx="1"/>
          </p:nvPr>
        </p:nvSpPr>
        <p:spPr/>
        <p:txBody>
          <a:bodyPr>
            <a:normAutofit/>
          </a:bodyPr>
          <a:lstStyle/>
          <a:p>
            <a:r>
              <a:rPr lang="it-IT" dirty="0"/>
              <a:t>IFRS 2 -  </a:t>
            </a:r>
            <a:r>
              <a:rPr lang="it-IT" b="1" dirty="0"/>
              <a:t>S</a:t>
            </a:r>
            <a:r>
              <a:rPr lang="it-IT" b="1" i="1" dirty="0"/>
              <a:t>tock option / </a:t>
            </a:r>
            <a:r>
              <a:rPr lang="it-IT" b="1" i="1" dirty="0" err="1"/>
              <a:t>grant</a:t>
            </a:r>
            <a:endParaRPr lang="it-IT" b="1" i="1" dirty="0"/>
          </a:p>
          <a:p>
            <a:endParaRPr lang="it-IT" b="1" i="1" cap="none" dirty="0"/>
          </a:p>
          <a:p>
            <a:r>
              <a:rPr lang="it-IT" b="1" dirty="0"/>
              <a:t>Equity-</a:t>
            </a:r>
            <a:r>
              <a:rPr lang="it-IT" b="1" dirty="0" err="1"/>
              <a:t>settled</a:t>
            </a:r>
            <a:endParaRPr lang="it-IT" b="1" dirty="0"/>
          </a:p>
          <a:p>
            <a:r>
              <a:rPr lang="it-IT" dirty="0"/>
              <a:t>Operazioni di pagamento basato su azioni in cui la società </a:t>
            </a:r>
            <a:r>
              <a:rPr lang="it-IT" b="1" dirty="0"/>
              <a:t>riceve beni o servizi</a:t>
            </a:r>
            <a:r>
              <a:rPr lang="it-IT" dirty="0"/>
              <a:t> (tipicamente prestazioni dei dipendenti) e </a:t>
            </a:r>
            <a:r>
              <a:rPr lang="it-IT" b="1" dirty="0"/>
              <a:t>regola</a:t>
            </a:r>
            <a:r>
              <a:rPr lang="it-IT" dirty="0"/>
              <a:t> l’operazione </a:t>
            </a:r>
            <a:r>
              <a:rPr lang="it-IT" b="1" dirty="0"/>
              <a:t>emettendo strumenti di capitale</a:t>
            </a:r>
            <a:r>
              <a:rPr lang="it-IT" dirty="0"/>
              <a:t> (azioni/opzioni) della società stessa (o di altra società del gruppo, se il piano lo prevede).  </a:t>
            </a:r>
            <a:r>
              <a:rPr lang="it-IT" i="1" dirty="0"/>
              <a:t>Esempio </a:t>
            </a:r>
            <a:r>
              <a:rPr lang="it-IT" i="1" dirty="0">
                <a:sym typeface="Wingdings" panose="05000000000000000000" pitchFamily="2" charset="2"/>
              </a:rPr>
              <a:t> </a:t>
            </a:r>
            <a:r>
              <a:rPr lang="it-IT" i="1" dirty="0"/>
              <a:t>RSU – Restricted Stock Units</a:t>
            </a:r>
          </a:p>
          <a:p>
            <a:endParaRPr lang="it-IT" dirty="0"/>
          </a:p>
          <a:p>
            <a:r>
              <a:rPr lang="it-IT" b="1" dirty="0"/>
              <a:t>Cash-</a:t>
            </a:r>
            <a:r>
              <a:rPr lang="it-IT" b="1" dirty="0" err="1"/>
              <a:t>settled</a:t>
            </a:r>
            <a:endParaRPr lang="it-IT" b="1" dirty="0"/>
          </a:p>
          <a:p>
            <a:r>
              <a:rPr lang="it-IT" dirty="0"/>
              <a:t>Operazioni di pagamento basato su azioni in cui la società </a:t>
            </a:r>
            <a:r>
              <a:rPr lang="it-IT" b="1" dirty="0"/>
              <a:t>riceve beni o servizi</a:t>
            </a:r>
            <a:r>
              <a:rPr lang="it-IT" dirty="0"/>
              <a:t> e assume un’obbligazione a </a:t>
            </a:r>
            <a:r>
              <a:rPr lang="it-IT" b="1" dirty="0"/>
              <a:t>pagare denaro (o altre attività)</a:t>
            </a:r>
            <a:r>
              <a:rPr lang="it-IT" dirty="0"/>
              <a:t> il cui importo è </a:t>
            </a:r>
            <a:r>
              <a:rPr lang="it-IT" b="1" dirty="0"/>
              <a:t>collegato al valore</a:t>
            </a:r>
            <a:r>
              <a:rPr lang="it-IT" dirty="0"/>
              <a:t> di azioni/strumenti di capitale (propri o del gruppo). </a:t>
            </a:r>
            <a:r>
              <a:rPr lang="it-IT" i="1" dirty="0"/>
              <a:t>Esempio </a:t>
            </a:r>
            <a:r>
              <a:rPr lang="it-IT" i="1" dirty="0">
                <a:sym typeface="Wingdings" panose="05000000000000000000" pitchFamily="2" charset="2"/>
              </a:rPr>
              <a:t> Phantom shares</a:t>
            </a:r>
            <a:endParaRPr lang="it-IT" i="1" cap="none" dirty="0"/>
          </a:p>
        </p:txBody>
      </p:sp>
      <p:sp>
        <p:nvSpPr>
          <p:cNvPr id="4" name="Segnaposto numero diapositiva 3">
            <a:extLst>
              <a:ext uri="{FF2B5EF4-FFF2-40B4-BE49-F238E27FC236}">
                <a16:creationId xmlns:a16="http://schemas.microsoft.com/office/drawing/2014/main" id="{DD3FFCDA-D4FB-9A31-A654-DFF3A052A861}"/>
              </a:ext>
            </a:extLst>
          </p:cNvPr>
          <p:cNvSpPr>
            <a:spLocks noGrp="1"/>
          </p:cNvSpPr>
          <p:nvPr>
            <p:ph type="sldNum" sz="quarter" idx="12"/>
          </p:nvPr>
        </p:nvSpPr>
        <p:spPr/>
        <p:txBody>
          <a:bodyPr/>
          <a:lstStyle/>
          <a:p>
            <a:fld id="{FB5B9F2C-B2AC-42B8-8C0E-D6B8362F432E}" type="slidenum">
              <a:rPr lang="it-IT" sz="1300" smtClean="0"/>
              <a:t>152</a:t>
            </a:fld>
            <a:endParaRPr lang="it-IT" sz="1300" dirty="0"/>
          </a:p>
        </p:txBody>
      </p:sp>
    </p:spTree>
    <p:extLst>
      <p:ext uri="{BB962C8B-B14F-4D97-AF65-F5344CB8AC3E}">
        <p14:creationId xmlns:p14="http://schemas.microsoft.com/office/powerpoint/2010/main" val="3965200954"/>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0269A9-DAA8-5FFD-F402-58EF969CB537}"/>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C0D1DBD5-CC28-30F0-5D34-8F3DAE76461F}"/>
              </a:ext>
            </a:extLst>
          </p:cNvPr>
          <p:cNvSpPr>
            <a:spLocks noGrp="1"/>
          </p:cNvSpPr>
          <p:nvPr>
            <p:ph type="title"/>
          </p:nvPr>
        </p:nvSpPr>
        <p:spPr>
          <a:xfrm>
            <a:off x="566057" y="540099"/>
            <a:ext cx="8011886" cy="626851"/>
          </a:xfrm>
        </p:spPr>
        <p:txBody>
          <a:bodyPr>
            <a:normAutofit/>
          </a:bodyPr>
          <a:lstStyle/>
          <a:p>
            <a:r>
              <a:rPr lang="it-IT" dirty="0"/>
              <a:t>Deduzione di oneri connessi a piani di </a:t>
            </a:r>
            <a:r>
              <a:rPr lang="it-IT" i="1" dirty="0"/>
              <a:t>stock option</a:t>
            </a:r>
            <a:r>
              <a:rPr lang="it-IT" dirty="0"/>
              <a:t>(IAS) (art. 1 co. 131 lett. b) della L. 199/2025)</a:t>
            </a:r>
          </a:p>
        </p:txBody>
      </p:sp>
      <p:sp>
        <p:nvSpPr>
          <p:cNvPr id="3" name="Segnaposto contenuto 2">
            <a:extLst>
              <a:ext uri="{FF2B5EF4-FFF2-40B4-BE49-F238E27FC236}">
                <a16:creationId xmlns:a16="http://schemas.microsoft.com/office/drawing/2014/main" id="{699A285A-F17A-555D-BD2F-0C6F548F4A08}"/>
              </a:ext>
            </a:extLst>
          </p:cNvPr>
          <p:cNvSpPr>
            <a:spLocks noGrp="1"/>
          </p:cNvSpPr>
          <p:nvPr>
            <p:ph idx="1"/>
          </p:nvPr>
        </p:nvSpPr>
        <p:spPr>
          <a:xfrm>
            <a:off x="714101" y="1342187"/>
            <a:ext cx="7715798" cy="3261214"/>
          </a:xfrm>
        </p:spPr>
        <p:txBody>
          <a:bodyPr>
            <a:normAutofit fontScale="55000" lnSpcReduction="20000"/>
          </a:bodyPr>
          <a:lstStyle/>
          <a:p>
            <a:r>
              <a:rPr lang="it-IT" b="1" i="1" dirty="0"/>
              <a:t>Deducibilità dei piani di stock option - </a:t>
            </a:r>
            <a:r>
              <a:rPr lang="it-IT" dirty="0"/>
              <a:t>esempio pratico</a:t>
            </a:r>
          </a:p>
          <a:p>
            <a:pPr>
              <a:lnSpc>
                <a:spcPct val="140000"/>
              </a:lnSpc>
            </a:pPr>
            <a:endParaRPr lang="it-IT" dirty="0"/>
          </a:p>
          <a:p>
            <a:pPr>
              <a:lnSpc>
                <a:spcPct val="140000"/>
              </a:lnSpc>
            </a:pPr>
            <a:r>
              <a:rPr lang="it-IT" sz="1800" b="1" dirty="0"/>
              <a:t>Ipotesi:</a:t>
            </a:r>
          </a:p>
          <a:p>
            <a:pPr>
              <a:lnSpc>
                <a:spcPct val="140000"/>
              </a:lnSpc>
            </a:pPr>
            <a:r>
              <a:rPr lang="it-IT" sz="1800" dirty="0"/>
              <a:t>Alfa S.p.A. redige il bilancio secondo gli IAS/IFRS.</a:t>
            </a:r>
          </a:p>
          <a:p>
            <a:pPr>
              <a:lnSpc>
                <a:spcPct val="140000"/>
              </a:lnSpc>
            </a:pPr>
            <a:r>
              <a:rPr lang="it-IT" sz="1800" dirty="0"/>
              <a:t>Nel 2025 approva un piano di stock/</a:t>
            </a:r>
            <a:r>
              <a:rPr lang="it-IT" sz="1800" dirty="0" err="1"/>
              <a:t>grant</a:t>
            </a:r>
            <a:r>
              <a:rPr lang="it-IT" sz="1800" dirty="0"/>
              <a:t> a favore dei dirigenti, con assegnazione gratuita di azioni proprie subordinata al raggiungimento di determinate performance nel triennio 2025–2027.</a:t>
            </a:r>
          </a:p>
          <a:p>
            <a:pPr>
              <a:lnSpc>
                <a:spcPct val="140000"/>
              </a:lnSpc>
            </a:pPr>
            <a:r>
              <a:rPr lang="it-IT" sz="1800" dirty="0"/>
              <a:t>In bilancio IAS/IFRS:</a:t>
            </a:r>
          </a:p>
          <a:p>
            <a:pPr>
              <a:lnSpc>
                <a:spcPct val="140000"/>
              </a:lnSpc>
            </a:pPr>
            <a:r>
              <a:rPr lang="it-IT" sz="1800" dirty="0"/>
              <a:t>nel triennio 2025–2027 Alfa S.p.A. iscrive a conto economico un costo complessivo di 300.000 €, ripartito sui tre esercizi, quale fair </a:t>
            </a:r>
            <a:r>
              <a:rPr lang="it-IT" sz="1800" dirty="0" err="1"/>
              <a:t>value</a:t>
            </a:r>
            <a:r>
              <a:rPr lang="it-IT" sz="1800" dirty="0"/>
              <a:t> del piano;</a:t>
            </a:r>
          </a:p>
          <a:p>
            <a:pPr>
              <a:lnSpc>
                <a:spcPct val="140000"/>
              </a:lnSpc>
            </a:pPr>
            <a:r>
              <a:rPr lang="it-IT" sz="1800" dirty="0"/>
              <a:t>nel 2027, alla data di maturazione delle condizioni, assegna effettivamente le azioni ai dirigenti.</a:t>
            </a:r>
          </a:p>
          <a:p>
            <a:pPr>
              <a:lnSpc>
                <a:spcPct val="140000"/>
              </a:lnSpc>
            </a:pPr>
            <a:endParaRPr lang="it-IT" sz="1800" dirty="0"/>
          </a:p>
          <a:p>
            <a:pPr>
              <a:lnSpc>
                <a:spcPct val="140000"/>
              </a:lnSpc>
            </a:pPr>
            <a:r>
              <a:rPr lang="it-IT" sz="1800" b="1" dirty="0"/>
              <a:t>Trattamento fiscale ex art. 95, co. 6‑bis TUIR:</a:t>
            </a:r>
          </a:p>
          <a:p>
            <a:pPr>
              <a:lnSpc>
                <a:spcPct val="140000"/>
              </a:lnSpc>
            </a:pPr>
            <a:endParaRPr lang="it-IT" sz="1800" dirty="0"/>
          </a:p>
          <a:p>
            <a:pPr>
              <a:lnSpc>
                <a:spcPct val="140000"/>
              </a:lnSpc>
            </a:pPr>
            <a:r>
              <a:rPr lang="it-IT" sz="1800" b="1" dirty="0"/>
              <a:t>Esercizio	Costo imputato a CE IAS/IFRS	Deducibilità fiscale ai sensi dell'art. 95, co. 6-bis</a:t>
            </a:r>
          </a:p>
          <a:p>
            <a:pPr>
              <a:lnSpc>
                <a:spcPct val="140000"/>
              </a:lnSpc>
            </a:pPr>
            <a:r>
              <a:rPr lang="it-IT" sz="1800" dirty="0"/>
              <a:t>2024	100.000 €			Non deducibile nel 2024</a:t>
            </a:r>
          </a:p>
          <a:p>
            <a:pPr>
              <a:lnSpc>
                <a:spcPct val="140000"/>
              </a:lnSpc>
            </a:pPr>
            <a:r>
              <a:rPr lang="it-IT" sz="1800" dirty="0"/>
              <a:t>2025	100.000 €			Non deducibile nel 2025</a:t>
            </a:r>
          </a:p>
          <a:p>
            <a:pPr>
              <a:lnSpc>
                <a:spcPct val="140000"/>
              </a:lnSpc>
            </a:pPr>
            <a:r>
              <a:rPr lang="it-IT" sz="1800" dirty="0"/>
              <a:t>2026	100.000 €			</a:t>
            </a:r>
            <a:r>
              <a:rPr lang="it-IT" sz="1600" dirty="0"/>
              <a:t>Deducibile nel 2026, insieme ai 200.000 degli anni precedenti, al momento dell’assegnazione</a:t>
            </a:r>
          </a:p>
        </p:txBody>
      </p:sp>
      <p:sp>
        <p:nvSpPr>
          <p:cNvPr id="4" name="Segnaposto numero diapositiva 3">
            <a:extLst>
              <a:ext uri="{FF2B5EF4-FFF2-40B4-BE49-F238E27FC236}">
                <a16:creationId xmlns:a16="http://schemas.microsoft.com/office/drawing/2014/main" id="{0A268357-750C-B640-DA60-C69B42B3B60B}"/>
              </a:ext>
            </a:extLst>
          </p:cNvPr>
          <p:cNvSpPr>
            <a:spLocks noGrp="1"/>
          </p:cNvSpPr>
          <p:nvPr>
            <p:ph type="sldNum" sz="quarter" idx="12"/>
          </p:nvPr>
        </p:nvSpPr>
        <p:spPr/>
        <p:txBody>
          <a:bodyPr/>
          <a:lstStyle/>
          <a:p>
            <a:fld id="{FB5B9F2C-B2AC-42B8-8C0E-D6B8362F432E}" type="slidenum">
              <a:rPr lang="it-IT" sz="1300" smtClean="0"/>
              <a:t>153</a:t>
            </a:fld>
            <a:endParaRPr lang="it-IT" sz="1300" dirty="0"/>
          </a:p>
        </p:txBody>
      </p:sp>
    </p:spTree>
    <p:extLst>
      <p:ext uri="{BB962C8B-B14F-4D97-AF65-F5344CB8AC3E}">
        <p14:creationId xmlns:p14="http://schemas.microsoft.com/office/powerpoint/2010/main" val="699368302"/>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74A475-6959-1D0B-F961-2CEADA2EF159}"/>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80E26D5C-2FE6-9F22-1DB5-D16ACF7F22A1}"/>
              </a:ext>
            </a:extLst>
          </p:cNvPr>
          <p:cNvSpPr>
            <a:spLocks noGrp="1"/>
          </p:cNvSpPr>
          <p:nvPr>
            <p:ph type="title"/>
          </p:nvPr>
        </p:nvSpPr>
        <p:spPr>
          <a:xfrm>
            <a:off x="566057" y="540099"/>
            <a:ext cx="8011886" cy="626851"/>
          </a:xfrm>
        </p:spPr>
        <p:txBody>
          <a:bodyPr>
            <a:normAutofit/>
          </a:bodyPr>
          <a:lstStyle/>
          <a:p>
            <a:r>
              <a:rPr lang="it-IT" dirty="0"/>
              <a:t>Deduzione di oneri connessi a piani di </a:t>
            </a:r>
            <a:r>
              <a:rPr lang="it-IT" i="1" dirty="0"/>
              <a:t>stock option</a:t>
            </a:r>
            <a:r>
              <a:rPr lang="it-IT" dirty="0"/>
              <a:t>(IAS) (art. 1 co. 131 lett. b) della L. 199/2025)</a:t>
            </a:r>
          </a:p>
        </p:txBody>
      </p:sp>
      <p:sp>
        <p:nvSpPr>
          <p:cNvPr id="3" name="Segnaposto contenuto 2">
            <a:extLst>
              <a:ext uri="{FF2B5EF4-FFF2-40B4-BE49-F238E27FC236}">
                <a16:creationId xmlns:a16="http://schemas.microsoft.com/office/drawing/2014/main" id="{CACBE2BA-83B2-4D7B-9ED5-85FFBB24F296}"/>
              </a:ext>
            </a:extLst>
          </p:cNvPr>
          <p:cNvSpPr>
            <a:spLocks noGrp="1"/>
          </p:cNvSpPr>
          <p:nvPr>
            <p:ph idx="1"/>
          </p:nvPr>
        </p:nvSpPr>
        <p:spPr/>
        <p:txBody>
          <a:bodyPr>
            <a:normAutofit/>
          </a:bodyPr>
          <a:lstStyle/>
          <a:p>
            <a:r>
              <a:rPr lang="it-IT" b="1" i="1" dirty="0"/>
              <a:t>Deducibilità dei piani di stock option</a:t>
            </a:r>
          </a:p>
          <a:p>
            <a:endParaRPr lang="it-IT" dirty="0"/>
          </a:p>
          <a:p>
            <a:r>
              <a:rPr lang="it-IT" b="1" i="1" dirty="0"/>
              <a:t>Decorrenza</a:t>
            </a:r>
            <a:endParaRPr lang="it-IT" dirty="0"/>
          </a:p>
          <a:p>
            <a:r>
              <a:rPr lang="it-IT" dirty="0"/>
              <a:t>Per espressa previsione normativa, la norma in argomento assume efficacia in attesa dell’attuazione dei princìpi e criteri direttivi di cui agli artt. 6 e 9 della L. 9.8.2023 n. 111.</a:t>
            </a:r>
          </a:p>
          <a:p>
            <a:r>
              <a:rPr lang="it-IT" dirty="0"/>
              <a:t>In merito, </a:t>
            </a:r>
            <a:r>
              <a:rPr lang="it-IT" b="1" dirty="0"/>
              <a:t>la Relazione illustrativa al Ddl. di bilancio 2026 conferma che la norma si applica ai piani deliberati nel periodo d’imposta successivo a quello in corso al 31.12.2025.</a:t>
            </a:r>
            <a:r>
              <a:rPr lang="it-IT" dirty="0"/>
              <a:t> </a:t>
            </a:r>
          </a:p>
          <a:p>
            <a:r>
              <a:rPr lang="it-IT" dirty="0"/>
              <a:t>Resta ferma, per i piani deliberati precedentemente alla data di entrata in vigore delle disposizioni in argomento, l’applicazione dell’art. 6 del DM 8.6.2011.</a:t>
            </a:r>
          </a:p>
          <a:p>
            <a:endParaRPr lang="it-IT" cap="none" dirty="0"/>
          </a:p>
        </p:txBody>
      </p:sp>
      <p:sp>
        <p:nvSpPr>
          <p:cNvPr id="4" name="Segnaposto numero diapositiva 3">
            <a:extLst>
              <a:ext uri="{FF2B5EF4-FFF2-40B4-BE49-F238E27FC236}">
                <a16:creationId xmlns:a16="http://schemas.microsoft.com/office/drawing/2014/main" id="{39AA7E8B-BFC5-8DD6-4C7B-60CE902D7E4D}"/>
              </a:ext>
            </a:extLst>
          </p:cNvPr>
          <p:cNvSpPr>
            <a:spLocks noGrp="1"/>
          </p:cNvSpPr>
          <p:nvPr>
            <p:ph type="sldNum" sz="quarter" idx="12"/>
          </p:nvPr>
        </p:nvSpPr>
        <p:spPr/>
        <p:txBody>
          <a:bodyPr/>
          <a:lstStyle/>
          <a:p>
            <a:fld id="{FB5B9F2C-B2AC-42B8-8C0E-D6B8362F432E}" type="slidenum">
              <a:rPr lang="it-IT" sz="1300" smtClean="0"/>
              <a:t>154</a:t>
            </a:fld>
            <a:endParaRPr lang="it-IT" sz="1300" dirty="0"/>
          </a:p>
        </p:txBody>
      </p:sp>
    </p:spTree>
    <p:extLst>
      <p:ext uri="{BB962C8B-B14F-4D97-AF65-F5344CB8AC3E}">
        <p14:creationId xmlns:p14="http://schemas.microsoft.com/office/powerpoint/2010/main" val="2279625281"/>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8CAB3F-9A74-CFAD-353F-98EA56AD7C57}"/>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360B6EFF-0D38-EB39-7D2A-057880BB1C69}"/>
              </a:ext>
            </a:extLst>
          </p:cNvPr>
          <p:cNvSpPr>
            <a:spLocks noGrp="1"/>
          </p:cNvSpPr>
          <p:nvPr>
            <p:ph type="title"/>
          </p:nvPr>
        </p:nvSpPr>
        <p:spPr>
          <a:xfrm>
            <a:off x="566057" y="540099"/>
            <a:ext cx="8011886" cy="626851"/>
          </a:xfrm>
        </p:spPr>
        <p:txBody>
          <a:bodyPr>
            <a:normAutofit fontScale="90000"/>
          </a:bodyPr>
          <a:lstStyle/>
          <a:p>
            <a:r>
              <a:rPr lang="it-IT" dirty="0"/>
              <a:t>Ammortamento di marchi, avviamento e attività immateriali a vita utile indefinita (IAS)</a:t>
            </a:r>
            <a:br>
              <a:rPr lang="it-IT" dirty="0"/>
            </a:br>
            <a:r>
              <a:rPr lang="it-IT" dirty="0"/>
              <a:t>(art. 1 co. 131 lett. c) e co. 132 della L. 199/2025)</a:t>
            </a:r>
          </a:p>
        </p:txBody>
      </p:sp>
      <p:sp>
        <p:nvSpPr>
          <p:cNvPr id="3" name="Segnaposto contenuto 2">
            <a:extLst>
              <a:ext uri="{FF2B5EF4-FFF2-40B4-BE49-F238E27FC236}">
                <a16:creationId xmlns:a16="http://schemas.microsoft.com/office/drawing/2014/main" id="{D3A62D96-061A-F5CB-D3CF-A4150151F9A8}"/>
              </a:ext>
            </a:extLst>
          </p:cNvPr>
          <p:cNvSpPr>
            <a:spLocks noGrp="1"/>
          </p:cNvSpPr>
          <p:nvPr>
            <p:ph idx="1"/>
          </p:nvPr>
        </p:nvSpPr>
        <p:spPr/>
        <p:txBody>
          <a:bodyPr>
            <a:normAutofit fontScale="92500" lnSpcReduction="10000"/>
          </a:bodyPr>
          <a:lstStyle/>
          <a:p>
            <a:r>
              <a:rPr lang="it-IT" dirty="0"/>
              <a:t>Viene stabilito che, in via transitoria, per i soggetti IAS/IFRS, la </a:t>
            </a:r>
            <a:r>
              <a:rPr lang="it-IT" b="1" dirty="0"/>
              <a:t>deduzione del costo dei marchi d’impresa, dell’avviamento e delle attività immateriali a vita utile indefinita </a:t>
            </a:r>
            <a:r>
              <a:rPr lang="it-IT" dirty="0"/>
              <a:t>iscritti, o dei maggiori valori riconosciuti ai fini fiscali, nel medesimo periodo d’imposta, in deroga all’art. 103 co. 3</a:t>
            </a:r>
            <a:r>
              <a:rPr lang="it-IT" i="1" dirty="0"/>
              <a:t>-bis </a:t>
            </a:r>
            <a:r>
              <a:rPr lang="it-IT" dirty="0"/>
              <a:t>del TUIR, </a:t>
            </a:r>
            <a:r>
              <a:rPr lang="it-IT" b="1" dirty="0"/>
              <a:t>è ammessa in misura non superiore a 1/18 del loro valore</a:t>
            </a:r>
            <a:r>
              <a:rPr lang="it-IT" b="1" dirty="0">
                <a:solidFill>
                  <a:srgbClr val="FF0000"/>
                </a:solidFill>
              </a:rPr>
              <a:t>, a partire dal periodo d’imposta in cui sono imputati a Conto economico i relativi costi </a:t>
            </a:r>
            <a:r>
              <a:rPr lang="it-IT" b="1" dirty="0"/>
              <a:t>e fino a concorrenza di questi ultimi.</a:t>
            </a:r>
          </a:p>
          <a:p>
            <a:endParaRPr lang="it-IT" b="1" i="1" dirty="0"/>
          </a:p>
          <a:p>
            <a:r>
              <a:rPr lang="it-IT" b="1" i="1" dirty="0"/>
              <a:t>Ambito oggettivo</a:t>
            </a:r>
            <a:endParaRPr lang="it-IT" dirty="0"/>
          </a:p>
          <a:p>
            <a:r>
              <a:rPr lang="it-IT" dirty="0"/>
              <a:t>La modifica trova applicazione anche ai maggiori valori riconosciuti ai fini fiscali a seguito dell’applicazione delle disposizioni:</a:t>
            </a:r>
          </a:p>
          <a:p>
            <a:pPr marL="285750" lvl="0" indent="-285750">
              <a:buFont typeface="Arial" panose="020B0604020202020204" pitchFamily="34" charset="0"/>
              <a:buChar char="•"/>
            </a:pPr>
            <a:r>
              <a:rPr lang="it-IT" dirty="0"/>
              <a:t>di cui all’art. 176 co. 2</a:t>
            </a:r>
            <a:r>
              <a:rPr lang="it-IT" i="1" dirty="0"/>
              <a:t>-ter </a:t>
            </a:r>
            <a:r>
              <a:rPr lang="it-IT" dirty="0"/>
              <a:t>del TUIR (come modificato dal </a:t>
            </a:r>
            <a:r>
              <a:rPr lang="it-IT" dirty="0" err="1"/>
              <a:t>DLgs</a:t>
            </a:r>
            <a:r>
              <a:rPr lang="it-IT" dirty="0"/>
              <a:t>. 192/2024), che disciplina il regime di </a:t>
            </a:r>
            <a:r>
              <a:rPr lang="it-IT" b="1" dirty="0"/>
              <a:t>riallineamento dei maggiori valori emersi in esito a operazioni straordinarie</a:t>
            </a:r>
            <a:r>
              <a:rPr lang="it-IT" dirty="0"/>
              <a:t>;</a:t>
            </a:r>
          </a:p>
          <a:p>
            <a:pPr marL="285750" indent="-285750">
              <a:buFont typeface="Arial" panose="020B0604020202020204" pitchFamily="34" charset="0"/>
              <a:buChar char="•"/>
            </a:pPr>
            <a:r>
              <a:rPr lang="it-IT" dirty="0"/>
              <a:t>di cui agli artt. 10 e 11 del </a:t>
            </a:r>
            <a:r>
              <a:rPr lang="it-IT" dirty="0" err="1"/>
              <a:t>DLgs</a:t>
            </a:r>
            <a:r>
              <a:rPr lang="it-IT" dirty="0"/>
              <a:t>. 192/2024, che disciplinano il </a:t>
            </a:r>
            <a:r>
              <a:rPr lang="it-IT" b="1" dirty="0"/>
              <a:t>regime transitorio di neutralità fiscale delle divergenze tra valori contabili e fiscali che emergono in sede di cambiamento di principi contabili e il relativo regime di riallineamento.</a:t>
            </a:r>
          </a:p>
          <a:p>
            <a:endParaRPr lang="it-IT" cap="none" dirty="0"/>
          </a:p>
        </p:txBody>
      </p:sp>
      <p:sp>
        <p:nvSpPr>
          <p:cNvPr id="4" name="Segnaposto numero diapositiva 3">
            <a:extLst>
              <a:ext uri="{FF2B5EF4-FFF2-40B4-BE49-F238E27FC236}">
                <a16:creationId xmlns:a16="http://schemas.microsoft.com/office/drawing/2014/main" id="{940E91D8-DEEB-E39D-96ED-F7FFA3661D04}"/>
              </a:ext>
            </a:extLst>
          </p:cNvPr>
          <p:cNvSpPr>
            <a:spLocks noGrp="1"/>
          </p:cNvSpPr>
          <p:nvPr>
            <p:ph type="sldNum" sz="quarter" idx="12"/>
          </p:nvPr>
        </p:nvSpPr>
        <p:spPr/>
        <p:txBody>
          <a:bodyPr/>
          <a:lstStyle/>
          <a:p>
            <a:fld id="{FB5B9F2C-B2AC-42B8-8C0E-D6B8362F432E}" type="slidenum">
              <a:rPr lang="it-IT" sz="1300" smtClean="0"/>
              <a:t>155</a:t>
            </a:fld>
            <a:endParaRPr lang="it-IT" sz="1300" dirty="0"/>
          </a:p>
        </p:txBody>
      </p:sp>
    </p:spTree>
    <p:extLst>
      <p:ext uri="{BB962C8B-B14F-4D97-AF65-F5344CB8AC3E}">
        <p14:creationId xmlns:p14="http://schemas.microsoft.com/office/powerpoint/2010/main" val="3745773006"/>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7ADDF8-49E8-7A18-8D75-F354B5B520F4}"/>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3D85E890-9776-31C4-3A1F-727536F7580E}"/>
              </a:ext>
            </a:extLst>
          </p:cNvPr>
          <p:cNvSpPr>
            <a:spLocks noGrp="1"/>
          </p:cNvSpPr>
          <p:nvPr>
            <p:ph type="title"/>
          </p:nvPr>
        </p:nvSpPr>
        <p:spPr>
          <a:xfrm>
            <a:off x="566057" y="540099"/>
            <a:ext cx="8011886" cy="626851"/>
          </a:xfrm>
        </p:spPr>
        <p:txBody>
          <a:bodyPr>
            <a:normAutofit fontScale="90000"/>
          </a:bodyPr>
          <a:lstStyle/>
          <a:p>
            <a:r>
              <a:rPr lang="it-IT" dirty="0"/>
              <a:t>Ammortamento di marchi, avviamento e attività immateriali a vita utile indefinita (IAS)</a:t>
            </a:r>
            <a:br>
              <a:rPr lang="it-IT" dirty="0"/>
            </a:br>
            <a:r>
              <a:rPr lang="it-IT" dirty="0"/>
              <a:t>(art. 1 co. 131 lett. c) e co. 132 della L. 199/2025)</a:t>
            </a:r>
          </a:p>
        </p:txBody>
      </p:sp>
      <p:sp>
        <p:nvSpPr>
          <p:cNvPr id="3" name="Segnaposto contenuto 2">
            <a:extLst>
              <a:ext uri="{FF2B5EF4-FFF2-40B4-BE49-F238E27FC236}">
                <a16:creationId xmlns:a16="http://schemas.microsoft.com/office/drawing/2014/main" id="{8B821C16-4127-071D-D19F-BFAD70436FB3}"/>
              </a:ext>
            </a:extLst>
          </p:cNvPr>
          <p:cNvSpPr>
            <a:spLocks noGrp="1"/>
          </p:cNvSpPr>
          <p:nvPr>
            <p:ph idx="1"/>
          </p:nvPr>
        </p:nvSpPr>
        <p:spPr>
          <a:xfrm>
            <a:off x="714099" y="1244600"/>
            <a:ext cx="7715798" cy="3240315"/>
          </a:xfrm>
        </p:spPr>
        <p:txBody>
          <a:bodyPr>
            <a:normAutofit fontScale="92500" lnSpcReduction="20000"/>
          </a:bodyPr>
          <a:lstStyle/>
          <a:p>
            <a:r>
              <a:rPr lang="it-IT" b="1" i="1" dirty="0"/>
              <a:t>Ratio della norma</a:t>
            </a:r>
            <a:endParaRPr lang="it-IT" dirty="0"/>
          </a:p>
          <a:p>
            <a:r>
              <a:rPr lang="it-IT" dirty="0"/>
              <a:t>Con la modifica in esame si evita che, nei periodi d’imposta in cui nessuna svalutazione transita a Conto economico, i soggetti IAS/IFRS possano operare deduzioni extracontabili, seppure nei limiti imposti dal TUIR. </a:t>
            </a:r>
          </a:p>
          <a:p>
            <a:r>
              <a:rPr lang="it-IT" dirty="0"/>
              <a:t>Per contro, la deduzione fiscale del costo degli </a:t>
            </a:r>
            <a:r>
              <a:rPr lang="it-IT" i="1" dirty="0" err="1"/>
              <a:t>intangibles</a:t>
            </a:r>
            <a:r>
              <a:rPr lang="it-IT" i="1" dirty="0"/>
              <a:t> </a:t>
            </a:r>
            <a:r>
              <a:rPr lang="it-IT" dirty="0"/>
              <a:t>in esame si avvia a partire dal periodo d’imposta in cui è rilevata per la prima volta la svalutazione, nei limiti del relativo ammontare e per una durata sempre pari a 18 anni.</a:t>
            </a:r>
          </a:p>
          <a:p>
            <a:endParaRPr lang="it-IT" dirty="0"/>
          </a:p>
          <a:p>
            <a:r>
              <a:rPr lang="it-IT" b="1" i="1" dirty="0"/>
              <a:t>Ambito temporale</a:t>
            </a:r>
            <a:endParaRPr lang="it-IT" dirty="0"/>
          </a:p>
          <a:p>
            <a:r>
              <a:rPr lang="it-IT" dirty="0"/>
              <a:t>La disposizione è prevista, per il solo periodo d’imposta successivo a quello in corso al 31.12.2025 (cioè per il 2026, per i soggetti “solari”).</a:t>
            </a:r>
          </a:p>
          <a:p>
            <a:r>
              <a:rPr lang="it-IT" dirty="0"/>
              <a:t>In particolare, la deduzione (in misura non superiore a 1/18 del loro valore) a partire dal periodo d’imposta in cui i relativi costi sono imputati a Conto economico trova applicazione per:</a:t>
            </a:r>
          </a:p>
          <a:p>
            <a:pPr marL="285750" lvl="0" indent="-285750">
              <a:buFont typeface="Arial" panose="020B0604020202020204" pitchFamily="34" charset="0"/>
              <a:buChar char="•"/>
            </a:pPr>
            <a:r>
              <a:rPr lang="it-IT" dirty="0"/>
              <a:t>i marchi d’impresa, l’avviamento e le attività immateriali a vita utile indefinita iscritti nel periodo d’imposta successivo a quello in corso al 31.12.2025;</a:t>
            </a:r>
          </a:p>
          <a:p>
            <a:pPr marL="285750" lvl="0" indent="-285750">
              <a:buFont typeface="Arial" panose="020B0604020202020204" pitchFamily="34" charset="0"/>
              <a:buChar char="•"/>
            </a:pPr>
            <a:r>
              <a:rPr lang="it-IT" dirty="0"/>
              <a:t>i maggiori valori (relativi a marchi d’impresa, avviamento e attività immateriali a vita utile indefinita) riconosciuti ai fini fiscali nel periodo d’imposta successivo a quello in corso al 31.12.2025.</a:t>
            </a:r>
            <a:endParaRPr lang="it-IT" cap="none" dirty="0"/>
          </a:p>
        </p:txBody>
      </p:sp>
      <p:sp>
        <p:nvSpPr>
          <p:cNvPr id="4" name="Segnaposto numero diapositiva 3">
            <a:extLst>
              <a:ext uri="{FF2B5EF4-FFF2-40B4-BE49-F238E27FC236}">
                <a16:creationId xmlns:a16="http://schemas.microsoft.com/office/drawing/2014/main" id="{2ADBC2C8-2B28-FCD3-4976-7F5A47294E8E}"/>
              </a:ext>
            </a:extLst>
          </p:cNvPr>
          <p:cNvSpPr>
            <a:spLocks noGrp="1"/>
          </p:cNvSpPr>
          <p:nvPr>
            <p:ph type="sldNum" sz="quarter" idx="12"/>
          </p:nvPr>
        </p:nvSpPr>
        <p:spPr/>
        <p:txBody>
          <a:bodyPr/>
          <a:lstStyle/>
          <a:p>
            <a:fld id="{FB5B9F2C-B2AC-42B8-8C0E-D6B8362F432E}" type="slidenum">
              <a:rPr lang="it-IT" sz="1300" smtClean="0"/>
              <a:t>156</a:t>
            </a:fld>
            <a:endParaRPr lang="it-IT" sz="1300" dirty="0"/>
          </a:p>
        </p:txBody>
      </p:sp>
    </p:spTree>
    <p:extLst>
      <p:ext uri="{BB962C8B-B14F-4D97-AF65-F5344CB8AC3E}">
        <p14:creationId xmlns:p14="http://schemas.microsoft.com/office/powerpoint/2010/main" val="1944336595"/>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D18B48-1D89-B9A8-1340-89120D3CCE1F}"/>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133B5EE4-93B3-E8AA-9FBB-4285EA092F51}"/>
              </a:ext>
            </a:extLst>
          </p:cNvPr>
          <p:cNvSpPr>
            <a:spLocks noGrp="1"/>
          </p:cNvSpPr>
          <p:nvPr>
            <p:ph type="title"/>
          </p:nvPr>
        </p:nvSpPr>
        <p:spPr>
          <a:xfrm>
            <a:off x="566057" y="540099"/>
            <a:ext cx="8011886" cy="626851"/>
          </a:xfrm>
        </p:spPr>
        <p:txBody>
          <a:bodyPr>
            <a:normAutofit fontScale="90000"/>
          </a:bodyPr>
          <a:lstStyle/>
          <a:p>
            <a:r>
              <a:rPr lang="it-IT" dirty="0"/>
              <a:t>Ammortamento di marchi, avviamento e attività immateriali a vita utile indefinita (IAS)</a:t>
            </a:r>
            <a:br>
              <a:rPr lang="it-IT" dirty="0"/>
            </a:br>
            <a:r>
              <a:rPr lang="it-IT" dirty="0"/>
              <a:t>(art. 1 co. 131 lett. c) e co. 132 della L. 199/2025)</a:t>
            </a:r>
          </a:p>
        </p:txBody>
      </p:sp>
      <p:sp>
        <p:nvSpPr>
          <p:cNvPr id="3" name="Segnaposto contenuto 2">
            <a:extLst>
              <a:ext uri="{FF2B5EF4-FFF2-40B4-BE49-F238E27FC236}">
                <a16:creationId xmlns:a16="http://schemas.microsoft.com/office/drawing/2014/main" id="{06EAB776-A4E9-91D8-8DE8-FF1CDFDEBF57}"/>
              </a:ext>
            </a:extLst>
          </p:cNvPr>
          <p:cNvSpPr>
            <a:spLocks noGrp="1"/>
          </p:cNvSpPr>
          <p:nvPr>
            <p:ph idx="1"/>
          </p:nvPr>
        </p:nvSpPr>
        <p:spPr>
          <a:xfrm>
            <a:off x="714099" y="1244600"/>
            <a:ext cx="7715798" cy="3240315"/>
          </a:xfrm>
        </p:spPr>
        <p:txBody>
          <a:bodyPr>
            <a:normAutofit fontScale="92500" lnSpcReduction="20000"/>
          </a:bodyPr>
          <a:lstStyle/>
          <a:p>
            <a:r>
              <a:rPr lang="it-IT" b="1" i="1" dirty="0"/>
              <a:t>Ratio della norma</a:t>
            </a:r>
            <a:endParaRPr lang="it-IT" dirty="0"/>
          </a:p>
          <a:p>
            <a:r>
              <a:rPr lang="it-IT" dirty="0"/>
              <a:t>Con la modifica in esame si evita che, nei periodi d’imposta in cui nessuna svalutazione transita a Conto economico, i soggetti IAS/IFRS possano operare deduzioni extracontabili, seppure nei limiti imposti dal TUIR. </a:t>
            </a:r>
          </a:p>
          <a:p>
            <a:r>
              <a:rPr lang="it-IT" dirty="0"/>
              <a:t>Per contro, la deduzione fiscale del costo degli </a:t>
            </a:r>
            <a:r>
              <a:rPr lang="it-IT" i="1" dirty="0" err="1"/>
              <a:t>intangibles</a:t>
            </a:r>
            <a:r>
              <a:rPr lang="it-IT" i="1" dirty="0"/>
              <a:t> </a:t>
            </a:r>
            <a:r>
              <a:rPr lang="it-IT" dirty="0"/>
              <a:t>in esame si avvia a partire dal periodo d’imposta in cui è rilevata per la prima volta la svalutazione, nei limiti del relativo ammontare e per una durata sempre pari a 18 anni.</a:t>
            </a:r>
          </a:p>
          <a:p>
            <a:endParaRPr lang="it-IT" dirty="0"/>
          </a:p>
          <a:p>
            <a:r>
              <a:rPr lang="it-IT" b="1" i="1" dirty="0"/>
              <a:t>Ambito temporale</a:t>
            </a:r>
            <a:endParaRPr lang="it-IT" dirty="0"/>
          </a:p>
          <a:p>
            <a:r>
              <a:rPr lang="it-IT" dirty="0"/>
              <a:t>La disposizione è prevista, per il solo periodo d’imposta successivo a quello in corso al 31.12.2025 (cioè per il 2026, per i soggetti “solari”).</a:t>
            </a:r>
          </a:p>
          <a:p>
            <a:r>
              <a:rPr lang="it-IT" dirty="0"/>
              <a:t>In particolare, la deduzione (in misura non superiore a 1/18 del loro valore) a partire dal periodo d’imposta in cui i relativi costi sono imputati a Conto economico trova applicazione per:</a:t>
            </a:r>
          </a:p>
          <a:p>
            <a:pPr marL="285750" lvl="0" indent="-285750">
              <a:buFont typeface="Arial" panose="020B0604020202020204" pitchFamily="34" charset="0"/>
              <a:buChar char="•"/>
            </a:pPr>
            <a:r>
              <a:rPr lang="it-IT" dirty="0"/>
              <a:t>i marchi d’impresa, l’avviamento e le attività immateriali a vita utile indefinita iscritti nel periodo d’imposta successivo a quello in corso al 31.12.2025;</a:t>
            </a:r>
          </a:p>
          <a:p>
            <a:pPr marL="285750" lvl="0" indent="-285750">
              <a:buFont typeface="Arial" panose="020B0604020202020204" pitchFamily="34" charset="0"/>
              <a:buChar char="•"/>
            </a:pPr>
            <a:r>
              <a:rPr lang="it-IT" dirty="0"/>
              <a:t>i maggiori valori (relativi a marchi d’impresa, avviamento e attività immateriali a vita utile indefinita) riconosciuti ai fini fiscali nel periodo d’imposta successivo a quello in corso al 31.12.2025.</a:t>
            </a:r>
            <a:endParaRPr lang="it-IT" cap="none" dirty="0"/>
          </a:p>
        </p:txBody>
      </p:sp>
      <p:sp>
        <p:nvSpPr>
          <p:cNvPr id="4" name="Segnaposto numero diapositiva 3">
            <a:extLst>
              <a:ext uri="{FF2B5EF4-FFF2-40B4-BE49-F238E27FC236}">
                <a16:creationId xmlns:a16="http://schemas.microsoft.com/office/drawing/2014/main" id="{D1594400-0ED9-FA5F-2FA1-E287EC80B090}"/>
              </a:ext>
            </a:extLst>
          </p:cNvPr>
          <p:cNvSpPr>
            <a:spLocks noGrp="1"/>
          </p:cNvSpPr>
          <p:nvPr>
            <p:ph type="sldNum" sz="quarter" idx="12"/>
          </p:nvPr>
        </p:nvSpPr>
        <p:spPr/>
        <p:txBody>
          <a:bodyPr/>
          <a:lstStyle/>
          <a:p>
            <a:fld id="{FB5B9F2C-B2AC-42B8-8C0E-D6B8362F432E}" type="slidenum">
              <a:rPr lang="it-IT" sz="1300" smtClean="0"/>
              <a:t>157</a:t>
            </a:fld>
            <a:endParaRPr lang="it-IT" sz="1300" dirty="0"/>
          </a:p>
        </p:txBody>
      </p:sp>
    </p:spTree>
    <p:extLst>
      <p:ext uri="{BB962C8B-B14F-4D97-AF65-F5344CB8AC3E}">
        <p14:creationId xmlns:p14="http://schemas.microsoft.com/office/powerpoint/2010/main" val="2773949394"/>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A1ABD8-DB5A-C0E0-377F-E5F4C0DAE547}"/>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DD55CD3C-23D8-3D7E-C0B3-86A55258B6F4}"/>
              </a:ext>
            </a:extLst>
          </p:cNvPr>
          <p:cNvSpPr>
            <a:spLocks noGrp="1"/>
          </p:cNvSpPr>
          <p:nvPr>
            <p:ph type="ctrTitle"/>
          </p:nvPr>
        </p:nvSpPr>
        <p:spPr>
          <a:xfrm>
            <a:off x="0" y="1843124"/>
            <a:ext cx="9144000" cy="1010804"/>
          </a:xfrm>
        </p:spPr>
        <p:txBody>
          <a:bodyPr>
            <a:normAutofit/>
          </a:bodyPr>
          <a:lstStyle/>
          <a:p>
            <a:r>
              <a:rPr lang="it-IT" sz="2400" dirty="0"/>
              <a:t>GRAZIE PER L’ATTENZIONE!</a:t>
            </a:r>
          </a:p>
        </p:txBody>
      </p:sp>
      <p:sp>
        <p:nvSpPr>
          <p:cNvPr id="3" name="Rectangle 6">
            <a:extLst>
              <a:ext uri="{FF2B5EF4-FFF2-40B4-BE49-F238E27FC236}">
                <a16:creationId xmlns:a16="http://schemas.microsoft.com/office/drawing/2014/main" id="{02823BDB-CD5C-526B-8901-03A2781A50AE}"/>
              </a:ext>
            </a:extLst>
          </p:cNvPr>
          <p:cNvSpPr>
            <a:spLocks noChangeArrowheads="1"/>
          </p:cNvSpPr>
          <p:nvPr/>
        </p:nvSpPr>
        <p:spPr bwMode="auto">
          <a:xfrm>
            <a:off x="0" y="2485010"/>
            <a:ext cx="9144000" cy="975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1" rIns="91422" bIns="45711" anchor="ctr"/>
          <a:lstStyle>
            <a:lvl1pPr>
              <a:spcBef>
                <a:spcPct val="20000"/>
              </a:spcBef>
              <a:buChar char="•"/>
              <a:defRPr sz="3200">
                <a:solidFill>
                  <a:schemeClr val="tx1"/>
                </a:solidFill>
                <a:latin typeface="Calibri" panose="020F0502020204030204" pitchFamily="34" charset="0"/>
                <a:cs typeface="Arial" panose="020B0604020202020204" pitchFamily="34" charset="0"/>
              </a:defRPr>
            </a:lvl1pPr>
            <a:lvl2pPr marL="742950" indent="-285750">
              <a:spcBef>
                <a:spcPct val="20000"/>
              </a:spcBef>
              <a:buChar char="–"/>
              <a:defRPr sz="2800">
                <a:solidFill>
                  <a:schemeClr val="tx1"/>
                </a:solidFill>
                <a:latin typeface="Calibri" panose="020F0502020204030204" pitchFamily="34" charset="0"/>
                <a:cs typeface="Arial" panose="020B0604020202020204" pitchFamily="34" charset="0"/>
              </a:defRPr>
            </a:lvl2pPr>
            <a:lvl3pPr marL="1143000" indent="-228600">
              <a:spcBef>
                <a:spcPct val="20000"/>
              </a:spcBef>
              <a:buChar char="•"/>
              <a:defRPr sz="2400">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Calibri" panose="020F0502020204030204" pitchFamily="34" charset="0"/>
                <a:cs typeface="Arial" panose="020B0604020202020204" pitchFamily="34" charset="0"/>
              </a:defRPr>
            </a:lvl4pPr>
            <a:lvl5pPr marL="2057400" indent="-228600">
              <a:spcBef>
                <a:spcPct val="20000"/>
              </a:spcBef>
              <a:buChar char="»"/>
              <a:defRPr sz="20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9pPr>
          </a:lstStyle>
          <a:p>
            <a:pPr algn="ctr" eaLnBrk="1" hangingPunct="1">
              <a:buFontTx/>
              <a:buNone/>
            </a:pPr>
            <a:endParaRPr lang="it-IT" altLang="it-IT" sz="1200" b="1" dirty="0">
              <a:latin typeface="Roboto" panose="02000000000000000000" pitchFamily="2" charset="0"/>
              <a:ea typeface="Roboto" panose="02000000000000000000" pitchFamily="2" charset="0"/>
            </a:endParaRPr>
          </a:p>
        </p:txBody>
      </p:sp>
      <p:sp>
        <p:nvSpPr>
          <p:cNvPr id="4" name="CasellaDiTesto 3">
            <a:extLst>
              <a:ext uri="{FF2B5EF4-FFF2-40B4-BE49-F238E27FC236}">
                <a16:creationId xmlns:a16="http://schemas.microsoft.com/office/drawing/2014/main" id="{7B684FB3-0B77-8D83-DCB2-C7FF8E2CAE1A}"/>
              </a:ext>
            </a:extLst>
          </p:cNvPr>
          <p:cNvSpPr txBox="1"/>
          <p:nvPr/>
        </p:nvSpPr>
        <p:spPr>
          <a:xfrm>
            <a:off x="0" y="452846"/>
            <a:ext cx="9144000" cy="1138773"/>
          </a:xfrm>
          <a:prstGeom prst="rect">
            <a:avLst/>
          </a:prstGeom>
          <a:noFill/>
        </p:spPr>
        <p:txBody>
          <a:bodyPr wrap="square" rtlCol="0">
            <a:spAutoFit/>
          </a:bodyPr>
          <a:lstStyle/>
          <a:p>
            <a:pPr algn="ctr"/>
            <a:r>
              <a:rPr lang="it-IT" sz="3400" b="1" dirty="0">
                <a:solidFill>
                  <a:schemeClr val="accent1"/>
                </a:solidFill>
              </a:rPr>
              <a:t>Labirinto LIVE 2026</a:t>
            </a:r>
          </a:p>
          <a:p>
            <a:pPr algn="ctr"/>
            <a:r>
              <a:rPr lang="it-IT" sz="3400" b="1" dirty="0"/>
              <a:t>Speciale Legge di Bilancio</a:t>
            </a:r>
          </a:p>
        </p:txBody>
      </p:sp>
    </p:spTree>
    <p:extLst>
      <p:ext uri="{BB962C8B-B14F-4D97-AF65-F5344CB8AC3E}">
        <p14:creationId xmlns:p14="http://schemas.microsoft.com/office/powerpoint/2010/main" val="2959408554"/>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AD88611-20DF-3178-8B45-3109DDAEA1E1}"/>
              </a:ext>
            </a:extLst>
          </p:cNvPr>
          <p:cNvSpPr>
            <a:spLocks noGrp="1"/>
          </p:cNvSpPr>
          <p:nvPr>
            <p:ph type="ctrTitle"/>
          </p:nvPr>
        </p:nvSpPr>
        <p:spPr>
          <a:xfrm>
            <a:off x="0" y="1843124"/>
            <a:ext cx="9144000" cy="1010804"/>
          </a:xfrm>
        </p:spPr>
        <p:txBody>
          <a:bodyPr>
            <a:normAutofit/>
          </a:bodyPr>
          <a:lstStyle/>
          <a:p>
            <a:r>
              <a:rPr lang="it-IT" sz="2200" dirty="0"/>
              <a:t>Rottamazione-quinquies e novità del </a:t>
            </a:r>
            <a:r>
              <a:rPr lang="it-IT" sz="2200" dirty="0" err="1"/>
              <a:t>D.Lgs</a:t>
            </a:r>
            <a:r>
              <a:rPr lang="it-IT" sz="2200" dirty="0"/>
              <a:t> 192/2025</a:t>
            </a:r>
          </a:p>
        </p:txBody>
      </p:sp>
      <p:sp>
        <p:nvSpPr>
          <p:cNvPr id="3" name="Rectangle 6">
            <a:extLst>
              <a:ext uri="{FF2B5EF4-FFF2-40B4-BE49-F238E27FC236}">
                <a16:creationId xmlns:a16="http://schemas.microsoft.com/office/drawing/2014/main" id="{899BEEE5-6E79-0693-FF69-14F166929F33}"/>
              </a:ext>
            </a:extLst>
          </p:cNvPr>
          <p:cNvSpPr>
            <a:spLocks noChangeArrowheads="1"/>
          </p:cNvSpPr>
          <p:nvPr/>
        </p:nvSpPr>
        <p:spPr bwMode="auto">
          <a:xfrm>
            <a:off x="0" y="2485010"/>
            <a:ext cx="9144000" cy="975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1" rIns="91422" bIns="45711" anchor="ctr"/>
          <a:lstStyle>
            <a:lvl1pPr>
              <a:spcBef>
                <a:spcPct val="20000"/>
              </a:spcBef>
              <a:buChar char="•"/>
              <a:defRPr sz="3200">
                <a:solidFill>
                  <a:schemeClr val="tx1"/>
                </a:solidFill>
                <a:latin typeface="Calibri" panose="020F0502020204030204" pitchFamily="34" charset="0"/>
                <a:cs typeface="Arial" panose="020B0604020202020204" pitchFamily="34" charset="0"/>
              </a:defRPr>
            </a:lvl1pPr>
            <a:lvl2pPr marL="742950" indent="-285750">
              <a:spcBef>
                <a:spcPct val="20000"/>
              </a:spcBef>
              <a:buChar char="–"/>
              <a:defRPr sz="2800">
                <a:solidFill>
                  <a:schemeClr val="tx1"/>
                </a:solidFill>
                <a:latin typeface="Calibri" panose="020F0502020204030204" pitchFamily="34" charset="0"/>
                <a:cs typeface="Arial" panose="020B0604020202020204" pitchFamily="34" charset="0"/>
              </a:defRPr>
            </a:lvl2pPr>
            <a:lvl3pPr marL="1143000" indent="-228600">
              <a:spcBef>
                <a:spcPct val="20000"/>
              </a:spcBef>
              <a:buChar char="•"/>
              <a:defRPr sz="2400">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Calibri" panose="020F0502020204030204" pitchFamily="34" charset="0"/>
                <a:cs typeface="Arial" panose="020B0604020202020204" pitchFamily="34" charset="0"/>
              </a:defRPr>
            </a:lvl4pPr>
            <a:lvl5pPr marL="2057400" indent="-228600">
              <a:spcBef>
                <a:spcPct val="20000"/>
              </a:spcBef>
              <a:buChar char="»"/>
              <a:defRPr sz="20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9pPr>
          </a:lstStyle>
          <a:p>
            <a:pPr algn="ctr" eaLnBrk="1" hangingPunct="1">
              <a:buFontTx/>
              <a:buNone/>
            </a:pPr>
            <a:r>
              <a:rPr lang="it-IT" altLang="it-IT" sz="1400" b="1" dirty="0">
                <a:latin typeface="Roboto" panose="02000000000000000000" pitchFamily="2" charset="0"/>
                <a:ea typeface="Roboto" panose="02000000000000000000" pitchFamily="2" charset="0"/>
              </a:rPr>
              <a:t>Francesco Paolo Fabbri </a:t>
            </a:r>
          </a:p>
        </p:txBody>
      </p:sp>
      <p:sp>
        <p:nvSpPr>
          <p:cNvPr id="4" name="CasellaDiTesto 3">
            <a:extLst>
              <a:ext uri="{FF2B5EF4-FFF2-40B4-BE49-F238E27FC236}">
                <a16:creationId xmlns:a16="http://schemas.microsoft.com/office/drawing/2014/main" id="{74CAFAB2-5FA7-C3EC-908D-F804006EE848}"/>
              </a:ext>
            </a:extLst>
          </p:cNvPr>
          <p:cNvSpPr txBox="1"/>
          <p:nvPr/>
        </p:nvSpPr>
        <p:spPr>
          <a:xfrm>
            <a:off x="0" y="585851"/>
            <a:ext cx="9144000" cy="1292662"/>
          </a:xfrm>
          <a:prstGeom prst="rect">
            <a:avLst/>
          </a:prstGeom>
          <a:noFill/>
        </p:spPr>
        <p:txBody>
          <a:bodyPr wrap="square" rtlCol="0">
            <a:spAutoFit/>
          </a:bodyPr>
          <a:lstStyle/>
          <a:p>
            <a:pPr algn="ctr">
              <a:spcBef>
                <a:spcPts val="1200"/>
              </a:spcBef>
              <a:spcAft>
                <a:spcPts val="1200"/>
              </a:spcAft>
            </a:pPr>
            <a:r>
              <a:rPr lang="it-IT" sz="3400" b="1" dirty="0">
                <a:solidFill>
                  <a:schemeClr val="accent1"/>
                </a:solidFill>
              </a:rPr>
              <a:t>Labirinto LIVE 2026</a:t>
            </a:r>
          </a:p>
          <a:p>
            <a:pPr algn="ctr"/>
            <a:r>
              <a:rPr lang="it-IT" sz="3400" b="1" dirty="0"/>
              <a:t>Speciale Legge di Bilancio</a:t>
            </a:r>
          </a:p>
        </p:txBody>
      </p:sp>
    </p:spTree>
    <p:extLst>
      <p:ext uri="{BB962C8B-B14F-4D97-AF65-F5344CB8AC3E}">
        <p14:creationId xmlns:p14="http://schemas.microsoft.com/office/powerpoint/2010/main" val="2900578301"/>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 name="Connettore diritto 3"/>
          <p:cNvSpPr/>
          <p:nvPr/>
        </p:nvSpPr>
        <p:spPr>
          <a:xfrm>
            <a:off x="0" y="0"/>
            <a:ext cx="685801" cy="0"/>
          </a:xfrm>
          <a:prstGeom prst="line">
            <a:avLst/>
          </a:prstGeom>
          <a:ln w="3175">
            <a:solidFill>
              <a:srgbClr val="FBFFFF"/>
            </a:solidFill>
            <a:miter/>
          </a:ln>
        </p:spPr>
        <p:txBody>
          <a:bodyPr lIns="34289" tIns="34289" rIns="34289" bIns="34289"/>
          <a:lstStyle/>
          <a:p>
            <a:endParaRPr sz="1350">
              <a:latin typeface="+mj-lt"/>
            </a:endParaRPr>
          </a:p>
        </p:txBody>
      </p:sp>
      <p:sp>
        <p:nvSpPr>
          <p:cNvPr id="501" name="CasellaDiTesto 5"/>
          <p:cNvSpPr txBox="1"/>
          <p:nvPr/>
        </p:nvSpPr>
        <p:spPr>
          <a:xfrm>
            <a:off x="566057" y="1191281"/>
            <a:ext cx="8011886" cy="7290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4289" tIns="34289" rIns="34289" bIns="34289">
            <a:spAutoFit/>
          </a:bodyPr>
          <a:lstStyle/>
          <a:p>
            <a:pPr algn="just">
              <a:lnSpc>
                <a:spcPct val="150000"/>
              </a:lnSpc>
              <a:defRPr sz="2000">
                <a:latin typeface="Poppins"/>
                <a:ea typeface="Poppins"/>
                <a:cs typeface="Poppins"/>
                <a:sym typeface="Poppins"/>
              </a:defRPr>
            </a:pPr>
            <a:r>
              <a:rPr sz="1500" dirty="0">
                <a:latin typeface="+mj-lt"/>
              </a:rPr>
              <a:t>I </a:t>
            </a:r>
            <a:r>
              <a:rPr sz="1500" dirty="0" err="1">
                <a:latin typeface="+mj-lt"/>
              </a:rPr>
              <a:t>debiti</a:t>
            </a:r>
            <a:r>
              <a:rPr sz="1500" dirty="0">
                <a:latin typeface="+mj-lt"/>
              </a:rPr>
              <a:t> </a:t>
            </a:r>
            <a:r>
              <a:rPr sz="1500" dirty="0" err="1">
                <a:latin typeface="+mj-lt"/>
              </a:rPr>
              <a:t>risultanti</a:t>
            </a:r>
            <a:r>
              <a:rPr sz="1500" dirty="0">
                <a:latin typeface="+mj-lt"/>
              </a:rPr>
              <a:t> </a:t>
            </a:r>
            <a:r>
              <a:rPr sz="1500" dirty="0" err="1">
                <a:latin typeface="+mj-lt"/>
              </a:rPr>
              <a:t>dai</a:t>
            </a:r>
            <a:r>
              <a:rPr sz="1500" dirty="0">
                <a:latin typeface="+mj-lt"/>
              </a:rPr>
              <a:t> </a:t>
            </a:r>
            <a:r>
              <a:rPr sz="1500" dirty="0" err="1">
                <a:latin typeface="+mj-lt"/>
              </a:rPr>
              <a:t>singoli</a:t>
            </a:r>
            <a:r>
              <a:rPr sz="1500" dirty="0">
                <a:latin typeface="+mj-lt"/>
              </a:rPr>
              <a:t> </a:t>
            </a:r>
            <a:r>
              <a:rPr sz="1500" dirty="0" err="1">
                <a:latin typeface="+mj-lt"/>
              </a:rPr>
              <a:t>carichi</a:t>
            </a:r>
            <a:r>
              <a:rPr sz="1500" dirty="0">
                <a:latin typeface="+mj-lt"/>
              </a:rPr>
              <a:t> </a:t>
            </a:r>
            <a:r>
              <a:rPr sz="1500" dirty="0" err="1">
                <a:latin typeface="+mj-lt"/>
              </a:rPr>
              <a:t>affidati</a:t>
            </a:r>
            <a:r>
              <a:rPr sz="1500" dirty="0">
                <a:latin typeface="+mj-lt"/>
              </a:rPr>
              <a:t> </a:t>
            </a:r>
            <a:r>
              <a:rPr sz="1500" dirty="0" err="1">
                <a:latin typeface="+mj-lt"/>
              </a:rPr>
              <a:t>agli</a:t>
            </a:r>
            <a:r>
              <a:rPr sz="1500" dirty="0">
                <a:latin typeface="+mj-lt"/>
              </a:rPr>
              <a:t> </a:t>
            </a:r>
            <a:r>
              <a:rPr sz="1500" dirty="0" err="1">
                <a:latin typeface="+mj-lt"/>
              </a:rPr>
              <a:t>agenti</a:t>
            </a:r>
            <a:r>
              <a:rPr sz="1500" dirty="0">
                <a:latin typeface="+mj-lt"/>
              </a:rPr>
              <a:t> della </a:t>
            </a:r>
            <a:r>
              <a:rPr sz="1500" dirty="0" err="1">
                <a:latin typeface="+mj-lt"/>
              </a:rPr>
              <a:t>riscossione</a:t>
            </a:r>
            <a:r>
              <a:rPr sz="1500" dirty="0">
                <a:latin typeface="+mj-lt"/>
              </a:rPr>
              <a:t> </a:t>
            </a:r>
            <a:r>
              <a:rPr sz="1500" b="1" u="sng" dirty="0">
                <a:latin typeface="+mj-lt"/>
              </a:rPr>
              <a:t>dal </a:t>
            </a:r>
            <a:r>
              <a:rPr lang="it-IT" sz="1500" b="1" u="sng" dirty="0">
                <a:latin typeface="+mj-lt"/>
              </a:rPr>
              <a:t>0</a:t>
            </a:r>
            <a:r>
              <a:rPr sz="1500" b="1" u="sng" dirty="0">
                <a:latin typeface="+mj-lt"/>
              </a:rPr>
              <a:t>1</a:t>
            </a:r>
            <a:r>
              <a:rPr lang="it-IT" sz="1500" b="1" u="sng" dirty="0">
                <a:latin typeface="+mj-lt"/>
              </a:rPr>
              <a:t>/01/</a:t>
            </a:r>
            <a:r>
              <a:rPr sz="1500" b="1" u="sng" dirty="0">
                <a:latin typeface="+mj-lt"/>
              </a:rPr>
              <a:t>2000 al 31</a:t>
            </a:r>
            <a:r>
              <a:rPr lang="it-IT" sz="1500" b="1" u="sng" dirty="0">
                <a:latin typeface="+mj-lt"/>
              </a:rPr>
              <a:t>/12/</a:t>
            </a:r>
            <a:r>
              <a:rPr sz="1500" b="1" u="sng" dirty="0">
                <a:latin typeface="+mj-lt"/>
              </a:rPr>
              <a:t>2023 </a:t>
            </a:r>
          </a:p>
        </p:txBody>
      </p:sp>
      <p:sp>
        <p:nvSpPr>
          <p:cNvPr id="503" name="CasellaDiTesto 6"/>
          <p:cNvSpPr txBox="1"/>
          <p:nvPr/>
        </p:nvSpPr>
        <p:spPr>
          <a:xfrm>
            <a:off x="1059243" y="2119981"/>
            <a:ext cx="7499750" cy="6850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4289" tIns="34289" rIns="34289" bIns="34289">
            <a:spAutoFit/>
          </a:bodyPr>
          <a:lstStyle>
            <a:lvl1pPr algn="just">
              <a:lnSpc>
                <a:spcPct val="150000"/>
              </a:lnSpc>
              <a:defRPr sz="2000">
                <a:latin typeface="Poppins"/>
                <a:ea typeface="Poppins"/>
                <a:cs typeface="Poppins"/>
                <a:sym typeface="Poppins"/>
              </a:defRPr>
            </a:lvl1pPr>
          </a:lstStyle>
          <a:p>
            <a:r>
              <a:rPr sz="1400" dirty="0" err="1">
                <a:latin typeface="+mj-lt"/>
              </a:rPr>
              <a:t>omesso</a:t>
            </a:r>
            <a:r>
              <a:rPr sz="1400" dirty="0">
                <a:latin typeface="+mj-lt"/>
              </a:rPr>
              <a:t> </a:t>
            </a:r>
            <a:r>
              <a:rPr sz="1400" dirty="0" err="1">
                <a:latin typeface="+mj-lt"/>
              </a:rPr>
              <a:t>versamento</a:t>
            </a:r>
            <a:r>
              <a:rPr sz="1400" dirty="0">
                <a:latin typeface="+mj-lt"/>
              </a:rPr>
              <a:t> art</a:t>
            </a:r>
            <a:r>
              <a:rPr lang="it-IT" sz="1400" dirty="0">
                <a:latin typeface="+mj-lt"/>
              </a:rPr>
              <a:t>t.</a:t>
            </a:r>
            <a:r>
              <a:rPr sz="1400" dirty="0">
                <a:latin typeface="+mj-lt"/>
              </a:rPr>
              <a:t> 36-bis e 36-ter del </a:t>
            </a:r>
            <a:r>
              <a:rPr lang="it-IT" sz="1400" dirty="0">
                <a:latin typeface="+mj-lt"/>
              </a:rPr>
              <a:t>D</a:t>
            </a:r>
            <a:r>
              <a:rPr sz="1400" dirty="0">
                <a:latin typeface="+mj-lt"/>
              </a:rPr>
              <a:t>.</a:t>
            </a:r>
            <a:r>
              <a:rPr lang="it-IT" sz="1400" dirty="0">
                <a:latin typeface="+mj-lt"/>
              </a:rPr>
              <a:t>P.R.</a:t>
            </a:r>
            <a:r>
              <a:rPr sz="1400" dirty="0">
                <a:latin typeface="+mj-lt"/>
              </a:rPr>
              <a:t> 600</a:t>
            </a:r>
            <a:r>
              <a:rPr lang="it-IT" sz="1400" dirty="0">
                <a:latin typeface="+mj-lt"/>
              </a:rPr>
              <a:t>/</a:t>
            </a:r>
            <a:r>
              <a:rPr sz="1400" dirty="0">
                <a:latin typeface="+mj-lt"/>
              </a:rPr>
              <a:t>1973</a:t>
            </a:r>
            <a:r>
              <a:rPr lang="it-IT" sz="1400" dirty="0">
                <a:latin typeface="+mj-lt"/>
              </a:rPr>
              <a:t> </a:t>
            </a:r>
            <a:r>
              <a:rPr sz="1400" dirty="0">
                <a:latin typeface="+mj-lt"/>
              </a:rPr>
              <a:t>e </a:t>
            </a:r>
            <a:r>
              <a:rPr sz="1400" dirty="0" err="1">
                <a:latin typeface="+mj-lt"/>
              </a:rPr>
              <a:t>agli</a:t>
            </a:r>
            <a:r>
              <a:rPr sz="1400" dirty="0">
                <a:latin typeface="+mj-lt"/>
              </a:rPr>
              <a:t> art</a:t>
            </a:r>
            <a:r>
              <a:rPr lang="it-IT" sz="1400" dirty="0">
                <a:latin typeface="+mj-lt"/>
              </a:rPr>
              <a:t>t.</a:t>
            </a:r>
            <a:r>
              <a:rPr sz="1400" dirty="0">
                <a:latin typeface="+mj-lt"/>
              </a:rPr>
              <a:t> 54-bis e 54-ter del </a:t>
            </a:r>
            <a:r>
              <a:rPr lang="it-IT" sz="1400" dirty="0">
                <a:latin typeface="+mj-lt"/>
              </a:rPr>
              <a:t>D.P.R. 633/1972 </a:t>
            </a:r>
            <a:endParaRPr sz="1400" dirty="0">
              <a:latin typeface="+mj-lt"/>
            </a:endParaRPr>
          </a:p>
        </p:txBody>
      </p:sp>
      <p:sp>
        <p:nvSpPr>
          <p:cNvPr id="504" name="Freccia a destra 7"/>
          <p:cNvSpPr/>
          <p:nvPr/>
        </p:nvSpPr>
        <p:spPr>
          <a:xfrm>
            <a:off x="585007" y="2295307"/>
            <a:ext cx="362311" cy="310552"/>
          </a:xfrm>
          <a:prstGeom prst="rightArrow">
            <a:avLst>
              <a:gd name="adj1" fmla="val 50000"/>
              <a:gd name="adj2" fmla="val 50000"/>
            </a:avLst>
          </a:prstGeom>
          <a:solidFill>
            <a:schemeClr val="accent1">
              <a:lumMod val="20000"/>
              <a:lumOff val="80000"/>
            </a:schemeClr>
          </a:solidFill>
          <a:ln w="12700">
            <a:noFill/>
            <a:miter/>
          </a:ln>
        </p:spPr>
        <p:txBody>
          <a:bodyPr lIns="34289" tIns="34289" rIns="34289" bIns="34289" anchor="ctr"/>
          <a:lstStyle/>
          <a:p>
            <a:pPr algn="ctr">
              <a:defRPr>
                <a:solidFill>
                  <a:srgbClr val="FFFFFF"/>
                </a:solidFill>
                <a:latin typeface="+mj-lt"/>
                <a:ea typeface="+mj-ea"/>
                <a:cs typeface="+mj-cs"/>
                <a:sym typeface="Calibri"/>
              </a:defRPr>
            </a:pPr>
            <a:endParaRPr sz="1350">
              <a:latin typeface="+mj-lt"/>
            </a:endParaRPr>
          </a:p>
        </p:txBody>
      </p:sp>
      <p:sp>
        <p:nvSpPr>
          <p:cNvPr id="505" name="CasellaDiTesto 8"/>
          <p:cNvSpPr txBox="1"/>
          <p:nvPr/>
        </p:nvSpPr>
        <p:spPr>
          <a:xfrm>
            <a:off x="1059243" y="3012663"/>
            <a:ext cx="7518700" cy="36189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4289" tIns="34289" rIns="34289" bIns="34289">
            <a:spAutoFit/>
          </a:bodyPr>
          <a:lstStyle>
            <a:lvl1pPr algn="just">
              <a:lnSpc>
                <a:spcPct val="150000"/>
              </a:lnSpc>
              <a:defRPr sz="2000">
                <a:latin typeface="Poppins"/>
                <a:ea typeface="Poppins"/>
                <a:cs typeface="Poppins"/>
                <a:sym typeface="Poppins"/>
              </a:defRPr>
            </a:lvl1pPr>
          </a:lstStyle>
          <a:p>
            <a:r>
              <a:rPr sz="1400" dirty="0" err="1">
                <a:latin typeface="+mj-lt"/>
              </a:rPr>
              <a:t>omesso</a:t>
            </a:r>
            <a:r>
              <a:rPr sz="1400" dirty="0">
                <a:latin typeface="+mj-lt"/>
              </a:rPr>
              <a:t> </a:t>
            </a:r>
            <a:r>
              <a:rPr sz="1400" dirty="0" err="1">
                <a:latin typeface="+mj-lt"/>
              </a:rPr>
              <a:t>versamento</a:t>
            </a:r>
            <a:r>
              <a:rPr sz="1400" dirty="0">
                <a:latin typeface="+mj-lt"/>
              </a:rPr>
              <a:t> di </a:t>
            </a:r>
            <a:r>
              <a:rPr sz="1400" dirty="0" err="1">
                <a:latin typeface="+mj-lt"/>
              </a:rPr>
              <a:t>contributi</a:t>
            </a:r>
            <a:r>
              <a:rPr sz="1400" dirty="0">
                <a:latin typeface="+mj-lt"/>
              </a:rPr>
              <a:t> </a:t>
            </a:r>
            <a:r>
              <a:rPr sz="1400" dirty="0" err="1">
                <a:latin typeface="+mj-lt"/>
              </a:rPr>
              <a:t>previdenziali</a:t>
            </a:r>
            <a:r>
              <a:rPr sz="1400" dirty="0">
                <a:latin typeface="+mj-lt"/>
              </a:rPr>
              <a:t> </a:t>
            </a:r>
            <a:r>
              <a:rPr sz="1400" dirty="0" err="1">
                <a:latin typeface="+mj-lt"/>
              </a:rPr>
              <a:t>dovuti</a:t>
            </a:r>
            <a:r>
              <a:rPr sz="1400" dirty="0">
                <a:latin typeface="+mj-lt"/>
              </a:rPr>
              <a:t> all’</a:t>
            </a:r>
            <a:r>
              <a:rPr lang="it-IT" sz="1400" dirty="0">
                <a:latin typeface="+mj-lt"/>
              </a:rPr>
              <a:t>INPS</a:t>
            </a:r>
            <a:endParaRPr sz="1400" dirty="0">
              <a:latin typeface="+mj-lt"/>
            </a:endParaRPr>
          </a:p>
        </p:txBody>
      </p:sp>
      <p:sp>
        <p:nvSpPr>
          <p:cNvPr id="506" name="Freccia a destra 9"/>
          <p:cNvSpPr/>
          <p:nvPr/>
        </p:nvSpPr>
        <p:spPr>
          <a:xfrm>
            <a:off x="585007" y="3102615"/>
            <a:ext cx="362311" cy="310552"/>
          </a:xfrm>
          <a:prstGeom prst="rightArrow">
            <a:avLst>
              <a:gd name="adj1" fmla="val 50000"/>
              <a:gd name="adj2" fmla="val 50000"/>
            </a:avLst>
          </a:prstGeom>
          <a:solidFill>
            <a:schemeClr val="accent1">
              <a:lumMod val="20000"/>
              <a:lumOff val="80000"/>
            </a:schemeClr>
          </a:solidFill>
          <a:ln w="12700">
            <a:noFill/>
            <a:miter/>
          </a:ln>
        </p:spPr>
        <p:txBody>
          <a:bodyPr lIns="34289" tIns="34289" rIns="34289" bIns="34289" anchor="ctr"/>
          <a:lstStyle/>
          <a:p>
            <a:pPr algn="ctr">
              <a:defRPr>
                <a:solidFill>
                  <a:srgbClr val="FFFFFF"/>
                </a:solidFill>
                <a:latin typeface="+mj-lt"/>
                <a:ea typeface="+mj-ea"/>
                <a:cs typeface="+mj-cs"/>
                <a:sym typeface="Calibri"/>
              </a:defRPr>
            </a:pPr>
            <a:endParaRPr sz="1350">
              <a:latin typeface="+mj-lt"/>
            </a:endParaRPr>
          </a:p>
        </p:txBody>
      </p:sp>
      <p:sp>
        <p:nvSpPr>
          <p:cNvPr id="507" name="CasellaDiTesto 10"/>
          <p:cNvSpPr txBox="1"/>
          <p:nvPr/>
        </p:nvSpPr>
        <p:spPr>
          <a:xfrm>
            <a:off x="1059243" y="3772764"/>
            <a:ext cx="7719160" cy="36189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89" tIns="34289" rIns="34289" bIns="34289" anchor="ctr">
            <a:spAutoFit/>
          </a:bodyPr>
          <a:lstStyle>
            <a:lvl1pPr algn="just">
              <a:lnSpc>
                <a:spcPct val="150000"/>
              </a:lnSpc>
              <a:defRPr sz="2000">
                <a:latin typeface="Poppins"/>
                <a:ea typeface="Poppins"/>
                <a:cs typeface="Poppins"/>
                <a:sym typeface="Poppins"/>
              </a:defRPr>
            </a:lvl1pPr>
          </a:lstStyle>
          <a:p>
            <a:r>
              <a:rPr sz="1400" dirty="0" err="1">
                <a:latin typeface="+mj-lt"/>
              </a:rPr>
              <a:t>violazioni</a:t>
            </a:r>
            <a:r>
              <a:rPr sz="1400" dirty="0">
                <a:latin typeface="+mj-lt"/>
              </a:rPr>
              <a:t> del </a:t>
            </a:r>
            <a:r>
              <a:rPr sz="1400" dirty="0" err="1">
                <a:latin typeface="+mj-lt"/>
              </a:rPr>
              <a:t>codice</a:t>
            </a:r>
            <a:r>
              <a:rPr sz="1400" dirty="0">
                <a:latin typeface="+mj-lt"/>
              </a:rPr>
              <a:t> della </a:t>
            </a:r>
            <a:r>
              <a:rPr sz="1400" dirty="0" err="1">
                <a:latin typeface="+mj-lt"/>
              </a:rPr>
              <a:t>strada</a:t>
            </a:r>
            <a:r>
              <a:rPr sz="1400" dirty="0">
                <a:latin typeface="+mj-lt"/>
              </a:rPr>
              <a:t> di cui al </a:t>
            </a:r>
            <a:r>
              <a:rPr lang="it-IT" sz="1400" dirty="0" err="1">
                <a:latin typeface="+mj-lt"/>
              </a:rPr>
              <a:t>D.Lgs</a:t>
            </a:r>
            <a:r>
              <a:rPr lang="it-IT" sz="1400" dirty="0">
                <a:latin typeface="+mj-lt"/>
              </a:rPr>
              <a:t> 285/</a:t>
            </a:r>
            <a:r>
              <a:rPr sz="1400" dirty="0">
                <a:latin typeface="+mj-lt"/>
              </a:rPr>
              <a:t>1992</a:t>
            </a:r>
          </a:p>
        </p:txBody>
      </p:sp>
      <p:sp>
        <p:nvSpPr>
          <p:cNvPr id="508" name="Freccia a destra 11"/>
          <p:cNvSpPr/>
          <p:nvPr/>
        </p:nvSpPr>
        <p:spPr>
          <a:xfrm>
            <a:off x="585007" y="3842589"/>
            <a:ext cx="362311" cy="310552"/>
          </a:xfrm>
          <a:prstGeom prst="rightArrow">
            <a:avLst>
              <a:gd name="adj1" fmla="val 50000"/>
              <a:gd name="adj2" fmla="val 50000"/>
            </a:avLst>
          </a:prstGeom>
          <a:solidFill>
            <a:schemeClr val="accent1">
              <a:lumMod val="20000"/>
              <a:lumOff val="80000"/>
            </a:schemeClr>
          </a:solidFill>
          <a:ln w="12700">
            <a:noFill/>
            <a:miter/>
          </a:ln>
        </p:spPr>
        <p:txBody>
          <a:bodyPr lIns="34289" tIns="34289" rIns="34289" bIns="34289" anchor="ctr"/>
          <a:lstStyle/>
          <a:p>
            <a:pPr algn="ctr">
              <a:defRPr>
                <a:solidFill>
                  <a:srgbClr val="FFFFFF"/>
                </a:solidFill>
                <a:latin typeface="+mj-lt"/>
                <a:ea typeface="+mj-ea"/>
                <a:cs typeface="+mj-cs"/>
                <a:sym typeface="Calibri"/>
              </a:defRPr>
            </a:pPr>
            <a:endParaRPr sz="1350">
              <a:latin typeface="+mj-lt"/>
            </a:endParaRPr>
          </a:p>
        </p:txBody>
      </p:sp>
      <p:sp>
        <p:nvSpPr>
          <p:cNvPr id="2" name="Titolo 1">
            <a:extLst>
              <a:ext uri="{FF2B5EF4-FFF2-40B4-BE49-F238E27FC236}">
                <a16:creationId xmlns:a16="http://schemas.microsoft.com/office/drawing/2014/main" id="{EA6D8B2A-5A8D-7A23-0F1A-75CB1A4F2CB3}"/>
              </a:ext>
            </a:extLst>
          </p:cNvPr>
          <p:cNvSpPr txBox="1">
            <a:spLocks/>
          </p:cNvSpPr>
          <p:nvPr/>
        </p:nvSpPr>
        <p:spPr>
          <a:xfrm>
            <a:off x="566057" y="540099"/>
            <a:ext cx="8011886" cy="626851"/>
          </a:xfrm>
          <a:prstGeom prst="rect">
            <a:avLst/>
          </a:prstGeom>
        </p:spPr>
        <p:txBody>
          <a:bodyPr vert="horz" lIns="91440" tIns="45720" rIns="91440" bIns="45720" rtlCol="0" anchor="ctr">
            <a:normAutofit/>
          </a:bodyPr>
          <a:lstStyle>
            <a:lvl1pPr algn="l" defTabSz="685800" rtl="0" eaLnBrk="1" latinLnBrk="0" hangingPunct="1">
              <a:lnSpc>
                <a:spcPct val="100000"/>
              </a:lnSpc>
              <a:spcBef>
                <a:spcPct val="0"/>
              </a:spcBef>
              <a:buNone/>
              <a:defRPr sz="1500" b="1" kern="1200">
                <a:solidFill>
                  <a:srgbClr val="484848"/>
                </a:solidFill>
                <a:latin typeface="Verdana" panose="020B0604030504040204" pitchFamily="34" charset="0"/>
                <a:ea typeface="Verdana" panose="020B0604030504040204" pitchFamily="34" charset="0"/>
                <a:cs typeface="Verdana" panose="020B0604030504040204" pitchFamily="34" charset="0"/>
              </a:defRPr>
            </a:lvl1pPr>
          </a:lstStyle>
          <a:p>
            <a:r>
              <a:rPr lang="it-IT" dirty="0">
                <a:solidFill>
                  <a:schemeClr val="tx1"/>
                </a:solidFill>
                <a:latin typeface="+mj-lt"/>
              </a:rPr>
              <a:t>Rottamazione-quinquies</a:t>
            </a:r>
          </a:p>
        </p:txBody>
      </p:sp>
      <p:sp>
        <p:nvSpPr>
          <p:cNvPr id="3" name="Segnaposto numero diapositiva 3">
            <a:extLst>
              <a:ext uri="{FF2B5EF4-FFF2-40B4-BE49-F238E27FC236}">
                <a16:creationId xmlns:a16="http://schemas.microsoft.com/office/drawing/2014/main" id="{7F5782A5-7F69-B156-F6C1-1C1EDE677512}"/>
              </a:ext>
            </a:extLst>
          </p:cNvPr>
          <p:cNvSpPr txBox="1">
            <a:spLocks/>
          </p:cNvSpPr>
          <p:nvPr/>
        </p:nvSpPr>
        <p:spPr>
          <a:xfrm>
            <a:off x="3604591" y="4793767"/>
            <a:ext cx="2292626"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FB5B9F2C-B2AC-42B8-8C0E-D6B8362F432E}" type="slidenum">
              <a:rPr lang="it-IT" sz="1300" b="1" smtClean="0">
                <a:solidFill>
                  <a:srgbClr val="0082C6"/>
                </a:solidFill>
                <a:latin typeface="+mj-lt"/>
              </a:rPr>
              <a:pPr algn="ctr"/>
              <a:t>160</a:t>
            </a:fld>
            <a:endParaRPr lang="it-IT" sz="1300" b="1" dirty="0">
              <a:solidFill>
                <a:srgbClr val="0082C6"/>
              </a:solidFill>
              <a:latin typeface="+mj-lt"/>
            </a:endParaRPr>
          </a:p>
        </p:txBody>
      </p:sp>
    </p:spTree>
    <p:extLst>
      <p:ext uri="{BB962C8B-B14F-4D97-AF65-F5344CB8AC3E}">
        <p14:creationId xmlns:p14="http://schemas.microsoft.com/office/powerpoint/2010/main" val="3838122262"/>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 name="Connettore diritto 3"/>
          <p:cNvSpPr/>
          <p:nvPr/>
        </p:nvSpPr>
        <p:spPr>
          <a:xfrm>
            <a:off x="0" y="0"/>
            <a:ext cx="685801" cy="0"/>
          </a:xfrm>
          <a:prstGeom prst="line">
            <a:avLst/>
          </a:prstGeom>
          <a:ln w="3175">
            <a:solidFill>
              <a:srgbClr val="FBFFFF"/>
            </a:solidFill>
            <a:miter/>
          </a:ln>
        </p:spPr>
        <p:txBody>
          <a:bodyPr lIns="34289" tIns="34289" rIns="34289" bIns="34289"/>
          <a:lstStyle/>
          <a:p>
            <a:endParaRPr sz="1350">
              <a:latin typeface="+mj-lt"/>
            </a:endParaRPr>
          </a:p>
        </p:txBody>
      </p:sp>
      <p:sp>
        <p:nvSpPr>
          <p:cNvPr id="637" name="CasellaDiTesto 5"/>
          <p:cNvSpPr txBox="1"/>
          <p:nvPr/>
        </p:nvSpPr>
        <p:spPr>
          <a:xfrm>
            <a:off x="566057" y="1184087"/>
            <a:ext cx="8430965" cy="38279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89" tIns="34289" rIns="34289" bIns="34289" anchor="ctr">
            <a:spAutoFit/>
          </a:bodyPr>
          <a:lstStyle/>
          <a:p>
            <a:pPr algn="just">
              <a:lnSpc>
                <a:spcPct val="150000"/>
              </a:lnSpc>
              <a:defRPr sz="2000">
                <a:latin typeface="Poppins"/>
                <a:ea typeface="Poppins"/>
                <a:cs typeface="Poppins"/>
                <a:sym typeface="Poppins"/>
              </a:defRPr>
            </a:pPr>
            <a:r>
              <a:rPr sz="1500" dirty="0" err="1">
                <a:latin typeface="+mj-lt"/>
              </a:rPr>
              <a:t>Sono</a:t>
            </a:r>
            <a:r>
              <a:rPr sz="1500" dirty="0">
                <a:latin typeface="+mj-lt"/>
              </a:rPr>
              <a:t> </a:t>
            </a:r>
            <a:r>
              <a:rPr sz="1500" dirty="0" err="1">
                <a:latin typeface="+mj-lt"/>
              </a:rPr>
              <a:t>pertanto</a:t>
            </a:r>
            <a:r>
              <a:rPr sz="1500" dirty="0">
                <a:latin typeface="+mj-lt"/>
              </a:rPr>
              <a:t> </a:t>
            </a:r>
            <a:r>
              <a:rPr sz="1500" dirty="0" err="1">
                <a:latin typeface="+mj-lt"/>
              </a:rPr>
              <a:t>esclusi</a:t>
            </a:r>
            <a:r>
              <a:rPr sz="1500" dirty="0">
                <a:latin typeface="+mj-lt"/>
              </a:rPr>
              <a:t> </a:t>
            </a:r>
            <a:r>
              <a:rPr sz="1500" dirty="0" err="1">
                <a:latin typeface="+mj-lt"/>
              </a:rPr>
              <a:t>tutti</a:t>
            </a:r>
            <a:r>
              <a:rPr sz="1500" dirty="0">
                <a:latin typeface="+mj-lt"/>
              </a:rPr>
              <a:t> </a:t>
            </a:r>
            <a:r>
              <a:rPr sz="1500" dirty="0" err="1">
                <a:latin typeface="+mj-lt"/>
              </a:rPr>
              <a:t>i</a:t>
            </a:r>
            <a:r>
              <a:rPr sz="1500" dirty="0">
                <a:latin typeface="+mj-lt"/>
              </a:rPr>
              <a:t> </a:t>
            </a:r>
            <a:r>
              <a:rPr sz="1500" dirty="0" err="1">
                <a:latin typeface="+mj-lt"/>
              </a:rPr>
              <a:t>carichi</a:t>
            </a:r>
            <a:r>
              <a:rPr sz="1500" dirty="0">
                <a:latin typeface="+mj-lt"/>
              </a:rPr>
              <a:t> </a:t>
            </a:r>
            <a:r>
              <a:rPr sz="1500" dirty="0" err="1">
                <a:latin typeface="+mj-lt"/>
              </a:rPr>
              <a:t>conseguenti</a:t>
            </a:r>
            <a:r>
              <a:rPr sz="1500" dirty="0">
                <a:latin typeface="+mj-lt"/>
              </a:rPr>
              <a:t> a procedure di </a:t>
            </a:r>
            <a:r>
              <a:rPr sz="1500" b="1" dirty="0" err="1">
                <a:latin typeface="+mj-lt"/>
              </a:rPr>
              <a:t>accertamento</a:t>
            </a:r>
            <a:r>
              <a:rPr sz="1500" dirty="0">
                <a:latin typeface="+mj-lt"/>
              </a:rPr>
              <a:t>:</a:t>
            </a:r>
          </a:p>
        </p:txBody>
      </p:sp>
      <p:sp>
        <p:nvSpPr>
          <p:cNvPr id="639" name="CasellaDiTesto 6"/>
          <p:cNvSpPr txBox="1"/>
          <p:nvPr/>
        </p:nvSpPr>
        <p:spPr>
          <a:xfrm>
            <a:off x="686817" y="1539748"/>
            <a:ext cx="4455301" cy="1075292"/>
          </a:xfrm>
          <a:prstGeom prst="rect">
            <a:avLst/>
          </a:prstGeom>
          <a:noFill/>
          <a:ln>
            <a:no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89" tIns="34289" rIns="34289" bIns="34289" anchor="ctr">
            <a:spAutoFit/>
          </a:bodyPr>
          <a:lstStyle/>
          <a:p>
            <a:pPr marL="257175" indent="-257175" algn="just">
              <a:lnSpc>
                <a:spcPct val="150000"/>
              </a:lnSpc>
              <a:buSzPct val="100000"/>
              <a:buFont typeface="Arial"/>
              <a:buChar char="•"/>
              <a:defRPr sz="2000">
                <a:solidFill>
                  <a:srgbClr val="FEFEFE"/>
                </a:solidFill>
                <a:latin typeface="Poppins"/>
                <a:ea typeface="Poppins"/>
                <a:cs typeface="Poppins"/>
                <a:sym typeface="Poppins"/>
              </a:defRPr>
            </a:pPr>
            <a:r>
              <a:rPr sz="1500" dirty="0" err="1">
                <a:solidFill>
                  <a:schemeClr val="tx1">
                    <a:lumMod val="95000"/>
                    <a:lumOff val="5000"/>
                  </a:schemeClr>
                </a:solidFill>
                <a:latin typeface="+mj-lt"/>
              </a:rPr>
              <a:t>Avvisi</a:t>
            </a:r>
            <a:r>
              <a:rPr sz="1500" dirty="0">
                <a:solidFill>
                  <a:schemeClr val="tx1">
                    <a:lumMod val="95000"/>
                    <a:lumOff val="5000"/>
                  </a:schemeClr>
                </a:solidFill>
                <a:latin typeface="+mj-lt"/>
              </a:rPr>
              <a:t> di </a:t>
            </a:r>
            <a:r>
              <a:rPr sz="1500" dirty="0" err="1">
                <a:solidFill>
                  <a:schemeClr val="tx1">
                    <a:lumMod val="95000"/>
                    <a:lumOff val="5000"/>
                  </a:schemeClr>
                </a:solidFill>
                <a:latin typeface="+mj-lt"/>
              </a:rPr>
              <a:t>accertamenti</a:t>
            </a:r>
            <a:endParaRPr sz="1500" dirty="0">
              <a:solidFill>
                <a:schemeClr val="tx1">
                  <a:lumMod val="95000"/>
                  <a:lumOff val="5000"/>
                </a:schemeClr>
              </a:solidFill>
              <a:latin typeface="+mj-lt"/>
            </a:endParaRPr>
          </a:p>
          <a:p>
            <a:pPr marL="257175" indent="-257175" algn="just">
              <a:lnSpc>
                <a:spcPct val="150000"/>
              </a:lnSpc>
              <a:buSzPct val="100000"/>
              <a:buFont typeface="Arial"/>
              <a:buChar char="•"/>
              <a:defRPr sz="2000">
                <a:solidFill>
                  <a:srgbClr val="FEFEFE"/>
                </a:solidFill>
                <a:latin typeface="Poppins"/>
                <a:ea typeface="Poppins"/>
                <a:cs typeface="Poppins"/>
                <a:sym typeface="Poppins"/>
              </a:defRPr>
            </a:pPr>
            <a:r>
              <a:rPr sz="1500" dirty="0">
                <a:solidFill>
                  <a:schemeClr val="tx1">
                    <a:lumMod val="95000"/>
                    <a:lumOff val="5000"/>
                  </a:schemeClr>
                </a:solidFill>
                <a:latin typeface="+mj-lt"/>
              </a:rPr>
              <a:t>Atti di </a:t>
            </a:r>
            <a:r>
              <a:rPr sz="1500" dirty="0" err="1">
                <a:solidFill>
                  <a:schemeClr val="tx1">
                    <a:lumMod val="95000"/>
                    <a:lumOff val="5000"/>
                  </a:schemeClr>
                </a:solidFill>
                <a:latin typeface="+mj-lt"/>
              </a:rPr>
              <a:t>recupero</a:t>
            </a:r>
            <a:endParaRPr sz="1500" dirty="0">
              <a:solidFill>
                <a:schemeClr val="tx1">
                  <a:lumMod val="95000"/>
                  <a:lumOff val="5000"/>
                </a:schemeClr>
              </a:solidFill>
              <a:latin typeface="+mj-lt"/>
            </a:endParaRPr>
          </a:p>
          <a:p>
            <a:pPr marL="257175" indent="-257175" algn="just">
              <a:lnSpc>
                <a:spcPct val="150000"/>
              </a:lnSpc>
              <a:buSzPct val="100000"/>
              <a:buFont typeface="Arial"/>
              <a:buChar char="•"/>
              <a:defRPr sz="2000">
                <a:solidFill>
                  <a:srgbClr val="FEFEFE"/>
                </a:solidFill>
                <a:latin typeface="Poppins"/>
                <a:ea typeface="Poppins"/>
                <a:cs typeface="Poppins"/>
                <a:sym typeface="Poppins"/>
              </a:defRPr>
            </a:pPr>
            <a:r>
              <a:rPr sz="1500" dirty="0" err="1">
                <a:solidFill>
                  <a:schemeClr val="tx1">
                    <a:lumMod val="95000"/>
                    <a:lumOff val="5000"/>
                  </a:schemeClr>
                </a:solidFill>
                <a:latin typeface="+mj-lt"/>
              </a:rPr>
              <a:t>Avvisi</a:t>
            </a:r>
            <a:r>
              <a:rPr sz="1500" dirty="0">
                <a:solidFill>
                  <a:schemeClr val="tx1">
                    <a:lumMod val="95000"/>
                    <a:lumOff val="5000"/>
                  </a:schemeClr>
                </a:solidFill>
                <a:latin typeface="+mj-lt"/>
              </a:rPr>
              <a:t> di </a:t>
            </a:r>
            <a:r>
              <a:rPr sz="1500" dirty="0" err="1">
                <a:solidFill>
                  <a:schemeClr val="tx1">
                    <a:lumMod val="95000"/>
                    <a:lumOff val="5000"/>
                  </a:schemeClr>
                </a:solidFill>
                <a:latin typeface="+mj-lt"/>
              </a:rPr>
              <a:t>addebito</a:t>
            </a:r>
            <a:r>
              <a:rPr sz="1500" dirty="0">
                <a:solidFill>
                  <a:schemeClr val="tx1">
                    <a:lumMod val="95000"/>
                    <a:lumOff val="5000"/>
                  </a:schemeClr>
                </a:solidFill>
                <a:latin typeface="+mj-lt"/>
              </a:rPr>
              <a:t> </a:t>
            </a:r>
            <a:r>
              <a:rPr sz="1500" dirty="0" err="1">
                <a:solidFill>
                  <a:schemeClr val="tx1">
                    <a:lumMod val="95000"/>
                    <a:lumOff val="5000"/>
                  </a:schemeClr>
                </a:solidFill>
                <a:latin typeface="+mj-lt"/>
              </a:rPr>
              <a:t>conseguenti</a:t>
            </a:r>
            <a:r>
              <a:rPr sz="1500" dirty="0">
                <a:solidFill>
                  <a:schemeClr val="tx1">
                    <a:lumMod val="95000"/>
                    <a:lumOff val="5000"/>
                  </a:schemeClr>
                </a:solidFill>
                <a:latin typeface="+mj-lt"/>
              </a:rPr>
              <a:t> a </a:t>
            </a:r>
            <a:r>
              <a:rPr sz="1500" dirty="0" err="1">
                <a:solidFill>
                  <a:schemeClr val="tx1">
                    <a:lumMod val="95000"/>
                    <a:lumOff val="5000"/>
                  </a:schemeClr>
                </a:solidFill>
                <a:latin typeface="+mj-lt"/>
              </a:rPr>
              <a:t>rettifiche</a:t>
            </a:r>
            <a:endParaRPr sz="1500" dirty="0">
              <a:solidFill>
                <a:schemeClr val="tx1">
                  <a:lumMod val="95000"/>
                  <a:lumOff val="5000"/>
                </a:schemeClr>
              </a:solidFill>
              <a:latin typeface="+mj-lt"/>
            </a:endParaRPr>
          </a:p>
        </p:txBody>
      </p:sp>
      <p:sp>
        <p:nvSpPr>
          <p:cNvPr id="640" name="CasellaDiTesto 8"/>
          <p:cNvSpPr txBox="1"/>
          <p:nvPr/>
        </p:nvSpPr>
        <p:spPr>
          <a:xfrm>
            <a:off x="694112" y="2598925"/>
            <a:ext cx="6974459" cy="382795"/>
          </a:xfrm>
          <a:prstGeom prst="rect">
            <a:avLst/>
          </a:prstGeom>
          <a:noFill/>
          <a:ln>
            <a:no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89" tIns="34289" rIns="34289" bIns="34289" anchor="ctr">
            <a:spAutoFit/>
          </a:bodyPr>
          <a:lstStyle>
            <a:lvl1pPr marL="342900" indent="-342900" algn="just">
              <a:lnSpc>
                <a:spcPct val="150000"/>
              </a:lnSpc>
              <a:buSzPct val="100000"/>
              <a:buFont typeface="Arial"/>
              <a:buChar char="•"/>
              <a:defRPr sz="2000">
                <a:solidFill>
                  <a:srgbClr val="FEFEFE"/>
                </a:solidFill>
                <a:latin typeface="Poppins"/>
                <a:ea typeface="Poppins"/>
                <a:cs typeface="Poppins"/>
                <a:sym typeface="Poppins"/>
              </a:defRPr>
            </a:lvl1pPr>
          </a:lstStyle>
          <a:p>
            <a:r>
              <a:rPr sz="1500" dirty="0" err="1">
                <a:solidFill>
                  <a:schemeClr val="tx1">
                    <a:lumMod val="95000"/>
                    <a:lumOff val="5000"/>
                  </a:schemeClr>
                </a:solidFill>
                <a:latin typeface="+mj-lt"/>
              </a:rPr>
              <a:t>Avvisi</a:t>
            </a:r>
            <a:r>
              <a:rPr sz="1500" dirty="0">
                <a:solidFill>
                  <a:schemeClr val="tx1">
                    <a:lumMod val="95000"/>
                    <a:lumOff val="5000"/>
                  </a:schemeClr>
                </a:solidFill>
                <a:latin typeface="+mj-lt"/>
              </a:rPr>
              <a:t> di </a:t>
            </a:r>
            <a:r>
              <a:rPr sz="1500" dirty="0" err="1">
                <a:solidFill>
                  <a:schemeClr val="tx1">
                    <a:lumMod val="95000"/>
                    <a:lumOff val="5000"/>
                  </a:schemeClr>
                </a:solidFill>
                <a:latin typeface="+mj-lt"/>
              </a:rPr>
              <a:t>rettifica</a:t>
            </a:r>
            <a:r>
              <a:rPr sz="1500" dirty="0">
                <a:solidFill>
                  <a:schemeClr val="tx1">
                    <a:lumMod val="95000"/>
                    <a:lumOff val="5000"/>
                  </a:schemeClr>
                </a:solidFill>
                <a:latin typeface="+mj-lt"/>
              </a:rPr>
              <a:t> e di </a:t>
            </a:r>
            <a:r>
              <a:rPr sz="1500" dirty="0" err="1">
                <a:solidFill>
                  <a:schemeClr val="tx1">
                    <a:lumMod val="95000"/>
                    <a:lumOff val="5000"/>
                  </a:schemeClr>
                </a:solidFill>
                <a:latin typeface="+mj-lt"/>
              </a:rPr>
              <a:t>liquidazione</a:t>
            </a:r>
            <a:r>
              <a:rPr sz="1500" dirty="0">
                <a:solidFill>
                  <a:schemeClr val="tx1">
                    <a:lumMod val="95000"/>
                    <a:lumOff val="5000"/>
                  </a:schemeClr>
                </a:solidFill>
                <a:latin typeface="+mj-lt"/>
              </a:rPr>
              <a:t> della </a:t>
            </a:r>
            <a:r>
              <a:rPr sz="1500" dirty="0" err="1">
                <a:solidFill>
                  <a:schemeClr val="tx1">
                    <a:lumMod val="95000"/>
                    <a:lumOff val="5000"/>
                  </a:schemeClr>
                </a:solidFill>
                <a:latin typeface="+mj-lt"/>
              </a:rPr>
              <a:t>maggiore</a:t>
            </a:r>
            <a:r>
              <a:rPr sz="1500" dirty="0">
                <a:solidFill>
                  <a:schemeClr val="tx1">
                    <a:lumMod val="95000"/>
                    <a:lumOff val="5000"/>
                  </a:schemeClr>
                </a:solidFill>
                <a:latin typeface="+mj-lt"/>
              </a:rPr>
              <a:t> </a:t>
            </a:r>
            <a:r>
              <a:rPr sz="1500" dirty="0" err="1">
                <a:solidFill>
                  <a:schemeClr val="tx1">
                    <a:lumMod val="95000"/>
                    <a:lumOff val="5000"/>
                  </a:schemeClr>
                </a:solidFill>
                <a:latin typeface="+mj-lt"/>
              </a:rPr>
              <a:t>imposta</a:t>
            </a:r>
            <a:r>
              <a:rPr sz="1500" dirty="0">
                <a:solidFill>
                  <a:schemeClr val="tx1">
                    <a:lumMod val="95000"/>
                    <a:lumOff val="5000"/>
                  </a:schemeClr>
                </a:solidFill>
                <a:latin typeface="+mj-lt"/>
              </a:rPr>
              <a:t> di </a:t>
            </a:r>
            <a:r>
              <a:rPr sz="1500" dirty="0" err="1">
                <a:solidFill>
                  <a:schemeClr val="tx1">
                    <a:lumMod val="95000"/>
                    <a:lumOff val="5000"/>
                  </a:schemeClr>
                </a:solidFill>
                <a:latin typeface="+mj-lt"/>
              </a:rPr>
              <a:t>registro</a:t>
            </a:r>
            <a:endParaRPr sz="1500" dirty="0">
              <a:solidFill>
                <a:schemeClr val="tx1">
                  <a:lumMod val="95000"/>
                  <a:lumOff val="5000"/>
                </a:schemeClr>
              </a:solidFill>
              <a:latin typeface="+mj-lt"/>
            </a:endParaRPr>
          </a:p>
        </p:txBody>
      </p:sp>
      <p:sp>
        <p:nvSpPr>
          <p:cNvPr id="641" name="CasellaDiTesto 9"/>
          <p:cNvSpPr txBox="1"/>
          <p:nvPr/>
        </p:nvSpPr>
        <p:spPr>
          <a:xfrm>
            <a:off x="694112" y="3002212"/>
            <a:ext cx="4457338" cy="382795"/>
          </a:xfrm>
          <a:prstGeom prst="rect">
            <a:avLst/>
          </a:prstGeom>
          <a:noFill/>
          <a:ln>
            <a:no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89" tIns="34289" rIns="34289" bIns="34289" anchor="ctr">
            <a:spAutoFit/>
          </a:bodyPr>
          <a:lstStyle>
            <a:lvl1pPr marL="342900" indent="-342900" algn="just">
              <a:lnSpc>
                <a:spcPct val="150000"/>
              </a:lnSpc>
              <a:buSzPct val="100000"/>
              <a:buFont typeface="Arial"/>
              <a:buChar char="•"/>
              <a:defRPr sz="2000">
                <a:solidFill>
                  <a:srgbClr val="FEFEFE"/>
                </a:solidFill>
                <a:latin typeface="Poppins"/>
                <a:ea typeface="Poppins"/>
                <a:cs typeface="Poppins"/>
                <a:sym typeface="Poppins"/>
              </a:defRPr>
            </a:lvl1pPr>
          </a:lstStyle>
          <a:p>
            <a:r>
              <a:rPr sz="1500" dirty="0" err="1">
                <a:solidFill>
                  <a:schemeClr val="tx1">
                    <a:lumMod val="95000"/>
                    <a:lumOff val="5000"/>
                  </a:schemeClr>
                </a:solidFill>
                <a:latin typeface="+mj-lt"/>
              </a:rPr>
              <a:t>Imposte</a:t>
            </a:r>
            <a:r>
              <a:rPr sz="1500" dirty="0">
                <a:solidFill>
                  <a:schemeClr val="tx1">
                    <a:lumMod val="95000"/>
                    <a:lumOff val="5000"/>
                  </a:schemeClr>
                </a:solidFill>
                <a:latin typeface="+mj-lt"/>
              </a:rPr>
              <a:t> di </a:t>
            </a:r>
            <a:r>
              <a:rPr sz="1500" dirty="0" err="1">
                <a:solidFill>
                  <a:schemeClr val="tx1">
                    <a:lumMod val="95000"/>
                    <a:lumOff val="5000"/>
                  </a:schemeClr>
                </a:solidFill>
                <a:latin typeface="+mj-lt"/>
              </a:rPr>
              <a:t>registro</a:t>
            </a:r>
            <a:r>
              <a:rPr sz="1500" dirty="0">
                <a:solidFill>
                  <a:schemeClr val="tx1">
                    <a:lumMod val="95000"/>
                    <a:lumOff val="5000"/>
                  </a:schemeClr>
                </a:solidFill>
                <a:latin typeface="+mj-lt"/>
              </a:rPr>
              <a:t>, </a:t>
            </a:r>
            <a:r>
              <a:rPr sz="1500" dirty="0" err="1">
                <a:solidFill>
                  <a:schemeClr val="tx1">
                    <a:lumMod val="95000"/>
                    <a:lumOff val="5000"/>
                  </a:schemeClr>
                </a:solidFill>
                <a:latin typeface="+mj-lt"/>
              </a:rPr>
              <a:t>ipotecarie</a:t>
            </a:r>
            <a:r>
              <a:rPr sz="1500" dirty="0">
                <a:solidFill>
                  <a:schemeClr val="tx1">
                    <a:lumMod val="95000"/>
                    <a:lumOff val="5000"/>
                  </a:schemeClr>
                </a:solidFill>
                <a:latin typeface="+mj-lt"/>
              </a:rPr>
              <a:t>, </a:t>
            </a:r>
            <a:r>
              <a:rPr sz="1500" dirty="0" err="1">
                <a:solidFill>
                  <a:schemeClr val="tx1">
                    <a:lumMod val="95000"/>
                    <a:lumOff val="5000"/>
                  </a:schemeClr>
                </a:solidFill>
                <a:latin typeface="+mj-lt"/>
              </a:rPr>
              <a:t>catastali</a:t>
            </a:r>
            <a:endParaRPr sz="1500" dirty="0">
              <a:solidFill>
                <a:schemeClr val="tx1">
                  <a:lumMod val="95000"/>
                  <a:lumOff val="5000"/>
                </a:schemeClr>
              </a:solidFill>
              <a:latin typeface="+mj-lt"/>
            </a:endParaRPr>
          </a:p>
        </p:txBody>
      </p:sp>
      <p:sp>
        <p:nvSpPr>
          <p:cNvPr id="642" name="CasellaDiTesto 10"/>
          <p:cNvSpPr txBox="1"/>
          <p:nvPr/>
        </p:nvSpPr>
        <p:spPr>
          <a:xfrm>
            <a:off x="694686" y="3372244"/>
            <a:ext cx="1772731" cy="382795"/>
          </a:xfrm>
          <a:prstGeom prst="rect">
            <a:avLst/>
          </a:prstGeom>
          <a:noFill/>
          <a:ln>
            <a:no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89" tIns="34289" rIns="34289" bIns="34289" anchor="ctr">
            <a:spAutoFit/>
          </a:bodyPr>
          <a:lstStyle>
            <a:lvl1pPr marL="342900" indent="-342900" algn="just">
              <a:lnSpc>
                <a:spcPct val="150000"/>
              </a:lnSpc>
              <a:buSzPct val="100000"/>
              <a:buFont typeface="Arial"/>
              <a:buChar char="•"/>
              <a:defRPr sz="2000">
                <a:solidFill>
                  <a:srgbClr val="FEFEFE"/>
                </a:solidFill>
                <a:latin typeface="Poppins"/>
                <a:ea typeface="Poppins"/>
                <a:cs typeface="Poppins"/>
                <a:sym typeface="Poppins"/>
              </a:defRPr>
            </a:lvl1pPr>
          </a:lstStyle>
          <a:p>
            <a:r>
              <a:rPr sz="1500" dirty="0" err="1">
                <a:solidFill>
                  <a:schemeClr val="tx1">
                    <a:lumMod val="95000"/>
                    <a:lumOff val="5000"/>
                  </a:schemeClr>
                </a:solidFill>
                <a:latin typeface="+mj-lt"/>
              </a:rPr>
              <a:t>Tributi</a:t>
            </a:r>
            <a:r>
              <a:rPr sz="1500" dirty="0">
                <a:solidFill>
                  <a:schemeClr val="tx1">
                    <a:lumMod val="95000"/>
                    <a:lumOff val="5000"/>
                  </a:schemeClr>
                </a:solidFill>
                <a:latin typeface="+mj-lt"/>
              </a:rPr>
              <a:t> </a:t>
            </a:r>
            <a:r>
              <a:rPr sz="1500" dirty="0" err="1">
                <a:solidFill>
                  <a:schemeClr val="tx1">
                    <a:lumMod val="95000"/>
                    <a:lumOff val="5000"/>
                  </a:schemeClr>
                </a:solidFill>
                <a:latin typeface="+mj-lt"/>
              </a:rPr>
              <a:t>locali</a:t>
            </a:r>
            <a:endParaRPr sz="1500" dirty="0">
              <a:solidFill>
                <a:schemeClr val="tx1">
                  <a:lumMod val="95000"/>
                  <a:lumOff val="5000"/>
                </a:schemeClr>
              </a:solidFill>
              <a:latin typeface="+mj-lt"/>
            </a:endParaRPr>
          </a:p>
        </p:txBody>
      </p:sp>
      <p:sp>
        <p:nvSpPr>
          <p:cNvPr id="643" name="CasellaDiTesto 10"/>
          <p:cNvSpPr txBox="1"/>
          <p:nvPr/>
        </p:nvSpPr>
        <p:spPr>
          <a:xfrm>
            <a:off x="702425" y="3759907"/>
            <a:ext cx="4708587" cy="382795"/>
          </a:xfrm>
          <a:prstGeom prst="rect">
            <a:avLst/>
          </a:prstGeom>
          <a:noFill/>
          <a:ln>
            <a:no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4289" tIns="34289" rIns="34289" bIns="34289" anchor="ctr">
            <a:spAutoFit/>
          </a:bodyPr>
          <a:lstStyle>
            <a:lvl1pPr marL="342900" indent="-342900" algn="just">
              <a:lnSpc>
                <a:spcPct val="150000"/>
              </a:lnSpc>
              <a:buSzPct val="100000"/>
              <a:buFont typeface="Arial"/>
              <a:buChar char="•"/>
              <a:defRPr sz="2000">
                <a:solidFill>
                  <a:srgbClr val="FEFEFE"/>
                </a:solidFill>
                <a:latin typeface="Poppins"/>
                <a:ea typeface="Poppins"/>
                <a:cs typeface="Poppins"/>
                <a:sym typeface="Poppins"/>
              </a:defRPr>
            </a:lvl1pPr>
          </a:lstStyle>
          <a:p>
            <a:r>
              <a:rPr sz="1500" dirty="0">
                <a:solidFill>
                  <a:schemeClr val="tx1">
                    <a:lumMod val="95000"/>
                    <a:lumOff val="5000"/>
                  </a:schemeClr>
                </a:solidFill>
                <a:latin typeface="+mj-lt"/>
              </a:rPr>
              <a:t>INAIL e Casse di </a:t>
            </a:r>
            <a:r>
              <a:rPr sz="1500" dirty="0" err="1">
                <a:solidFill>
                  <a:schemeClr val="tx1">
                    <a:lumMod val="95000"/>
                    <a:lumOff val="5000"/>
                  </a:schemeClr>
                </a:solidFill>
                <a:latin typeface="+mj-lt"/>
              </a:rPr>
              <a:t>Previdenza</a:t>
            </a:r>
            <a:r>
              <a:rPr sz="1500" dirty="0">
                <a:solidFill>
                  <a:schemeClr val="tx1">
                    <a:lumMod val="95000"/>
                    <a:lumOff val="5000"/>
                  </a:schemeClr>
                </a:solidFill>
                <a:latin typeface="+mj-lt"/>
              </a:rPr>
              <a:t> Privata</a:t>
            </a:r>
          </a:p>
        </p:txBody>
      </p:sp>
      <p:sp>
        <p:nvSpPr>
          <p:cNvPr id="2" name="Titolo 1">
            <a:extLst>
              <a:ext uri="{FF2B5EF4-FFF2-40B4-BE49-F238E27FC236}">
                <a16:creationId xmlns:a16="http://schemas.microsoft.com/office/drawing/2014/main" id="{8911C524-8B72-1BCE-6781-CC3618BD2A6F}"/>
              </a:ext>
            </a:extLst>
          </p:cNvPr>
          <p:cNvSpPr txBox="1">
            <a:spLocks/>
          </p:cNvSpPr>
          <p:nvPr/>
        </p:nvSpPr>
        <p:spPr>
          <a:xfrm>
            <a:off x="566057" y="540099"/>
            <a:ext cx="8011886" cy="626851"/>
          </a:xfrm>
          <a:prstGeom prst="rect">
            <a:avLst/>
          </a:prstGeom>
        </p:spPr>
        <p:txBody>
          <a:bodyPr vert="horz" lIns="91440" tIns="45720" rIns="91440" bIns="45720" rtlCol="0" anchor="ctr">
            <a:normAutofit/>
          </a:bodyPr>
          <a:lstStyle>
            <a:lvl1pPr algn="l" defTabSz="685800" rtl="0" eaLnBrk="1" latinLnBrk="0" hangingPunct="1">
              <a:lnSpc>
                <a:spcPct val="100000"/>
              </a:lnSpc>
              <a:spcBef>
                <a:spcPct val="0"/>
              </a:spcBef>
              <a:buNone/>
              <a:defRPr sz="1500" b="1" kern="1200">
                <a:solidFill>
                  <a:srgbClr val="484848"/>
                </a:solidFill>
                <a:latin typeface="Verdana" panose="020B0604030504040204" pitchFamily="34" charset="0"/>
                <a:ea typeface="Verdana" panose="020B0604030504040204" pitchFamily="34" charset="0"/>
                <a:cs typeface="Verdana" panose="020B0604030504040204" pitchFamily="34" charset="0"/>
              </a:defRPr>
            </a:lvl1pPr>
          </a:lstStyle>
          <a:p>
            <a:r>
              <a:rPr lang="it-IT" dirty="0">
                <a:solidFill>
                  <a:schemeClr val="tx1"/>
                </a:solidFill>
                <a:latin typeface="+mj-lt"/>
              </a:rPr>
              <a:t>Rottamazione-quinquies</a:t>
            </a:r>
          </a:p>
        </p:txBody>
      </p:sp>
      <p:sp>
        <p:nvSpPr>
          <p:cNvPr id="3" name="Segnaposto numero diapositiva 3">
            <a:extLst>
              <a:ext uri="{FF2B5EF4-FFF2-40B4-BE49-F238E27FC236}">
                <a16:creationId xmlns:a16="http://schemas.microsoft.com/office/drawing/2014/main" id="{373626DB-D54C-BD78-246F-C12B2C645367}"/>
              </a:ext>
            </a:extLst>
          </p:cNvPr>
          <p:cNvSpPr txBox="1">
            <a:spLocks/>
          </p:cNvSpPr>
          <p:nvPr/>
        </p:nvSpPr>
        <p:spPr>
          <a:xfrm>
            <a:off x="3604591" y="4793767"/>
            <a:ext cx="2292626"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FB5B9F2C-B2AC-42B8-8C0E-D6B8362F432E}" type="slidenum">
              <a:rPr lang="it-IT" sz="1300" b="1" smtClean="0">
                <a:solidFill>
                  <a:srgbClr val="0082C6"/>
                </a:solidFill>
                <a:latin typeface="+mj-lt"/>
              </a:rPr>
              <a:pPr algn="ctr"/>
              <a:t>161</a:t>
            </a:fld>
            <a:endParaRPr lang="it-IT" sz="1300" b="1" dirty="0">
              <a:solidFill>
                <a:srgbClr val="0082C6"/>
              </a:solidFill>
              <a:latin typeface="+mj-lt"/>
            </a:endParaRPr>
          </a:p>
        </p:txBody>
      </p:sp>
    </p:spTree>
    <p:extLst>
      <p:ext uri="{BB962C8B-B14F-4D97-AF65-F5344CB8AC3E}">
        <p14:creationId xmlns:p14="http://schemas.microsoft.com/office/powerpoint/2010/main" val="2014347423"/>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 name="Connettore diritto 3"/>
          <p:cNvSpPr/>
          <p:nvPr/>
        </p:nvSpPr>
        <p:spPr>
          <a:xfrm>
            <a:off x="0" y="0"/>
            <a:ext cx="685801" cy="0"/>
          </a:xfrm>
          <a:prstGeom prst="line">
            <a:avLst/>
          </a:prstGeom>
          <a:ln w="3175">
            <a:solidFill>
              <a:srgbClr val="FBFFFF"/>
            </a:solidFill>
            <a:miter/>
          </a:ln>
        </p:spPr>
        <p:txBody>
          <a:bodyPr lIns="34289" tIns="34289" rIns="34289" bIns="34289"/>
          <a:lstStyle/>
          <a:p>
            <a:endParaRPr sz="1350">
              <a:latin typeface="+mj-lt"/>
            </a:endParaRPr>
          </a:p>
        </p:txBody>
      </p:sp>
      <p:sp>
        <p:nvSpPr>
          <p:cNvPr id="525" name="CasellaDiTesto 6"/>
          <p:cNvSpPr txBox="1"/>
          <p:nvPr/>
        </p:nvSpPr>
        <p:spPr>
          <a:xfrm>
            <a:off x="689978" y="2208858"/>
            <a:ext cx="1543934" cy="7290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4289" tIns="34289" rIns="34289" bIns="34289" anchor="ctr">
            <a:spAutoFit/>
          </a:bodyPr>
          <a:lstStyle>
            <a:lvl1pPr algn="just">
              <a:lnSpc>
                <a:spcPct val="150000"/>
              </a:lnSpc>
              <a:defRPr sz="2000">
                <a:latin typeface="Poppins"/>
                <a:ea typeface="Poppins"/>
                <a:cs typeface="Poppins"/>
                <a:sym typeface="Poppins"/>
              </a:defRPr>
            </a:lvl1pPr>
          </a:lstStyle>
          <a:p>
            <a:r>
              <a:rPr sz="1500" dirty="0" err="1">
                <a:latin typeface="+mj-lt"/>
              </a:rPr>
              <a:t>Rottamazione</a:t>
            </a:r>
            <a:r>
              <a:rPr lang="it-IT" sz="1500" dirty="0">
                <a:latin typeface="+mj-lt"/>
              </a:rPr>
              <a:t>-</a:t>
            </a:r>
          </a:p>
          <a:p>
            <a:r>
              <a:rPr lang="it-IT" sz="1500" dirty="0">
                <a:latin typeface="+mj-lt"/>
              </a:rPr>
              <a:t>quinquies</a:t>
            </a:r>
            <a:endParaRPr sz="1500" dirty="0">
              <a:latin typeface="+mj-lt"/>
            </a:endParaRPr>
          </a:p>
        </p:txBody>
      </p:sp>
      <p:sp>
        <p:nvSpPr>
          <p:cNvPr id="526" name="Freccia a destra 7"/>
          <p:cNvSpPr/>
          <p:nvPr/>
        </p:nvSpPr>
        <p:spPr>
          <a:xfrm>
            <a:off x="2263806" y="2501160"/>
            <a:ext cx="746648" cy="274184"/>
          </a:xfrm>
          <a:prstGeom prst="rightArrow">
            <a:avLst>
              <a:gd name="adj1" fmla="val 50000"/>
              <a:gd name="adj2" fmla="val 50000"/>
            </a:avLst>
          </a:prstGeom>
          <a:solidFill>
            <a:schemeClr val="accent1">
              <a:lumMod val="20000"/>
              <a:lumOff val="80000"/>
            </a:schemeClr>
          </a:solidFill>
          <a:ln w="12700">
            <a:noFill/>
            <a:miter/>
          </a:ln>
        </p:spPr>
        <p:txBody>
          <a:bodyPr lIns="34289" tIns="34289" rIns="34289" bIns="34289" anchor="ctr"/>
          <a:lstStyle/>
          <a:p>
            <a:pPr algn="ctr">
              <a:defRPr>
                <a:solidFill>
                  <a:srgbClr val="FFFFFF"/>
                </a:solidFill>
                <a:latin typeface="+mj-lt"/>
                <a:ea typeface="+mj-ea"/>
                <a:cs typeface="+mj-cs"/>
                <a:sym typeface="Calibri"/>
              </a:defRPr>
            </a:pPr>
            <a:endParaRPr sz="1350">
              <a:latin typeface="+mj-lt"/>
            </a:endParaRPr>
          </a:p>
        </p:txBody>
      </p:sp>
      <p:grpSp>
        <p:nvGrpSpPr>
          <p:cNvPr id="530" name="Raggruppa"/>
          <p:cNvGrpSpPr/>
          <p:nvPr/>
        </p:nvGrpSpPr>
        <p:grpSpPr>
          <a:xfrm>
            <a:off x="6431125" y="1735643"/>
            <a:ext cx="1050678" cy="382795"/>
            <a:chOff x="0" y="-229144"/>
            <a:chExt cx="1145716" cy="879928"/>
          </a:xfrm>
        </p:grpSpPr>
        <p:sp>
          <p:nvSpPr>
            <p:cNvPr id="527" name="CasellaDiTesto 6"/>
            <p:cNvSpPr txBox="1"/>
            <p:nvPr/>
          </p:nvSpPr>
          <p:spPr>
            <a:xfrm>
              <a:off x="10807" y="-229144"/>
              <a:ext cx="1124099" cy="879928"/>
            </a:xfrm>
            <a:prstGeom prst="rect">
              <a:avLst/>
            </a:prstGeom>
            <a:noFill/>
            <a:ln w="25400" cap="flat">
              <a:solidFill>
                <a:srgbClr val="000000"/>
              </a:solidFill>
              <a:prstDash val="solid"/>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4289" tIns="34289" rIns="34289" bIns="34289" numCol="1" anchor="ctr">
              <a:spAutoFit/>
            </a:bodyPr>
            <a:lstStyle>
              <a:lvl1pPr algn="just">
                <a:lnSpc>
                  <a:spcPct val="150000"/>
                </a:lnSpc>
                <a:defRPr sz="2000">
                  <a:latin typeface="Poppins"/>
                  <a:ea typeface="Poppins"/>
                  <a:cs typeface="Poppins"/>
                  <a:sym typeface="Poppins"/>
                </a:defRPr>
              </a:lvl1pPr>
            </a:lstStyle>
            <a:p>
              <a:pPr algn="ctr"/>
              <a:r>
                <a:rPr sz="1500">
                  <a:latin typeface="+mj-lt"/>
                </a:rPr>
                <a:t>Sanzioni</a:t>
              </a:r>
            </a:p>
          </p:txBody>
        </p:sp>
        <p:sp>
          <p:nvSpPr>
            <p:cNvPr id="528" name="Linea"/>
            <p:cNvSpPr/>
            <p:nvPr/>
          </p:nvSpPr>
          <p:spPr>
            <a:xfrm>
              <a:off x="9988" y="25258"/>
              <a:ext cx="1125738" cy="371122"/>
            </a:xfrm>
            <a:prstGeom prst="line">
              <a:avLst/>
            </a:prstGeom>
            <a:noFill/>
            <a:ln w="25400" cap="flat">
              <a:solidFill>
                <a:schemeClr val="accent1"/>
              </a:solidFill>
              <a:prstDash val="solid"/>
              <a:round/>
            </a:ln>
            <a:effectLst/>
          </p:spPr>
          <p:txBody>
            <a:bodyPr wrap="square" lIns="34289" tIns="34289" rIns="34289" bIns="34289" numCol="1" anchor="ctr">
              <a:noAutofit/>
            </a:bodyPr>
            <a:lstStyle/>
            <a:p>
              <a:pPr algn="ctr"/>
              <a:endParaRPr sz="1350">
                <a:latin typeface="+mj-lt"/>
              </a:endParaRPr>
            </a:p>
          </p:txBody>
        </p:sp>
        <p:sp>
          <p:nvSpPr>
            <p:cNvPr id="529" name="Linea"/>
            <p:cNvSpPr/>
            <p:nvPr/>
          </p:nvSpPr>
          <p:spPr>
            <a:xfrm flipV="1">
              <a:off x="0" y="25257"/>
              <a:ext cx="1145716" cy="371124"/>
            </a:xfrm>
            <a:prstGeom prst="line">
              <a:avLst/>
            </a:prstGeom>
            <a:noFill/>
            <a:ln w="25400" cap="flat">
              <a:solidFill>
                <a:schemeClr val="accent1"/>
              </a:solidFill>
              <a:prstDash val="solid"/>
              <a:round/>
            </a:ln>
            <a:effectLst/>
          </p:spPr>
          <p:txBody>
            <a:bodyPr wrap="square" lIns="34289" tIns="34289" rIns="34289" bIns="34289" numCol="1" anchor="ctr">
              <a:noAutofit/>
            </a:bodyPr>
            <a:lstStyle/>
            <a:p>
              <a:pPr algn="ctr"/>
              <a:endParaRPr sz="1350">
                <a:latin typeface="+mj-lt"/>
              </a:endParaRPr>
            </a:p>
          </p:txBody>
        </p:sp>
      </p:grpSp>
      <p:grpSp>
        <p:nvGrpSpPr>
          <p:cNvPr id="534" name="Raggruppa"/>
          <p:cNvGrpSpPr/>
          <p:nvPr/>
        </p:nvGrpSpPr>
        <p:grpSpPr>
          <a:xfrm>
            <a:off x="6431125" y="2339661"/>
            <a:ext cx="1050678" cy="382795"/>
            <a:chOff x="0" y="-189329"/>
            <a:chExt cx="1145716" cy="800297"/>
          </a:xfrm>
        </p:grpSpPr>
        <p:sp>
          <p:nvSpPr>
            <p:cNvPr id="531" name="CasellaDiTesto 6"/>
            <p:cNvSpPr txBox="1"/>
            <p:nvPr/>
          </p:nvSpPr>
          <p:spPr>
            <a:xfrm>
              <a:off x="10807" y="-189329"/>
              <a:ext cx="1124099" cy="800297"/>
            </a:xfrm>
            <a:prstGeom prst="rect">
              <a:avLst/>
            </a:prstGeom>
            <a:noFill/>
            <a:ln w="25400" cap="flat">
              <a:solidFill>
                <a:srgbClr val="000000"/>
              </a:solidFill>
              <a:prstDash val="solid"/>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4289" tIns="34289" rIns="34289" bIns="34289" numCol="1" anchor="ctr">
              <a:spAutoFit/>
            </a:bodyPr>
            <a:lstStyle>
              <a:lvl1pPr algn="just">
                <a:lnSpc>
                  <a:spcPct val="150000"/>
                </a:lnSpc>
                <a:defRPr sz="2000">
                  <a:latin typeface="Poppins"/>
                  <a:ea typeface="Poppins"/>
                  <a:cs typeface="Poppins"/>
                  <a:sym typeface="Poppins"/>
                </a:defRPr>
              </a:lvl1pPr>
            </a:lstStyle>
            <a:p>
              <a:pPr algn="ctr"/>
              <a:r>
                <a:rPr sz="1500">
                  <a:latin typeface="+mj-lt"/>
                </a:rPr>
                <a:t>Interessi</a:t>
              </a:r>
            </a:p>
          </p:txBody>
        </p:sp>
        <p:sp>
          <p:nvSpPr>
            <p:cNvPr id="532" name="Linea"/>
            <p:cNvSpPr/>
            <p:nvPr/>
          </p:nvSpPr>
          <p:spPr>
            <a:xfrm>
              <a:off x="9988" y="25258"/>
              <a:ext cx="1125738" cy="371122"/>
            </a:xfrm>
            <a:prstGeom prst="line">
              <a:avLst/>
            </a:prstGeom>
            <a:noFill/>
            <a:ln w="25400" cap="flat">
              <a:solidFill>
                <a:schemeClr val="accent1"/>
              </a:solidFill>
              <a:prstDash val="solid"/>
              <a:round/>
            </a:ln>
            <a:effectLst/>
          </p:spPr>
          <p:txBody>
            <a:bodyPr wrap="square" lIns="34289" tIns="34289" rIns="34289" bIns="34289" numCol="1" anchor="ctr">
              <a:noAutofit/>
            </a:bodyPr>
            <a:lstStyle/>
            <a:p>
              <a:pPr algn="ctr"/>
              <a:endParaRPr sz="1350">
                <a:latin typeface="+mj-lt"/>
              </a:endParaRPr>
            </a:p>
          </p:txBody>
        </p:sp>
        <p:sp>
          <p:nvSpPr>
            <p:cNvPr id="533" name="Linea"/>
            <p:cNvSpPr/>
            <p:nvPr/>
          </p:nvSpPr>
          <p:spPr>
            <a:xfrm flipV="1">
              <a:off x="0" y="25257"/>
              <a:ext cx="1145716" cy="371124"/>
            </a:xfrm>
            <a:prstGeom prst="line">
              <a:avLst/>
            </a:prstGeom>
            <a:noFill/>
            <a:ln w="25400" cap="flat">
              <a:solidFill>
                <a:schemeClr val="accent1"/>
              </a:solidFill>
              <a:prstDash val="solid"/>
              <a:round/>
            </a:ln>
            <a:effectLst/>
          </p:spPr>
          <p:txBody>
            <a:bodyPr wrap="square" lIns="34289" tIns="34289" rIns="34289" bIns="34289" numCol="1" anchor="ctr">
              <a:noAutofit/>
            </a:bodyPr>
            <a:lstStyle/>
            <a:p>
              <a:pPr algn="ctr"/>
              <a:endParaRPr sz="1350">
                <a:latin typeface="+mj-lt"/>
              </a:endParaRPr>
            </a:p>
          </p:txBody>
        </p:sp>
      </p:grpSp>
      <p:sp>
        <p:nvSpPr>
          <p:cNvPr id="535" name="CasellaDiTesto 6"/>
          <p:cNvSpPr txBox="1"/>
          <p:nvPr/>
        </p:nvSpPr>
        <p:spPr>
          <a:xfrm>
            <a:off x="3296039" y="1766715"/>
            <a:ext cx="1222894" cy="382795"/>
          </a:xfrm>
          <a:prstGeom prst="rect">
            <a:avLst/>
          </a:prstGeom>
          <a:ln w="25400">
            <a:solidFill>
              <a:srgbClr val="000000"/>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4289" tIns="34289" rIns="34289" bIns="34289" anchor="ctr">
            <a:spAutoFit/>
          </a:bodyPr>
          <a:lstStyle>
            <a:lvl1pPr algn="just">
              <a:lnSpc>
                <a:spcPct val="150000"/>
              </a:lnSpc>
              <a:defRPr sz="2000">
                <a:latin typeface="Poppins"/>
                <a:ea typeface="Poppins"/>
                <a:cs typeface="Poppins"/>
                <a:sym typeface="Poppins"/>
              </a:defRPr>
            </a:lvl1pPr>
          </a:lstStyle>
          <a:p>
            <a:pPr algn="ctr"/>
            <a:r>
              <a:rPr sz="1500" dirty="0" err="1">
                <a:latin typeface="+mj-lt"/>
              </a:rPr>
              <a:t>Capitale</a:t>
            </a:r>
            <a:endParaRPr sz="1500" dirty="0">
              <a:latin typeface="+mj-lt"/>
            </a:endParaRPr>
          </a:p>
        </p:txBody>
      </p:sp>
      <p:sp>
        <p:nvSpPr>
          <p:cNvPr id="536" name="CasellaDiTesto 6"/>
          <p:cNvSpPr txBox="1"/>
          <p:nvPr/>
        </p:nvSpPr>
        <p:spPr>
          <a:xfrm>
            <a:off x="3296039" y="2386257"/>
            <a:ext cx="2218353" cy="382795"/>
          </a:xfrm>
          <a:prstGeom prst="rect">
            <a:avLst/>
          </a:prstGeom>
          <a:ln w="25400">
            <a:solidFill>
              <a:srgbClr val="000000"/>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4289" tIns="34289" rIns="34289" bIns="34289" anchor="ctr">
            <a:spAutoFit/>
          </a:bodyPr>
          <a:lstStyle>
            <a:lvl1pPr algn="just">
              <a:lnSpc>
                <a:spcPct val="150000"/>
              </a:lnSpc>
              <a:defRPr sz="2000">
                <a:latin typeface="Poppins"/>
                <a:ea typeface="Poppins"/>
                <a:cs typeface="Poppins"/>
                <a:sym typeface="Poppins"/>
              </a:defRPr>
            </a:lvl1pPr>
          </a:lstStyle>
          <a:p>
            <a:pPr algn="ctr"/>
            <a:r>
              <a:rPr sz="1500" dirty="0" err="1">
                <a:latin typeface="+mj-lt"/>
              </a:rPr>
              <a:t>Spese</a:t>
            </a:r>
            <a:r>
              <a:rPr sz="1500" dirty="0">
                <a:latin typeface="+mj-lt"/>
              </a:rPr>
              <a:t> </a:t>
            </a:r>
            <a:r>
              <a:rPr sz="1500" dirty="0" err="1">
                <a:latin typeface="+mj-lt"/>
              </a:rPr>
              <a:t>notifica</a:t>
            </a:r>
            <a:r>
              <a:rPr sz="1500" dirty="0">
                <a:latin typeface="+mj-lt"/>
              </a:rPr>
              <a:t> </a:t>
            </a:r>
            <a:r>
              <a:rPr sz="1500" dirty="0" err="1">
                <a:latin typeface="+mj-lt"/>
              </a:rPr>
              <a:t>cartella</a:t>
            </a:r>
            <a:endParaRPr sz="1500" dirty="0">
              <a:latin typeface="+mj-lt"/>
            </a:endParaRPr>
          </a:p>
        </p:txBody>
      </p:sp>
      <p:sp>
        <p:nvSpPr>
          <p:cNvPr id="537" name="CasellaDiTesto 6"/>
          <p:cNvSpPr txBox="1"/>
          <p:nvPr/>
        </p:nvSpPr>
        <p:spPr>
          <a:xfrm>
            <a:off x="3296039" y="3006168"/>
            <a:ext cx="1791478" cy="382795"/>
          </a:xfrm>
          <a:prstGeom prst="rect">
            <a:avLst/>
          </a:prstGeom>
          <a:ln w="25400">
            <a:solidFill>
              <a:srgbClr val="000000"/>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4289" tIns="34289" rIns="34289" bIns="34289" anchor="ctr">
            <a:spAutoFit/>
          </a:bodyPr>
          <a:lstStyle>
            <a:lvl1pPr algn="just">
              <a:lnSpc>
                <a:spcPct val="150000"/>
              </a:lnSpc>
              <a:defRPr sz="2000">
                <a:latin typeface="Poppins"/>
                <a:ea typeface="Poppins"/>
                <a:cs typeface="Poppins"/>
                <a:sym typeface="Poppins"/>
              </a:defRPr>
            </a:lvl1pPr>
          </a:lstStyle>
          <a:p>
            <a:pPr algn="ctr"/>
            <a:r>
              <a:rPr sz="1500" dirty="0" err="1">
                <a:latin typeface="+mj-lt"/>
              </a:rPr>
              <a:t>Spese</a:t>
            </a:r>
            <a:r>
              <a:rPr sz="1500" dirty="0">
                <a:latin typeface="+mj-lt"/>
              </a:rPr>
              <a:t> </a:t>
            </a:r>
            <a:r>
              <a:rPr sz="1500" dirty="0" err="1">
                <a:latin typeface="+mj-lt"/>
              </a:rPr>
              <a:t>procedura</a:t>
            </a:r>
            <a:endParaRPr sz="1500" dirty="0">
              <a:latin typeface="+mj-lt"/>
            </a:endParaRPr>
          </a:p>
        </p:txBody>
      </p:sp>
      <p:grpSp>
        <p:nvGrpSpPr>
          <p:cNvPr id="541" name="Raggruppa"/>
          <p:cNvGrpSpPr/>
          <p:nvPr/>
        </p:nvGrpSpPr>
        <p:grpSpPr>
          <a:xfrm>
            <a:off x="6431125" y="2892743"/>
            <a:ext cx="1041518" cy="382795"/>
            <a:chOff x="0" y="-44377"/>
            <a:chExt cx="1145716" cy="510392"/>
          </a:xfrm>
        </p:grpSpPr>
        <p:sp>
          <p:nvSpPr>
            <p:cNvPr id="538" name="CasellaDiTesto 6"/>
            <p:cNvSpPr txBox="1"/>
            <p:nvPr/>
          </p:nvSpPr>
          <p:spPr>
            <a:xfrm>
              <a:off x="10808" y="-44377"/>
              <a:ext cx="1124099" cy="510392"/>
            </a:xfrm>
            <a:prstGeom prst="rect">
              <a:avLst/>
            </a:prstGeom>
            <a:noFill/>
            <a:ln w="25400" cap="flat">
              <a:solidFill>
                <a:srgbClr val="000000"/>
              </a:solidFill>
              <a:prstDash val="solid"/>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4289" tIns="34289" rIns="34289" bIns="34289" numCol="1" anchor="ctr">
              <a:spAutoFit/>
            </a:bodyPr>
            <a:lstStyle>
              <a:lvl1pPr algn="just">
                <a:lnSpc>
                  <a:spcPct val="150000"/>
                </a:lnSpc>
                <a:defRPr sz="2000">
                  <a:latin typeface="Poppins"/>
                  <a:ea typeface="Poppins"/>
                  <a:cs typeface="Poppins"/>
                  <a:sym typeface="Poppins"/>
                </a:defRPr>
              </a:lvl1pPr>
            </a:lstStyle>
            <a:p>
              <a:pPr algn="ctr"/>
              <a:r>
                <a:rPr sz="1500" dirty="0" err="1">
                  <a:latin typeface="+mj-lt"/>
                </a:rPr>
                <a:t>Aggio</a:t>
              </a:r>
              <a:endParaRPr sz="1500" dirty="0">
                <a:latin typeface="+mj-lt"/>
              </a:endParaRPr>
            </a:p>
          </p:txBody>
        </p:sp>
        <p:sp>
          <p:nvSpPr>
            <p:cNvPr id="539" name="Linea"/>
            <p:cNvSpPr/>
            <p:nvPr/>
          </p:nvSpPr>
          <p:spPr>
            <a:xfrm>
              <a:off x="9988" y="25258"/>
              <a:ext cx="1125738" cy="371122"/>
            </a:xfrm>
            <a:prstGeom prst="line">
              <a:avLst/>
            </a:prstGeom>
            <a:noFill/>
            <a:ln w="25400" cap="flat">
              <a:solidFill>
                <a:schemeClr val="accent1"/>
              </a:solidFill>
              <a:prstDash val="solid"/>
              <a:round/>
            </a:ln>
            <a:effectLst/>
          </p:spPr>
          <p:txBody>
            <a:bodyPr wrap="square" lIns="34289" tIns="34289" rIns="34289" bIns="34289" numCol="1" anchor="ctr">
              <a:noAutofit/>
            </a:bodyPr>
            <a:lstStyle/>
            <a:p>
              <a:pPr algn="ctr"/>
              <a:endParaRPr sz="1350">
                <a:latin typeface="+mj-lt"/>
              </a:endParaRPr>
            </a:p>
          </p:txBody>
        </p:sp>
        <p:sp>
          <p:nvSpPr>
            <p:cNvPr id="540" name="Linea"/>
            <p:cNvSpPr/>
            <p:nvPr/>
          </p:nvSpPr>
          <p:spPr>
            <a:xfrm flipV="1">
              <a:off x="0" y="25257"/>
              <a:ext cx="1145716" cy="371124"/>
            </a:xfrm>
            <a:prstGeom prst="line">
              <a:avLst/>
            </a:prstGeom>
            <a:noFill/>
            <a:ln w="25400" cap="flat">
              <a:solidFill>
                <a:schemeClr val="accent1"/>
              </a:solidFill>
              <a:prstDash val="solid"/>
              <a:round/>
            </a:ln>
            <a:effectLst/>
          </p:spPr>
          <p:txBody>
            <a:bodyPr wrap="square" lIns="34289" tIns="34289" rIns="34289" bIns="34289" numCol="1" anchor="ctr">
              <a:noAutofit/>
            </a:bodyPr>
            <a:lstStyle/>
            <a:p>
              <a:pPr algn="ctr"/>
              <a:endParaRPr sz="1350">
                <a:latin typeface="+mj-lt"/>
              </a:endParaRPr>
            </a:p>
          </p:txBody>
        </p:sp>
      </p:grpSp>
      <p:sp>
        <p:nvSpPr>
          <p:cNvPr id="542" name="CasellaDiTesto 12"/>
          <p:cNvSpPr txBox="1"/>
          <p:nvPr/>
        </p:nvSpPr>
        <p:spPr>
          <a:xfrm>
            <a:off x="584161" y="4041693"/>
            <a:ext cx="8011885" cy="377024"/>
          </a:xfrm>
          <a:prstGeom prst="rect">
            <a:avLst/>
          </a:prstGeom>
          <a:noFill/>
          <a:ln>
            <a:no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4289" tIns="34289" rIns="34289" bIns="34289" anchor="ctr">
            <a:spAutoFit/>
          </a:bodyPr>
          <a:lstStyle>
            <a:lvl1pPr algn="just">
              <a:lnSpc>
                <a:spcPct val="150000"/>
              </a:lnSpc>
              <a:defRPr sz="2000">
                <a:solidFill>
                  <a:srgbClr val="FEFEFE"/>
                </a:solidFill>
                <a:latin typeface="Poppins"/>
                <a:ea typeface="Poppins"/>
                <a:cs typeface="Poppins"/>
                <a:sym typeface="Poppins"/>
              </a:defRPr>
            </a:lvl1pPr>
          </a:lstStyle>
          <a:p>
            <a:r>
              <a:rPr sz="1500" dirty="0">
                <a:solidFill>
                  <a:schemeClr val="tx1"/>
                </a:solidFill>
                <a:latin typeface="+mj-lt"/>
              </a:rPr>
              <a:t>La </a:t>
            </a:r>
            <a:r>
              <a:rPr lang="it-IT" sz="1500" dirty="0">
                <a:solidFill>
                  <a:schemeClr val="tx1"/>
                </a:solidFill>
                <a:latin typeface="+mj-lt"/>
              </a:rPr>
              <a:t>r</a:t>
            </a:r>
            <a:r>
              <a:rPr sz="1500" dirty="0" err="1">
                <a:solidFill>
                  <a:schemeClr val="tx1"/>
                </a:solidFill>
                <a:latin typeface="+mj-lt"/>
              </a:rPr>
              <a:t>ottamazione</a:t>
            </a:r>
            <a:r>
              <a:rPr sz="1500" dirty="0">
                <a:solidFill>
                  <a:schemeClr val="tx1"/>
                </a:solidFill>
                <a:latin typeface="+mj-lt"/>
              </a:rPr>
              <a:t> </a:t>
            </a:r>
            <a:r>
              <a:rPr sz="1500" dirty="0" err="1">
                <a:solidFill>
                  <a:schemeClr val="tx1"/>
                </a:solidFill>
                <a:latin typeface="+mj-lt"/>
              </a:rPr>
              <a:t>si</a:t>
            </a:r>
            <a:r>
              <a:rPr sz="1500" dirty="0">
                <a:solidFill>
                  <a:schemeClr val="tx1"/>
                </a:solidFill>
                <a:latin typeface="+mj-lt"/>
              </a:rPr>
              <a:t> </a:t>
            </a:r>
            <a:r>
              <a:rPr sz="1500" dirty="0" err="1">
                <a:solidFill>
                  <a:schemeClr val="tx1"/>
                </a:solidFill>
                <a:latin typeface="+mj-lt"/>
              </a:rPr>
              <a:t>perfeziona</a:t>
            </a:r>
            <a:r>
              <a:rPr sz="1500" dirty="0">
                <a:solidFill>
                  <a:schemeClr val="tx1"/>
                </a:solidFill>
                <a:latin typeface="+mj-lt"/>
              </a:rPr>
              <a:t> con il </a:t>
            </a:r>
            <a:r>
              <a:rPr sz="1500" dirty="0" err="1">
                <a:solidFill>
                  <a:schemeClr val="tx1"/>
                </a:solidFill>
                <a:latin typeface="+mj-lt"/>
              </a:rPr>
              <a:t>corretto</a:t>
            </a:r>
            <a:r>
              <a:rPr sz="1500" dirty="0">
                <a:solidFill>
                  <a:schemeClr val="tx1"/>
                </a:solidFill>
                <a:latin typeface="+mj-lt"/>
              </a:rPr>
              <a:t> e </a:t>
            </a:r>
            <a:r>
              <a:rPr sz="1500" dirty="0" err="1">
                <a:solidFill>
                  <a:schemeClr val="tx1"/>
                </a:solidFill>
                <a:latin typeface="+mj-lt"/>
              </a:rPr>
              <a:t>completo</a:t>
            </a:r>
            <a:r>
              <a:rPr sz="1500" dirty="0">
                <a:solidFill>
                  <a:schemeClr val="tx1"/>
                </a:solidFill>
                <a:latin typeface="+mj-lt"/>
              </a:rPr>
              <a:t> </a:t>
            </a:r>
            <a:r>
              <a:rPr sz="1500" dirty="0" err="1">
                <a:solidFill>
                  <a:schemeClr val="tx1"/>
                </a:solidFill>
                <a:latin typeface="+mj-lt"/>
              </a:rPr>
              <a:t>pagamento</a:t>
            </a:r>
            <a:r>
              <a:rPr sz="1500" dirty="0">
                <a:solidFill>
                  <a:schemeClr val="tx1"/>
                </a:solidFill>
                <a:latin typeface="+mj-lt"/>
              </a:rPr>
              <a:t> delle </a:t>
            </a:r>
            <a:r>
              <a:rPr sz="1500" dirty="0" err="1">
                <a:solidFill>
                  <a:schemeClr val="tx1"/>
                </a:solidFill>
                <a:latin typeface="+mj-lt"/>
              </a:rPr>
              <a:t>somme</a:t>
            </a:r>
            <a:r>
              <a:rPr sz="1500" dirty="0">
                <a:solidFill>
                  <a:schemeClr val="tx1"/>
                </a:solidFill>
                <a:latin typeface="+mj-lt"/>
              </a:rPr>
              <a:t> </a:t>
            </a:r>
            <a:r>
              <a:rPr sz="1500" dirty="0" err="1">
                <a:solidFill>
                  <a:schemeClr val="tx1"/>
                </a:solidFill>
                <a:latin typeface="+mj-lt"/>
              </a:rPr>
              <a:t>dovute</a:t>
            </a:r>
            <a:endParaRPr sz="1500" dirty="0">
              <a:solidFill>
                <a:schemeClr val="tx1"/>
              </a:solidFill>
              <a:latin typeface="+mj-lt"/>
            </a:endParaRPr>
          </a:p>
        </p:txBody>
      </p:sp>
      <p:sp>
        <p:nvSpPr>
          <p:cNvPr id="2" name="Titolo 1">
            <a:extLst>
              <a:ext uri="{FF2B5EF4-FFF2-40B4-BE49-F238E27FC236}">
                <a16:creationId xmlns:a16="http://schemas.microsoft.com/office/drawing/2014/main" id="{E2605DE3-C6F8-0D31-06FB-D0E1F89AB3A5}"/>
              </a:ext>
            </a:extLst>
          </p:cNvPr>
          <p:cNvSpPr txBox="1">
            <a:spLocks/>
          </p:cNvSpPr>
          <p:nvPr/>
        </p:nvSpPr>
        <p:spPr>
          <a:xfrm>
            <a:off x="566057" y="540099"/>
            <a:ext cx="8011886" cy="626851"/>
          </a:xfrm>
          <a:prstGeom prst="rect">
            <a:avLst/>
          </a:prstGeom>
        </p:spPr>
        <p:txBody>
          <a:bodyPr vert="horz" lIns="91440" tIns="45720" rIns="91440" bIns="45720" rtlCol="0" anchor="ctr">
            <a:normAutofit/>
          </a:bodyPr>
          <a:lstStyle>
            <a:lvl1pPr algn="l" defTabSz="685800" rtl="0" eaLnBrk="1" latinLnBrk="0" hangingPunct="1">
              <a:lnSpc>
                <a:spcPct val="100000"/>
              </a:lnSpc>
              <a:spcBef>
                <a:spcPct val="0"/>
              </a:spcBef>
              <a:buNone/>
              <a:defRPr sz="1500" b="1" kern="1200">
                <a:solidFill>
                  <a:srgbClr val="484848"/>
                </a:solidFill>
                <a:latin typeface="Verdana" panose="020B0604030504040204" pitchFamily="34" charset="0"/>
                <a:ea typeface="Verdana" panose="020B0604030504040204" pitchFamily="34" charset="0"/>
                <a:cs typeface="Verdana" panose="020B0604030504040204" pitchFamily="34" charset="0"/>
              </a:defRPr>
            </a:lvl1pPr>
          </a:lstStyle>
          <a:p>
            <a:r>
              <a:rPr lang="it-IT" dirty="0">
                <a:solidFill>
                  <a:schemeClr val="tx1"/>
                </a:solidFill>
                <a:latin typeface="+mj-lt"/>
              </a:rPr>
              <a:t>Rottamazione-quinquies</a:t>
            </a:r>
          </a:p>
        </p:txBody>
      </p:sp>
      <p:sp>
        <p:nvSpPr>
          <p:cNvPr id="3" name="Segnaposto numero diapositiva 3">
            <a:extLst>
              <a:ext uri="{FF2B5EF4-FFF2-40B4-BE49-F238E27FC236}">
                <a16:creationId xmlns:a16="http://schemas.microsoft.com/office/drawing/2014/main" id="{BE1905D8-6692-229B-9DB9-1EAEA078E063}"/>
              </a:ext>
            </a:extLst>
          </p:cNvPr>
          <p:cNvSpPr txBox="1">
            <a:spLocks/>
          </p:cNvSpPr>
          <p:nvPr/>
        </p:nvSpPr>
        <p:spPr>
          <a:xfrm>
            <a:off x="3604591" y="4793767"/>
            <a:ext cx="2292626"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FB5B9F2C-B2AC-42B8-8C0E-D6B8362F432E}" type="slidenum">
              <a:rPr lang="it-IT" sz="1300" b="1" smtClean="0">
                <a:solidFill>
                  <a:srgbClr val="0082C6"/>
                </a:solidFill>
                <a:latin typeface="+mj-lt"/>
              </a:rPr>
              <a:pPr algn="ctr"/>
              <a:t>162</a:t>
            </a:fld>
            <a:endParaRPr lang="it-IT" sz="1300" b="1" dirty="0">
              <a:solidFill>
                <a:srgbClr val="0082C6"/>
              </a:solidFill>
              <a:latin typeface="+mj-lt"/>
            </a:endParaRPr>
          </a:p>
        </p:txBody>
      </p:sp>
    </p:spTree>
    <p:extLst>
      <p:ext uri="{BB962C8B-B14F-4D97-AF65-F5344CB8AC3E}">
        <p14:creationId xmlns:p14="http://schemas.microsoft.com/office/powerpoint/2010/main" val="1382130404"/>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 name="Connettore diritto 3"/>
          <p:cNvSpPr/>
          <p:nvPr/>
        </p:nvSpPr>
        <p:spPr>
          <a:xfrm>
            <a:off x="0" y="0"/>
            <a:ext cx="685801" cy="0"/>
          </a:xfrm>
          <a:prstGeom prst="line">
            <a:avLst/>
          </a:prstGeom>
          <a:ln w="3175">
            <a:solidFill>
              <a:srgbClr val="FBFFFF"/>
            </a:solidFill>
            <a:miter/>
          </a:ln>
        </p:spPr>
        <p:txBody>
          <a:bodyPr lIns="34289" tIns="34289" rIns="34289" bIns="34289"/>
          <a:lstStyle/>
          <a:p>
            <a:endParaRPr sz="1350">
              <a:latin typeface="+mj-lt"/>
            </a:endParaRPr>
          </a:p>
        </p:txBody>
      </p:sp>
      <p:sp>
        <p:nvSpPr>
          <p:cNvPr id="556" name="Linea"/>
          <p:cNvSpPr/>
          <p:nvPr/>
        </p:nvSpPr>
        <p:spPr>
          <a:xfrm flipV="1">
            <a:off x="1904541" y="1749336"/>
            <a:ext cx="2" cy="726288"/>
          </a:xfrm>
          <a:prstGeom prst="line">
            <a:avLst/>
          </a:prstGeom>
          <a:ln w="25400">
            <a:solidFill>
              <a:srgbClr val="000000"/>
            </a:solidFill>
            <a:miter lim="400000"/>
          </a:ln>
        </p:spPr>
        <p:txBody>
          <a:bodyPr lIns="34289" tIns="34289" rIns="34289" bIns="34289"/>
          <a:lstStyle/>
          <a:p>
            <a:endParaRPr sz="1350">
              <a:latin typeface="+mj-lt"/>
            </a:endParaRPr>
          </a:p>
        </p:txBody>
      </p:sp>
      <p:sp>
        <p:nvSpPr>
          <p:cNvPr id="557" name="30/04/2026"/>
          <p:cNvSpPr txBox="1"/>
          <p:nvPr/>
        </p:nvSpPr>
        <p:spPr>
          <a:xfrm>
            <a:off x="1349258" y="2556266"/>
            <a:ext cx="1096454" cy="3077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8100" tIns="38100" rIns="38100" bIns="38100" anchor="ctr">
            <a:spAutoFit/>
          </a:bodyPr>
          <a:lstStyle>
            <a:lvl1pPr>
              <a:defRPr sz="2000">
                <a:latin typeface="Poppins"/>
                <a:ea typeface="Poppins"/>
                <a:cs typeface="Poppins"/>
                <a:sym typeface="Poppins"/>
              </a:defRPr>
            </a:lvl1pPr>
          </a:lstStyle>
          <a:p>
            <a:r>
              <a:rPr sz="1500">
                <a:latin typeface="+mj-lt"/>
              </a:rPr>
              <a:t>30/04/2026</a:t>
            </a:r>
          </a:p>
        </p:txBody>
      </p:sp>
      <p:sp>
        <p:nvSpPr>
          <p:cNvPr id="558" name="Istanza di adesione"/>
          <p:cNvSpPr txBox="1"/>
          <p:nvPr/>
        </p:nvSpPr>
        <p:spPr>
          <a:xfrm>
            <a:off x="685801" y="1347510"/>
            <a:ext cx="2083904" cy="3539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8100" tIns="38100" rIns="38100" bIns="38100" anchor="ctr">
            <a:spAutoFit/>
          </a:bodyPr>
          <a:lstStyle>
            <a:lvl1pPr>
              <a:defRPr sz="2800" b="1">
                <a:solidFill>
                  <a:srgbClr val="345181"/>
                </a:solidFill>
                <a:latin typeface="Poppins"/>
                <a:ea typeface="Poppins"/>
                <a:cs typeface="Poppins"/>
                <a:sym typeface="Poppins"/>
              </a:defRPr>
            </a:lvl1pPr>
          </a:lstStyle>
          <a:p>
            <a:r>
              <a:rPr sz="1800" dirty="0" err="1">
                <a:latin typeface="+mj-lt"/>
              </a:rPr>
              <a:t>Istanza</a:t>
            </a:r>
            <a:r>
              <a:rPr sz="1800" dirty="0">
                <a:latin typeface="+mj-lt"/>
              </a:rPr>
              <a:t> di </a:t>
            </a:r>
            <a:r>
              <a:rPr sz="1800" dirty="0" err="1">
                <a:latin typeface="+mj-lt"/>
              </a:rPr>
              <a:t>adesione</a:t>
            </a:r>
            <a:endParaRPr sz="1800" dirty="0">
              <a:latin typeface="+mj-lt"/>
            </a:endParaRPr>
          </a:p>
        </p:txBody>
      </p:sp>
      <p:sp>
        <p:nvSpPr>
          <p:cNvPr id="559" name="Linea"/>
          <p:cNvSpPr/>
          <p:nvPr/>
        </p:nvSpPr>
        <p:spPr>
          <a:xfrm>
            <a:off x="1505923" y="2084901"/>
            <a:ext cx="979924" cy="18449"/>
          </a:xfrm>
          <a:prstGeom prst="line">
            <a:avLst/>
          </a:prstGeom>
          <a:ln w="63500">
            <a:solidFill>
              <a:srgbClr val="000000"/>
            </a:solidFill>
            <a:miter lim="400000"/>
            <a:tailEnd type="triangle"/>
          </a:ln>
        </p:spPr>
        <p:txBody>
          <a:bodyPr lIns="34289" tIns="34289" rIns="34289" bIns="34289"/>
          <a:lstStyle/>
          <a:p>
            <a:endParaRPr sz="1350">
              <a:latin typeface="+mj-lt"/>
            </a:endParaRPr>
          </a:p>
        </p:txBody>
      </p:sp>
      <p:sp>
        <p:nvSpPr>
          <p:cNvPr id="560" name="31/07/2026"/>
          <p:cNvSpPr txBox="1"/>
          <p:nvPr/>
        </p:nvSpPr>
        <p:spPr>
          <a:xfrm>
            <a:off x="1333951" y="4348759"/>
            <a:ext cx="1123706" cy="3077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8100" tIns="38100" rIns="38100" bIns="38100" anchor="ctr">
            <a:spAutoFit/>
          </a:bodyPr>
          <a:lstStyle>
            <a:lvl1pPr>
              <a:defRPr sz="2000">
                <a:latin typeface="Poppins"/>
                <a:ea typeface="Poppins"/>
                <a:cs typeface="Poppins"/>
                <a:sym typeface="Poppins"/>
              </a:defRPr>
            </a:lvl1pPr>
          </a:lstStyle>
          <a:p>
            <a:r>
              <a:rPr sz="1500" dirty="0">
                <a:latin typeface="+mj-lt"/>
              </a:rPr>
              <a:t>31/07/2026</a:t>
            </a:r>
          </a:p>
        </p:txBody>
      </p:sp>
      <p:sp>
        <p:nvSpPr>
          <p:cNvPr id="561" name="Scadenza prima rata"/>
          <p:cNvSpPr txBox="1"/>
          <p:nvPr/>
        </p:nvSpPr>
        <p:spPr>
          <a:xfrm>
            <a:off x="628649" y="3162706"/>
            <a:ext cx="2213748" cy="3539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8100" tIns="38100" rIns="38100" bIns="38100" anchor="ctr">
            <a:spAutoFit/>
          </a:bodyPr>
          <a:lstStyle>
            <a:lvl1pPr>
              <a:defRPr sz="2800" b="1">
                <a:solidFill>
                  <a:srgbClr val="345181"/>
                </a:solidFill>
                <a:latin typeface="Poppins"/>
                <a:ea typeface="Poppins"/>
                <a:cs typeface="Poppins"/>
                <a:sym typeface="Poppins"/>
              </a:defRPr>
            </a:lvl1pPr>
          </a:lstStyle>
          <a:p>
            <a:r>
              <a:rPr sz="1800" dirty="0" err="1">
                <a:latin typeface="+mj-lt"/>
              </a:rPr>
              <a:t>Scadenza</a:t>
            </a:r>
            <a:r>
              <a:rPr sz="1800" dirty="0">
                <a:latin typeface="+mj-lt"/>
              </a:rPr>
              <a:t> prima rata</a:t>
            </a:r>
          </a:p>
        </p:txBody>
      </p:sp>
      <p:sp>
        <p:nvSpPr>
          <p:cNvPr id="562" name="Linea"/>
          <p:cNvSpPr/>
          <p:nvPr/>
        </p:nvSpPr>
        <p:spPr>
          <a:xfrm flipV="1">
            <a:off x="1904539" y="3562461"/>
            <a:ext cx="2" cy="726288"/>
          </a:xfrm>
          <a:prstGeom prst="line">
            <a:avLst/>
          </a:prstGeom>
          <a:ln w="25400">
            <a:solidFill>
              <a:srgbClr val="000000"/>
            </a:solidFill>
            <a:miter lim="400000"/>
          </a:ln>
        </p:spPr>
        <p:txBody>
          <a:bodyPr lIns="34289" tIns="34289" rIns="34289" bIns="34289"/>
          <a:lstStyle/>
          <a:p>
            <a:endParaRPr sz="1350">
              <a:latin typeface="+mj-lt"/>
            </a:endParaRPr>
          </a:p>
        </p:txBody>
      </p:sp>
      <p:sp>
        <p:nvSpPr>
          <p:cNvPr id="563" name="Linea"/>
          <p:cNvSpPr/>
          <p:nvPr/>
        </p:nvSpPr>
        <p:spPr>
          <a:xfrm>
            <a:off x="1505922" y="3933916"/>
            <a:ext cx="979925" cy="18448"/>
          </a:xfrm>
          <a:prstGeom prst="line">
            <a:avLst/>
          </a:prstGeom>
          <a:ln w="63500">
            <a:solidFill>
              <a:srgbClr val="000000"/>
            </a:solidFill>
            <a:miter lim="400000"/>
            <a:tailEnd type="triangle"/>
          </a:ln>
        </p:spPr>
        <p:txBody>
          <a:bodyPr lIns="34289" tIns="34289" rIns="34289" bIns="34289"/>
          <a:lstStyle/>
          <a:p>
            <a:endParaRPr sz="1350">
              <a:latin typeface="+mj-lt"/>
            </a:endParaRPr>
          </a:p>
        </p:txBody>
      </p:sp>
      <p:sp>
        <p:nvSpPr>
          <p:cNvPr id="564" name="CasellaDiTesto 15"/>
          <p:cNvSpPr txBox="1"/>
          <p:nvPr/>
        </p:nvSpPr>
        <p:spPr>
          <a:xfrm>
            <a:off x="3055332" y="1833360"/>
            <a:ext cx="1365132" cy="382795"/>
          </a:xfrm>
          <a:prstGeom prst="rect">
            <a:avLst/>
          </a:prstGeom>
          <a:noFill/>
          <a:ln>
            <a:no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89" tIns="34289" rIns="34289" bIns="34289" anchor="ctr">
            <a:spAutoFit/>
          </a:bodyPr>
          <a:lstStyle>
            <a:lvl1pPr algn="just">
              <a:lnSpc>
                <a:spcPct val="150000"/>
              </a:lnSpc>
              <a:defRPr sz="2000">
                <a:solidFill>
                  <a:srgbClr val="FEFEFE"/>
                </a:solidFill>
                <a:latin typeface="Poppins"/>
                <a:ea typeface="Poppins"/>
                <a:cs typeface="Poppins"/>
                <a:sym typeface="Poppins"/>
              </a:defRPr>
            </a:lvl1pPr>
          </a:lstStyle>
          <a:p>
            <a:r>
              <a:rPr sz="1500" b="1" dirty="0" err="1">
                <a:solidFill>
                  <a:schemeClr val="tx1"/>
                </a:solidFill>
                <a:latin typeface="+mj-lt"/>
              </a:rPr>
              <a:t>Sospensione</a:t>
            </a:r>
            <a:endParaRPr sz="1500" b="1" dirty="0">
              <a:solidFill>
                <a:schemeClr val="tx1"/>
              </a:solidFill>
              <a:latin typeface="+mj-lt"/>
            </a:endParaRPr>
          </a:p>
        </p:txBody>
      </p:sp>
      <p:sp>
        <p:nvSpPr>
          <p:cNvPr id="565" name="CasellaDiTesto 16"/>
          <p:cNvSpPr txBox="1"/>
          <p:nvPr/>
        </p:nvSpPr>
        <p:spPr>
          <a:xfrm>
            <a:off x="3055332" y="3829116"/>
            <a:ext cx="1365132" cy="382795"/>
          </a:xfrm>
          <a:prstGeom prst="rect">
            <a:avLst/>
          </a:prstGeom>
          <a:noFill/>
          <a:ln>
            <a:no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89" tIns="34289" rIns="34289" bIns="34289" anchor="ctr">
            <a:spAutoFit/>
          </a:bodyPr>
          <a:lstStyle>
            <a:lvl1pPr algn="ctr">
              <a:lnSpc>
                <a:spcPct val="150000"/>
              </a:lnSpc>
              <a:defRPr sz="2000">
                <a:solidFill>
                  <a:srgbClr val="FEFEFE"/>
                </a:solidFill>
                <a:latin typeface="Poppins"/>
                <a:ea typeface="Poppins"/>
                <a:cs typeface="Poppins"/>
                <a:sym typeface="Poppins"/>
              </a:defRPr>
            </a:lvl1pPr>
          </a:lstStyle>
          <a:p>
            <a:r>
              <a:rPr sz="1500" b="1" dirty="0" err="1">
                <a:solidFill>
                  <a:schemeClr val="tx1"/>
                </a:solidFill>
                <a:latin typeface="+mj-lt"/>
              </a:rPr>
              <a:t>Revoca</a:t>
            </a:r>
            <a:endParaRPr sz="1500" b="1" dirty="0">
              <a:solidFill>
                <a:schemeClr val="tx1"/>
              </a:solidFill>
              <a:latin typeface="+mj-lt"/>
            </a:endParaRPr>
          </a:p>
        </p:txBody>
      </p:sp>
      <p:sp>
        <p:nvSpPr>
          <p:cNvPr id="566" name="CasellaDiTesto 17"/>
          <p:cNvSpPr txBox="1"/>
          <p:nvPr/>
        </p:nvSpPr>
        <p:spPr>
          <a:xfrm>
            <a:off x="4580887" y="2603464"/>
            <a:ext cx="3934464" cy="874083"/>
          </a:xfrm>
          <a:prstGeom prst="rect">
            <a:avLst/>
          </a:prstGeom>
          <a:noFill/>
          <a:ln>
            <a:no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4289" tIns="34289" rIns="34289" bIns="34289" anchor="ctr">
            <a:spAutoFit/>
          </a:bodyPr>
          <a:lstStyle>
            <a:lvl1pPr algn="ctr">
              <a:lnSpc>
                <a:spcPct val="150000"/>
              </a:lnSpc>
              <a:defRPr sz="2000">
                <a:solidFill>
                  <a:srgbClr val="FEFEFE"/>
                </a:solidFill>
                <a:latin typeface="Poppins"/>
                <a:ea typeface="Poppins"/>
                <a:cs typeface="Poppins"/>
                <a:sym typeface="Poppins"/>
              </a:defRPr>
            </a:lvl1pPr>
          </a:lstStyle>
          <a:p>
            <a:r>
              <a:rPr sz="1200" dirty="0">
                <a:solidFill>
                  <a:schemeClr val="tx1"/>
                </a:solidFill>
                <a:latin typeface="+mj-lt"/>
              </a:rPr>
              <a:t>Alla data del 31</a:t>
            </a:r>
            <a:r>
              <a:rPr lang="it-IT" sz="1200" dirty="0">
                <a:solidFill>
                  <a:schemeClr val="tx1"/>
                </a:solidFill>
                <a:latin typeface="+mj-lt"/>
              </a:rPr>
              <a:t>/07/</a:t>
            </a:r>
            <a:r>
              <a:rPr sz="1200" dirty="0">
                <a:solidFill>
                  <a:schemeClr val="tx1"/>
                </a:solidFill>
                <a:latin typeface="+mj-lt"/>
              </a:rPr>
              <a:t>2026 le </a:t>
            </a:r>
            <a:r>
              <a:rPr sz="1200" dirty="0" err="1">
                <a:solidFill>
                  <a:schemeClr val="tx1"/>
                </a:solidFill>
                <a:latin typeface="+mj-lt"/>
              </a:rPr>
              <a:t>dilazioni</a:t>
            </a:r>
            <a:r>
              <a:rPr sz="1200" dirty="0">
                <a:solidFill>
                  <a:schemeClr val="tx1"/>
                </a:solidFill>
                <a:latin typeface="+mj-lt"/>
              </a:rPr>
              <a:t> </a:t>
            </a:r>
            <a:r>
              <a:rPr sz="1200" dirty="0" err="1">
                <a:solidFill>
                  <a:schemeClr val="tx1"/>
                </a:solidFill>
                <a:latin typeface="+mj-lt"/>
              </a:rPr>
              <a:t>sospese</a:t>
            </a:r>
            <a:r>
              <a:rPr sz="1200" dirty="0">
                <a:solidFill>
                  <a:schemeClr val="tx1"/>
                </a:solidFill>
                <a:latin typeface="+mj-lt"/>
              </a:rPr>
              <a:t> </a:t>
            </a:r>
            <a:r>
              <a:rPr sz="1200" dirty="0" err="1">
                <a:solidFill>
                  <a:schemeClr val="tx1"/>
                </a:solidFill>
                <a:latin typeface="+mj-lt"/>
              </a:rPr>
              <a:t>sono</a:t>
            </a:r>
            <a:r>
              <a:rPr sz="1200" dirty="0">
                <a:solidFill>
                  <a:schemeClr val="tx1"/>
                </a:solidFill>
                <a:latin typeface="+mj-lt"/>
              </a:rPr>
              <a:t> </a:t>
            </a:r>
            <a:r>
              <a:rPr sz="1200" dirty="0" err="1">
                <a:solidFill>
                  <a:schemeClr val="tx1"/>
                </a:solidFill>
                <a:latin typeface="+mj-lt"/>
              </a:rPr>
              <a:t>automaticamente</a:t>
            </a:r>
            <a:r>
              <a:rPr sz="1200" dirty="0">
                <a:solidFill>
                  <a:schemeClr val="tx1"/>
                </a:solidFill>
                <a:latin typeface="+mj-lt"/>
              </a:rPr>
              <a:t> </a:t>
            </a:r>
            <a:r>
              <a:rPr sz="1200" dirty="0" err="1">
                <a:solidFill>
                  <a:schemeClr val="tx1"/>
                </a:solidFill>
                <a:latin typeface="+mj-lt"/>
              </a:rPr>
              <a:t>revocate</a:t>
            </a:r>
            <a:r>
              <a:rPr sz="1200" dirty="0">
                <a:solidFill>
                  <a:schemeClr val="tx1"/>
                </a:solidFill>
                <a:latin typeface="+mj-lt"/>
              </a:rPr>
              <a:t> e non </a:t>
            </a:r>
            <a:r>
              <a:rPr sz="1200" dirty="0" err="1">
                <a:solidFill>
                  <a:schemeClr val="tx1"/>
                </a:solidFill>
                <a:latin typeface="+mj-lt"/>
              </a:rPr>
              <a:t>possono</a:t>
            </a:r>
            <a:r>
              <a:rPr sz="1200" dirty="0">
                <a:solidFill>
                  <a:schemeClr val="tx1"/>
                </a:solidFill>
                <a:latin typeface="+mj-lt"/>
              </a:rPr>
              <a:t> </a:t>
            </a:r>
            <a:r>
              <a:rPr sz="1200" dirty="0" err="1">
                <a:solidFill>
                  <a:schemeClr val="tx1"/>
                </a:solidFill>
                <a:latin typeface="+mj-lt"/>
              </a:rPr>
              <a:t>essere</a:t>
            </a:r>
            <a:r>
              <a:rPr sz="1200" dirty="0">
                <a:solidFill>
                  <a:schemeClr val="tx1"/>
                </a:solidFill>
                <a:latin typeface="+mj-lt"/>
              </a:rPr>
              <a:t> </a:t>
            </a:r>
            <a:r>
              <a:rPr sz="1200" dirty="0" err="1">
                <a:solidFill>
                  <a:schemeClr val="tx1"/>
                </a:solidFill>
                <a:latin typeface="+mj-lt"/>
              </a:rPr>
              <a:t>accordate</a:t>
            </a:r>
            <a:r>
              <a:rPr sz="1200" dirty="0">
                <a:solidFill>
                  <a:schemeClr val="tx1"/>
                </a:solidFill>
                <a:latin typeface="+mj-lt"/>
              </a:rPr>
              <a:t> </a:t>
            </a:r>
            <a:r>
              <a:rPr sz="1200" dirty="0" err="1">
                <a:solidFill>
                  <a:schemeClr val="tx1"/>
                </a:solidFill>
                <a:latin typeface="+mj-lt"/>
              </a:rPr>
              <a:t>nuove</a:t>
            </a:r>
            <a:r>
              <a:rPr sz="1200" dirty="0">
                <a:solidFill>
                  <a:schemeClr val="tx1"/>
                </a:solidFill>
                <a:latin typeface="+mj-lt"/>
              </a:rPr>
              <a:t> </a:t>
            </a:r>
            <a:r>
              <a:rPr sz="1200" dirty="0" err="1">
                <a:solidFill>
                  <a:schemeClr val="tx1"/>
                </a:solidFill>
                <a:latin typeface="+mj-lt"/>
              </a:rPr>
              <a:t>dilazioni</a:t>
            </a:r>
            <a:endParaRPr sz="1200" dirty="0">
              <a:solidFill>
                <a:schemeClr val="tx1"/>
              </a:solidFill>
              <a:latin typeface="+mj-lt"/>
            </a:endParaRPr>
          </a:p>
        </p:txBody>
      </p:sp>
      <p:sp>
        <p:nvSpPr>
          <p:cNvPr id="2" name="Titolo 1">
            <a:extLst>
              <a:ext uri="{FF2B5EF4-FFF2-40B4-BE49-F238E27FC236}">
                <a16:creationId xmlns:a16="http://schemas.microsoft.com/office/drawing/2014/main" id="{1F0E3A62-C63B-758E-3F94-2DEBC78D138A}"/>
              </a:ext>
            </a:extLst>
          </p:cNvPr>
          <p:cNvSpPr txBox="1">
            <a:spLocks/>
          </p:cNvSpPr>
          <p:nvPr/>
        </p:nvSpPr>
        <p:spPr>
          <a:xfrm>
            <a:off x="566057" y="540099"/>
            <a:ext cx="8011886" cy="626851"/>
          </a:xfrm>
          <a:prstGeom prst="rect">
            <a:avLst/>
          </a:prstGeom>
        </p:spPr>
        <p:txBody>
          <a:bodyPr vert="horz" lIns="91440" tIns="45720" rIns="91440" bIns="45720" rtlCol="0" anchor="ctr">
            <a:normAutofit/>
          </a:bodyPr>
          <a:lstStyle>
            <a:lvl1pPr algn="l" defTabSz="685800" rtl="0" eaLnBrk="1" latinLnBrk="0" hangingPunct="1">
              <a:lnSpc>
                <a:spcPct val="100000"/>
              </a:lnSpc>
              <a:spcBef>
                <a:spcPct val="0"/>
              </a:spcBef>
              <a:buNone/>
              <a:defRPr sz="1500" b="1" kern="1200">
                <a:solidFill>
                  <a:srgbClr val="484848"/>
                </a:solidFill>
                <a:latin typeface="Verdana" panose="020B0604030504040204" pitchFamily="34" charset="0"/>
                <a:ea typeface="Verdana" panose="020B0604030504040204" pitchFamily="34" charset="0"/>
                <a:cs typeface="Verdana" panose="020B0604030504040204" pitchFamily="34" charset="0"/>
              </a:defRPr>
            </a:lvl1pPr>
          </a:lstStyle>
          <a:p>
            <a:r>
              <a:rPr lang="it-IT" dirty="0">
                <a:solidFill>
                  <a:schemeClr val="tx1"/>
                </a:solidFill>
                <a:latin typeface="+mj-lt"/>
              </a:rPr>
              <a:t>Rottamazione-quinquies</a:t>
            </a:r>
          </a:p>
        </p:txBody>
      </p:sp>
      <p:sp>
        <p:nvSpPr>
          <p:cNvPr id="3" name="Segnaposto numero diapositiva 3">
            <a:extLst>
              <a:ext uri="{FF2B5EF4-FFF2-40B4-BE49-F238E27FC236}">
                <a16:creationId xmlns:a16="http://schemas.microsoft.com/office/drawing/2014/main" id="{AD0021DF-F0BC-7872-07BD-7D63650516B2}"/>
              </a:ext>
            </a:extLst>
          </p:cNvPr>
          <p:cNvSpPr txBox="1">
            <a:spLocks/>
          </p:cNvSpPr>
          <p:nvPr/>
        </p:nvSpPr>
        <p:spPr>
          <a:xfrm>
            <a:off x="3604591" y="4793767"/>
            <a:ext cx="2292626"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FB5B9F2C-B2AC-42B8-8C0E-D6B8362F432E}" type="slidenum">
              <a:rPr lang="it-IT" sz="1300" b="1" smtClean="0">
                <a:solidFill>
                  <a:srgbClr val="0082C6"/>
                </a:solidFill>
                <a:latin typeface="+mj-lt"/>
              </a:rPr>
              <a:pPr algn="ctr"/>
              <a:t>163</a:t>
            </a:fld>
            <a:endParaRPr lang="it-IT" sz="1300" b="1" dirty="0">
              <a:solidFill>
                <a:srgbClr val="0082C6"/>
              </a:solidFill>
              <a:latin typeface="+mj-lt"/>
            </a:endParaRPr>
          </a:p>
        </p:txBody>
      </p:sp>
    </p:spTree>
    <p:extLst>
      <p:ext uri="{BB962C8B-B14F-4D97-AF65-F5344CB8AC3E}">
        <p14:creationId xmlns:p14="http://schemas.microsoft.com/office/powerpoint/2010/main" val="1211180182"/>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8" name="Connettore diritto 3"/>
          <p:cNvSpPr/>
          <p:nvPr/>
        </p:nvSpPr>
        <p:spPr>
          <a:xfrm>
            <a:off x="0" y="0"/>
            <a:ext cx="685801" cy="0"/>
          </a:xfrm>
          <a:prstGeom prst="line">
            <a:avLst/>
          </a:prstGeom>
          <a:ln w="3175">
            <a:solidFill>
              <a:srgbClr val="FBFFFF"/>
            </a:solidFill>
            <a:miter/>
          </a:ln>
        </p:spPr>
        <p:txBody>
          <a:bodyPr lIns="34289" tIns="34289" rIns="34289" bIns="34289"/>
          <a:lstStyle/>
          <a:p>
            <a:endParaRPr sz="1350">
              <a:latin typeface="+mj-lt"/>
            </a:endParaRPr>
          </a:p>
        </p:txBody>
      </p:sp>
      <p:sp>
        <p:nvSpPr>
          <p:cNvPr id="572" name="CasellaDiTesto 6"/>
          <p:cNvSpPr txBox="1"/>
          <p:nvPr/>
        </p:nvSpPr>
        <p:spPr>
          <a:xfrm>
            <a:off x="3789038" y="1496707"/>
            <a:ext cx="485973" cy="4455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89" tIns="34289" rIns="34289" bIns="34289">
            <a:spAutoFit/>
          </a:bodyPr>
          <a:lstStyle>
            <a:lvl1pPr algn="just">
              <a:lnSpc>
                <a:spcPct val="150000"/>
              </a:lnSpc>
              <a:defRPr sz="2400" b="1">
                <a:solidFill>
                  <a:srgbClr val="FF0000"/>
                </a:solidFill>
                <a:latin typeface="Poppins"/>
                <a:ea typeface="Poppins"/>
                <a:cs typeface="Poppins"/>
                <a:sym typeface="Poppins"/>
              </a:defRPr>
            </a:lvl1pPr>
          </a:lstStyle>
          <a:p>
            <a:r>
              <a:rPr sz="1800" b="0" dirty="0">
                <a:latin typeface="+mj-lt"/>
              </a:rPr>
              <a:t>OK</a:t>
            </a:r>
          </a:p>
        </p:txBody>
      </p:sp>
      <p:sp>
        <p:nvSpPr>
          <p:cNvPr id="573" name="CasellaDiTesto 12"/>
          <p:cNvSpPr txBox="1"/>
          <p:nvPr/>
        </p:nvSpPr>
        <p:spPr>
          <a:xfrm>
            <a:off x="566057" y="3910498"/>
            <a:ext cx="7949293" cy="685057"/>
          </a:xfrm>
          <a:prstGeom prst="rect">
            <a:avLst/>
          </a:prstGeom>
          <a:noFill/>
          <a:ln>
            <a:no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4289" tIns="34289" rIns="34289" bIns="34289" anchor="ctr">
            <a:spAutoFit/>
          </a:bodyPr>
          <a:lstStyle>
            <a:lvl1pPr algn="just">
              <a:lnSpc>
                <a:spcPct val="150000"/>
              </a:lnSpc>
              <a:defRPr sz="2000">
                <a:solidFill>
                  <a:srgbClr val="FEFEFE"/>
                </a:solidFill>
                <a:latin typeface="Poppins"/>
                <a:ea typeface="Poppins"/>
                <a:cs typeface="Poppins"/>
                <a:sym typeface="Poppins"/>
              </a:defRPr>
            </a:lvl1pPr>
          </a:lstStyle>
          <a:p>
            <a:pPr algn="ctr"/>
            <a:r>
              <a:rPr sz="1400" dirty="0">
                <a:solidFill>
                  <a:schemeClr val="tx1"/>
                </a:solidFill>
                <a:latin typeface="+mj-lt"/>
              </a:rPr>
              <a:t>E’ </a:t>
            </a:r>
            <a:r>
              <a:rPr sz="1400" dirty="0" err="1">
                <a:solidFill>
                  <a:schemeClr val="tx1"/>
                </a:solidFill>
                <a:latin typeface="+mj-lt"/>
              </a:rPr>
              <a:t>escluso</a:t>
            </a:r>
            <a:r>
              <a:rPr sz="1400" dirty="0">
                <a:solidFill>
                  <a:schemeClr val="tx1"/>
                </a:solidFill>
                <a:latin typeface="+mj-lt"/>
              </a:rPr>
              <a:t> il passaggio </a:t>
            </a:r>
            <a:r>
              <a:rPr sz="1400" dirty="0" err="1">
                <a:solidFill>
                  <a:schemeClr val="tx1"/>
                </a:solidFill>
                <a:latin typeface="+mj-lt"/>
              </a:rPr>
              <a:t>diretto</a:t>
            </a:r>
            <a:r>
              <a:rPr sz="1400" dirty="0">
                <a:solidFill>
                  <a:schemeClr val="tx1"/>
                </a:solidFill>
                <a:latin typeface="+mj-lt"/>
              </a:rPr>
              <a:t> </a:t>
            </a:r>
            <a:r>
              <a:rPr lang="it-IT" sz="1400" dirty="0">
                <a:solidFill>
                  <a:schemeClr val="tx1"/>
                </a:solidFill>
                <a:latin typeface="+mj-lt"/>
              </a:rPr>
              <a:t>dal</a:t>
            </a:r>
            <a:r>
              <a:rPr sz="1400" dirty="0">
                <a:solidFill>
                  <a:schemeClr val="tx1"/>
                </a:solidFill>
                <a:latin typeface="+mj-lt"/>
              </a:rPr>
              <a:t>la </a:t>
            </a:r>
            <a:r>
              <a:rPr sz="1400" dirty="0" err="1">
                <a:solidFill>
                  <a:schemeClr val="tx1"/>
                </a:solidFill>
                <a:latin typeface="+mj-lt"/>
              </a:rPr>
              <a:t>rottamazione-quater</a:t>
            </a:r>
            <a:r>
              <a:rPr sz="1400" dirty="0">
                <a:solidFill>
                  <a:schemeClr val="tx1"/>
                </a:solidFill>
                <a:latin typeface="+mj-lt"/>
              </a:rPr>
              <a:t> </a:t>
            </a:r>
            <a:endParaRPr lang="it-IT" sz="1400" dirty="0">
              <a:solidFill>
                <a:schemeClr val="tx1"/>
              </a:solidFill>
              <a:latin typeface="+mj-lt"/>
            </a:endParaRPr>
          </a:p>
          <a:p>
            <a:pPr algn="ctr"/>
            <a:r>
              <a:rPr sz="1400" dirty="0">
                <a:solidFill>
                  <a:schemeClr val="tx1"/>
                </a:solidFill>
                <a:latin typeface="+mj-lt"/>
              </a:rPr>
              <a:t>in </a:t>
            </a:r>
            <a:r>
              <a:rPr sz="1400" dirty="0" err="1">
                <a:solidFill>
                  <a:schemeClr val="tx1"/>
                </a:solidFill>
                <a:latin typeface="+mj-lt"/>
              </a:rPr>
              <a:t>corso</a:t>
            </a:r>
            <a:r>
              <a:rPr sz="1400" dirty="0">
                <a:solidFill>
                  <a:schemeClr val="tx1"/>
                </a:solidFill>
                <a:latin typeface="+mj-lt"/>
              </a:rPr>
              <a:t> di </a:t>
            </a:r>
            <a:r>
              <a:rPr sz="1400" dirty="0" err="1">
                <a:solidFill>
                  <a:schemeClr val="tx1"/>
                </a:solidFill>
                <a:latin typeface="+mj-lt"/>
              </a:rPr>
              <a:t>validità</a:t>
            </a:r>
            <a:r>
              <a:rPr sz="1400" dirty="0">
                <a:solidFill>
                  <a:schemeClr val="tx1"/>
                </a:solidFill>
                <a:latin typeface="+mj-lt"/>
              </a:rPr>
              <a:t> al 30</a:t>
            </a:r>
            <a:r>
              <a:rPr lang="it-IT" sz="1400" dirty="0">
                <a:solidFill>
                  <a:schemeClr val="tx1"/>
                </a:solidFill>
                <a:latin typeface="+mj-lt"/>
              </a:rPr>
              <a:t>/09/</a:t>
            </a:r>
            <a:r>
              <a:rPr sz="1400" dirty="0">
                <a:solidFill>
                  <a:schemeClr val="tx1"/>
                </a:solidFill>
                <a:latin typeface="+mj-lt"/>
              </a:rPr>
              <a:t>2025</a:t>
            </a:r>
          </a:p>
        </p:txBody>
      </p:sp>
      <p:sp>
        <p:nvSpPr>
          <p:cNvPr id="574" name="CasellaDiTesto 10"/>
          <p:cNvSpPr txBox="1"/>
          <p:nvPr/>
        </p:nvSpPr>
        <p:spPr>
          <a:xfrm>
            <a:off x="5249415" y="1680224"/>
            <a:ext cx="2620034" cy="382795"/>
          </a:xfrm>
          <a:prstGeom prst="rect">
            <a:avLst/>
          </a:prstGeom>
          <a:solidFill>
            <a:schemeClr val="accent1">
              <a:lumMod val="20000"/>
              <a:lumOff val="80000"/>
            </a:schemeClr>
          </a:solidFill>
          <a:ln>
            <a:no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89" tIns="34289" rIns="34289" bIns="34289" anchor="ctr">
            <a:spAutoFit/>
          </a:bodyPr>
          <a:lstStyle>
            <a:lvl1pPr algn="just">
              <a:lnSpc>
                <a:spcPct val="150000"/>
              </a:lnSpc>
              <a:defRPr sz="2000">
                <a:solidFill>
                  <a:srgbClr val="FEFEFE"/>
                </a:solidFill>
                <a:latin typeface="Poppins"/>
                <a:ea typeface="Poppins"/>
                <a:cs typeface="Poppins"/>
                <a:sym typeface="Poppins"/>
              </a:defRPr>
            </a:lvl1pPr>
          </a:lstStyle>
          <a:p>
            <a:pPr algn="ctr"/>
            <a:r>
              <a:rPr sz="1500" dirty="0" err="1">
                <a:solidFill>
                  <a:schemeClr val="tx1"/>
                </a:solidFill>
                <a:latin typeface="+mj-lt"/>
              </a:rPr>
              <a:t>Rottamazione-quinquies</a:t>
            </a:r>
            <a:endParaRPr sz="1500" dirty="0">
              <a:solidFill>
                <a:schemeClr val="tx1"/>
              </a:solidFill>
              <a:latin typeface="+mj-lt"/>
            </a:endParaRPr>
          </a:p>
        </p:txBody>
      </p:sp>
      <p:sp>
        <p:nvSpPr>
          <p:cNvPr id="575" name="CasellaDiTesto 11"/>
          <p:cNvSpPr txBox="1"/>
          <p:nvPr/>
        </p:nvSpPr>
        <p:spPr>
          <a:xfrm>
            <a:off x="834202" y="1719460"/>
            <a:ext cx="2124688" cy="38279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89" tIns="34289" rIns="34289" bIns="34289">
            <a:spAutoFit/>
          </a:bodyPr>
          <a:lstStyle>
            <a:lvl1pPr algn="just">
              <a:lnSpc>
                <a:spcPct val="150000"/>
              </a:lnSpc>
              <a:defRPr sz="2000" b="1">
                <a:latin typeface="Poppins"/>
                <a:ea typeface="Poppins"/>
                <a:cs typeface="Poppins"/>
                <a:sym typeface="Poppins"/>
              </a:defRPr>
            </a:lvl1pPr>
          </a:lstStyle>
          <a:p>
            <a:r>
              <a:rPr sz="1500">
                <a:latin typeface="+mj-lt"/>
              </a:rPr>
              <a:t>Rateazione in corso</a:t>
            </a:r>
          </a:p>
        </p:txBody>
      </p:sp>
      <p:sp>
        <p:nvSpPr>
          <p:cNvPr id="576" name="Connettore 2 15"/>
          <p:cNvSpPr/>
          <p:nvPr/>
        </p:nvSpPr>
        <p:spPr>
          <a:xfrm>
            <a:off x="3138711" y="1946818"/>
            <a:ext cx="1786626" cy="2"/>
          </a:xfrm>
          <a:prstGeom prst="line">
            <a:avLst/>
          </a:prstGeom>
          <a:ln w="6350">
            <a:solidFill>
              <a:schemeClr val="accent1"/>
            </a:solidFill>
            <a:miter/>
            <a:tailEnd type="triangle"/>
          </a:ln>
        </p:spPr>
        <p:txBody>
          <a:bodyPr lIns="34289" tIns="34289" rIns="34289" bIns="34289"/>
          <a:lstStyle/>
          <a:p>
            <a:endParaRPr sz="1350">
              <a:latin typeface="+mj-lt"/>
            </a:endParaRPr>
          </a:p>
        </p:txBody>
      </p:sp>
      <p:sp>
        <p:nvSpPr>
          <p:cNvPr id="577" name="CasellaDiTesto 16"/>
          <p:cNvSpPr txBox="1"/>
          <p:nvPr/>
        </p:nvSpPr>
        <p:spPr>
          <a:xfrm>
            <a:off x="3789038" y="2259291"/>
            <a:ext cx="485973" cy="4455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89" tIns="34289" rIns="34289" bIns="34289">
            <a:spAutoFit/>
          </a:bodyPr>
          <a:lstStyle>
            <a:lvl1pPr algn="just">
              <a:lnSpc>
                <a:spcPct val="150000"/>
              </a:lnSpc>
              <a:defRPr sz="2400" b="1">
                <a:solidFill>
                  <a:srgbClr val="FF0000"/>
                </a:solidFill>
                <a:latin typeface="Poppins"/>
                <a:ea typeface="Poppins"/>
                <a:cs typeface="Poppins"/>
                <a:sym typeface="Poppins"/>
              </a:defRPr>
            </a:lvl1pPr>
          </a:lstStyle>
          <a:p>
            <a:r>
              <a:rPr sz="1800" b="0" dirty="0">
                <a:latin typeface="+mj-lt"/>
              </a:rPr>
              <a:t>OK</a:t>
            </a:r>
          </a:p>
        </p:txBody>
      </p:sp>
      <p:sp>
        <p:nvSpPr>
          <p:cNvPr id="578" name="CasellaDiTesto 17"/>
          <p:cNvSpPr txBox="1"/>
          <p:nvPr/>
        </p:nvSpPr>
        <p:spPr>
          <a:xfrm>
            <a:off x="5249415" y="2442809"/>
            <a:ext cx="2620034" cy="382795"/>
          </a:xfrm>
          <a:prstGeom prst="rect">
            <a:avLst/>
          </a:prstGeom>
          <a:solidFill>
            <a:schemeClr val="accent1">
              <a:lumMod val="20000"/>
              <a:lumOff val="80000"/>
            </a:schemeClr>
          </a:solidFill>
          <a:ln>
            <a:no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89" tIns="34289" rIns="34289" bIns="34289" anchor="ctr">
            <a:spAutoFit/>
          </a:bodyPr>
          <a:lstStyle>
            <a:lvl1pPr algn="just">
              <a:lnSpc>
                <a:spcPct val="150000"/>
              </a:lnSpc>
              <a:defRPr sz="2000">
                <a:solidFill>
                  <a:srgbClr val="FEFEFE"/>
                </a:solidFill>
                <a:latin typeface="Poppins"/>
                <a:ea typeface="Poppins"/>
                <a:cs typeface="Poppins"/>
                <a:sym typeface="Poppins"/>
              </a:defRPr>
            </a:lvl1pPr>
          </a:lstStyle>
          <a:p>
            <a:pPr algn="ctr"/>
            <a:r>
              <a:rPr sz="1500">
                <a:solidFill>
                  <a:schemeClr val="tx1"/>
                </a:solidFill>
                <a:latin typeface="+mj-lt"/>
              </a:rPr>
              <a:t>Rottamazione-quinquies</a:t>
            </a:r>
          </a:p>
        </p:txBody>
      </p:sp>
      <p:sp>
        <p:nvSpPr>
          <p:cNvPr id="579" name="CasellaDiTesto 18"/>
          <p:cNvSpPr txBox="1"/>
          <p:nvPr/>
        </p:nvSpPr>
        <p:spPr>
          <a:xfrm>
            <a:off x="834202" y="2482045"/>
            <a:ext cx="2270221" cy="38279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89" tIns="34289" rIns="34289" bIns="34289">
            <a:spAutoFit/>
          </a:bodyPr>
          <a:lstStyle>
            <a:lvl1pPr algn="just">
              <a:lnSpc>
                <a:spcPct val="150000"/>
              </a:lnSpc>
              <a:defRPr sz="2000" b="1">
                <a:latin typeface="Poppins"/>
                <a:ea typeface="Poppins"/>
                <a:cs typeface="Poppins"/>
                <a:sym typeface="Poppins"/>
              </a:defRPr>
            </a:lvl1pPr>
          </a:lstStyle>
          <a:p>
            <a:r>
              <a:rPr sz="1500">
                <a:latin typeface="+mj-lt"/>
              </a:rPr>
              <a:t>Rateazione decaduta</a:t>
            </a:r>
          </a:p>
        </p:txBody>
      </p:sp>
      <p:sp>
        <p:nvSpPr>
          <p:cNvPr id="580" name="Connettore 2 19"/>
          <p:cNvSpPr/>
          <p:nvPr/>
        </p:nvSpPr>
        <p:spPr>
          <a:xfrm>
            <a:off x="3138711" y="2709402"/>
            <a:ext cx="1786626" cy="2"/>
          </a:xfrm>
          <a:prstGeom prst="line">
            <a:avLst/>
          </a:prstGeom>
          <a:ln w="6350">
            <a:solidFill>
              <a:schemeClr val="accent1"/>
            </a:solidFill>
            <a:miter/>
            <a:tailEnd type="triangle"/>
          </a:ln>
        </p:spPr>
        <p:txBody>
          <a:bodyPr lIns="34289" tIns="34289" rIns="34289" bIns="34289"/>
          <a:lstStyle/>
          <a:p>
            <a:endParaRPr sz="1350">
              <a:latin typeface="+mj-lt"/>
            </a:endParaRPr>
          </a:p>
        </p:txBody>
      </p:sp>
      <p:sp>
        <p:nvSpPr>
          <p:cNvPr id="581" name="CasellaDiTesto 20"/>
          <p:cNvSpPr txBox="1"/>
          <p:nvPr/>
        </p:nvSpPr>
        <p:spPr>
          <a:xfrm>
            <a:off x="3478489" y="3045482"/>
            <a:ext cx="1102010" cy="4455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89" tIns="34289" rIns="34289" bIns="34289">
            <a:spAutoFit/>
          </a:bodyPr>
          <a:lstStyle>
            <a:lvl1pPr algn="just">
              <a:lnSpc>
                <a:spcPct val="150000"/>
              </a:lnSpc>
              <a:defRPr sz="2400" b="1">
                <a:solidFill>
                  <a:srgbClr val="FF0000"/>
                </a:solidFill>
                <a:latin typeface="Poppins"/>
                <a:ea typeface="Poppins"/>
                <a:cs typeface="Poppins"/>
                <a:sym typeface="Poppins"/>
              </a:defRPr>
            </a:lvl1pPr>
          </a:lstStyle>
          <a:p>
            <a:r>
              <a:rPr sz="1800" b="0" dirty="0">
                <a:latin typeface="+mj-lt"/>
              </a:rPr>
              <a:t>DIPENDE</a:t>
            </a:r>
          </a:p>
        </p:txBody>
      </p:sp>
      <p:sp>
        <p:nvSpPr>
          <p:cNvPr id="582" name="CasellaDiTesto 21"/>
          <p:cNvSpPr txBox="1"/>
          <p:nvPr/>
        </p:nvSpPr>
        <p:spPr>
          <a:xfrm>
            <a:off x="5249415" y="3229000"/>
            <a:ext cx="2620034" cy="382795"/>
          </a:xfrm>
          <a:prstGeom prst="rect">
            <a:avLst/>
          </a:prstGeom>
          <a:solidFill>
            <a:schemeClr val="accent1">
              <a:lumMod val="20000"/>
              <a:lumOff val="80000"/>
            </a:schemeClr>
          </a:solidFill>
          <a:ln>
            <a:solidFill>
              <a:schemeClr val="accent1">
                <a:lumMod val="20000"/>
                <a:lumOff val="80000"/>
              </a:schemeClr>
            </a:solid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89" tIns="34289" rIns="34289" bIns="34289" anchor="ctr">
            <a:spAutoFit/>
          </a:bodyPr>
          <a:lstStyle>
            <a:lvl1pPr algn="just">
              <a:lnSpc>
                <a:spcPct val="150000"/>
              </a:lnSpc>
              <a:defRPr sz="2000">
                <a:solidFill>
                  <a:srgbClr val="FEFEFE"/>
                </a:solidFill>
                <a:latin typeface="Poppins"/>
                <a:ea typeface="Poppins"/>
                <a:cs typeface="Poppins"/>
                <a:sym typeface="Poppins"/>
              </a:defRPr>
            </a:lvl1pPr>
          </a:lstStyle>
          <a:p>
            <a:pPr algn="ctr"/>
            <a:r>
              <a:rPr sz="1500">
                <a:solidFill>
                  <a:schemeClr val="tx1"/>
                </a:solidFill>
                <a:latin typeface="+mj-lt"/>
              </a:rPr>
              <a:t>Rottamazione-quinquies</a:t>
            </a:r>
          </a:p>
        </p:txBody>
      </p:sp>
      <p:sp>
        <p:nvSpPr>
          <p:cNvPr id="583" name="CasellaDiTesto 22"/>
          <p:cNvSpPr txBox="1"/>
          <p:nvPr/>
        </p:nvSpPr>
        <p:spPr>
          <a:xfrm>
            <a:off x="717745" y="3268236"/>
            <a:ext cx="2431112" cy="38279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89" tIns="34289" rIns="34289" bIns="34289">
            <a:spAutoFit/>
          </a:bodyPr>
          <a:lstStyle>
            <a:lvl1pPr algn="just">
              <a:lnSpc>
                <a:spcPct val="150000"/>
              </a:lnSpc>
              <a:defRPr sz="2000" b="1">
                <a:latin typeface="Poppins"/>
                <a:ea typeface="Poppins"/>
                <a:cs typeface="Poppins"/>
                <a:sym typeface="Poppins"/>
              </a:defRPr>
            </a:lvl1pPr>
          </a:lstStyle>
          <a:p>
            <a:r>
              <a:rPr sz="1500">
                <a:latin typeface="+mj-lt"/>
              </a:rPr>
              <a:t>Rottamazioni decadute</a:t>
            </a:r>
          </a:p>
        </p:txBody>
      </p:sp>
      <p:sp>
        <p:nvSpPr>
          <p:cNvPr id="584" name="Connettore 2 23"/>
          <p:cNvSpPr/>
          <p:nvPr/>
        </p:nvSpPr>
        <p:spPr>
          <a:xfrm>
            <a:off x="3138711" y="3495593"/>
            <a:ext cx="1786626" cy="2"/>
          </a:xfrm>
          <a:prstGeom prst="line">
            <a:avLst/>
          </a:prstGeom>
          <a:ln w="6350">
            <a:solidFill>
              <a:schemeClr val="accent1"/>
            </a:solidFill>
            <a:miter/>
            <a:tailEnd type="triangle"/>
          </a:ln>
        </p:spPr>
        <p:txBody>
          <a:bodyPr lIns="34289" tIns="34289" rIns="34289" bIns="34289"/>
          <a:lstStyle/>
          <a:p>
            <a:endParaRPr sz="1350">
              <a:latin typeface="+mj-lt"/>
            </a:endParaRPr>
          </a:p>
        </p:txBody>
      </p:sp>
      <p:sp>
        <p:nvSpPr>
          <p:cNvPr id="2" name="Titolo 1">
            <a:extLst>
              <a:ext uri="{FF2B5EF4-FFF2-40B4-BE49-F238E27FC236}">
                <a16:creationId xmlns:a16="http://schemas.microsoft.com/office/drawing/2014/main" id="{4B39AF53-D424-4810-6747-EAE64C025C2F}"/>
              </a:ext>
            </a:extLst>
          </p:cNvPr>
          <p:cNvSpPr txBox="1">
            <a:spLocks/>
          </p:cNvSpPr>
          <p:nvPr/>
        </p:nvSpPr>
        <p:spPr>
          <a:xfrm>
            <a:off x="566057" y="540099"/>
            <a:ext cx="8011886" cy="626851"/>
          </a:xfrm>
          <a:prstGeom prst="rect">
            <a:avLst/>
          </a:prstGeom>
        </p:spPr>
        <p:txBody>
          <a:bodyPr vert="horz" lIns="91440" tIns="45720" rIns="91440" bIns="45720" rtlCol="0" anchor="ctr">
            <a:normAutofit/>
          </a:bodyPr>
          <a:lstStyle>
            <a:lvl1pPr algn="l" defTabSz="685800" rtl="0" eaLnBrk="1" latinLnBrk="0" hangingPunct="1">
              <a:lnSpc>
                <a:spcPct val="100000"/>
              </a:lnSpc>
              <a:spcBef>
                <a:spcPct val="0"/>
              </a:spcBef>
              <a:buNone/>
              <a:defRPr sz="1500" b="1" kern="1200">
                <a:solidFill>
                  <a:srgbClr val="484848"/>
                </a:solidFill>
                <a:latin typeface="Verdana" panose="020B0604030504040204" pitchFamily="34" charset="0"/>
                <a:ea typeface="Verdana" panose="020B0604030504040204" pitchFamily="34" charset="0"/>
                <a:cs typeface="Verdana" panose="020B0604030504040204" pitchFamily="34" charset="0"/>
              </a:defRPr>
            </a:lvl1pPr>
          </a:lstStyle>
          <a:p>
            <a:r>
              <a:rPr lang="it-IT" dirty="0">
                <a:solidFill>
                  <a:schemeClr val="tx1"/>
                </a:solidFill>
                <a:latin typeface="+mj-lt"/>
              </a:rPr>
              <a:t>Rottamazione-quinquies</a:t>
            </a:r>
          </a:p>
        </p:txBody>
      </p:sp>
      <p:sp>
        <p:nvSpPr>
          <p:cNvPr id="3" name="Segnaposto numero diapositiva 3">
            <a:extLst>
              <a:ext uri="{FF2B5EF4-FFF2-40B4-BE49-F238E27FC236}">
                <a16:creationId xmlns:a16="http://schemas.microsoft.com/office/drawing/2014/main" id="{850EA983-5C97-D4AB-89FC-5DEFBC91776B}"/>
              </a:ext>
            </a:extLst>
          </p:cNvPr>
          <p:cNvSpPr txBox="1">
            <a:spLocks/>
          </p:cNvSpPr>
          <p:nvPr/>
        </p:nvSpPr>
        <p:spPr>
          <a:xfrm>
            <a:off x="3604591" y="4793767"/>
            <a:ext cx="2292626"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FB5B9F2C-B2AC-42B8-8C0E-D6B8362F432E}" type="slidenum">
              <a:rPr lang="it-IT" sz="1300" b="1" smtClean="0">
                <a:solidFill>
                  <a:srgbClr val="0082C6"/>
                </a:solidFill>
                <a:latin typeface="+mj-lt"/>
              </a:rPr>
              <a:pPr algn="ctr"/>
              <a:t>164</a:t>
            </a:fld>
            <a:endParaRPr lang="it-IT" sz="1300" b="1" dirty="0">
              <a:solidFill>
                <a:srgbClr val="0082C6"/>
              </a:solidFill>
              <a:latin typeface="+mj-lt"/>
            </a:endParaRPr>
          </a:p>
        </p:txBody>
      </p:sp>
    </p:spTree>
    <p:extLst>
      <p:ext uri="{BB962C8B-B14F-4D97-AF65-F5344CB8AC3E}">
        <p14:creationId xmlns:p14="http://schemas.microsoft.com/office/powerpoint/2010/main" val="1163520659"/>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6" name="Connettore diritto 3"/>
          <p:cNvSpPr/>
          <p:nvPr/>
        </p:nvSpPr>
        <p:spPr>
          <a:xfrm>
            <a:off x="0" y="0"/>
            <a:ext cx="685801" cy="0"/>
          </a:xfrm>
          <a:prstGeom prst="line">
            <a:avLst/>
          </a:prstGeom>
          <a:ln w="3175">
            <a:solidFill>
              <a:srgbClr val="FBFFFF"/>
            </a:solidFill>
            <a:miter/>
          </a:ln>
        </p:spPr>
        <p:txBody>
          <a:bodyPr lIns="34289" tIns="34289" rIns="34289" bIns="34289"/>
          <a:lstStyle/>
          <a:p>
            <a:endParaRPr sz="1350"/>
          </a:p>
        </p:txBody>
      </p:sp>
      <p:pic>
        <p:nvPicPr>
          <p:cNvPr id="590" name="Immagine 6" descr="Immagine 6"/>
          <p:cNvPicPr>
            <a:picLocks noChangeAspect="1"/>
          </p:cNvPicPr>
          <p:nvPr/>
        </p:nvPicPr>
        <p:blipFill>
          <a:blip r:embed="rId2"/>
          <a:stretch>
            <a:fillRect/>
          </a:stretch>
        </p:blipFill>
        <p:spPr>
          <a:xfrm>
            <a:off x="223157" y="1371600"/>
            <a:ext cx="8454117" cy="2781300"/>
          </a:xfrm>
          <a:prstGeom prst="rect">
            <a:avLst/>
          </a:prstGeom>
          <a:ln w="12700">
            <a:miter lim="400000"/>
          </a:ln>
        </p:spPr>
      </p:pic>
      <p:sp>
        <p:nvSpPr>
          <p:cNvPr id="2" name="Titolo 1">
            <a:extLst>
              <a:ext uri="{FF2B5EF4-FFF2-40B4-BE49-F238E27FC236}">
                <a16:creationId xmlns:a16="http://schemas.microsoft.com/office/drawing/2014/main" id="{6AE3B143-B57D-CD54-762D-47E59B190039}"/>
              </a:ext>
            </a:extLst>
          </p:cNvPr>
          <p:cNvSpPr txBox="1">
            <a:spLocks/>
          </p:cNvSpPr>
          <p:nvPr/>
        </p:nvSpPr>
        <p:spPr>
          <a:xfrm>
            <a:off x="566057" y="540099"/>
            <a:ext cx="8011886" cy="626851"/>
          </a:xfrm>
          <a:prstGeom prst="rect">
            <a:avLst/>
          </a:prstGeom>
        </p:spPr>
        <p:txBody>
          <a:bodyPr vert="horz" lIns="91440" tIns="45720" rIns="91440" bIns="45720" rtlCol="0" anchor="ctr">
            <a:normAutofit/>
          </a:bodyPr>
          <a:lstStyle>
            <a:lvl1pPr algn="l" defTabSz="685800" rtl="0" eaLnBrk="1" latinLnBrk="0" hangingPunct="1">
              <a:lnSpc>
                <a:spcPct val="100000"/>
              </a:lnSpc>
              <a:spcBef>
                <a:spcPct val="0"/>
              </a:spcBef>
              <a:buNone/>
              <a:defRPr sz="1500" b="1" kern="1200">
                <a:solidFill>
                  <a:srgbClr val="484848"/>
                </a:solidFill>
                <a:latin typeface="Verdana" panose="020B0604030504040204" pitchFamily="34" charset="0"/>
                <a:ea typeface="Verdana" panose="020B0604030504040204" pitchFamily="34" charset="0"/>
                <a:cs typeface="Verdana" panose="020B0604030504040204" pitchFamily="34" charset="0"/>
              </a:defRPr>
            </a:lvl1pPr>
          </a:lstStyle>
          <a:p>
            <a:r>
              <a:rPr lang="it-IT" dirty="0">
                <a:solidFill>
                  <a:schemeClr val="tx1"/>
                </a:solidFill>
                <a:latin typeface="+mj-lt"/>
              </a:rPr>
              <a:t>Rottamazione-quinquies</a:t>
            </a:r>
          </a:p>
        </p:txBody>
      </p:sp>
      <p:sp>
        <p:nvSpPr>
          <p:cNvPr id="3" name="Segnaposto numero diapositiva 3">
            <a:extLst>
              <a:ext uri="{FF2B5EF4-FFF2-40B4-BE49-F238E27FC236}">
                <a16:creationId xmlns:a16="http://schemas.microsoft.com/office/drawing/2014/main" id="{CE605D02-6155-836A-8876-3312A050EA41}"/>
              </a:ext>
            </a:extLst>
          </p:cNvPr>
          <p:cNvSpPr txBox="1">
            <a:spLocks/>
          </p:cNvSpPr>
          <p:nvPr/>
        </p:nvSpPr>
        <p:spPr>
          <a:xfrm>
            <a:off x="3604591" y="4793767"/>
            <a:ext cx="2292626"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FB5B9F2C-B2AC-42B8-8C0E-D6B8362F432E}" type="slidenum">
              <a:rPr lang="it-IT" sz="1300" b="1" smtClean="0">
                <a:solidFill>
                  <a:srgbClr val="0082C6"/>
                </a:solidFill>
              </a:rPr>
              <a:pPr algn="ctr"/>
              <a:t>165</a:t>
            </a:fld>
            <a:endParaRPr lang="it-IT" sz="1300" b="1" dirty="0">
              <a:solidFill>
                <a:srgbClr val="0082C6"/>
              </a:solidFill>
            </a:endParaRPr>
          </a:p>
        </p:txBody>
      </p:sp>
    </p:spTree>
    <p:extLst>
      <p:ext uri="{BB962C8B-B14F-4D97-AF65-F5344CB8AC3E}">
        <p14:creationId xmlns:p14="http://schemas.microsoft.com/office/powerpoint/2010/main" val="4184565584"/>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8" name="Connettore diritto 3"/>
          <p:cNvSpPr/>
          <p:nvPr/>
        </p:nvSpPr>
        <p:spPr>
          <a:xfrm>
            <a:off x="0" y="0"/>
            <a:ext cx="685801" cy="0"/>
          </a:xfrm>
          <a:prstGeom prst="line">
            <a:avLst/>
          </a:prstGeom>
          <a:ln w="3175">
            <a:solidFill>
              <a:srgbClr val="FBFFFF"/>
            </a:solidFill>
            <a:miter/>
          </a:ln>
        </p:spPr>
        <p:txBody>
          <a:bodyPr lIns="34289" tIns="34289" rIns="34289" bIns="34289"/>
          <a:lstStyle/>
          <a:p>
            <a:endParaRPr sz="1350">
              <a:latin typeface="+mj-lt"/>
            </a:endParaRPr>
          </a:p>
        </p:txBody>
      </p:sp>
      <p:sp>
        <p:nvSpPr>
          <p:cNvPr id="602" name="CasellaDiTesto 6"/>
          <p:cNvSpPr txBox="1"/>
          <p:nvPr/>
        </p:nvSpPr>
        <p:spPr>
          <a:xfrm>
            <a:off x="4125467" y="1183659"/>
            <a:ext cx="485973" cy="4455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89" tIns="34289" rIns="34289" bIns="34289">
            <a:spAutoFit/>
          </a:bodyPr>
          <a:lstStyle>
            <a:lvl1pPr algn="just">
              <a:lnSpc>
                <a:spcPct val="150000"/>
              </a:lnSpc>
              <a:defRPr sz="2400" b="1">
                <a:solidFill>
                  <a:srgbClr val="FF0000"/>
                </a:solidFill>
                <a:latin typeface="Poppins"/>
                <a:ea typeface="Poppins"/>
                <a:cs typeface="Poppins"/>
                <a:sym typeface="Poppins"/>
              </a:defRPr>
            </a:lvl1pPr>
          </a:lstStyle>
          <a:p>
            <a:r>
              <a:rPr sz="1800">
                <a:latin typeface="+mj-lt"/>
              </a:rPr>
              <a:t>OK</a:t>
            </a:r>
          </a:p>
        </p:txBody>
      </p:sp>
      <p:sp>
        <p:nvSpPr>
          <p:cNvPr id="603" name="CasellaDiTesto 12"/>
          <p:cNvSpPr txBox="1"/>
          <p:nvPr/>
        </p:nvSpPr>
        <p:spPr>
          <a:xfrm>
            <a:off x="800059" y="4218206"/>
            <a:ext cx="7831673" cy="361892"/>
          </a:xfrm>
          <a:prstGeom prst="rect">
            <a:avLst/>
          </a:prstGeom>
          <a:noFill/>
          <a:ln>
            <a:no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4289" tIns="34289" rIns="34289" bIns="34289" anchor="ctr">
            <a:spAutoFit/>
          </a:bodyPr>
          <a:lstStyle>
            <a:lvl1pPr algn="just">
              <a:lnSpc>
                <a:spcPct val="150000"/>
              </a:lnSpc>
              <a:defRPr sz="2000">
                <a:solidFill>
                  <a:srgbClr val="FEFEFE"/>
                </a:solidFill>
                <a:latin typeface="Poppins"/>
                <a:ea typeface="Poppins"/>
                <a:cs typeface="Poppins"/>
                <a:sym typeface="Poppins"/>
              </a:defRPr>
            </a:lvl1pPr>
          </a:lstStyle>
          <a:p>
            <a:r>
              <a:rPr sz="1400" b="1" dirty="0">
                <a:solidFill>
                  <a:schemeClr val="tx1"/>
                </a:solidFill>
                <a:latin typeface="+mj-lt"/>
              </a:rPr>
              <a:t>La </a:t>
            </a:r>
            <a:r>
              <a:rPr lang="it-IT" sz="1400" b="1" dirty="0">
                <a:solidFill>
                  <a:schemeClr val="tx1"/>
                </a:solidFill>
                <a:latin typeface="+mj-lt"/>
              </a:rPr>
              <a:t>r</a:t>
            </a:r>
            <a:r>
              <a:rPr sz="1400" b="1" dirty="0" err="1">
                <a:solidFill>
                  <a:schemeClr val="tx1"/>
                </a:solidFill>
                <a:latin typeface="+mj-lt"/>
              </a:rPr>
              <a:t>ottamazione-quinquies</a:t>
            </a:r>
            <a:r>
              <a:rPr sz="1400" b="1" dirty="0">
                <a:solidFill>
                  <a:schemeClr val="tx1"/>
                </a:solidFill>
                <a:latin typeface="+mj-lt"/>
              </a:rPr>
              <a:t> </a:t>
            </a:r>
            <a:r>
              <a:rPr sz="1400" b="1" dirty="0" err="1">
                <a:solidFill>
                  <a:schemeClr val="tx1"/>
                </a:solidFill>
                <a:latin typeface="+mj-lt"/>
              </a:rPr>
              <a:t>costituisce</a:t>
            </a:r>
            <a:r>
              <a:rPr sz="1400" b="1" dirty="0">
                <a:solidFill>
                  <a:schemeClr val="tx1"/>
                </a:solidFill>
                <a:latin typeface="+mj-lt"/>
              </a:rPr>
              <a:t> </a:t>
            </a:r>
            <a:r>
              <a:rPr sz="1400" b="1" dirty="0" err="1">
                <a:solidFill>
                  <a:schemeClr val="tx1"/>
                </a:solidFill>
                <a:latin typeface="+mj-lt"/>
              </a:rPr>
              <a:t>l’ultima</a:t>
            </a:r>
            <a:r>
              <a:rPr sz="1400" b="1" dirty="0">
                <a:solidFill>
                  <a:schemeClr val="tx1"/>
                </a:solidFill>
                <a:latin typeface="+mj-lt"/>
              </a:rPr>
              <a:t> </a:t>
            </a:r>
            <a:r>
              <a:rPr sz="1400" b="1" dirty="0" err="1">
                <a:solidFill>
                  <a:schemeClr val="tx1"/>
                </a:solidFill>
                <a:latin typeface="+mj-lt"/>
              </a:rPr>
              <a:t>occasione</a:t>
            </a:r>
            <a:r>
              <a:rPr sz="1400" b="1" dirty="0">
                <a:solidFill>
                  <a:schemeClr val="tx1"/>
                </a:solidFill>
                <a:latin typeface="+mj-lt"/>
              </a:rPr>
              <a:t> di </a:t>
            </a:r>
            <a:r>
              <a:rPr sz="1400" b="1" dirty="0" err="1">
                <a:solidFill>
                  <a:schemeClr val="tx1"/>
                </a:solidFill>
                <a:latin typeface="+mj-lt"/>
              </a:rPr>
              <a:t>rateazione</a:t>
            </a:r>
            <a:r>
              <a:rPr sz="1400" b="1" dirty="0">
                <a:solidFill>
                  <a:schemeClr val="tx1"/>
                </a:solidFill>
                <a:latin typeface="+mj-lt"/>
              </a:rPr>
              <a:t> del </a:t>
            </a:r>
            <a:r>
              <a:rPr sz="1400" b="1" dirty="0" err="1">
                <a:solidFill>
                  <a:schemeClr val="tx1"/>
                </a:solidFill>
                <a:latin typeface="+mj-lt"/>
              </a:rPr>
              <a:t>debito</a:t>
            </a:r>
            <a:endParaRPr sz="1400" b="1" dirty="0">
              <a:solidFill>
                <a:schemeClr val="tx1"/>
              </a:solidFill>
              <a:latin typeface="+mj-lt"/>
            </a:endParaRPr>
          </a:p>
        </p:txBody>
      </p:sp>
      <p:sp>
        <p:nvSpPr>
          <p:cNvPr id="604" name="CasellaDiTesto 10"/>
          <p:cNvSpPr txBox="1"/>
          <p:nvPr/>
        </p:nvSpPr>
        <p:spPr>
          <a:xfrm>
            <a:off x="5585847" y="1406412"/>
            <a:ext cx="1824245" cy="382795"/>
          </a:xfrm>
          <a:prstGeom prst="rect">
            <a:avLst/>
          </a:prstGeom>
          <a:solidFill>
            <a:schemeClr val="accent1">
              <a:lumMod val="20000"/>
              <a:lumOff val="80000"/>
            </a:schemeClr>
          </a:solidFill>
          <a:ln>
            <a:no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89" tIns="34289" rIns="34289" bIns="34289" anchor="ctr">
            <a:spAutoFit/>
          </a:bodyPr>
          <a:lstStyle>
            <a:lvl1pPr algn="ctr">
              <a:lnSpc>
                <a:spcPct val="150000"/>
              </a:lnSpc>
              <a:defRPr sz="2000">
                <a:solidFill>
                  <a:srgbClr val="FEFEFE"/>
                </a:solidFill>
                <a:latin typeface="Poppins"/>
                <a:ea typeface="Poppins"/>
                <a:cs typeface="Poppins"/>
                <a:sym typeface="Poppins"/>
              </a:defRPr>
            </a:lvl1pPr>
          </a:lstStyle>
          <a:p>
            <a:r>
              <a:rPr sz="1500" b="1" dirty="0">
                <a:solidFill>
                  <a:schemeClr val="tx1"/>
                </a:solidFill>
                <a:latin typeface="+mj-lt"/>
              </a:rPr>
              <a:t>2000-2017</a:t>
            </a:r>
          </a:p>
        </p:txBody>
      </p:sp>
      <p:sp>
        <p:nvSpPr>
          <p:cNvPr id="605" name="CasellaDiTesto 11"/>
          <p:cNvSpPr txBox="1"/>
          <p:nvPr/>
        </p:nvSpPr>
        <p:spPr>
          <a:xfrm>
            <a:off x="1439896" y="1453982"/>
            <a:ext cx="2124688" cy="320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89" tIns="34289" rIns="34289" bIns="34289">
            <a:spAutoFit/>
          </a:bodyPr>
          <a:lstStyle>
            <a:lvl1pPr algn="ctr">
              <a:lnSpc>
                <a:spcPct val="150000"/>
              </a:lnSpc>
              <a:defRPr sz="2000" b="1">
                <a:latin typeface="Poppins"/>
                <a:ea typeface="Poppins"/>
                <a:cs typeface="Poppins"/>
                <a:sym typeface="Poppins"/>
              </a:defRPr>
            </a:lvl1pPr>
          </a:lstStyle>
          <a:p>
            <a:r>
              <a:rPr lang="it-IT" sz="1200" b="0" dirty="0">
                <a:latin typeface="+mj-lt"/>
              </a:rPr>
              <a:t>a</a:t>
            </a:r>
            <a:r>
              <a:rPr sz="1200" b="0" dirty="0">
                <a:latin typeface="+mj-lt"/>
              </a:rPr>
              <a:t>rt. 6 D</a:t>
            </a:r>
            <a:r>
              <a:rPr lang="it-IT" sz="1200" b="0" dirty="0">
                <a:latin typeface="+mj-lt"/>
              </a:rPr>
              <a:t>.</a:t>
            </a:r>
            <a:r>
              <a:rPr sz="1200" b="0" dirty="0">
                <a:latin typeface="+mj-lt"/>
              </a:rPr>
              <a:t>L</a:t>
            </a:r>
            <a:r>
              <a:rPr lang="it-IT" sz="1200" b="0" dirty="0">
                <a:latin typeface="+mj-lt"/>
              </a:rPr>
              <a:t>.</a:t>
            </a:r>
            <a:r>
              <a:rPr sz="1200" b="0" dirty="0">
                <a:latin typeface="+mj-lt"/>
              </a:rPr>
              <a:t> 193/2016*</a:t>
            </a:r>
          </a:p>
        </p:txBody>
      </p:sp>
      <p:sp>
        <p:nvSpPr>
          <p:cNvPr id="606" name="Connettore 2 15"/>
          <p:cNvSpPr/>
          <p:nvPr/>
        </p:nvSpPr>
        <p:spPr>
          <a:xfrm>
            <a:off x="3475141" y="1633771"/>
            <a:ext cx="1786626" cy="2"/>
          </a:xfrm>
          <a:prstGeom prst="line">
            <a:avLst/>
          </a:prstGeom>
          <a:ln w="6350">
            <a:solidFill>
              <a:schemeClr val="accent1"/>
            </a:solidFill>
            <a:miter/>
            <a:tailEnd type="triangle"/>
          </a:ln>
        </p:spPr>
        <p:txBody>
          <a:bodyPr lIns="34289" tIns="34289" rIns="34289" bIns="34289"/>
          <a:lstStyle/>
          <a:p>
            <a:endParaRPr sz="1350">
              <a:latin typeface="+mj-lt"/>
            </a:endParaRPr>
          </a:p>
        </p:txBody>
      </p:sp>
      <p:sp>
        <p:nvSpPr>
          <p:cNvPr id="607" name="CasellaDiTesto 16"/>
          <p:cNvSpPr txBox="1"/>
          <p:nvPr/>
        </p:nvSpPr>
        <p:spPr>
          <a:xfrm>
            <a:off x="4125467" y="1946243"/>
            <a:ext cx="485973" cy="4455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89" tIns="34289" rIns="34289" bIns="34289">
            <a:spAutoFit/>
          </a:bodyPr>
          <a:lstStyle>
            <a:lvl1pPr algn="just">
              <a:lnSpc>
                <a:spcPct val="150000"/>
              </a:lnSpc>
              <a:defRPr sz="2400" b="1">
                <a:solidFill>
                  <a:srgbClr val="FF0000"/>
                </a:solidFill>
                <a:latin typeface="Poppins"/>
                <a:ea typeface="Poppins"/>
                <a:cs typeface="Poppins"/>
                <a:sym typeface="Poppins"/>
              </a:defRPr>
            </a:lvl1pPr>
          </a:lstStyle>
          <a:p>
            <a:r>
              <a:rPr sz="1800">
                <a:latin typeface="+mj-lt"/>
              </a:rPr>
              <a:t>OK</a:t>
            </a:r>
          </a:p>
        </p:txBody>
      </p:sp>
      <p:sp>
        <p:nvSpPr>
          <p:cNvPr id="608" name="CasellaDiTesto 18"/>
          <p:cNvSpPr txBox="1"/>
          <p:nvPr/>
        </p:nvSpPr>
        <p:spPr>
          <a:xfrm>
            <a:off x="1294363" y="2221390"/>
            <a:ext cx="2270221" cy="320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89" tIns="34289" rIns="34289" bIns="34289">
            <a:spAutoFit/>
          </a:bodyPr>
          <a:lstStyle>
            <a:lvl1pPr algn="ctr">
              <a:lnSpc>
                <a:spcPct val="150000"/>
              </a:lnSpc>
              <a:defRPr sz="2000" b="1">
                <a:latin typeface="Poppins"/>
                <a:ea typeface="Poppins"/>
                <a:cs typeface="Poppins"/>
                <a:sym typeface="Poppins"/>
              </a:defRPr>
            </a:lvl1pPr>
          </a:lstStyle>
          <a:p>
            <a:r>
              <a:rPr lang="it-IT" sz="1200" b="0" dirty="0">
                <a:latin typeface="+mj-lt"/>
              </a:rPr>
              <a:t>a</a:t>
            </a:r>
            <a:r>
              <a:rPr sz="1200" b="0" dirty="0">
                <a:latin typeface="+mj-lt"/>
              </a:rPr>
              <a:t>rt. 1 D</a:t>
            </a:r>
            <a:r>
              <a:rPr lang="it-IT" sz="1200" b="0" dirty="0">
                <a:latin typeface="+mj-lt"/>
              </a:rPr>
              <a:t>.</a:t>
            </a:r>
            <a:r>
              <a:rPr sz="1200" b="0" dirty="0">
                <a:latin typeface="+mj-lt"/>
              </a:rPr>
              <a:t>L</a:t>
            </a:r>
            <a:r>
              <a:rPr lang="it-IT" sz="1200" b="0" dirty="0">
                <a:latin typeface="+mj-lt"/>
              </a:rPr>
              <a:t>.</a:t>
            </a:r>
            <a:r>
              <a:rPr sz="1200" b="0" dirty="0">
                <a:latin typeface="+mj-lt"/>
              </a:rPr>
              <a:t> 148/2017*</a:t>
            </a:r>
          </a:p>
        </p:txBody>
      </p:sp>
      <p:sp>
        <p:nvSpPr>
          <p:cNvPr id="609" name="Connettore 2 19"/>
          <p:cNvSpPr/>
          <p:nvPr/>
        </p:nvSpPr>
        <p:spPr>
          <a:xfrm>
            <a:off x="3475141" y="2396356"/>
            <a:ext cx="1786626" cy="2"/>
          </a:xfrm>
          <a:prstGeom prst="line">
            <a:avLst/>
          </a:prstGeom>
          <a:ln w="6350">
            <a:solidFill>
              <a:schemeClr val="accent1"/>
            </a:solidFill>
            <a:miter/>
            <a:tailEnd type="triangle"/>
          </a:ln>
        </p:spPr>
        <p:txBody>
          <a:bodyPr lIns="34289" tIns="34289" rIns="34289" bIns="34289"/>
          <a:lstStyle/>
          <a:p>
            <a:endParaRPr sz="1350">
              <a:latin typeface="+mj-lt"/>
            </a:endParaRPr>
          </a:p>
        </p:txBody>
      </p:sp>
      <p:sp>
        <p:nvSpPr>
          <p:cNvPr id="610" name="CasellaDiTesto 20"/>
          <p:cNvSpPr txBox="1"/>
          <p:nvPr/>
        </p:nvSpPr>
        <p:spPr>
          <a:xfrm>
            <a:off x="3814918" y="2732434"/>
            <a:ext cx="1102010" cy="4455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89" tIns="34289" rIns="34289" bIns="34289">
            <a:spAutoFit/>
          </a:bodyPr>
          <a:lstStyle>
            <a:lvl1pPr algn="ctr">
              <a:lnSpc>
                <a:spcPct val="150000"/>
              </a:lnSpc>
              <a:defRPr sz="2400" b="1">
                <a:solidFill>
                  <a:srgbClr val="FF0000"/>
                </a:solidFill>
                <a:latin typeface="Poppins"/>
                <a:ea typeface="Poppins"/>
                <a:cs typeface="Poppins"/>
                <a:sym typeface="Poppins"/>
              </a:defRPr>
            </a:lvl1pPr>
          </a:lstStyle>
          <a:p>
            <a:r>
              <a:rPr sz="1800">
                <a:latin typeface="+mj-lt"/>
              </a:rPr>
              <a:t>OK</a:t>
            </a:r>
          </a:p>
        </p:txBody>
      </p:sp>
      <p:sp>
        <p:nvSpPr>
          <p:cNvPr id="611" name="CasellaDiTesto 22"/>
          <p:cNvSpPr txBox="1"/>
          <p:nvPr/>
        </p:nvSpPr>
        <p:spPr>
          <a:xfrm>
            <a:off x="1213918" y="2988798"/>
            <a:ext cx="2431112" cy="320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89" tIns="34289" rIns="34289" bIns="34289">
            <a:spAutoFit/>
          </a:bodyPr>
          <a:lstStyle>
            <a:lvl1pPr algn="ctr">
              <a:lnSpc>
                <a:spcPct val="150000"/>
              </a:lnSpc>
              <a:defRPr sz="2000" b="1">
                <a:latin typeface="Poppins"/>
                <a:ea typeface="Poppins"/>
                <a:cs typeface="Poppins"/>
                <a:sym typeface="Poppins"/>
              </a:defRPr>
            </a:lvl1pPr>
          </a:lstStyle>
          <a:p>
            <a:r>
              <a:rPr lang="it-IT" sz="1200" b="0" dirty="0">
                <a:latin typeface="+mj-lt"/>
              </a:rPr>
              <a:t>a</a:t>
            </a:r>
            <a:r>
              <a:rPr sz="1200" b="0" dirty="0">
                <a:latin typeface="+mj-lt"/>
              </a:rPr>
              <a:t>rt. 3 D</a:t>
            </a:r>
            <a:r>
              <a:rPr lang="it-IT" sz="1200" b="0" dirty="0">
                <a:latin typeface="+mj-lt"/>
              </a:rPr>
              <a:t>.</a:t>
            </a:r>
            <a:r>
              <a:rPr sz="1200" b="0" dirty="0">
                <a:latin typeface="+mj-lt"/>
              </a:rPr>
              <a:t>L</a:t>
            </a:r>
            <a:r>
              <a:rPr lang="it-IT" sz="1200" b="0" dirty="0">
                <a:latin typeface="+mj-lt"/>
              </a:rPr>
              <a:t>.</a:t>
            </a:r>
            <a:r>
              <a:rPr sz="1200" b="0" dirty="0">
                <a:latin typeface="+mj-lt"/>
              </a:rPr>
              <a:t> 119/2018*</a:t>
            </a:r>
          </a:p>
        </p:txBody>
      </p:sp>
      <p:sp>
        <p:nvSpPr>
          <p:cNvPr id="612" name="Connettore 2 23"/>
          <p:cNvSpPr/>
          <p:nvPr/>
        </p:nvSpPr>
        <p:spPr>
          <a:xfrm>
            <a:off x="3475141" y="3182547"/>
            <a:ext cx="1786626" cy="2"/>
          </a:xfrm>
          <a:prstGeom prst="line">
            <a:avLst/>
          </a:prstGeom>
          <a:ln w="6350">
            <a:solidFill>
              <a:schemeClr val="accent1"/>
            </a:solidFill>
            <a:miter/>
            <a:tailEnd type="triangle"/>
          </a:ln>
        </p:spPr>
        <p:txBody>
          <a:bodyPr lIns="34289" tIns="34289" rIns="34289" bIns="34289"/>
          <a:lstStyle/>
          <a:p>
            <a:endParaRPr sz="1350">
              <a:latin typeface="+mj-lt"/>
            </a:endParaRPr>
          </a:p>
        </p:txBody>
      </p:sp>
      <p:sp>
        <p:nvSpPr>
          <p:cNvPr id="613" name="CasellaDiTesto 5"/>
          <p:cNvSpPr txBox="1"/>
          <p:nvPr/>
        </p:nvSpPr>
        <p:spPr>
          <a:xfrm>
            <a:off x="5585847" y="2154549"/>
            <a:ext cx="1824245" cy="382795"/>
          </a:xfrm>
          <a:prstGeom prst="rect">
            <a:avLst/>
          </a:prstGeom>
          <a:solidFill>
            <a:schemeClr val="accent1">
              <a:lumMod val="20000"/>
              <a:lumOff val="80000"/>
            </a:schemeClr>
          </a:solidFill>
          <a:ln>
            <a:no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89" tIns="34289" rIns="34289" bIns="34289" anchor="ctr">
            <a:spAutoFit/>
          </a:bodyPr>
          <a:lstStyle>
            <a:lvl1pPr algn="ctr">
              <a:lnSpc>
                <a:spcPct val="150000"/>
              </a:lnSpc>
              <a:defRPr sz="2000">
                <a:solidFill>
                  <a:srgbClr val="FEFEFE"/>
                </a:solidFill>
                <a:latin typeface="Poppins"/>
                <a:ea typeface="Poppins"/>
                <a:cs typeface="Poppins"/>
                <a:sym typeface="Poppins"/>
              </a:defRPr>
            </a:lvl1pPr>
          </a:lstStyle>
          <a:p>
            <a:r>
              <a:rPr sz="1500" b="1" dirty="0">
                <a:solidFill>
                  <a:schemeClr val="tx1"/>
                </a:solidFill>
                <a:latin typeface="+mj-lt"/>
              </a:rPr>
              <a:t>2000-2017</a:t>
            </a:r>
          </a:p>
        </p:txBody>
      </p:sp>
      <p:sp>
        <p:nvSpPr>
          <p:cNvPr id="614" name="CasellaDiTesto 7"/>
          <p:cNvSpPr txBox="1"/>
          <p:nvPr/>
        </p:nvSpPr>
        <p:spPr>
          <a:xfrm>
            <a:off x="5585847" y="2897925"/>
            <a:ext cx="1824245" cy="382795"/>
          </a:xfrm>
          <a:prstGeom prst="rect">
            <a:avLst/>
          </a:prstGeom>
          <a:solidFill>
            <a:schemeClr val="accent1">
              <a:lumMod val="20000"/>
              <a:lumOff val="80000"/>
            </a:schemeClr>
          </a:solidFill>
          <a:ln>
            <a:no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89" tIns="34289" rIns="34289" bIns="34289" anchor="ctr">
            <a:spAutoFit/>
          </a:bodyPr>
          <a:lstStyle>
            <a:lvl1pPr algn="ctr">
              <a:lnSpc>
                <a:spcPct val="150000"/>
              </a:lnSpc>
              <a:defRPr sz="2000">
                <a:solidFill>
                  <a:srgbClr val="FEFEFE"/>
                </a:solidFill>
                <a:latin typeface="Poppins"/>
                <a:ea typeface="Poppins"/>
                <a:cs typeface="Poppins"/>
                <a:sym typeface="Poppins"/>
              </a:defRPr>
            </a:lvl1pPr>
          </a:lstStyle>
          <a:p>
            <a:r>
              <a:rPr sz="1500" b="1">
                <a:solidFill>
                  <a:schemeClr val="tx1"/>
                </a:solidFill>
                <a:latin typeface="+mj-lt"/>
              </a:rPr>
              <a:t>2000-2017</a:t>
            </a:r>
          </a:p>
        </p:txBody>
      </p:sp>
      <p:sp>
        <p:nvSpPr>
          <p:cNvPr id="615" name="CasellaDiTesto 8"/>
          <p:cNvSpPr txBox="1"/>
          <p:nvPr/>
        </p:nvSpPr>
        <p:spPr>
          <a:xfrm>
            <a:off x="3814918" y="3430426"/>
            <a:ext cx="1102010" cy="4455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89" tIns="34289" rIns="34289" bIns="34289">
            <a:spAutoFit/>
          </a:bodyPr>
          <a:lstStyle>
            <a:lvl1pPr algn="ctr">
              <a:lnSpc>
                <a:spcPct val="150000"/>
              </a:lnSpc>
              <a:defRPr sz="2400" b="1">
                <a:solidFill>
                  <a:srgbClr val="FF0000"/>
                </a:solidFill>
                <a:latin typeface="Poppins"/>
                <a:ea typeface="Poppins"/>
                <a:cs typeface="Poppins"/>
                <a:sym typeface="Poppins"/>
              </a:defRPr>
            </a:lvl1pPr>
          </a:lstStyle>
          <a:p>
            <a:r>
              <a:rPr sz="1800">
                <a:latin typeface="+mj-lt"/>
              </a:rPr>
              <a:t>OK</a:t>
            </a:r>
          </a:p>
        </p:txBody>
      </p:sp>
      <p:sp>
        <p:nvSpPr>
          <p:cNvPr id="616" name="CasellaDiTesto 9"/>
          <p:cNvSpPr txBox="1"/>
          <p:nvPr/>
        </p:nvSpPr>
        <p:spPr>
          <a:xfrm>
            <a:off x="512268" y="3698013"/>
            <a:ext cx="3302650" cy="320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4289" tIns="34289" rIns="34289" bIns="34289">
            <a:spAutoFit/>
          </a:bodyPr>
          <a:lstStyle>
            <a:lvl1pPr algn="ctr">
              <a:lnSpc>
                <a:spcPct val="150000"/>
              </a:lnSpc>
              <a:defRPr sz="2000" b="1">
                <a:latin typeface="Poppins"/>
                <a:ea typeface="Poppins"/>
                <a:cs typeface="Poppins"/>
                <a:sym typeface="Poppins"/>
              </a:defRPr>
            </a:lvl1pPr>
          </a:lstStyle>
          <a:p>
            <a:r>
              <a:rPr lang="it-IT" sz="1200" b="0" dirty="0">
                <a:latin typeface="+mj-lt"/>
              </a:rPr>
              <a:t>a</a:t>
            </a:r>
            <a:r>
              <a:rPr sz="1200" b="0" dirty="0">
                <a:latin typeface="+mj-lt"/>
              </a:rPr>
              <a:t>rt. 16-bis</a:t>
            </a:r>
            <a:r>
              <a:rPr lang="it-IT" sz="1200" b="0" dirty="0">
                <a:latin typeface="+mj-lt"/>
              </a:rPr>
              <a:t> della</a:t>
            </a:r>
            <a:r>
              <a:rPr sz="1200" b="0" dirty="0">
                <a:latin typeface="+mj-lt"/>
              </a:rPr>
              <a:t> L</a:t>
            </a:r>
            <a:r>
              <a:rPr lang="it-IT" sz="1200" b="0" dirty="0" err="1">
                <a:latin typeface="+mj-lt"/>
              </a:rPr>
              <a:t>egge</a:t>
            </a:r>
            <a:r>
              <a:rPr sz="1200" b="0" dirty="0">
                <a:latin typeface="+mj-lt"/>
              </a:rPr>
              <a:t> 34/2019*</a:t>
            </a:r>
          </a:p>
        </p:txBody>
      </p:sp>
      <p:sp>
        <p:nvSpPr>
          <p:cNvPr id="617" name="Connettore 2 13"/>
          <p:cNvSpPr/>
          <p:nvPr/>
        </p:nvSpPr>
        <p:spPr>
          <a:xfrm>
            <a:off x="3475141" y="3880539"/>
            <a:ext cx="1786626" cy="2"/>
          </a:xfrm>
          <a:prstGeom prst="line">
            <a:avLst/>
          </a:prstGeom>
          <a:ln w="6350">
            <a:solidFill>
              <a:schemeClr val="accent1"/>
            </a:solidFill>
            <a:miter/>
            <a:tailEnd type="triangle"/>
          </a:ln>
        </p:spPr>
        <p:txBody>
          <a:bodyPr lIns="34289" tIns="34289" rIns="34289" bIns="34289"/>
          <a:lstStyle/>
          <a:p>
            <a:endParaRPr sz="1350">
              <a:latin typeface="+mj-lt"/>
            </a:endParaRPr>
          </a:p>
        </p:txBody>
      </p:sp>
      <p:sp>
        <p:nvSpPr>
          <p:cNvPr id="618" name="CasellaDiTesto 14"/>
          <p:cNvSpPr txBox="1"/>
          <p:nvPr/>
        </p:nvSpPr>
        <p:spPr>
          <a:xfrm>
            <a:off x="5585847" y="3595917"/>
            <a:ext cx="1824245" cy="382795"/>
          </a:xfrm>
          <a:prstGeom prst="rect">
            <a:avLst/>
          </a:prstGeom>
          <a:solidFill>
            <a:schemeClr val="accent1">
              <a:lumMod val="20000"/>
              <a:lumOff val="80000"/>
            </a:schemeClr>
          </a:solidFill>
          <a:ln>
            <a:no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89" tIns="34289" rIns="34289" bIns="34289" anchor="ctr">
            <a:spAutoFit/>
          </a:bodyPr>
          <a:lstStyle>
            <a:lvl1pPr algn="ctr">
              <a:lnSpc>
                <a:spcPct val="150000"/>
              </a:lnSpc>
              <a:defRPr sz="2000">
                <a:solidFill>
                  <a:srgbClr val="FEFEFE"/>
                </a:solidFill>
                <a:latin typeface="Poppins"/>
                <a:ea typeface="Poppins"/>
                <a:cs typeface="Poppins"/>
                <a:sym typeface="Poppins"/>
              </a:defRPr>
            </a:lvl1pPr>
          </a:lstStyle>
          <a:p>
            <a:r>
              <a:rPr sz="1500" b="1">
                <a:solidFill>
                  <a:schemeClr val="tx1"/>
                </a:solidFill>
                <a:latin typeface="+mj-lt"/>
              </a:rPr>
              <a:t>2000-2017</a:t>
            </a:r>
          </a:p>
        </p:txBody>
      </p:sp>
      <p:sp>
        <p:nvSpPr>
          <p:cNvPr id="2" name="Titolo 1">
            <a:extLst>
              <a:ext uri="{FF2B5EF4-FFF2-40B4-BE49-F238E27FC236}">
                <a16:creationId xmlns:a16="http://schemas.microsoft.com/office/drawing/2014/main" id="{15686633-FDD6-DBB9-7272-B8B65340B467}"/>
              </a:ext>
            </a:extLst>
          </p:cNvPr>
          <p:cNvSpPr txBox="1">
            <a:spLocks/>
          </p:cNvSpPr>
          <p:nvPr/>
        </p:nvSpPr>
        <p:spPr>
          <a:xfrm>
            <a:off x="566057" y="540099"/>
            <a:ext cx="8011886" cy="626851"/>
          </a:xfrm>
          <a:prstGeom prst="rect">
            <a:avLst/>
          </a:prstGeom>
        </p:spPr>
        <p:txBody>
          <a:bodyPr vert="horz" lIns="91440" tIns="45720" rIns="91440" bIns="45720" rtlCol="0" anchor="ctr">
            <a:normAutofit/>
          </a:bodyPr>
          <a:lstStyle>
            <a:lvl1pPr algn="l" defTabSz="685800" rtl="0" eaLnBrk="1" latinLnBrk="0" hangingPunct="1">
              <a:lnSpc>
                <a:spcPct val="100000"/>
              </a:lnSpc>
              <a:spcBef>
                <a:spcPct val="0"/>
              </a:spcBef>
              <a:buNone/>
              <a:defRPr sz="1500" b="1" kern="1200">
                <a:solidFill>
                  <a:srgbClr val="484848"/>
                </a:solidFill>
                <a:latin typeface="Verdana" panose="020B0604030504040204" pitchFamily="34" charset="0"/>
                <a:ea typeface="Verdana" panose="020B0604030504040204" pitchFamily="34" charset="0"/>
                <a:cs typeface="Verdana" panose="020B0604030504040204" pitchFamily="34" charset="0"/>
              </a:defRPr>
            </a:lvl1pPr>
          </a:lstStyle>
          <a:p>
            <a:r>
              <a:rPr lang="it-IT" dirty="0">
                <a:solidFill>
                  <a:schemeClr val="tx1"/>
                </a:solidFill>
                <a:latin typeface="+mj-lt"/>
              </a:rPr>
              <a:t>Rottamazione-quinquies</a:t>
            </a:r>
          </a:p>
        </p:txBody>
      </p:sp>
      <p:sp>
        <p:nvSpPr>
          <p:cNvPr id="3" name="Segnaposto numero diapositiva 3">
            <a:extLst>
              <a:ext uri="{FF2B5EF4-FFF2-40B4-BE49-F238E27FC236}">
                <a16:creationId xmlns:a16="http://schemas.microsoft.com/office/drawing/2014/main" id="{DBF44DD4-A088-83C8-DDE2-27E83FE7E66E}"/>
              </a:ext>
            </a:extLst>
          </p:cNvPr>
          <p:cNvSpPr txBox="1">
            <a:spLocks/>
          </p:cNvSpPr>
          <p:nvPr/>
        </p:nvSpPr>
        <p:spPr>
          <a:xfrm>
            <a:off x="3604591" y="4793767"/>
            <a:ext cx="2292626"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FB5B9F2C-B2AC-42B8-8C0E-D6B8362F432E}" type="slidenum">
              <a:rPr lang="it-IT" sz="1300" b="1" smtClean="0">
                <a:solidFill>
                  <a:srgbClr val="0082C6"/>
                </a:solidFill>
                <a:latin typeface="+mj-lt"/>
              </a:rPr>
              <a:pPr algn="ctr"/>
              <a:t>166</a:t>
            </a:fld>
            <a:endParaRPr lang="it-IT" sz="1300" b="1" dirty="0">
              <a:solidFill>
                <a:srgbClr val="0082C6"/>
              </a:solidFill>
              <a:latin typeface="+mj-lt"/>
            </a:endParaRPr>
          </a:p>
        </p:txBody>
      </p:sp>
    </p:spTree>
    <p:extLst>
      <p:ext uri="{BB962C8B-B14F-4D97-AF65-F5344CB8AC3E}">
        <p14:creationId xmlns:p14="http://schemas.microsoft.com/office/powerpoint/2010/main" val="1356415827"/>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0" name="Connettore diritto 3"/>
          <p:cNvSpPr/>
          <p:nvPr/>
        </p:nvSpPr>
        <p:spPr>
          <a:xfrm>
            <a:off x="0" y="0"/>
            <a:ext cx="685801" cy="0"/>
          </a:xfrm>
          <a:prstGeom prst="line">
            <a:avLst/>
          </a:prstGeom>
          <a:ln w="3175">
            <a:solidFill>
              <a:srgbClr val="FBFFFF"/>
            </a:solidFill>
            <a:miter/>
          </a:ln>
        </p:spPr>
        <p:txBody>
          <a:bodyPr lIns="34289" tIns="34289" rIns="34289" bIns="34289"/>
          <a:lstStyle/>
          <a:p>
            <a:endParaRPr sz="1350">
              <a:latin typeface="+mj-lt"/>
            </a:endParaRPr>
          </a:p>
        </p:txBody>
      </p:sp>
      <p:sp>
        <p:nvSpPr>
          <p:cNvPr id="623" name="CasellaDiTesto 5"/>
          <p:cNvSpPr txBox="1"/>
          <p:nvPr/>
        </p:nvSpPr>
        <p:spPr>
          <a:xfrm>
            <a:off x="566057" y="2120933"/>
            <a:ext cx="8011886" cy="16491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4289" tIns="34289" rIns="34289" bIns="34289">
            <a:spAutoFit/>
          </a:bodyPr>
          <a:lstStyle/>
          <a:p>
            <a:pPr algn="just">
              <a:lnSpc>
                <a:spcPct val="150000"/>
              </a:lnSpc>
              <a:defRPr sz="2000">
                <a:latin typeface="Poppins"/>
                <a:ea typeface="Poppins"/>
                <a:cs typeface="Poppins"/>
                <a:sym typeface="Poppins"/>
              </a:defRPr>
            </a:pPr>
            <a:r>
              <a:rPr sz="1400" dirty="0">
                <a:latin typeface="+mj-lt"/>
              </a:rPr>
              <a:t>I </a:t>
            </a:r>
            <a:r>
              <a:rPr sz="1400" dirty="0" err="1">
                <a:latin typeface="+mj-lt"/>
              </a:rPr>
              <a:t>debiti</a:t>
            </a:r>
            <a:r>
              <a:rPr sz="1400" dirty="0">
                <a:latin typeface="+mj-lt"/>
              </a:rPr>
              <a:t> </a:t>
            </a:r>
            <a:r>
              <a:rPr sz="1400" dirty="0" err="1">
                <a:latin typeface="+mj-lt"/>
              </a:rPr>
              <a:t>relativi</a:t>
            </a:r>
            <a:r>
              <a:rPr sz="1400" dirty="0">
                <a:latin typeface="+mj-lt"/>
              </a:rPr>
              <a:t> ai </a:t>
            </a:r>
            <a:r>
              <a:rPr sz="1400" dirty="0" err="1">
                <a:latin typeface="+mj-lt"/>
              </a:rPr>
              <a:t>carichi</a:t>
            </a:r>
            <a:r>
              <a:rPr sz="1400" dirty="0">
                <a:latin typeface="+mj-lt"/>
              </a:rPr>
              <a:t> </a:t>
            </a:r>
            <a:r>
              <a:rPr sz="1400" dirty="0" err="1">
                <a:latin typeface="+mj-lt"/>
              </a:rPr>
              <a:t>affidati</a:t>
            </a:r>
            <a:r>
              <a:rPr sz="1400" dirty="0">
                <a:latin typeface="+mj-lt"/>
              </a:rPr>
              <a:t> </a:t>
            </a:r>
            <a:r>
              <a:rPr sz="1400" dirty="0" err="1">
                <a:latin typeface="+mj-lt"/>
              </a:rPr>
              <a:t>agli</a:t>
            </a:r>
            <a:r>
              <a:rPr sz="1400" dirty="0">
                <a:latin typeface="+mj-lt"/>
              </a:rPr>
              <a:t> </a:t>
            </a:r>
            <a:r>
              <a:rPr sz="1400" dirty="0" err="1">
                <a:latin typeface="+mj-lt"/>
              </a:rPr>
              <a:t>agenti</a:t>
            </a:r>
            <a:r>
              <a:rPr sz="1400" dirty="0">
                <a:latin typeface="+mj-lt"/>
              </a:rPr>
              <a:t> della </a:t>
            </a:r>
            <a:r>
              <a:rPr sz="1400" dirty="0" err="1">
                <a:latin typeface="+mj-lt"/>
              </a:rPr>
              <a:t>riscossione</a:t>
            </a:r>
            <a:r>
              <a:rPr sz="1400" dirty="0">
                <a:latin typeface="+mj-lt"/>
              </a:rPr>
              <a:t> dal </a:t>
            </a:r>
            <a:r>
              <a:rPr lang="it-IT" sz="1400" dirty="0">
                <a:latin typeface="+mj-lt"/>
              </a:rPr>
              <a:t>0</a:t>
            </a:r>
            <a:r>
              <a:rPr sz="1400" dirty="0">
                <a:latin typeface="+mj-lt"/>
              </a:rPr>
              <a:t>1</a:t>
            </a:r>
            <a:r>
              <a:rPr lang="it-IT" sz="1400" dirty="0">
                <a:latin typeface="+mj-lt"/>
              </a:rPr>
              <a:t>/01/</a:t>
            </a:r>
            <a:r>
              <a:rPr sz="1400" dirty="0">
                <a:latin typeface="+mj-lt"/>
              </a:rPr>
              <a:t>2000 al 30</a:t>
            </a:r>
            <a:r>
              <a:rPr lang="it-IT" sz="1400" dirty="0">
                <a:latin typeface="+mj-lt"/>
              </a:rPr>
              <a:t>/06/</a:t>
            </a:r>
            <a:r>
              <a:rPr sz="1400" dirty="0">
                <a:latin typeface="+mj-lt"/>
              </a:rPr>
              <a:t>2022 per </a:t>
            </a:r>
            <a:r>
              <a:rPr sz="1400" dirty="0" err="1">
                <a:latin typeface="+mj-lt"/>
              </a:rPr>
              <a:t>i</a:t>
            </a:r>
            <a:r>
              <a:rPr sz="1400" dirty="0">
                <a:latin typeface="+mj-lt"/>
              </a:rPr>
              <a:t> </a:t>
            </a:r>
            <a:r>
              <a:rPr sz="1400" dirty="0" err="1">
                <a:latin typeface="+mj-lt"/>
              </a:rPr>
              <a:t>quali</a:t>
            </a:r>
            <a:r>
              <a:rPr sz="1400" dirty="0">
                <a:latin typeface="+mj-lt"/>
              </a:rPr>
              <a:t>, alla </a:t>
            </a:r>
            <a:r>
              <a:rPr sz="1400" b="1" dirty="0">
                <a:latin typeface="+mj-lt"/>
              </a:rPr>
              <a:t>data del 30</a:t>
            </a:r>
            <a:r>
              <a:rPr lang="it-IT" sz="1400" b="1" dirty="0">
                <a:latin typeface="+mj-lt"/>
              </a:rPr>
              <a:t>/09/</a:t>
            </a:r>
            <a:r>
              <a:rPr sz="1400" b="1" dirty="0">
                <a:latin typeface="+mj-lt"/>
              </a:rPr>
              <a:t>2025</a:t>
            </a:r>
            <a:r>
              <a:rPr sz="1400" dirty="0">
                <a:latin typeface="+mj-lt"/>
              </a:rPr>
              <a:t>, </a:t>
            </a:r>
            <a:r>
              <a:rPr sz="1400" dirty="0" err="1">
                <a:latin typeface="+mj-lt"/>
              </a:rPr>
              <a:t>si</a:t>
            </a:r>
            <a:r>
              <a:rPr sz="1400" dirty="0">
                <a:latin typeface="+mj-lt"/>
              </a:rPr>
              <a:t> è </a:t>
            </a:r>
            <a:r>
              <a:rPr sz="1400" dirty="0" err="1">
                <a:latin typeface="+mj-lt"/>
              </a:rPr>
              <a:t>determinata</a:t>
            </a:r>
            <a:r>
              <a:rPr sz="1400" dirty="0">
                <a:latin typeface="+mj-lt"/>
              </a:rPr>
              <a:t> </a:t>
            </a:r>
            <a:r>
              <a:rPr sz="1400" dirty="0" err="1">
                <a:latin typeface="+mj-lt"/>
              </a:rPr>
              <a:t>l’inefficacia</a:t>
            </a:r>
            <a:r>
              <a:rPr sz="1400" dirty="0">
                <a:latin typeface="+mj-lt"/>
              </a:rPr>
              <a:t> della </a:t>
            </a:r>
            <a:r>
              <a:rPr sz="1400" dirty="0" err="1">
                <a:latin typeface="+mj-lt"/>
              </a:rPr>
              <a:t>definizione</a:t>
            </a:r>
            <a:r>
              <a:rPr sz="1400" dirty="0">
                <a:latin typeface="+mj-lt"/>
              </a:rPr>
              <a:t>, </a:t>
            </a:r>
            <a:r>
              <a:rPr sz="1400" dirty="0" err="1">
                <a:latin typeface="+mj-lt"/>
              </a:rPr>
              <a:t>ricompresi</a:t>
            </a:r>
            <a:r>
              <a:rPr sz="1400" dirty="0">
                <a:latin typeface="+mj-lt"/>
              </a:rPr>
              <a:t> in </a:t>
            </a:r>
            <a:r>
              <a:rPr sz="1400" dirty="0" err="1">
                <a:latin typeface="+mj-lt"/>
              </a:rPr>
              <a:t>dichiarazioni</a:t>
            </a:r>
            <a:r>
              <a:rPr sz="1400" dirty="0">
                <a:latin typeface="+mj-lt"/>
              </a:rPr>
              <a:t> rese ai sensi:</a:t>
            </a:r>
          </a:p>
          <a:p>
            <a:pPr marL="342900" indent="-342900" algn="just">
              <a:lnSpc>
                <a:spcPct val="150000"/>
              </a:lnSpc>
              <a:buSzPct val="100000"/>
              <a:buAutoNum type="arabicPeriod"/>
              <a:defRPr sz="2000">
                <a:latin typeface="Poppins"/>
                <a:ea typeface="Poppins"/>
                <a:cs typeface="Poppins"/>
                <a:sym typeface="Poppins"/>
              </a:defRPr>
            </a:pPr>
            <a:r>
              <a:rPr sz="1400" dirty="0" err="1">
                <a:latin typeface="+mj-lt"/>
              </a:rPr>
              <a:t>dell’art</a:t>
            </a:r>
            <a:r>
              <a:rPr lang="it-IT" sz="1400" dirty="0">
                <a:latin typeface="+mj-lt"/>
              </a:rPr>
              <a:t>.</a:t>
            </a:r>
            <a:r>
              <a:rPr sz="1400" dirty="0">
                <a:latin typeface="+mj-lt"/>
              </a:rPr>
              <a:t> 1, comma 235 della </a:t>
            </a:r>
            <a:r>
              <a:rPr lang="it-IT" sz="1400" dirty="0">
                <a:latin typeface="+mj-lt"/>
              </a:rPr>
              <a:t>L</a:t>
            </a:r>
            <a:r>
              <a:rPr sz="1400" dirty="0" err="1">
                <a:latin typeface="+mj-lt"/>
              </a:rPr>
              <a:t>egge</a:t>
            </a:r>
            <a:r>
              <a:rPr sz="1400" dirty="0">
                <a:latin typeface="+mj-lt"/>
              </a:rPr>
              <a:t> </a:t>
            </a:r>
            <a:r>
              <a:rPr lang="it-IT" sz="1400" dirty="0">
                <a:latin typeface="+mj-lt"/>
              </a:rPr>
              <a:t>197/</a:t>
            </a:r>
            <a:r>
              <a:rPr sz="1400" dirty="0">
                <a:latin typeface="+mj-lt"/>
              </a:rPr>
              <a:t>2022;</a:t>
            </a:r>
          </a:p>
          <a:p>
            <a:pPr marL="342900" indent="-342900" algn="just">
              <a:lnSpc>
                <a:spcPct val="150000"/>
              </a:lnSpc>
              <a:buSzPct val="100000"/>
              <a:buAutoNum type="arabicPeriod"/>
              <a:defRPr sz="2000">
                <a:latin typeface="Poppins"/>
                <a:ea typeface="Poppins"/>
                <a:cs typeface="Poppins"/>
                <a:sym typeface="Poppins"/>
              </a:defRPr>
            </a:pPr>
            <a:r>
              <a:rPr sz="1400" dirty="0" err="1">
                <a:latin typeface="+mj-lt"/>
              </a:rPr>
              <a:t>dell’art</a:t>
            </a:r>
            <a:r>
              <a:rPr lang="it-IT" sz="1400" dirty="0">
                <a:latin typeface="+mj-lt"/>
              </a:rPr>
              <a:t>.</a:t>
            </a:r>
            <a:r>
              <a:rPr sz="1400" dirty="0">
                <a:latin typeface="+mj-lt"/>
              </a:rPr>
              <a:t> 3-bis, comma 1 del </a:t>
            </a:r>
            <a:r>
              <a:rPr lang="it-IT" sz="1400" dirty="0">
                <a:latin typeface="+mj-lt"/>
              </a:rPr>
              <a:t>D.L.</a:t>
            </a:r>
            <a:r>
              <a:rPr sz="1400" dirty="0">
                <a:latin typeface="+mj-lt"/>
              </a:rPr>
              <a:t> </a:t>
            </a:r>
            <a:r>
              <a:rPr lang="it-IT" sz="1400" dirty="0">
                <a:latin typeface="+mj-lt"/>
              </a:rPr>
              <a:t>202/</a:t>
            </a:r>
            <a:r>
              <a:rPr sz="1400" dirty="0">
                <a:latin typeface="+mj-lt"/>
              </a:rPr>
              <a:t>2024, </a:t>
            </a:r>
            <a:r>
              <a:rPr sz="1400" dirty="0" err="1">
                <a:latin typeface="+mj-lt"/>
              </a:rPr>
              <a:t>convertito</a:t>
            </a:r>
            <a:r>
              <a:rPr sz="1400" dirty="0">
                <a:latin typeface="+mj-lt"/>
              </a:rPr>
              <a:t> con </a:t>
            </a:r>
            <a:r>
              <a:rPr sz="1400" dirty="0" err="1">
                <a:latin typeface="+mj-lt"/>
              </a:rPr>
              <a:t>modificazioni</a:t>
            </a:r>
            <a:r>
              <a:rPr sz="1400" dirty="0">
                <a:latin typeface="+mj-lt"/>
              </a:rPr>
              <a:t> </a:t>
            </a:r>
            <a:r>
              <a:rPr sz="1400" dirty="0" err="1">
                <a:latin typeface="+mj-lt"/>
              </a:rPr>
              <a:t>dalla</a:t>
            </a:r>
            <a:r>
              <a:rPr sz="1400" dirty="0">
                <a:latin typeface="+mj-lt"/>
              </a:rPr>
              <a:t> </a:t>
            </a:r>
            <a:r>
              <a:rPr lang="it-IT" sz="1400" dirty="0">
                <a:latin typeface="+mj-lt"/>
              </a:rPr>
              <a:t>L</a:t>
            </a:r>
            <a:r>
              <a:rPr sz="1400" dirty="0" err="1">
                <a:latin typeface="+mj-lt"/>
              </a:rPr>
              <a:t>egge</a:t>
            </a:r>
            <a:r>
              <a:rPr sz="1400" dirty="0">
                <a:latin typeface="+mj-lt"/>
              </a:rPr>
              <a:t> </a:t>
            </a:r>
            <a:r>
              <a:rPr lang="it-IT" sz="1400" dirty="0">
                <a:latin typeface="+mj-lt"/>
              </a:rPr>
              <a:t>15/</a:t>
            </a:r>
            <a:r>
              <a:rPr sz="1400" dirty="0">
                <a:latin typeface="+mj-lt"/>
              </a:rPr>
              <a:t>2025</a:t>
            </a:r>
          </a:p>
        </p:txBody>
      </p:sp>
      <p:sp>
        <p:nvSpPr>
          <p:cNvPr id="625" name="CasellaDiTesto 6"/>
          <p:cNvSpPr txBox="1"/>
          <p:nvPr/>
        </p:nvSpPr>
        <p:spPr>
          <a:xfrm>
            <a:off x="2168181" y="1452544"/>
            <a:ext cx="4798324" cy="382795"/>
          </a:xfrm>
          <a:prstGeom prst="rect">
            <a:avLst/>
          </a:prstGeom>
          <a:solidFill>
            <a:schemeClr val="accent1">
              <a:lumMod val="20000"/>
              <a:lumOff val="80000"/>
            </a:schemeClr>
          </a:solidFill>
          <a:ln>
            <a:no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89" tIns="34289" rIns="34289" bIns="34289" anchor="ctr">
            <a:spAutoFit/>
          </a:bodyPr>
          <a:lstStyle>
            <a:lvl1pPr algn="ctr">
              <a:lnSpc>
                <a:spcPct val="150000"/>
              </a:lnSpc>
              <a:defRPr sz="2000">
                <a:solidFill>
                  <a:srgbClr val="FEFEFE"/>
                </a:solidFill>
                <a:latin typeface="Poppins"/>
                <a:ea typeface="Poppins"/>
                <a:cs typeface="Poppins"/>
                <a:sym typeface="Poppins"/>
              </a:defRPr>
            </a:lvl1pPr>
          </a:lstStyle>
          <a:p>
            <a:r>
              <a:rPr sz="1500" b="1" dirty="0" err="1">
                <a:solidFill>
                  <a:schemeClr val="tx1"/>
                </a:solidFill>
                <a:latin typeface="+mj-lt"/>
              </a:rPr>
              <a:t>Rottamazione-quater</a:t>
            </a:r>
            <a:r>
              <a:rPr sz="1500" b="1" dirty="0">
                <a:solidFill>
                  <a:schemeClr val="tx1"/>
                </a:solidFill>
                <a:latin typeface="+mj-lt"/>
              </a:rPr>
              <a:t> </a:t>
            </a:r>
            <a:r>
              <a:rPr sz="1500" b="1" dirty="0" err="1">
                <a:solidFill>
                  <a:schemeClr val="tx1"/>
                </a:solidFill>
                <a:latin typeface="+mj-lt"/>
              </a:rPr>
              <a:t>inefficace</a:t>
            </a:r>
            <a:r>
              <a:rPr sz="1500" b="1" dirty="0">
                <a:solidFill>
                  <a:schemeClr val="tx1"/>
                </a:solidFill>
                <a:latin typeface="+mj-lt"/>
              </a:rPr>
              <a:t> al 30/09/2025</a:t>
            </a:r>
          </a:p>
        </p:txBody>
      </p:sp>
      <p:sp>
        <p:nvSpPr>
          <p:cNvPr id="2" name="Titolo 1">
            <a:extLst>
              <a:ext uri="{FF2B5EF4-FFF2-40B4-BE49-F238E27FC236}">
                <a16:creationId xmlns:a16="http://schemas.microsoft.com/office/drawing/2014/main" id="{3B858E9D-3285-8DAF-8EE6-45509F845363}"/>
              </a:ext>
            </a:extLst>
          </p:cNvPr>
          <p:cNvSpPr txBox="1">
            <a:spLocks/>
          </p:cNvSpPr>
          <p:nvPr/>
        </p:nvSpPr>
        <p:spPr>
          <a:xfrm>
            <a:off x="566057" y="540099"/>
            <a:ext cx="8011886" cy="626851"/>
          </a:xfrm>
          <a:prstGeom prst="rect">
            <a:avLst/>
          </a:prstGeom>
        </p:spPr>
        <p:txBody>
          <a:bodyPr vert="horz" lIns="91440" tIns="45720" rIns="91440" bIns="45720" rtlCol="0" anchor="ctr">
            <a:normAutofit/>
          </a:bodyPr>
          <a:lstStyle>
            <a:lvl1pPr algn="l" defTabSz="685800" rtl="0" eaLnBrk="1" latinLnBrk="0" hangingPunct="1">
              <a:lnSpc>
                <a:spcPct val="100000"/>
              </a:lnSpc>
              <a:spcBef>
                <a:spcPct val="0"/>
              </a:spcBef>
              <a:buNone/>
              <a:defRPr sz="1500" b="1" kern="1200">
                <a:solidFill>
                  <a:srgbClr val="484848"/>
                </a:solidFill>
                <a:latin typeface="Verdana" panose="020B0604030504040204" pitchFamily="34" charset="0"/>
                <a:ea typeface="Verdana" panose="020B0604030504040204" pitchFamily="34" charset="0"/>
                <a:cs typeface="Verdana" panose="020B0604030504040204" pitchFamily="34" charset="0"/>
              </a:defRPr>
            </a:lvl1pPr>
          </a:lstStyle>
          <a:p>
            <a:r>
              <a:rPr lang="it-IT" dirty="0">
                <a:solidFill>
                  <a:schemeClr val="tx1"/>
                </a:solidFill>
                <a:latin typeface="+mj-lt"/>
              </a:rPr>
              <a:t>Rottamazione-quinquies</a:t>
            </a:r>
          </a:p>
        </p:txBody>
      </p:sp>
      <p:sp>
        <p:nvSpPr>
          <p:cNvPr id="3" name="Segnaposto numero diapositiva 3">
            <a:extLst>
              <a:ext uri="{FF2B5EF4-FFF2-40B4-BE49-F238E27FC236}">
                <a16:creationId xmlns:a16="http://schemas.microsoft.com/office/drawing/2014/main" id="{D4B3BB8F-60DF-C80D-9748-EB109C80DA28}"/>
              </a:ext>
            </a:extLst>
          </p:cNvPr>
          <p:cNvSpPr txBox="1">
            <a:spLocks/>
          </p:cNvSpPr>
          <p:nvPr/>
        </p:nvSpPr>
        <p:spPr>
          <a:xfrm>
            <a:off x="3604591" y="4793767"/>
            <a:ext cx="2292626"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FB5B9F2C-B2AC-42B8-8C0E-D6B8362F432E}" type="slidenum">
              <a:rPr lang="it-IT" sz="1300" b="1" smtClean="0">
                <a:solidFill>
                  <a:srgbClr val="0082C6"/>
                </a:solidFill>
                <a:latin typeface="+mj-lt"/>
              </a:rPr>
              <a:pPr algn="ctr"/>
              <a:t>167</a:t>
            </a:fld>
            <a:endParaRPr lang="it-IT" sz="1300" b="1" dirty="0">
              <a:solidFill>
                <a:srgbClr val="0082C6"/>
              </a:solidFill>
              <a:latin typeface="+mj-lt"/>
            </a:endParaRPr>
          </a:p>
        </p:txBody>
      </p:sp>
    </p:spTree>
    <p:extLst>
      <p:ext uri="{BB962C8B-B14F-4D97-AF65-F5344CB8AC3E}">
        <p14:creationId xmlns:p14="http://schemas.microsoft.com/office/powerpoint/2010/main" val="1642785264"/>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7" name="Connettore diritto 3"/>
          <p:cNvSpPr/>
          <p:nvPr/>
        </p:nvSpPr>
        <p:spPr>
          <a:xfrm>
            <a:off x="0" y="0"/>
            <a:ext cx="685801" cy="0"/>
          </a:xfrm>
          <a:prstGeom prst="line">
            <a:avLst/>
          </a:prstGeom>
          <a:ln w="3175">
            <a:solidFill>
              <a:srgbClr val="FBFFFF"/>
            </a:solidFill>
            <a:miter/>
          </a:ln>
        </p:spPr>
        <p:txBody>
          <a:bodyPr lIns="34289" tIns="34289" rIns="34289" bIns="34289"/>
          <a:lstStyle/>
          <a:p>
            <a:endParaRPr sz="1350">
              <a:latin typeface="+mj-lt"/>
            </a:endParaRPr>
          </a:p>
        </p:txBody>
      </p:sp>
      <p:sp>
        <p:nvSpPr>
          <p:cNvPr id="630" name="CasellaDiTesto 5"/>
          <p:cNvSpPr txBox="1"/>
          <p:nvPr/>
        </p:nvSpPr>
        <p:spPr>
          <a:xfrm>
            <a:off x="566057" y="1193580"/>
            <a:ext cx="8011886" cy="197233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4289" tIns="34289" rIns="34289" bIns="34289">
            <a:spAutoFit/>
          </a:bodyPr>
          <a:lstStyle/>
          <a:p>
            <a:pPr algn="just">
              <a:lnSpc>
                <a:spcPct val="150000"/>
              </a:lnSpc>
              <a:defRPr sz="2000">
                <a:latin typeface="Poppins"/>
                <a:ea typeface="Poppins"/>
                <a:cs typeface="Poppins"/>
                <a:sym typeface="Poppins"/>
              </a:defRPr>
            </a:pPr>
            <a:r>
              <a:rPr sz="1400" dirty="0">
                <a:latin typeface="+mj-lt"/>
              </a:rPr>
              <a:t>Non </a:t>
            </a:r>
            <a:r>
              <a:rPr sz="1400" b="1" dirty="0" err="1">
                <a:latin typeface="+mj-lt"/>
              </a:rPr>
              <a:t>possono</a:t>
            </a:r>
            <a:r>
              <a:rPr sz="1400" b="1" dirty="0">
                <a:latin typeface="+mj-lt"/>
              </a:rPr>
              <a:t> </a:t>
            </a:r>
            <a:r>
              <a:rPr sz="1400" b="1" dirty="0" err="1">
                <a:latin typeface="+mj-lt"/>
              </a:rPr>
              <a:t>essere</a:t>
            </a:r>
            <a:r>
              <a:rPr sz="1400" b="1" dirty="0">
                <a:latin typeface="+mj-lt"/>
              </a:rPr>
              <a:t> </a:t>
            </a:r>
            <a:r>
              <a:rPr sz="1400" b="1" dirty="0" err="1">
                <a:latin typeface="+mj-lt"/>
              </a:rPr>
              <a:t>estinti</a:t>
            </a:r>
            <a:r>
              <a:rPr sz="1400" dirty="0">
                <a:latin typeface="+mj-lt"/>
              </a:rPr>
              <a:t> secondo le </a:t>
            </a:r>
            <a:r>
              <a:rPr sz="1400" dirty="0" err="1">
                <a:latin typeface="+mj-lt"/>
              </a:rPr>
              <a:t>disposizioni</a:t>
            </a:r>
            <a:r>
              <a:rPr sz="1400" dirty="0">
                <a:latin typeface="+mj-lt"/>
              </a:rPr>
              <a:t> di cui ai </a:t>
            </a:r>
            <a:r>
              <a:rPr sz="1400" dirty="0" err="1">
                <a:latin typeface="+mj-lt"/>
              </a:rPr>
              <a:t>commi</a:t>
            </a:r>
            <a:r>
              <a:rPr sz="1400" dirty="0">
                <a:latin typeface="+mj-lt"/>
              </a:rPr>
              <a:t> da 1 a 17 </a:t>
            </a:r>
            <a:r>
              <a:rPr sz="1400" dirty="0" err="1">
                <a:latin typeface="+mj-lt"/>
              </a:rPr>
              <a:t>i</a:t>
            </a:r>
            <a:r>
              <a:rPr sz="1400" dirty="0">
                <a:latin typeface="+mj-lt"/>
              </a:rPr>
              <a:t> </a:t>
            </a:r>
            <a:r>
              <a:rPr sz="1400" dirty="0" err="1">
                <a:latin typeface="+mj-lt"/>
              </a:rPr>
              <a:t>debiti</a:t>
            </a:r>
            <a:r>
              <a:rPr sz="1400" dirty="0">
                <a:latin typeface="+mj-lt"/>
              </a:rPr>
              <a:t> </a:t>
            </a:r>
            <a:r>
              <a:rPr sz="1400" dirty="0" err="1">
                <a:latin typeface="+mj-lt"/>
              </a:rPr>
              <a:t>risultanti</a:t>
            </a:r>
            <a:r>
              <a:rPr sz="1400" dirty="0">
                <a:latin typeface="+mj-lt"/>
              </a:rPr>
              <a:t> </a:t>
            </a:r>
            <a:r>
              <a:rPr sz="1400" dirty="0" err="1">
                <a:latin typeface="+mj-lt"/>
              </a:rPr>
              <a:t>dai</a:t>
            </a:r>
            <a:r>
              <a:rPr sz="1400" dirty="0">
                <a:latin typeface="+mj-lt"/>
              </a:rPr>
              <a:t> </a:t>
            </a:r>
            <a:r>
              <a:rPr sz="1400" dirty="0" err="1">
                <a:latin typeface="+mj-lt"/>
              </a:rPr>
              <a:t>singoli</a:t>
            </a:r>
            <a:r>
              <a:rPr sz="1400" dirty="0">
                <a:latin typeface="+mj-lt"/>
              </a:rPr>
              <a:t> </a:t>
            </a:r>
            <a:r>
              <a:rPr sz="1400" dirty="0" err="1">
                <a:latin typeface="+mj-lt"/>
              </a:rPr>
              <a:t>carichi</a:t>
            </a:r>
            <a:r>
              <a:rPr sz="1400" dirty="0">
                <a:latin typeface="+mj-lt"/>
              </a:rPr>
              <a:t> </a:t>
            </a:r>
            <a:r>
              <a:rPr sz="1400" dirty="0" err="1">
                <a:latin typeface="+mj-lt"/>
              </a:rPr>
              <a:t>affidati</a:t>
            </a:r>
            <a:r>
              <a:rPr sz="1400" dirty="0">
                <a:latin typeface="+mj-lt"/>
              </a:rPr>
              <a:t> </a:t>
            </a:r>
            <a:r>
              <a:rPr sz="1400" dirty="0" err="1">
                <a:latin typeface="+mj-lt"/>
              </a:rPr>
              <a:t>agli</a:t>
            </a:r>
            <a:r>
              <a:rPr sz="1400" dirty="0">
                <a:latin typeface="+mj-lt"/>
              </a:rPr>
              <a:t> </a:t>
            </a:r>
            <a:r>
              <a:rPr sz="1400" dirty="0" err="1">
                <a:latin typeface="+mj-lt"/>
              </a:rPr>
              <a:t>agenti</a:t>
            </a:r>
            <a:r>
              <a:rPr sz="1400" dirty="0">
                <a:latin typeface="+mj-lt"/>
              </a:rPr>
              <a:t> della </a:t>
            </a:r>
            <a:r>
              <a:rPr sz="1400" dirty="0" err="1">
                <a:latin typeface="+mj-lt"/>
              </a:rPr>
              <a:t>riscossione</a:t>
            </a:r>
            <a:r>
              <a:rPr sz="1400" dirty="0">
                <a:latin typeface="+mj-lt"/>
              </a:rPr>
              <a:t> dal </a:t>
            </a:r>
            <a:r>
              <a:rPr lang="it-IT" sz="1400" dirty="0">
                <a:latin typeface="+mj-lt"/>
              </a:rPr>
              <a:t>0</a:t>
            </a:r>
            <a:r>
              <a:rPr sz="1400" dirty="0">
                <a:latin typeface="+mj-lt"/>
              </a:rPr>
              <a:t>1</a:t>
            </a:r>
            <a:r>
              <a:rPr lang="it-IT" sz="1400" dirty="0">
                <a:latin typeface="+mj-lt"/>
              </a:rPr>
              <a:t>/01/</a:t>
            </a:r>
            <a:r>
              <a:rPr sz="1400" dirty="0">
                <a:latin typeface="+mj-lt"/>
              </a:rPr>
              <a:t>2000 al 30</a:t>
            </a:r>
            <a:r>
              <a:rPr lang="it-IT" sz="1400" dirty="0">
                <a:latin typeface="+mj-lt"/>
              </a:rPr>
              <a:t>/06/</a:t>
            </a:r>
            <a:r>
              <a:rPr sz="1400" dirty="0">
                <a:latin typeface="+mj-lt"/>
              </a:rPr>
              <a:t>2022 per </a:t>
            </a:r>
            <a:r>
              <a:rPr sz="1400" dirty="0" err="1">
                <a:latin typeface="+mj-lt"/>
              </a:rPr>
              <a:t>i</a:t>
            </a:r>
            <a:r>
              <a:rPr sz="1400" dirty="0">
                <a:latin typeface="+mj-lt"/>
              </a:rPr>
              <a:t> </a:t>
            </a:r>
            <a:r>
              <a:rPr sz="1400" dirty="0" err="1">
                <a:latin typeface="+mj-lt"/>
              </a:rPr>
              <a:t>quali</a:t>
            </a:r>
            <a:r>
              <a:rPr sz="1400" dirty="0">
                <a:latin typeface="+mj-lt"/>
              </a:rPr>
              <a:t>, alla data del 30</a:t>
            </a:r>
            <a:r>
              <a:rPr lang="it-IT" sz="1400" dirty="0">
                <a:latin typeface="+mj-lt"/>
              </a:rPr>
              <a:t>/09/</a:t>
            </a:r>
            <a:r>
              <a:rPr sz="1400" dirty="0">
                <a:latin typeface="+mj-lt"/>
              </a:rPr>
              <a:t>2025, </a:t>
            </a:r>
            <a:r>
              <a:rPr sz="1400" dirty="0" err="1">
                <a:latin typeface="+mj-lt"/>
              </a:rPr>
              <a:t>risultano</a:t>
            </a:r>
            <a:r>
              <a:rPr sz="1400" dirty="0">
                <a:latin typeface="+mj-lt"/>
              </a:rPr>
              <a:t> </a:t>
            </a:r>
            <a:r>
              <a:rPr sz="1400" dirty="0" err="1">
                <a:latin typeface="+mj-lt"/>
              </a:rPr>
              <a:t>versate</a:t>
            </a:r>
            <a:r>
              <a:rPr sz="1400" dirty="0">
                <a:latin typeface="+mj-lt"/>
              </a:rPr>
              <a:t> tutte le rate </a:t>
            </a:r>
            <a:r>
              <a:rPr sz="1400" dirty="0" err="1">
                <a:latin typeface="+mj-lt"/>
              </a:rPr>
              <a:t>scadute</a:t>
            </a:r>
            <a:r>
              <a:rPr sz="1400" dirty="0">
                <a:latin typeface="+mj-lt"/>
              </a:rPr>
              <a:t> alla </a:t>
            </a:r>
            <a:r>
              <a:rPr sz="1400" dirty="0" err="1">
                <a:latin typeface="+mj-lt"/>
              </a:rPr>
              <a:t>medesima</a:t>
            </a:r>
            <a:r>
              <a:rPr sz="1400" dirty="0">
                <a:latin typeface="+mj-lt"/>
              </a:rPr>
              <a:t> data, </a:t>
            </a:r>
            <a:r>
              <a:rPr sz="1400" dirty="0" err="1">
                <a:latin typeface="+mj-lt"/>
              </a:rPr>
              <a:t>ricompresi</a:t>
            </a:r>
            <a:r>
              <a:rPr sz="1400" dirty="0">
                <a:latin typeface="+mj-lt"/>
              </a:rPr>
              <a:t> in </a:t>
            </a:r>
            <a:r>
              <a:rPr sz="1400" dirty="0" err="1">
                <a:latin typeface="+mj-lt"/>
              </a:rPr>
              <a:t>dichiarazioni</a:t>
            </a:r>
            <a:r>
              <a:rPr sz="1400" dirty="0">
                <a:latin typeface="+mj-lt"/>
              </a:rPr>
              <a:t> rese ai sensi:</a:t>
            </a:r>
          </a:p>
          <a:p>
            <a:pPr marL="342900" indent="-342900" algn="just">
              <a:lnSpc>
                <a:spcPct val="150000"/>
              </a:lnSpc>
              <a:buSzPct val="100000"/>
              <a:buAutoNum type="alphaLcPeriod"/>
              <a:defRPr sz="2000">
                <a:latin typeface="Poppins"/>
                <a:ea typeface="Poppins"/>
                <a:cs typeface="Poppins"/>
                <a:sym typeface="Poppins"/>
              </a:defRPr>
            </a:pPr>
            <a:r>
              <a:rPr sz="1400" dirty="0" err="1">
                <a:latin typeface="+mj-lt"/>
              </a:rPr>
              <a:t>dell’art</a:t>
            </a:r>
            <a:r>
              <a:rPr lang="it-IT" sz="1400" dirty="0">
                <a:latin typeface="+mj-lt"/>
              </a:rPr>
              <a:t>.</a:t>
            </a:r>
            <a:r>
              <a:rPr sz="1400" dirty="0">
                <a:latin typeface="+mj-lt"/>
              </a:rPr>
              <a:t> 1, comma 235 della </a:t>
            </a:r>
            <a:r>
              <a:rPr lang="it-IT" sz="1400" dirty="0">
                <a:latin typeface="+mj-lt"/>
              </a:rPr>
              <a:t>L</a:t>
            </a:r>
            <a:r>
              <a:rPr sz="1400" dirty="0" err="1">
                <a:latin typeface="+mj-lt"/>
              </a:rPr>
              <a:t>egge</a:t>
            </a:r>
            <a:r>
              <a:rPr sz="1400" dirty="0">
                <a:latin typeface="+mj-lt"/>
              </a:rPr>
              <a:t> </a:t>
            </a:r>
            <a:r>
              <a:rPr lang="it-IT" sz="1400" dirty="0">
                <a:latin typeface="+mj-lt"/>
              </a:rPr>
              <a:t>197/</a:t>
            </a:r>
            <a:r>
              <a:rPr sz="1400" dirty="0">
                <a:latin typeface="+mj-lt"/>
              </a:rPr>
              <a:t>2022;</a:t>
            </a:r>
          </a:p>
          <a:p>
            <a:pPr marL="342900" indent="-342900" algn="just">
              <a:lnSpc>
                <a:spcPct val="150000"/>
              </a:lnSpc>
              <a:buSzPct val="100000"/>
              <a:buAutoNum type="alphaLcPeriod"/>
              <a:defRPr sz="2000">
                <a:latin typeface="Poppins"/>
                <a:ea typeface="Poppins"/>
                <a:cs typeface="Poppins"/>
                <a:sym typeface="Poppins"/>
              </a:defRPr>
            </a:pPr>
            <a:r>
              <a:rPr sz="1400" dirty="0" err="1">
                <a:latin typeface="+mj-lt"/>
              </a:rPr>
              <a:t>dell’art</a:t>
            </a:r>
            <a:r>
              <a:rPr lang="it-IT" sz="1400" dirty="0">
                <a:latin typeface="+mj-lt"/>
              </a:rPr>
              <a:t>.</a:t>
            </a:r>
            <a:r>
              <a:rPr sz="1400" dirty="0">
                <a:latin typeface="+mj-lt"/>
              </a:rPr>
              <a:t> 3-bis, comma 1 del </a:t>
            </a:r>
            <a:r>
              <a:rPr lang="it-IT" sz="1400" dirty="0">
                <a:latin typeface="+mj-lt"/>
              </a:rPr>
              <a:t>D.L.</a:t>
            </a:r>
            <a:r>
              <a:rPr sz="1400" dirty="0">
                <a:latin typeface="+mj-lt"/>
              </a:rPr>
              <a:t> </a:t>
            </a:r>
            <a:r>
              <a:rPr lang="it-IT" sz="1400" dirty="0">
                <a:latin typeface="+mj-lt"/>
              </a:rPr>
              <a:t>202/</a:t>
            </a:r>
            <a:r>
              <a:rPr sz="1400" dirty="0">
                <a:latin typeface="+mj-lt"/>
              </a:rPr>
              <a:t>2024, </a:t>
            </a:r>
            <a:r>
              <a:rPr sz="1400" dirty="0" err="1">
                <a:latin typeface="+mj-lt"/>
              </a:rPr>
              <a:t>convertito</a:t>
            </a:r>
            <a:r>
              <a:rPr sz="1400" dirty="0">
                <a:latin typeface="+mj-lt"/>
              </a:rPr>
              <a:t> con </a:t>
            </a:r>
            <a:r>
              <a:rPr sz="1400" dirty="0" err="1">
                <a:latin typeface="+mj-lt"/>
              </a:rPr>
              <a:t>modificazioni</a:t>
            </a:r>
            <a:r>
              <a:rPr sz="1400" dirty="0">
                <a:latin typeface="+mj-lt"/>
              </a:rPr>
              <a:t> </a:t>
            </a:r>
            <a:r>
              <a:rPr sz="1400" dirty="0" err="1">
                <a:latin typeface="+mj-lt"/>
              </a:rPr>
              <a:t>dalla</a:t>
            </a:r>
            <a:r>
              <a:rPr sz="1400" dirty="0">
                <a:latin typeface="+mj-lt"/>
              </a:rPr>
              <a:t> </a:t>
            </a:r>
            <a:r>
              <a:rPr lang="it-IT" sz="1400" dirty="0">
                <a:latin typeface="+mj-lt"/>
              </a:rPr>
              <a:t>L</a:t>
            </a:r>
            <a:r>
              <a:rPr sz="1400" dirty="0" err="1">
                <a:latin typeface="+mj-lt"/>
              </a:rPr>
              <a:t>egge</a:t>
            </a:r>
            <a:r>
              <a:rPr sz="1400" dirty="0">
                <a:latin typeface="+mj-lt"/>
              </a:rPr>
              <a:t> 1</a:t>
            </a:r>
            <a:r>
              <a:rPr lang="it-IT" sz="1400" dirty="0">
                <a:latin typeface="+mj-lt"/>
              </a:rPr>
              <a:t>5/</a:t>
            </a:r>
            <a:r>
              <a:rPr sz="1400" dirty="0">
                <a:latin typeface="+mj-lt"/>
              </a:rPr>
              <a:t>2025</a:t>
            </a:r>
          </a:p>
        </p:txBody>
      </p:sp>
      <p:pic>
        <p:nvPicPr>
          <p:cNvPr id="632" name="Immagine 7" descr="Immagine 7"/>
          <p:cNvPicPr>
            <a:picLocks noChangeAspect="1"/>
          </p:cNvPicPr>
          <p:nvPr/>
        </p:nvPicPr>
        <p:blipFill>
          <a:blip r:embed="rId2"/>
          <a:stretch>
            <a:fillRect/>
          </a:stretch>
        </p:blipFill>
        <p:spPr>
          <a:xfrm>
            <a:off x="981693" y="3696454"/>
            <a:ext cx="7389223" cy="868819"/>
          </a:xfrm>
          <a:prstGeom prst="rect">
            <a:avLst/>
          </a:prstGeom>
          <a:ln w="12700">
            <a:miter lim="400000"/>
          </a:ln>
        </p:spPr>
      </p:pic>
      <p:sp>
        <p:nvSpPr>
          <p:cNvPr id="2" name="Titolo 1">
            <a:extLst>
              <a:ext uri="{FF2B5EF4-FFF2-40B4-BE49-F238E27FC236}">
                <a16:creationId xmlns:a16="http://schemas.microsoft.com/office/drawing/2014/main" id="{FECC244B-C4EB-1B58-EFEC-99582D83842A}"/>
              </a:ext>
            </a:extLst>
          </p:cNvPr>
          <p:cNvSpPr txBox="1">
            <a:spLocks/>
          </p:cNvSpPr>
          <p:nvPr/>
        </p:nvSpPr>
        <p:spPr>
          <a:xfrm>
            <a:off x="566057" y="540099"/>
            <a:ext cx="8011886" cy="626851"/>
          </a:xfrm>
          <a:prstGeom prst="rect">
            <a:avLst/>
          </a:prstGeom>
        </p:spPr>
        <p:txBody>
          <a:bodyPr vert="horz" lIns="91440" tIns="45720" rIns="91440" bIns="45720" rtlCol="0" anchor="ctr">
            <a:normAutofit/>
          </a:bodyPr>
          <a:lstStyle>
            <a:lvl1pPr algn="l" defTabSz="685800" rtl="0" eaLnBrk="1" latinLnBrk="0" hangingPunct="1">
              <a:lnSpc>
                <a:spcPct val="100000"/>
              </a:lnSpc>
              <a:spcBef>
                <a:spcPct val="0"/>
              </a:spcBef>
              <a:buNone/>
              <a:defRPr sz="1500" b="1" kern="1200">
                <a:solidFill>
                  <a:srgbClr val="484848"/>
                </a:solidFill>
                <a:latin typeface="Verdana" panose="020B0604030504040204" pitchFamily="34" charset="0"/>
                <a:ea typeface="Verdana" panose="020B0604030504040204" pitchFamily="34" charset="0"/>
                <a:cs typeface="Verdana" panose="020B0604030504040204" pitchFamily="34" charset="0"/>
              </a:defRPr>
            </a:lvl1pPr>
          </a:lstStyle>
          <a:p>
            <a:r>
              <a:rPr lang="it-IT" dirty="0">
                <a:solidFill>
                  <a:schemeClr val="tx1"/>
                </a:solidFill>
                <a:latin typeface="+mj-lt"/>
              </a:rPr>
              <a:t>Rottamazione-quinquies</a:t>
            </a:r>
          </a:p>
        </p:txBody>
      </p:sp>
      <p:sp>
        <p:nvSpPr>
          <p:cNvPr id="3" name="Segnaposto numero diapositiva 3">
            <a:extLst>
              <a:ext uri="{FF2B5EF4-FFF2-40B4-BE49-F238E27FC236}">
                <a16:creationId xmlns:a16="http://schemas.microsoft.com/office/drawing/2014/main" id="{2FE5874E-DE9C-A650-7A7D-DF11DA8D2E21}"/>
              </a:ext>
            </a:extLst>
          </p:cNvPr>
          <p:cNvSpPr txBox="1">
            <a:spLocks/>
          </p:cNvSpPr>
          <p:nvPr/>
        </p:nvSpPr>
        <p:spPr>
          <a:xfrm>
            <a:off x="3604591" y="4793767"/>
            <a:ext cx="2292626"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FB5B9F2C-B2AC-42B8-8C0E-D6B8362F432E}" type="slidenum">
              <a:rPr lang="it-IT" sz="1300" b="1" smtClean="0">
                <a:solidFill>
                  <a:srgbClr val="0082C6"/>
                </a:solidFill>
                <a:latin typeface="+mj-lt"/>
              </a:rPr>
              <a:pPr algn="ctr"/>
              <a:t>168</a:t>
            </a:fld>
            <a:endParaRPr lang="it-IT" sz="1300" b="1" dirty="0">
              <a:solidFill>
                <a:srgbClr val="0082C6"/>
              </a:solidFill>
              <a:latin typeface="+mj-lt"/>
            </a:endParaRPr>
          </a:p>
        </p:txBody>
      </p:sp>
    </p:spTree>
    <p:extLst>
      <p:ext uri="{BB962C8B-B14F-4D97-AF65-F5344CB8AC3E}">
        <p14:creationId xmlns:p14="http://schemas.microsoft.com/office/powerpoint/2010/main" val="829868820"/>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 name="Connettore diritto 3"/>
          <p:cNvSpPr/>
          <p:nvPr/>
        </p:nvSpPr>
        <p:spPr>
          <a:xfrm>
            <a:off x="0" y="0"/>
            <a:ext cx="685801" cy="0"/>
          </a:xfrm>
          <a:prstGeom prst="line">
            <a:avLst/>
          </a:prstGeom>
          <a:ln w="3175">
            <a:solidFill>
              <a:srgbClr val="FBFFFF"/>
            </a:solidFill>
            <a:miter/>
          </a:ln>
        </p:spPr>
        <p:txBody>
          <a:bodyPr lIns="34289" tIns="34289" rIns="34289" bIns="34289"/>
          <a:lstStyle/>
          <a:p>
            <a:endParaRPr sz="1350">
              <a:latin typeface="+mj-lt"/>
            </a:endParaRPr>
          </a:p>
        </p:txBody>
      </p:sp>
      <p:sp>
        <p:nvSpPr>
          <p:cNvPr id="648" name="CasellaDiTesto 5"/>
          <p:cNvSpPr txBox="1"/>
          <p:nvPr/>
        </p:nvSpPr>
        <p:spPr>
          <a:xfrm>
            <a:off x="566057" y="1445674"/>
            <a:ext cx="8011886" cy="26135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4289" tIns="34289" rIns="34289" bIns="34289" anchor="ctr">
            <a:spAutoFit/>
          </a:bodyPr>
          <a:lstStyle/>
          <a:p>
            <a:pPr algn="just">
              <a:lnSpc>
                <a:spcPct val="150000"/>
              </a:lnSpc>
              <a:defRPr sz="2000">
                <a:latin typeface="Poppins"/>
                <a:ea typeface="Poppins"/>
                <a:cs typeface="Poppins"/>
                <a:sym typeface="Poppins"/>
              </a:defRPr>
            </a:pPr>
            <a:r>
              <a:rPr sz="1600" dirty="0">
                <a:latin typeface="+mj-lt"/>
              </a:rPr>
              <a:t>“le </a:t>
            </a:r>
            <a:r>
              <a:rPr sz="1600" dirty="0" err="1">
                <a:latin typeface="+mj-lt"/>
              </a:rPr>
              <a:t>regioni</a:t>
            </a:r>
            <a:r>
              <a:rPr sz="1600" dirty="0">
                <a:latin typeface="+mj-lt"/>
              </a:rPr>
              <a:t> e </a:t>
            </a:r>
            <a:r>
              <a:rPr sz="1600" dirty="0" err="1">
                <a:latin typeface="+mj-lt"/>
              </a:rPr>
              <a:t>gli</a:t>
            </a:r>
            <a:r>
              <a:rPr sz="1600" dirty="0">
                <a:latin typeface="+mj-lt"/>
              </a:rPr>
              <a:t> </a:t>
            </a:r>
            <a:r>
              <a:rPr sz="1600" dirty="0" err="1">
                <a:latin typeface="+mj-lt"/>
              </a:rPr>
              <a:t>enti</a:t>
            </a:r>
            <a:r>
              <a:rPr sz="1600" dirty="0">
                <a:latin typeface="+mj-lt"/>
              </a:rPr>
              <a:t> </a:t>
            </a:r>
            <a:r>
              <a:rPr sz="1600" dirty="0" err="1">
                <a:latin typeface="+mj-lt"/>
              </a:rPr>
              <a:t>locali</a:t>
            </a:r>
            <a:r>
              <a:rPr sz="1600" dirty="0">
                <a:latin typeface="+mj-lt"/>
              </a:rPr>
              <a:t> […] </a:t>
            </a:r>
            <a:r>
              <a:rPr sz="1600" dirty="0" err="1">
                <a:latin typeface="+mj-lt"/>
              </a:rPr>
              <a:t>possono</a:t>
            </a:r>
            <a:r>
              <a:rPr sz="1600" dirty="0">
                <a:latin typeface="+mj-lt"/>
              </a:rPr>
              <a:t> </a:t>
            </a:r>
            <a:r>
              <a:rPr sz="1600" dirty="0" err="1">
                <a:latin typeface="+mj-lt"/>
              </a:rPr>
              <a:t>introdurre</a:t>
            </a:r>
            <a:r>
              <a:rPr sz="1600" dirty="0">
                <a:latin typeface="+mj-lt"/>
              </a:rPr>
              <a:t> </a:t>
            </a:r>
            <a:r>
              <a:rPr sz="1600" dirty="0" err="1">
                <a:latin typeface="+mj-lt"/>
              </a:rPr>
              <a:t>autonomamente</a:t>
            </a:r>
            <a:r>
              <a:rPr sz="1600" dirty="0">
                <a:latin typeface="+mj-lt"/>
              </a:rPr>
              <a:t>, con le </a:t>
            </a:r>
            <a:r>
              <a:rPr sz="1600" dirty="0" err="1">
                <a:latin typeface="+mj-lt"/>
              </a:rPr>
              <a:t>forme</a:t>
            </a:r>
            <a:r>
              <a:rPr sz="1600" dirty="0">
                <a:latin typeface="+mj-lt"/>
              </a:rPr>
              <a:t> </a:t>
            </a:r>
            <a:r>
              <a:rPr sz="1600" dirty="0" err="1">
                <a:latin typeface="+mj-lt"/>
              </a:rPr>
              <a:t>previste</a:t>
            </a:r>
            <a:r>
              <a:rPr sz="1600" dirty="0">
                <a:latin typeface="+mj-lt"/>
              </a:rPr>
              <a:t> </a:t>
            </a:r>
            <a:r>
              <a:rPr sz="1600" dirty="0" err="1">
                <a:latin typeface="+mj-lt"/>
              </a:rPr>
              <a:t>dalla</a:t>
            </a:r>
            <a:r>
              <a:rPr sz="1600" dirty="0">
                <a:latin typeface="+mj-lt"/>
              </a:rPr>
              <a:t> </a:t>
            </a:r>
            <a:r>
              <a:rPr sz="1600" dirty="0" err="1">
                <a:latin typeface="+mj-lt"/>
              </a:rPr>
              <a:t>legislazione</a:t>
            </a:r>
            <a:r>
              <a:rPr sz="1600" dirty="0">
                <a:latin typeface="+mj-lt"/>
              </a:rPr>
              <a:t> </a:t>
            </a:r>
            <a:r>
              <a:rPr sz="1600" dirty="0" err="1">
                <a:latin typeface="+mj-lt"/>
              </a:rPr>
              <a:t>vigente</a:t>
            </a:r>
            <a:r>
              <a:rPr sz="1600" dirty="0">
                <a:latin typeface="+mj-lt"/>
              </a:rPr>
              <a:t> per </a:t>
            </a:r>
            <a:r>
              <a:rPr sz="1600" dirty="0" err="1">
                <a:latin typeface="+mj-lt"/>
              </a:rPr>
              <a:t>l’adozione</a:t>
            </a:r>
            <a:r>
              <a:rPr sz="1600" dirty="0">
                <a:latin typeface="+mj-lt"/>
              </a:rPr>
              <a:t> </a:t>
            </a:r>
            <a:r>
              <a:rPr sz="1600" dirty="0" err="1">
                <a:latin typeface="+mj-lt"/>
              </a:rPr>
              <a:t>dei</a:t>
            </a:r>
            <a:r>
              <a:rPr sz="1600" dirty="0">
                <a:latin typeface="+mj-lt"/>
              </a:rPr>
              <a:t> </a:t>
            </a:r>
            <a:r>
              <a:rPr sz="1600" dirty="0" err="1">
                <a:latin typeface="+mj-lt"/>
              </a:rPr>
              <a:t>propri</a:t>
            </a:r>
            <a:r>
              <a:rPr sz="1600" dirty="0">
                <a:latin typeface="+mj-lt"/>
              </a:rPr>
              <a:t> </a:t>
            </a:r>
            <a:r>
              <a:rPr sz="1600" dirty="0" err="1">
                <a:latin typeface="+mj-lt"/>
              </a:rPr>
              <a:t>atti</a:t>
            </a:r>
            <a:r>
              <a:rPr sz="1600" dirty="0">
                <a:latin typeface="+mj-lt"/>
              </a:rPr>
              <a:t> </a:t>
            </a:r>
            <a:r>
              <a:rPr sz="1600" dirty="0" err="1">
                <a:latin typeface="+mj-lt"/>
              </a:rPr>
              <a:t>destinati</a:t>
            </a:r>
            <a:r>
              <a:rPr sz="1600" dirty="0">
                <a:latin typeface="+mj-lt"/>
              </a:rPr>
              <a:t> a </a:t>
            </a:r>
            <a:r>
              <a:rPr sz="1600" dirty="0" err="1">
                <a:latin typeface="+mj-lt"/>
              </a:rPr>
              <a:t>disciplinare</a:t>
            </a:r>
            <a:r>
              <a:rPr sz="1600" dirty="0">
                <a:latin typeface="+mj-lt"/>
              </a:rPr>
              <a:t> </a:t>
            </a:r>
            <a:r>
              <a:rPr sz="1600" dirty="0" err="1">
                <a:latin typeface="+mj-lt"/>
              </a:rPr>
              <a:t>tributi</a:t>
            </a:r>
            <a:r>
              <a:rPr sz="1600" dirty="0">
                <a:latin typeface="+mj-lt"/>
              </a:rPr>
              <a:t> di loro </a:t>
            </a:r>
            <a:r>
              <a:rPr sz="1600" dirty="0" err="1">
                <a:latin typeface="+mj-lt"/>
              </a:rPr>
              <a:t>spettanza</a:t>
            </a:r>
            <a:r>
              <a:rPr sz="1600" dirty="0">
                <a:latin typeface="+mj-lt"/>
              </a:rPr>
              <a:t>, </a:t>
            </a:r>
            <a:r>
              <a:rPr sz="1600" dirty="0" err="1">
                <a:latin typeface="+mj-lt"/>
              </a:rPr>
              <a:t>tipologie</a:t>
            </a:r>
            <a:r>
              <a:rPr sz="1600" dirty="0">
                <a:latin typeface="+mj-lt"/>
              </a:rPr>
              <a:t> di </a:t>
            </a:r>
            <a:r>
              <a:rPr sz="1600" dirty="0" err="1">
                <a:latin typeface="+mj-lt"/>
              </a:rPr>
              <a:t>definizione</a:t>
            </a:r>
            <a:r>
              <a:rPr sz="1600" dirty="0">
                <a:latin typeface="+mj-lt"/>
              </a:rPr>
              <a:t> </a:t>
            </a:r>
            <a:r>
              <a:rPr sz="1600" dirty="0" err="1">
                <a:latin typeface="+mj-lt"/>
              </a:rPr>
              <a:t>agevolata</a:t>
            </a:r>
            <a:r>
              <a:rPr sz="1600" dirty="0">
                <a:latin typeface="+mj-lt"/>
              </a:rPr>
              <a:t> </a:t>
            </a:r>
            <a:r>
              <a:rPr sz="1600" dirty="0" err="1">
                <a:latin typeface="+mj-lt"/>
              </a:rPr>
              <a:t>che</a:t>
            </a:r>
            <a:r>
              <a:rPr sz="1600" dirty="0">
                <a:latin typeface="+mj-lt"/>
              </a:rPr>
              <a:t> </a:t>
            </a:r>
            <a:r>
              <a:rPr sz="1600" dirty="0" err="1">
                <a:latin typeface="+mj-lt"/>
              </a:rPr>
              <a:t>prevedono</a:t>
            </a:r>
            <a:r>
              <a:rPr sz="1600" dirty="0">
                <a:latin typeface="+mj-lt"/>
              </a:rPr>
              <a:t> </a:t>
            </a:r>
            <a:r>
              <a:rPr sz="1600" dirty="0" err="1">
                <a:latin typeface="+mj-lt"/>
              </a:rPr>
              <a:t>l’esclusione</a:t>
            </a:r>
            <a:r>
              <a:rPr sz="1600" dirty="0">
                <a:latin typeface="+mj-lt"/>
              </a:rPr>
              <a:t> o la </a:t>
            </a:r>
            <a:r>
              <a:rPr sz="1600" dirty="0" err="1">
                <a:latin typeface="+mj-lt"/>
              </a:rPr>
              <a:t>riduzione</a:t>
            </a:r>
            <a:r>
              <a:rPr sz="1600" dirty="0">
                <a:latin typeface="+mj-lt"/>
              </a:rPr>
              <a:t> degli </a:t>
            </a:r>
            <a:r>
              <a:rPr sz="1600" dirty="0" err="1">
                <a:latin typeface="+mj-lt"/>
              </a:rPr>
              <a:t>interessi</a:t>
            </a:r>
            <a:r>
              <a:rPr sz="1600" dirty="0">
                <a:latin typeface="+mj-lt"/>
              </a:rPr>
              <a:t> o </a:t>
            </a:r>
            <a:r>
              <a:rPr sz="1600" dirty="0" err="1">
                <a:latin typeface="+mj-lt"/>
              </a:rPr>
              <a:t>anche</a:t>
            </a:r>
            <a:r>
              <a:rPr sz="1600" dirty="0">
                <a:latin typeface="+mj-lt"/>
              </a:rPr>
              <a:t> delle </a:t>
            </a:r>
            <a:r>
              <a:rPr sz="1600" dirty="0" err="1">
                <a:latin typeface="+mj-lt"/>
              </a:rPr>
              <a:t>sanzioni</a:t>
            </a:r>
            <a:r>
              <a:rPr sz="1600" dirty="0">
                <a:latin typeface="+mj-lt"/>
              </a:rPr>
              <a:t>, per le </a:t>
            </a:r>
            <a:r>
              <a:rPr sz="1600" dirty="0" err="1">
                <a:latin typeface="+mj-lt"/>
              </a:rPr>
              <a:t>ipotesi</a:t>
            </a:r>
            <a:r>
              <a:rPr sz="1600" dirty="0">
                <a:latin typeface="+mj-lt"/>
              </a:rPr>
              <a:t> in cui, </a:t>
            </a:r>
            <a:r>
              <a:rPr sz="1600" dirty="0" err="1">
                <a:latin typeface="+mj-lt"/>
              </a:rPr>
              <a:t>entro</a:t>
            </a:r>
            <a:r>
              <a:rPr sz="1600" dirty="0">
                <a:latin typeface="+mj-lt"/>
              </a:rPr>
              <a:t> un </a:t>
            </a:r>
            <a:r>
              <a:rPr sz="1600" dirty="0" err="1">
                <a:latin typeface="+mj-lt"/>
              </a:rPr>
              <a:t>termine</a:t>
            </a:r>
            <a:r>
              <a:rPr sz="1600" dirty="0">
                <a:latin typeface="+mj-lt"/>
              </a:rPr>
              <a:t> </a:t>
            </a:r>
            <a:r>
              <a:rPr sz="1600" dirty="0" err="1">
                <a:latin typeface="+mj-lt"/>
              </a:rPr>
              <a:t>appositamente</a:t>
            </a:r>
            <a:r>
              <a:rPr sz="1600" dirty="0">
                <a:latin typeface="+mj-lt"/>
              </a:rPr>
              <a:t> </a:t>
            </a:r>
            <a:r>
              <a:rPr sz="1600" dirty="0" err="1">
                <a:latin typeface="+mj-lt"/>
              </a:rPr>
              <a:t>fissato</a:t>
            </a:r>
            <a:r>
              <a:rPr sz="1600" dirty="0">
                <a:latin typeface="+mj-lt"/>
              </a:rPr>
              <a:t> da </a:t>
            </a:r>
            <a:r>
              <a:rPr sz="1600" dirty="0" err="1">
                <a:latin typeface="+mj-lt"/>
              </a:rPr>
              <a:t>ciascun</a:t>
            </a:r>
            <a:r>
              <a:rPr sz="1600" dirty="0">
                <a:latin typeface="+mj-lt"/>
              </a:rPr>
              <a:t> </a:t>
            </a:r>
            <a:r>
              <a:rPr sz="1600" dirty="0" err="1">
                <a:latin typeface="+mj-lt"/>
              </a:rPr>
              <a:t>ente</a:t>
            </a:r>
            <a:r>
              <a:rPr sz="1600" dirty="0">
                <a:latin typeface="+mj-lt"/>
              </a:rPr>
              <a:t>, non </a:t>
            </a:r>
            <a:r>
              <a:rPr sz="1600" dirty="0" err="1">
                <a:latin typeface="+mj-lt"/>
              </a:rPr>
              <a:t>inferiore</a:t>
            </a:r>
            <a:r>
              <a:rPr sz="1600" dirty="0">
                <a:latin typeface="+mj-lt"/>
              </a:rPr>
              <a:t> a </a:t>
            </a:r>
            <a:r>
              <a:rPr sz="1600" dirty="0" err="1">
                <a:latin typeface="+mj-lt"/>
              </a:rPr>
              <a:t>sessanta</a:t>
            </a:r>
            <a:r>
              <a:rPr sz="1600" dirty="0">
                <a:latin typeface="+mj-lt"/>
              </a:rPr>
              <a:t> </a:t>
            </a:r>
            <a:r>
              <a:rPr sz="1600" dirty="0" err="1">
                <a:latin typeface="+mj-lt"/>
              </a:rPr>
              <a:t>giorni</a:t>
            </a:r>
            <a:r>
              <a:rPr sz="1600" dirty="0">
                <a:latin typeface="+mj-lt"/>
              </a:rPr>
              <a:t> </a:t>
            </a:r>
            <a:r>
              <a:rPr sz="1600" dirty="0" err="1">
                <a:latin typeface="+mj-lt"/>
              </a:rPr>
              <a:t>dalla</a:t>
            </a:r>
            <a:r>
              <a:rPr sz="1600" dirty="0">
                <a:latin typeface="+mj-lt"/>
              </a:rPr>
              <a:t> data di </a:t>
            </a:r>
            <a:r>
              <a:rPr sz="1600" dirty="0" err="1">
                <a:latin typeface="+mj-lt"/>
              </a:rPr>
              <a:t>pubblicazione</a:t>
            </a:r>
            <a:r>
              <a:rPr sz="1600" dirty="0">
                <a:latin typeface="+mj-lt"/>
              </a:rPr>
              <a:t> </a:t>
            </a:r>
            <a:r>
              <a:rPr sz="1600" dirty="0" err="1">
                <a:latin typeface="+mj-lt"/>
              </a:rPr>
              <a:t>dell’atto</a:t>
            </a:r>
            <a:r>
              <a:rPr sz="1600" dirty="0">
                <a:latin typeface="+mj-lt"/>
              </a:rPr>
              <a:t> </a:t>
            </a:r>
            <a:r>
              <a:rPr sz="1600" dirty="0" err="1">
                <a:latin typeface="+mj-lt"/>
              </a:rPr>
              <a:t>nel</a:t>
            </a:r>
            <a:r>
              <a:rPr sz="1600" dirty="0">
                <a:latin typeface="+mj-lt"/>
              </a:rPr>
              <a:t> proprio </a:t>
            </a:r>
            <a:r>
              <a:rPr sz="1600" dirty="0" err="1">
                <a:latin typeface="+mj-lt"/>
              </a:rPr>
              <a:t>sito</a:t>
            </a:r>
            <a:r>
              <a:rPr sz="1600" dirty="0">
                <a:latin typeface="+mj-lt"/>
              </a:rPr>
              <a:t> internet </a:t>
            </a:r>
            <a:r>
              <a:rPr sz="1600" dirty="0" err="1">
                <a:latin typeface="+mj-lt"/>
              </a:rPr>
              <a:t>istituzionale</a:t>
            </a:r>
            <a:r>
              <a:rPr sz="1600" dirty="0">
                <a:latin typeface="+mj-lt"/>
              </a:rPr>
              <a:t>, </a:t>
            </a:r>
            <a:r>
              <a:rPr sz="1600" b="1" i="1" dirty="0" err="1">
                <a:latin typeface="+mj-lt"/>
              </a:rPr>
              <a:t>i</a:t>
            </a:r>
            <a:r>
              <a:rPr sz="1600" b="1" i="1" dirty="0">
                <a:latin typeface="+mj-lt"/>
              </a:rPr>
              <a:t> </a:t>
            </a:r>
            <a:r>
              <a:rPr sz="1600" b="1" i="1" dirty="0" err="1">
                <a:latin typeface="+mj-lt"/>
              </a:rPr>
              <a:t>contribuenti</a:t>
            </a:r>
            <a:r>
              <a:rPr sz="1600" b="1" i="1" dirty="0">
                <a:latin typeface="+mj-lt"/>
              </a:rPr>
              <a:t> </a:t>
            </a:r>
            <a:r>
              <a:rPr sz="1600" b="1" i="1" dirty="0" err="1">
                <a:latin typeface="+mj-lt"/>
              </a:rPr>
              <a:t>adempiano</a:t>
            </a:r>
            <a:r>
              <a:rPr sz="1600" b="1" i="1" dirty="0">
                <a:latin typeface="+mj-lt"/>
              </a:rPr>
              <a:t> ad </a:t>
            </a:r>
            <a:r>
              <a:rPr sz="1600" b="1" i="1" dirty="0" err="1">
                <a:latin typeface="+mj-lt"/>
              </a:rPr>
              <a:t>obblighi</a:t>
            </a:r>
            <a:r>
              <a:rPr sz="1600" b="1" i="1" dirty="0">
                <a:latin typeface="+mj-lt"/>
              </a:rPr>
              <a:t> </a:t>
            </a:r>
            <a:r>
              <a:rPr sz="1600" b="1" i="1" dirty="0" err="1">
                <a:latin typeface="+mj-lt"/>
              </a:rPr>
              <a:t>tributari</a:t>
            </a:r>
            <a:r>
              <a:rPr sz="1600" b="1" i="1" dirty="0">
                <a:latin typeface="+mj-lt"/>
              </a:rPr>
              <a:t> </a:t>
            </a:r>
            <a:r>
              <a:rPr sz="1600" b="1" i="1" dirty="0" err="1">
                <a:latin typeface="+mj-lt"/>
              </a:rPr>
              <a:t>precedentemente</a:t>
            </a:r>
            <a:r>
              <a:rPr sz="1600" b="1" i="1" dirty="0">
                <a:latin typeface="+mj-lt"/>
              </a:rPr>
              <a:t> in </a:t>
            </a:r>
            <a:r>
              <a:rPr sz="1600" b="1" i="1" dirty="0" err="1">
                <a:latin typeface="+mj-lt"/>
              </a:rPr>
              <a:t>tutto</a:t>
            </a:r>
            <a:r>
              <a:rPr sz="1600" b="1" i="1" dirty="0">
                <a:latin typeface="+mj-lt"/>
              </a:rPr>
              <a:t> o in </a:t>
            </a:r>
            <a:r>
              <a:rPr sz="1600" b="1" i="1" dirty="0" err="1">
                <a:latin typeface="+mj-lt"/>
              </a:rPr>
              <a:t>parte</a:t>
            </a:r>
            <a:r>
              <a:rPr sz="1600" b="1" i="1" dirty="0">
                <a:latin typeface="+mj-lt"/>
              </a:rPr>
              <a:t> non </a:t>
            </a:r>
            <a:r>
              <a:rPr sz="1600" b="1" i="1" dirty="0" err="1">
                <a:latin typeface="+mj-lt"/>
              </a:rPr>
              <a:t>adempiuti</a:t>
            </a:r>
            <a:r>
              <a:rPr sz="1600" dirty="0">
                <a:latin typeface="+mj-lt"/>
              </a:rPr>
              <a:t>”.</a:t>
            </a:r>
          </a:p>
        </p:txBody>
      </p:sp>
      <p:sp>
        <p:nvSpPr>
          <p:cNvPr id="2" name="Titolo 1">
            <a:extLst>
              <a:ext uri="{FF2B5EF4-FFF2-40B4-BE49-F238E27FC236}">
                <a16:creationId xmlns:a16="http://schemas.microsoft.com/office/drawing/2014/main" id="{9C8E0E22-2C5F-A23B-EAC4-ECAD0339851E}"/>
              </a:ext>
            </a:extLst>
          </p:cNvPr>
          <p:cNvSpPr txBox="1">
            <a:spLocks/>
          </p:cNvSpPr>
          <p:nvPr/>
        </p:nvSpPr>
        <p:spPr>
          <a:xfrm>
            <a:off x="566057" y="540099"/>
            <a:ext cx="8011886" cy="626851"/>
          </a:xfrm>
          <a:prstGeom prst="rect">
            <a:avLst/>
          </a:prstGeom>
        </p:spPr>
        <p:txBody>
          <a:bodyPr vert="horz" lIns="91440" tIns="45720" rIns="91440" bIns="45720" rtlCol="0" anchor="ctr">
            <a:normAutofit/>
          </a:bodyPr>
          <a:lstStyle>
            <a:lvl1pPr algn="l" defTabSz="685800" rtl="0" eaLnBrk="1" latinLnBrk="0" hangingPunct="1">
              <a:lnSpc>
                <a:spcPct val="100000"/>
              </a:lnSpc>
              <a:spcBef>
                <a:spcPct val="0"/>
              </a:spcBef>
              <a:buNone/>
              <a:defRPr sz="1500" b="1" kern="1200">
                <a:solidFill>
                  <a:srgbClr val="484848"/>
                </a:solidFill>
                <a:latin typeface="Verdana" panose="020B0604030504040204" pitchFamily="34" charset="0"/>
                <a:ea typeface="Verdana" panose="020B0604030504040204" pitchFamily="34" charset="0"/>
                <a:cs typeface="Verdana" panose="020B0604030504040204" pitchFamily="34" charset="0"/>
              </a:defRPr>
            </a:lvl1pPr>
          </a:lstStyle>
          <a:p>
            <a:r>
              <a:rPr lang="it-IT" dirty="0">
                <a:solidFill>
                  <a:schemeClr val="tx1"/>
                </a:solidFill>
                <a:latin typeface="+mj-lt"/>
              </a:rPr>
              <a:t>Rottamazione-quinquies enti locali</a:t>
            </a:r>
          </a:p>
        </p:txBody>
      </p:sp>
      <p:sp>
        <p:nvSpPr>
          <p:cNvPr id="3" name="Segnaposto numero diapositiva 3">
            <a:extLst>
              <a:ext uri="{FF2B5EF4-FFF2-40B4-BE49-F238E27FC236}">
                <a16:creationId xmlns:a16="http://schemas.microsoft.com/office/drawing/2014/main" id="{E1FA1311-0AF2-5BD3-239E-F2FFDEEABF3A}"/>
              </a:ext>
            </a:extLst>
          </p:cNvPr>
          <p:cNvSpPr txBox="1">
            <a:spLocks/>
          </p:cNvSpPr>
          <p:nvPr/>
        </p:nvSpPr>
        <p:spPr>
          <a:xfrm>
            <a:off x="3604591" y="4793767"/>
            <a:ext cx="2292626"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FB5B9F2C-B2AC-42B8-8C0E-D6B8362F432E}" type="slidenum">
              <a:rPr lang="it-IT" sz="1300" b="1" smtClean="0">
                <a:solidFill>
                  <a:srgbClr val="0082C6"/>
                </a:solidFill>
                <a:latin typeface="+mj-lt"/>
              </a:rPr>
              <a:pPr algn="ctr"/>
              <a:t>169</a:t>
            </a:fld>
            <a:endParaRPr lang="it-IT" sz="1300" b="1" dirty="0">
              <a:solidFill>
                <a:srgbClr val="0082C6"/>
              </a:solidFill>
              <a:latin typeface="+mj-lt"/>
            </a:endParaRPr>
          </a:p>
        </p:txBody>
      </p:sp>
    </p:spTree>
    <p:extLst>
      <p:ext uri="{BB962C8B-B14F-4D97-AF65-F5344CB8AC3E}">
        <p14:creationId xmlns:p14="http://schemas.microsoft.com/office/powerpoint/2010/main" val="3304200028"/>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4" name="Connettore diritto 3"/>
          <p:cNvSpPr/>
          <p:nvPr/>
        </p:nvSpPr>
        <p:spPr>
          <a:xfrm>
            <a:off x="0" y="0"/>
            <a:ext cx="685801" cy="0"/>
          </a:xfrm>
          <a:prstGeom prst="line">
            <a:avLst/>
          </a:prstGeom>
          <a:ln w="3175">
            <a:solidFill>
              <a:srgbClr val="FBFFFF"/>
            </a:solidFill>
            <a:miter/>
          </a:ln>
        </p:spPr>
        <p:txBody>
          <a:bodyPr lIns="34289" tIns="34289" rIns="34289" bIns="34289"/>
          <a:lstStyle/>
          <a:p>
            <a:endParaRPr sz="1350">
              <a:latin typeface="+mj-lt"/>
            </a:endParaRPr>
          </a:p>
        </p:txBody>
      </p:sp>
      <p:sp>
        <p:nvSpPr>
          <p:cNvPr id="657" name="CasellaDiTesto 5"/>
          <p:cNvSpPr txBox="1"/>
          <p:nvPr/>
        </p:nvSpPr>
        <p:spPr>
          <a:xfrm>
            <a:off x="566057" y="1280003"/>
            <a:ext cx="8011886" cy="16850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4289" tIns="34289" rIns="34289" bIns="34289" anchor="ctr">
            <a:spAutoFit/>
          </a:bodyPr>
          <a:lstStyle>
            <a:lvl1pPr algn="just">
              <a:lnSpc>
                <a:spcPct val="150000"/>
              </a:lnSpc>
              <a:defRPr sz="2000">
                <a:latin typeface="Poppins"/>
                <a:ea typeface="Poppins"/>
                <a:cs typeface="Poppins"/>
                <a:sym typeface="Poppins"/>
              </a:defRPr>
            </a:lvl1pPr>
          </a:lstStyle>
          <a:p>
            <a:r>
              <a:rPr sz="1800" dirty="0">
                <a:latin typeface="+mj-lt"/>
              </a:rPr>
              <a:t>“</a:t>
            </a:r>
            <a:r>
              <a:rPr sz="1800" dirty="0" err="1">
                <a:latin typeface="+mj-lt"/>
              </a:rPr>
              <a:t>Ciascuna</a:t>
            </a:r>
            <a:r>
              <a:rPr sz="1800" dirty="0">
                <a:latin typeface="+mj-lt"/>
              </a:rPr>
              <a:t> </a:t>
            </a:r>
            <a:r>
              <a:rPr sz="1800" dirty="0" err="1">
                <a:latin typeface="+mj-lt"/>
              </a:rPr>
              <a:t>regione</a:t>
            </a:r>
            <a:r>
              <a:rPr sz="1800" dirty="0">
                <a:latin typeface="+mj-lt"/>
              </a:rPr>
              <a:t> e </a:t>
            </a:r>
            <a:r>
              <a:rPr sz="1800" dirty="0" err="1">
                <a:latin typeface="+mj-lt"/>
              </a:rPr>
              <a:t>ciascun</a:t>
            </a:r>
            <a:r>
              <a:rPr sz="1800" dirty="0">
                <a:latin typeface="+mj-lt"/>
              </a:rPr>
              <a:t> </a:t>
            </a:r>
            <a:r>
              <a:rPr sz="1800" dirty="0" err="1">
                <a:latin typeface="+mj-lt"/>
              </a:rPr>
              <a:t>ente</a:t>
            </a:r>
            <a:r>
              <a:rPr sz="1800" dirty="0">
                <a:latin typeface="+mj-lt"/>
              </a:rPr>
              <a:t> locale </a:t>
            </a:r>
            <a:r>
              <a:rPr sz="1800" dirty="0" err="1">
                <a:latin typeface="+mj-lt"/>
              </a:rPr>
              <a:t>possono</a:t>
            </a:r>
            <a:r>
              <a:rPr sz="1800" dirty="0">
                <a:latin typeface="+mj-lt"/>
              </a:rPr>
              <a:t> </a:t>
            </a:r>
            <a:r>
              <a:rPr sz="1800" dirty="0" err="1">
                <a:latin typeface="+mj-lt"/>
              </a:rPr>
              <a:t>stabilire</a:t>
            </a:r>
            <a:r>
              <a:rPr sz="1800" dirty="0">
                <a:latin typeface="+mj-lt"/>
              </a:rPr>
              <a:t> </a:t>
            </a:r>
            <a:r>
              <a:rPr sz="1800" dirty="0" err="1">
                <a:latin typeface="+mj-lt"/>
              </a:rPr>
              <a:t>forme</a:t>
            </a:r>
            <a:r>
              <a:rPr sz="1800" dirty="0">
                <a:latin typeface="+mj-lt"/>
              </a:rPr>
              <a:t> di </a:t>
            </a:r>
            <a:r>
              <a:rPr sz="1800" dirty="0" err="1">
                <a:latin typeface="+mj-lt"/>
              </a:rPr>
              <a:t>definizione</a:t>
            </a:r>
            <a:r>
              <a:rPr sz="1800" dirty="0">
                <a:latin typeface="+mj-lt"/>
              </a:rPr>
              <a:t> </a:t>
            </a:r>
            <a:r>
              <a:rPr sz="1800" dirty="0" err="1">
                <a:latin typeface="+mj-lt"/>
              </a:rPr>
              <a:t>agevolata</a:t>
            </a:r>
            <a:r>
              <a:rPr sz="1800" dirty="0">
                <a:latin typeface="+mj-lt"/>
              </a:rPr>
              <a:t> </a:t>
            </a:r>
            <a:r>
              <a:rPr sz="1800" dirty="0" err="1">
                <a:latin typeface="+mj-lt"/>
              </a:rPr>
              <a:t>anche</a:t>
            </a:r>
            <a:r>
              <a:rPr sz="1800" dirty="0">
                <a:latin typeface="+mj-lt"/>
              </a:rPr>
              <a:t> per </a:t>
            </a:r>
            <a:r>
              <a:rPr sz="1800" dirty="0" err="1">
                <a:latin typeface="+mj-lt"/>
              </a:rPr>
              <a:t>i</a:t>
            </a:r>
            <a:r>
              <a:rPr sz="1800" dirty="0">
                <a:latin typeface="+mj-lt"/>
              </a:rPr>
              <a:t> </a:t>
            </a:r>
            <a:r>
              <a:rPr sz="1800" dirty="0" err="1">
                <a:latin typeface="+mj-lt"/>
              </a:rPr>
              <a:t>casi</a:t>
            </a:r>
            <a:r>
              <a:rPr sz="1800" dirty="0">
                <a:latin typeface="+mj-lt"/>
              </a:rPr>
              <a:t> in cui </a:t>
            </a:r>
            <a:r>
              <a:rPr sz="1800" dirty="0" err="1">
                <a:latin typeface="+mj-lt"/>
              </a:rPr>
              <a:t>siano</a:t>
            </a:r>
            <a:r>
              <a:rPr sz="1800" dirty="0">
                <a:latin typeface="+mj-lt"/>
              </a:rPr>
              <a:t> </a:t>
            </a:r>
            <a:r>
              <a:rPr sz="1800" dirty="0" err="1">
                <a:latin typeface="+mj-lt"/>
              </a:rPr>
              <a:t>già</a:t>
            </a:r>
            <a:r>
              <a:rPr sz="1800" dirty="0">
                <a:latin typeface="+mj-lt"/>
              </a:rPr>
              <a:t> in </a:t>
            </a:r>
            <a:r>
              <a:rPr sz="1800" dirty="0" err="1">
                <a:latin typeface="+mj-lt"/>
              </a:rPr>
              <a:t>corso</a:t>
            </a:r>
            <a:r>
              <a:rPr sz="1800" dirty="0">
                <a:latin typeface="+mj-lt"/>
              </a:rPr>
              <a:t> procedure di </a:t>
            </a:r>
            <a:r>
              <a:rPr sz="1800" dirty="0" err="1">
                <a:latin typeface="+mj-lt"/>
              </a:rPr>
              <a:t>accertamento</a:t>
            </a:r>
            <a:r>
              <a:rPr sz="1800" dirty="0">
                <a:latin typeface="+mj-lt"/>
              </a:rPr>
              <a:t> o </a:t>
            </a:r>
            <a:r>
              <a:rPr sz="1800" dirty="0" err="1">
                <a:latin typeface="+mj-lt"/>
              </a:rPr>
              <a:t>controversie</a:t>
            </a:r>
            <a:r>
              <a:rPr sz="1800" dirty="0">
                <a:latin typeface="+mj-lt"/>
              </a:rPr>
              <a:t> </a:t>
            </a:r>
            <a:r>
              <a:rPr sz="1800" dirty="0" err="1">
                <a:latin typeface="+mj-lt"/>
              </a:rPr>
              <a:t>attribuite</a:t>
            </a:r>
            <a:r>
              <a:rPr sz="1800" dirty="0">
                <a:latin typeface="+mj-lt"/>
              </a:rPr>
              <a:t> </a:t>
            </a:r>
            <a:r>
              <a:rPr sz="1800" dirty="0" err="1">
                <a:latin typeface="+mj-lt"/>
              </a:rPr>
              <a:t>alla</a:t>
            </a:r>
            <a:r>
              <a:rPr sz="1800" dirty="0">
                <a:latin typeface="+mj-lt"/>
              </a:rPr>
              <a:t> </a:t>
            </a:r>
            <a:r>
              <a:rPr sz="1800" dirty="0" err="1">
                <a:latin typeface="+mj-lt"/>
              </a:rPr>
              <a:t>giurisdizione</a:t>
            </a:r>
            <a:r>
              <a:rPr sz="1800" dirty="0">
                <a:latin typeface="+mj-lt"/>
              </a:rPr>
              <a:t> </a:t>
            </a:r>
            <a:r>
              <a:rPr sz="1800" dirty="0" err="1">
                <a:latin typeface="+mj-lt"/>
              </a:rPr>
              <a:t>tributaria</a:t>
            </a:r>
            <a:r>
              <a:rPr sz="1800" dirty="0">
                <a:latin typeface="+mj-lt"/>
              </a:rPr>
              <a:t> in cui è parte </a:t>
            </a:r>
            <a:r>
              <a:rPr sz="1800" dirty="0" err="1">
                <a:latin typeface="+mj-lt"/>
              </a:rPr>
              <a:t>il</a:t>
            </a:r>
            <a:r>
              <a:rPr sz="1800" dirty="0">
                <a:latin typeface="+mj-lt"/>
              </a:rPr>
              <a:t> </a:t>
            </a:r>
            <a:r>
              <a:rPr sz="1800" dirty="0" err="1">
                <a:latin typeface="+mj-lt"/>
              </a:rPr>
              <a:t>medesimo</a:t>
            </a:r>
            <a:r>
              <a:rPr sz="1800" dirty="0">
                <a:latin typeface="+mj-lt"/>
              </a:rPr>
              <a:t> </a:t>
            </a:r>
            <a:r>
              <a:rPr sz="1800" dirty="0" err="1">
                <a:latin typeface="+mj-lt"/>
              </a:rPr>
              <a:t>ente</a:t>
            </a:r>
            <a:r>
              <a:rPr sz="1800" dirty="0">
                <a:latin typeface="+mj-lt"/>
              </a:rPr>
              <a:t>”.</a:t>
            </a:r>
          </a:p>
        </p:txBody>
      </p:sp>
      <p:sp>
        <p:nvSpPr>
          <p:cNvPr id="2" name="Titolo 1">
            <a:extLst>
              <a:ext uri="{FF2B5EF4-FFF2-40B4-BE49-F238E27FC236}">
                <a16:creationId xmlns:a16="http://schemas.microsoft.com/office/drawing/2014/main" id="{7BFDCAE2-1272-47F6-AAED-263888F8BFAC}"/>
              </a:ext>
            </a:extLst>
          </p:cNvPr>
          <p:cNvSpPr txBox="1">
            <a:spLocks/>
          </p:cNvSpPr>
          <p:nvPr/>
        </p:nvSpPr>
        <p:spPr>
          <a:xfrm>
            <a:off x="566057" y="540099"/>
            <a:ext cx="8011886" cy="626851"/>
          </a:xfrm>
          <a:prstGeom prst="rect">
            <a:avLst/>
          </a:prstGeom>
        </p:spPr>
        <p:txBody>
          <a:bodyPr vert="horz" lIns="91440" tIns="45720" rIns="91440" bIns="45720" rtlCol="0" anchor="ctr">
            <a:normAutofit/>
          </a:bodyPr>
          <a:lstStyle>
            <a:lvl1pPr algn="l" defTabSz="685800" rtl="0" eaLnBrk="1" latinLnBrk="0" hangingPunct="1">
              <a:lnSpc>
                <a:spcPct val="100000"/>
              </a:lnSpc>
              <a:spcBef>
                <a:spcPct val="0"/>
              </a:spcBef>
              <a:buNone/>
              <a:defRPr sz="1500" b="1" kern="1200">
                <a:solidFill>
                  <a:srgbClr val="484848"/>
                </a:solidFill>
                <a:latin typeface="Verdana" panose="020B0604030504040204" pitchFamily="34" charset="0"/>
                <a:ea typeface="Verdana" panose="020B0604030504040204" pitchFamily="34" charset="0"/>
                <a:cs typeface="Verdana" panose="020B0604030504040204" pitchFamily="34" charset="0"/>
              </a:defRPr>
            </a:lvl1pPr>
          </a:lstStyle>
          <a:p>
            <a:r>
              <a:rPr lang="it-IT" dirty="0">
                <a:solidFill>
                  <a:schemeClr val="tx1"/>
                </a:solidFill>
                <a:latin typeface="+mj-lt"/>
              </a:rPr>
              <a:t>Rottamazione-quinquies enti locali</a:t>
            </a:r>
          </a:p>
        </p:txBody>
      </p:sp>
      <p:sp>
        <p:nvSpPr>
          <p:cNvPr id="3" name="Segnaposto numero diapositiva 3">
            <a:extLst>
              <a:ext uri="{FF2B5EF4-FFF2-40B4-BE49-F238E27FC236}">
                <a16:creationId xmlns:a16="http://schemas.microsoft.com/office/drawing/2014/main" id="{E9E8C186-6BAF-E671-7908-CB3D28D442F8}"/>
              </a:ext>
            </a:extLst>
          </p:cNvPr>
          <p:cNvSpPr txBox="1">
            <a:spLocks/>
          </p:cNvSpPr>
          <p:nvPr/>
        </p:nvSpPr>
        <p:spPr>
          <a:xfrm>
            <a:off x="3604591" y="4793767"/>
            <a:ext cx="2292626"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FB5B9F2C-B2AC-42B8-8C0E-D6B8362F432E}" type="slidenum">
              <a:rPr lang="it-IT" sz="1300" b="1" smtClean="0">
                <a:solidFill>
                  <a:srgbClr val="0082C6"/>
                </a:solidFill>
                <a:latin typeface="+mj-lt"/>
              </a:rPr>
              <a:pPr algn="ctr"/>
              <a:t>170</a:t>
            </a:fld>
            <a:endParaRPr lang="it-IT" sz="1300" b="1" dirty="0">
              <a:solidFill>
                <a:srgbClr val="0082C6"/>
              </a:solidFill>
              <a:latin typeface="+mj-lt"/>
            </a:endParaRPr>
          </a:p>
        </p:txBody>
      </p:sp>
    </p:spTree>
    <p:extLst>
      <p:ext uri="{BB962C8B-B14F-4D97-AF65-F5344CB8AC3E}">
        <p14:creationId xmlns:p14="http://schemas.microsoft.com/office/powerpoint/2010/main" val="3944968193"/>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1" name="Connettore diritto 3"/>
          <p:cNvSpPr/>
          <p:nvPr/>
        </p:nvSpPr>
        <p:spPr>
          <a:xfrm>
            <a:off x="0" y="0"/>
            <a:ext cx="685801" cy="0"/>
          </a:xfrm>
          <a:prstGeom prst="line">
            <a:avLst/>
          </a:prstGeom>
          <a:ln w="3175">
            <a:solidFill>
              <a:srgbClr val="FBFFFF"/>
            </a:solidFill>
            <a:miter/>
          </a:ln>
        </p:spPr>
        <p:txBody>
          <a:bodyPr lIns="34289" tIns="34289" rIns="34289" bIns="34289"/>
          <a:lstStyle/>
          <a:p>
            <a:endParaRPr sz="1350">
              <a:latin typeface="+mj-lt"/>
            </a:endParaRPr>
          </a:p>
        </p:txBody>
      </p:sp>
      <p:sp>
        <p:nvSpPr>
          <p:cNvPr id="664" name="CasellaDiTesto 5"/>
          <p:cNvSpPr txBox="1"/>
          <p:nvPr/>
        </p:nvSpPr>
        <p:spPr>
          <a:xfrm>
            <a:off x="566057" y="1496458"/>
            <a:ext cx="8011886" cy="126957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4289" tIns="34289" rIns="34289" bIns="34289">
            <a:spAutoFit/>
          </a:bodyPr>
          <a:lstStyle>
            <a:lvl1pPr algn="just">
              <a:lnSpc>
                <a:spcPct val="150000"/>
              </a:lnSpc>
              <a:defRPr sz="2000">
                <a:latin typeface="Poppins"/>
                <a:ea typeface="Poppins"/>
                <a:cs typeface="Poppins"/>
                <a:sym typeface="Poppins"/>
              </a:defRPr>
            </a:lvl1pPr>
          </a:lstStyle>
          <a:p>
            <a:r>
              <a:rPr sz="1800" dirty="0">
                <a:latin typeface="+mj-lt"/>
              </a:rPr>
              <a:t>Nel </a:t>
            </a:r>
            <a:r>
              <a:rPr sz="1800" dirty="0" err="1">
                <a:latin typeface="+mj-lt"/>
              </a:rPr>
              <a:t>caso</a:t>
            </a:r>
            <a:r>
              <a:rPr sz="1800" dirty="0">
                <a:latin typeface="+mj-lt"/>
              </a:rPr>
              <a:t> in cui la </a:t>
            </a:r>
            <a:r>
              <a:rPr sz="1800" dirty="0" err="1">
                <a:latin typeface="+mj-lt"/>
              </a:rPr>
              <a:t>legge</a:t>
            </a:r>
            <a:r>
              <a:rPr sz="1800" dirty="0">
                <a:latin typeface="+mj-lt"/>
              </a:rPr>
              <a:t> </a:t>
            </a:r>
            <a:r>
              <a:rPr sz="1800" dirty="0" err="1">
                <a:latin typeface="+mj-lt"/>
              </a:rPr>
              <a:t>statale</a:t>
            </a:r>
            <a:r>
              <a:rPr sz="1800" dirty="0">
                <a:latin typeface="+mj-lt"/>
              </a:rPr>
              <a:t> </a:t>
            </a:r>
            <a:r>
              <a:rPr sz="1800" dirty="0" err="1">
                <a:latin typeface="+mj-lt"/>
              </a:rPr>
              <a:t>preveda</a:t>
            </a:r>
            <a:r>
              <a:rPr sz="1800" dirty="0">
                <a:latin typeface="+mj-lt"/>
              </a:rPr>
              <a:t> </a:t>
            </a:r>
            <a:r>
              <a:rPr sz="1800" dirty="0" err="1">
                <a:latin typeface="+mj-lt"/>
              </a:rPr>
              <a:t>forme</a:t>
            </a:r>
            <a:r>
              <a:rPr sz="1800" dirty="0">
                <a:latin typeface="+mj-lt"/>
              </a:rPr>
              <a:t> di </a:t>
            </a:r>
            <a:r>
              <a:rPr sz="1800" dirty="0" err="1">
                <a:latin typeface="+mj-lt"/>
              </a:rPr>
              <a:t>definizione</a:t>
            </a:r>
            <a:r>
              <a:rPr sz="1800" dirty="0">
                <a:latin typeface="+mj-lt"/>
              </a:rPr>
              <a:t> </a:t>
            </a:r>
            <a:r>
              <a:rPr sz="1800" dirty="0" err="1">
                <a:latin typeface="+mj-lt"/>
              </a:rPr>
              <a:t>agevolata</a:t>
            </a:r>
            <a:r>
              <a:rPr sz="1800" dirty="0">
                <a:latin typeface="+mj-lt"/>
              </a:rPr>
              <a:t>, le </a:t>
            </a:r>
            <a:r>
              <a:rPr sz="1800" dirty="0" err="1">
                <a:latin typeface="+mj-lt"/>
              </a:rPr>
              <a:t>regioni</a:t>
            </a:r>
            <a:r>
              <a:rPr sz="1800" dirty="0">
                <a:latin typeface="+mj-lt"/>
              </a:rPr>
              <a:t> e </a:t>
            </a:r>
            <a:r>
              <a:rPr sz="1800" dirty="0" err="1">
                <a:latin typeface="+mj-lt"/>
              </a:rPr>
              <a:t>gli</a:t>
            </a:r>
            <a:r>
              <a:rPr sz="1800" dirty="0">
                <a:latin typeface="+mj-lt"/>
              </a:rPr>
              <a:t> </a:t>
            </a:r>
            <a:r>
              <a:rPr sz="1800" dirty="0" err="1">
                <a:latin typeface="+mj-lt"/>
              </a:rPr>
              <a:t>enti</a:t>
            </a:r>
            <a:r>
              <a:rPr sz="1800" dirty="0">
                <a:latin typeface="+mj-lt"/>
              </a:rPr>
              <a:t> </a:t>
            </a:r>
            <a:r>
              <a:rPr sz="1800" dirty="0" err="1">
                <a:latin typeface="+mj-lt"/>
              </a:rPr>
              <a:t>locali</a:t>
            </a:r>
            <a:r>
              <a:rPr sz="1800" dirty="0">
                <a:latin typeface="+mj-lt"/>
              </a:rPr>
              <a:t> </a:t>
            </a:r>
            <a:r>
              <a:rPr sz="1800" dirty="0" err="1">
                <a:latin typeface="+mj-lt"/>
              </a:rPr>
              <a:t>possono</a:t>
            </a:r>
            <a:r>
              <a:rPr sz="1800" dirty="0">
                <a:latin typeface="+mj-lt"/>
              </a:rPr>
              <a:t> </a:t>
            </a:r>
            <a:r>
              <a:rPr sz="1800" dirty="0" err="1">
                <a:latin typeface="+mj-lt"/>
              </a:rPr>
              <a:t>introdurre</a:t>
            </a:r>
            <a:r>
              <a:rPr sz="1800" dirty="0">
                <a:latin typeface="+mj-lt"/>
              </a:rPr>
              <a:t> […] </a:t>
            </a:r>
            <a:r>
              <a:rPr sz="1800" dirty="0" err="1">
                <a:latin typeface="+mj-lt"/>
              </a:rPr>
              <a:t>analoghe</a:t>
            </a:r>
            <a:r>
              <a:rPr sz="1800" dirty="0">
                <a:latin typeface="+mj-lt"/>
              </a:rPr>
              <a:t> </a:t>
            </a:r>
            <a:r>
              <a:rPr sz="1800" dirty="0" err="1">
                <a:latin typeface="+mj-lt"/>
              </a:rPr>
              <a:t>forme</a:t>
            </a:r>
            <a:r>
              <a:rPr sz="1800" dirty="0">
                <a:latin typeface="+mj-lt"/>
              </a:rPr>
              <a:t> di </a:t>
            </a:r>
            <a:r>
              <a:rPr sz="1800" dirty="0" err="1">
                <a:latin typeface="+mj-lt"/>
              </a:rPr>
              <a:t>definizione</a:t>
            </a:r>
            <a:r>
              <a:rPr sz="1800" dirty="0">
                <a:latin typeface="+mj-lt"/>
              </a:rPr>
              <a:t> </a:t>
            </a:r>
            <a:r>
              <a:rPr sz="1800" dirty="0" err="1">
                <a:latin typeface="+mj-lt"/>
              </a:rPr>
              <a:t>agevolata</a:t>
            </a:r>
            <a:r>
              <a:rPr sz="1800" dirty="0">
                <a:latin typeface="+mj-lt"/>
              </a:rPr>
              <a:t> per </a:t>
            </a:r>
            <a:r>
              <a:rPr sz="1800" dirty="0" err="1">
                <a:latin typeface="+mj-lt"/>
              </a:rPr>
              <a:t>assicurare</a:t>
            </a:r>
            <a:r>
              <a:rPr sz="1800" dirty="0">
                <a:latin typeface="+mj-lt"/>
              </a:rPr>
              <a:t> ai </a:t>
            </a:r>
            <a:r>
              <a:rPr sz="1800" dirty="0" err="1">
                <a:latin typeface="+mj-lt"/>
              </a:rPr>
              <a:t>contribuenti</a:t>
            </a:r>
            <a:r>
              <a:rPr sz="1800" dirty="0">
                <a:latin typeface="+mj-lt"/>
              </a:rPr>
              <a:t> il </a:t>
            </a:r>
            <a:r>
              <a:rPr sz="1800" dirty="0" err="1">
                <a:latin typeface="+mj-lt"/>
              </a:rPr>
              <a:t>medesimo</a:t>
            </a:r>
            <a:r>
              <a:rPr sz="1800" dirty="0">
                <a:latin typeface="+mj-lt"/>
              </a:rPr>
              <a:t> </a:t>
            </a:r>
            <a:r>
              <a:rPr sz="1800" dirty="0" err="1">
                <a:latin typeface="+mj-lt"/>
              </a:rPr>
              <a:t>trattamento</a:t>
            </a:r>
            <a:r>
              <a:rPr sz="1800" dirty="0">
                <a:latin typeface="+mj-lt"/>
              </a:rPr>
              <a:t> </a:t>
            </a:r>
            <a:r>
              <a:rPr sz="1800" dirty="0" err="1">
                <a:latin typeface="+mj-lt"/>
              </a:rPr>
              <a:t>tributario</a:t>
            </a:r>
            <a:r>
              <a:rPr sz="1800" dirty="0">
                <a:latin typeface="+mj-lt"/>
              </a:rPr>
              <a:t>.</a:t>
            </a:r>
          </a:p>
        </p:txBody>
      </p:sp>
      <p:sp>
        <p:nvSpPr>
          <p:cNvPr id="2" name="Titolo 1">
            <a:extLst>
              <a:ext uri="{FF2B5EF4-FFF2-40B4-BE49-F238E27FC236}">
                <a16:creationId xmlns:a16="http://schemas.microsoft.com/office/drawing/2014/main" id="{568DC3E7-CC4A-FCEB-912A-2E57A935DF17}"/>
              </a:ext>
            </a:extLst>
          </p:cNvPr>
          <p:cNvSpPr txBox="1">
            <a:spLocks/>
          </p:cNvSpPr>
          <p:nvPr/>
        </p:nvSpPr>
        <p:spPr>
          <a:xfrm>
            <a:off x="566057" y="540099"/>
            <a:ext cx="8011886" cy="626851"/>
          </a:xfrm>
          <a:prstGeom prst="rect">
            <a:avLst/>
          </a:prstGeom>
        </p:spPr>
        <p:txBody>
          <a:bodyPr vert="horz" lIns="91440" tIns="45720" rIns="91440" bIns="45720" rtlCol="0" anchor="ctr">
            <a:normAutofit/>
          </a:bodyPr>
          <a:lstStyle>
            <a:lvl1pPr algn="l" defTabSz="685800" rtl="0" eaLnBrk="1" latinLnBrk="0" hangingPunct="1">
              <a:lnSpc>
                <a:spcPct val="100000"/>
              </a:lnSpc>
              <a:spcBef>
                <a:spcPct val="0"/>
              </a:spcBef>
              <a:buNone/>
              <a:defRPr sz="1500" b="1" kern="1200">
                <a:solidFill>
                  <a:srgbClr val="484848"/>
                </a:solidFill>
                <a:latin typeface="Verdana" panose="020B0604030504040204" pitchFamily="34" charset="0"/>
                <a:ea typeface="Verdana" panose="020B0604030504040204" pitchFamily="34" charset="0"/>
                <a:cs typeface="Verdana" panose="020B0604030504040204" pitchFamily="34" charset="0"/>
              </a:defRPr>
            </a:lvl1pPr>
          </a:lstStyle>
          <a:p>
            <a:r>
              <a:rPr lang="it-IT" dirty="0">
                <a:solidFill>
                  <a:schemeClr val="tx1"/>
                </a:solidFill>
                <a:latin typeface="+mj-lt"/>
              </a:rPr>
              <a:t>Rottamazione-quinquies enti locali</a:t>
            </a:r>
          </a:p>
        </p:txBody>
      </p:sp>
      <p:sp>
        <p:nvSpPr>
          <p:cNvPr id="3" name="Segnaposto numero diapositiva 3">
            <a:extLst>
              <a:ext uri="{FF2B5EF4-FFF2-40B4-BE49-F238E27FC236}">
                <a16:creationId xmlns:a16="http://schemas.microsoft.com/office/drawing/2014/main" id="{F54DDF6A-BB47-DD0C-ED28-FB571F58E84B}"/>
              </a:ext>
            </a:extLst>
          </p:cNvPr>
          <p:cNvSpPr txBox="1">
            <a:spLocks/>
          </p:cNvSpPr>
          <p:nvPr/>
        </p:nvSpPr>
        <p:spPr>
          <a:xfrm>
            <a:off x="3604591" y="4793767"/>
            <a:ext cx="2292626"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FB5B9F2C-B2AC-42B8-8C0E-D6B8362F432E}" type="slidenum">
              <a:rPr lang="it-IT" sz="1300" b="1" smtClean="0">
                <a:solidFill>
                  <a:srgbClr val="0082C6"/>
                </a:solidFill>
                <a:latin typeface="+mj-lt"/>
              </a:rPr>
              <a:pPr algn="ctr"/>
              <a:t>171</a:t>
            </a:fld>
            <a:endParaRPr lang="it-IT" sz="1300" b="1" dirty="0">
              <a:solidFill>
                <a:srgbClr val="0082C6"/>
              </a:solidFill>
              <a:latin typeface="+mj-lt"/>
            </a:endParaRPr>
          </a:p>
        </p:txBody>
      </p:sp>
    </p:spTree>
    <p:extLst>
      <p:ext uri="{BB962C8B-B14F-4D97-AF65-F5344CB8AC3E}">
        <p14:creationId xmlns:p14="http://schemas.microsoft.com/office/powerpoint/2010/main" val="1546887198"/>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8" name="Connettore diritto 3"/>
          <p:cNvSpPr/>
          <p:nvPr/>
        </p:nvSpPr>
        <p:spPr>
          <a:xfrm>
            <a:off x="0" y="0"/>
            <a:ext cx="685801" cy="0"/>
          </a:xfrm>
          <a:prstGeom prst="line">
            <a:avLst/>
          </a:prstGeom>
          <a:ln w="3175">
            <a:solidFill>
              <a:srgbClr val="FBFFFF"/>
            </a:solidFill>
            <a:miter/>
          </a:ln>
        </p:spPr>
        <p:txBody>
          <a:bodyPr lIns="34289" tIns="34289" rIns="34289" bIns="34289"/>
          <a:lstStyle/>
          <a:p>
            <a:endParaRPr sz="1350">
              <a:latin typeface="+mj-lt"/>
            </a:endParaRPr>
          </a:p>
        </p:txBody>
      </p:sp>
      <p:sp>
        <p:nvSpPr>
          <p:cNvPr id="671" name="CasellaDiTesto 5"/>
          <p:cNvSpPr txBox="1"/>
          <p:nvPr/>
        </p:nvSpPr>
        <p:spPr>
          <a:xfrm>
            <a:off x="467591" y="1015241"/>
            <a:ext cx="8005156" cy="35881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4289" tIns="34289" rIns="34289" bIns="34289">
            <a:spAutoFit/>
          </a:bodyPr>
          <a:lstStyle/>
          <a:p>
            <a:pPr marL="257175" indent="-257175" algn="just">
              <a:lnSpc>
                <a:spcPct val="150000"/>
              </a:lnSpc>
              <a:buSzPct val="100000"/>
              <a:buFont typeface="Helvetica"/>
              <a:buChar char="❑"/>
              <a:defRPr>
                <a:latin typeface="Poppins"/>
                <a:ea typeface="Poppins"/>
                <a:cs typeface="Poppins"/>
                <a:sym typeface="Poppins"/>
              </a:defRPr>
            </a:pPr>
            <a:r>
              <a:rPr sz="1400" dirty="0" err="1">
                <a:latin typeface="+mj-lt"/>
              </a:rPr>
              <a:t>Sono</a:t>
            </a:r>
            <a:r>
              <a:rPr sz="1400" dirty="0">
                <a:latin typeface="+mj-lt"/>
              </a:rPr>
              <a:t> </a:t>
            </a:r>
            <a:r>
              <a:rPr sz="1400" b="1" dirty="0" err="1">
                <a:latin typeface="+mj-lt"/>
              </a:rPr>
              <a:t>sospesi</a:t>
            </a:r>
            <a:r>
              <a:rPr sz="1400" dirty="0">
                <a:latin typeface="+mj-lt"/>
              </a:rPr>
              <a:t> </a:t>
            </a:r>
            <a:r>
              <a:rPr sz="1400" dirty="0" err="1">
                <a:latin typeface="+mj-lt"/>
              </a:rPr>
              <a:t>i</a:t>
            </a:r>
            <a:r>
              <a:rPr sz="1400" dirty="0">
                <a:latin typeface="+mj-lt"/>
              </a:rPr>
              <a:t> termini di </a:t>
            </a:r>
            <a:r>
              <a:rPr sz="1400" dirty="0" err="1">
                <a:latin typeface="+mj-lt"/>
              </a:rPr>
              <a:t>prescrizione</a:t>
            </a:r>
            <a:r>
              <a:rPr sz="1400" dirty="0">
                <a:latin typeface="+mj-lt"/>
              </a:rPr>
              <a:t> e </a:t>
            </a:r>
            <a:r>
              <a:rPr sz="1400" dirty="0" err="1">
                <a:latin typeface="+mj-lt"/>
              </a:rPr>
              <a:t>decadenza</a:t>
            </a:r>
            <a:r>
              <a:rPr sz="1400" dirty="0">
                <a:latin typeface="+mj-lt"/>
              </a:rPr>
              <a:t>;</a:t>
            </a:r>
          </a:p>
          <a:p>
            <a:pPr marL="257175" indent="-257175" algn="just">
              <a:lnSpc>
                <a:spcPct val="150000"/>
              </a:lnSpc>
              <a:buSzPct val="100000"/>
              <a:buFont typeface="Helvetica"/>
              <a:buChar char="❑"/>
              <a:defRPr>
                <a:latin typeface="Poppins"/>
                <a:ea typeface="Poppins"/>
                <a:cs typeface="Poppins"/>
                <a:sym typeface="Poppins"/>
              </a:defRPr>
            </a:pPr>
            <a:r>
              <a:rPr sz="1400" dirty="0" err="1">
                <a:latin typeface="+mj-lt"/>
              </a:rPr>
              <a:t>Sono</a:t>
            </a:r>
            <a:r>
              <a:rPr sz="1400" dirty="0">
                <a:latin typeface="+mj-lt"/>
              </a:rPr>
              <a:t> </a:t>
            </a:r>
            <a:r>
              <a:rPr sz="1400" b="1" dirty="0" err="1">
                <a:latin typeface="+mj-lt"/>
              </a:rPr>
              <a:t>sospesi</a:t>
            </a:r>
            <a:r>
              <a:rPr sz="1400" dirty="0">
                <a:latin typeface="+mj-lt"/>
              </a:rPr>
              <a:t>, </a:t>
            </a:r>
            <a:r>
              <a:rPr sz="1400" dirty="0" err="1">
                <a:latin typeface="+mj-lt"/>
              </a:rPr>
              <a:t>fino</a:t>
            </a:r>
            <a:r>
              <a:rPr sz="1400" dirty="0">
                <a:latin typeface="+mj-lt"/>
              </a:rPr>
              <a:t> </a:t>
            </a:r>
            <a:r>
              <a:rPr sz="1400" dirty="0" err="1">
                <a:latin typeface="+mj-lt"/>
              </a:rPr>
              <a:t>alla</a:t>
            </a:r>
            <a:r>
              <a:rPr sz="1400" dirty="0">
                <a:latin typeface="+mj-lt"/>
              </a:rPr>
              <a:t> </a:t>
            </a:r>
            <a:r>
              <a:rPr sz="1400" dirty="0" err="1">
                <a:latin typeface="+mj-lt"/>
              </a:rPr>
              <a:t>scadenza</a:t>
            </a:r>
            <a:r>
              <a:rPr sz="1400" dirty="0">
                <a:latin typeface="+mj-lt"/>
              </a:rPr>
              <a:t> </a:t>
            </a:r>
            <a:r>
              <a:rPr sz="1400" dirty="0" err="1">
                <a:latin typeface="+mj-lt"/>
              </a:rPr>
              <a:t>della</a:t>
            </a:r>
            <a:r>
              <a:rPr sz="1400" dirty="0">
                <a:latin typeface="+mj-lt"/>
              </a:rPr>
              <a:t> prima o </a:t>
            </a:r>
            <a:r>
              <a:rPr sz="1400" dirty="0" err="1">
                <a:latin typeface="+mj-lt"/>
              </a:rPr>
              <a:t>unica</a:t>
            </a:r>
            <a:r>
              <a:rPr sz="1400" dirty="0">
                <a:latin typeface="+mj-lt"/>
              </a:rPr>
              <a:t> rata </a:t>
            </a:r>
            <a:r>
              <a:rPr sz="1400" dirty="0" err="1">
                <a:latin typeface="+mj-lt"/>
              </a:rPr>
              <a:t>delle</a:t>
            </a:r>
            <a:r>
              <a:rPr sz="1400" dirty="0">
                <a:latin typeface="+mj-lt"/>
              </a:rPr>
              <a:t> </a:t>
            </a:r>
            <a:r>
              <a:rPr sz="1400" dirty="0" err="1">
                <a:latin typeface="+mj-lt"/>
              </a:rPr>
              <a:t>somme</a:t>
            </a:r>
            <a:r>
              <a:rPr sz="1400" dirty="0">
                <a:latin typeface="+mj-lt"/>
              </a:rPr>
              <a:t> </a:t>
            </a:r>
            <a:r>
              <a:rPr sz="1400" dirty="0" err="1">
                <a:latin typeface="+mj-lt"/>
              </a:rPr>
              <a:t>dovute</a:t>
            </a:r>
            <a:r>
              <a:rPr sz="1400" dirty="0">
                <a:latin typeface="+mj-lt"/>
              </a:rPr>
              <a:t> a </a:t>
            </a:r>
            <a:r>
              <a:rPr sz="1400" dirty="0" err="1">
                <a:latin typeface="+mj-lt"/>
              </a:rPr>
              <a:t>titolo</a:t>
            </a:r>
            <a:r>
              <a:rPr sz="1400" dirty="0">
                <a:latin typeface="+mj-lt"/>
              </a:rPr>
              <a:t> di </a:t>
            </a:r>
            <a:r>
              <a:rPr sz="1400" dirty="0" err="1">
                <a:latin typeface="+mj-lt"/>
              </a:rPr>
              <a:t>definizione</a:t>
            </a:r>
            <a:r>
              <a:rPr sz="1400" dirty="0">
                <a:latin typeface="+mj-lt"/>
              </a:rPr>
              <a:t>, </a:t>
            </a:r>
            <a:r>
              <a:rPr sz="1400" dirty="0" err="1">
                <a:latin typeface="+mj-lt"/>
              </a:rPr>
              <a:t>gli</a:t>
            </a:r>
            <a:r>
              <a:rPr sz="1400" dirty="0">
                <a:latin typeface="+mj-lt"/>
              </a:rPr>
              <a:t> </a:t>
            </a:r>
            <a:r>
              <a:rPr sz="1400" dirty="0" err="1">
                <a:latin typeface="+mj-lt"/>
              </a:rPr>
              <a:t>obblighi</a:t>
            </a:r>
            <a:r>
              <a:rPr sz="1400" dirty="0">
                <a:latin typeface="+mj-lt"/>
              </a:rPr>
              <a:t> di </a:t>
            </a:r>
            <a:r>
              <a:rPr sz="1400" dirty="0" err="1">
                <a:latin typeface="+mj-lt"/>
              </a:rPr>
              <a:t>pagamento</a:t>
            </a:r>
            <a:r>
              <a:rPr sz="1400" dirty="0">
                <a:latin typeface="+mj-lt"/>
              </a:rPr>
              <a:t> </a:t>
            </a:r>
            <a:r>
              <a:rPr sz="1400" dirty="0" err="1">
                <a:latin typeface="+mj-lt"/>
              </a:rPr>
              <a:t>derivanti</a:t>
            </a:r>
            <a:r>
              <a:rPr sz="1400" dirty="0">
                <a:latin typeface="+mj-lt"/>
              </a:rPr>
              <a:t> da </a:t>
            </a:r>
            <a:r>
              <a:rPr sz="1400" dirty="0" err="1">
                <a:latin typeface="+mj-lt"/>
              </a:rPr>
              <a:t>precedenti</a:t>
            </a:r>
            <a:r>
              <a:rPr sz="1400" dirty="0">
                <a:latin typeface="+mj-lt"/>
              </a:rPr>
              <a:t> </a:t>
            </a:r>
            <a:r>
              <a:rPr sz="1400" dirty="0" err="1">
                <a:latin typeface="+mj-lt"/>
              </a:rPr>
              <a:t>dilazioni</a:t>
            </a:r>
            <a:r>
              <a:rPr sz="1400" dirty="0">
                <a:latin typeface="+mj-lt"/>
              </a:rPr>
              <a:t> in </a:t>
            </a:r>
            <a:r>
              <a:rPr sz="1400" dirty="0" err="1">
                <a:latin typeface="+mj-lt"/>
              </a:rPr>
              <a:t>essere</a:t>
            </a:r>
            <a:r>
              <a:rPr sz="1400" dirty="0">
                <a:latin typeface="+mj-lt"/>
              </a:rPr>
              <a:t> </a:t>
            </a:r>
            <a:r>
              <a:rPr sz="1400" dirty="0" err="1">
                <a:latin typeface="+mj-lt"/>
              </a:rPr>
              <a:t>alla</a:t>
            </a:r>
            <a:r>
              <a:rPr sz="1400" dirty="0">
                <a:latin typeface="+mj-lt"/>
              </a:rPr>
              <a:t> data di </a:t>
            </a:r>
            <a:r>
              <a:rPr sz="1400" dirty="0" err="1">
                <a:latin typeface="+mj-lt"/>
              </a:rPr>
              <a:t>presentazione</a:t>
            </a:r>
            <a:r>
              <a:rPr sz="1400" dirty="0">
                <a:latin typeface="+mj-lt"/>
              </a:rPr>
              <a:t>;</a:t>
            </a:r>
          </a:p>
          <a:p>
            <a:pPr marL="257175" indent="-257175" algn="just">
              <a:lnSpc>
                <a:spcPct val="150000"/>
              </a:lnSpc>
              <a:buSzPct val="100000"/>
              <a:buFont typeface="Helvetica"/>
              <a:buChar char="❑"/>
              <a:defRPr b="1">
                <a:latin typeface="Poppins"/>
                <a:ea typeface="Poppins"/>
                <a:cs typeface="Poppins"/>
                <a:sym typeface="Poppins"/>
              </a:defRPr>
            </a:pPr>
            <a:r>
              <a:rPr sz="1400" dirty="0">
                <a:latin typeface="+mj-lt"/>
              </a:rPr>
              <a:t>Non </a:t>
            </a:r>
            <a:r>
              <a:rPr sz="1400" dirty="0" err="1">
                <a:latin typeface="+mj-lt"/>
              </a:rPr>
              <a:t>possono</a:t>
            </a:r>
            <a:r>
              <a:rPr sz="1400" dirty="0">
                <a:latin typeface="+mj-lt"/>
              </a:rPr>
              <a:t> </a:t>
            </a:r>
            <a:r>
              <a:rPr sz="1400" dirty="0" err="1">
                <a:latin typeface="+mj-lt"/>
              </a:rPr>
              <a:t>essere</a:t>
            </a:r>
            <a:r>
              <a:rPr sz="1400" dirty="0">
                <a:latin typeface="+mj-lt"/>
              </a:rPr>
              <a:t> </a:t>
            </a:r>
            <a:r>
              <a:rPr sz="1400" dirty="0" err="1">
                <a:latin typeface="+mj-lt"/>
              </a:rPr>
              <a:t>iscritti</a:t>
            </a:r>
            <a:r>
              <a:rPr sz="1400" dirty="0">
                <a:latin typeface="+mj-lt"/>
              </a:rPr>
              <a:t> </a:t>
            </a:r>
            <a:r>
              <a:rPr sz="1400" dirty="0" err="1">
                <a:latin typeface="+mj-lt"/>
              </a:rPr>
              <a:t>nuovi</a:t>
            </a:r>
            <a:r>
              <a:rPr sz="1400" dirty="0">
                <a:latin typeface="+mj-lt"/>
              </a:rPr>
              <a:t> fermi </a:t>
            </a:r>
            <a:r>
              <a:rPr sz="1400" dirty="0" err="1">
                <a:latin typeface="+mj-lt"/>
              </a:rPr>
              <a:t>amministrativi</a:t>
            </a:r>
            <a:r>
              <a:rPr sz="1400" dirty="0">
                <a:latin typeface="+mj-lt"/>
              </a:rPr>
              <a:t> e </a:t>
            </a:r>
            <a:r>
              <a:rPr sz="1400" dirty="0" err="1">
                <a:latin typeface="+mj-lt"/>
              </a:rPr>
              <a:t>ipoteche</a:t>
            </a:r>
            <a:r>
              <a:rPr sz="1400" dirty="0">
                <a:latin typeface="+mj-lt"/>
              </a:rPr>
              <a:t>, </a:t>
            </a:r>
            <a:r>
              <a:rPr sz="1400" dirty="0" err="1">
                <a:latin typeface="+mj-lt"/>
              </a:rPr>
              <a:t>fatti</a:t>
            </a:r>
            <a:r>
              <a:rPr sz="1400" dirty="0">
                <a:latin typeface="+mj-lt"/>
              </a:rPr>
              <a:t> </a:t>
            </a:r>
            <a:r>
              <a:rPr sz="1400" dirty="0" err="1">
                <a:latin typeface="+mj-lt"/>
              </a:rPr>
              <a:t>salvi</a:t>
            </a:r>
            <a:r>
              <a:rPr sz="1400" dirty="0">
                <a:latin typeface="+mj-lt"/>
              </a:rPr>
              <a:t> </a:t>
            </a:r>
            <a:r>
              <a:rPr sz="1400" dirty="0" err="1">
                <a:latin typeface="+mj-lt"/>
              </a:rPr>
              <a:t>quelli</a:t>
            </a:r>
            <a:r>
              <a:rPr sz="1400" dirty="0">
                <a:latin typeface="+mj-lt"/>
              </a:rPr>
              <a:t> </a:t>
            </a:r>
            <a:r>
              <a:rPr sz="1400" dirty="0" err="1">
                <a:latin typeface="+mj-lt"/>
              </a:rPr>
              <a:t>già</a:t>
            </a:r>
            <a:r>
              <a:rPr sz="1400" dirty="0">
                <a:latin typeface="+mj-lt"/>
              </a:rPr>
              <a:t> </a:t>
            </a:r>
            <a:r>
              <a:rPr sz="1400" dirty="0" err="1">
                <a:latin typeface="+mj-lt"/>
              </a:rPr>
              <a:t>iscritti</a:t>
            </a:r>
            <a:r>
              <a:rPr sz="1400" dirty="0">
                <a:latin typeface="+mj-lt"/>
              </a:rPr>
              <a:t> </a:t>
            </a:r>
            <a:r>
              <a:rPr sz="1400" dirty="0" err="1">
                <a:latin typeface="+mj-lt"/>
              </a:rPr>
              <a:t>alla</a:t>
            </a:r>
            <a:r>
              <a:rPr sz="1400" dirty="0">
                <a:latin typeface="+mj-lt"/>
              </a:rPr>
              <a:t> data di </a:t>
            </a:r>
            <a:r>
              <a:rPr sz="1400" dirty="0" err="1">
                <a:latin typeface="+mj-lt"/>
              </a:rPr>
              <a:t>presentazione</a:t>
            </a:r>
            <a:r>
              <a:rPr sz="1400" dirty="0">
                <a:latin typeface="+mj-lt"/>
              </a:rPr>
              <a:t>; </a:t>
            </a:r>
          </a:p>
          <a:p>
            <a:pPr marL="257175" indent="-257175" algn="just">
              <a:lnSpc>
                <a:spcPct val="150000"/>
              </a:lnSpc>
              <a:buSzPct val="100000"/>
              <a:buFont typeface="Helvetica"/>
              <a:buChar char="❑"/>
              <a:defRPr b="1">
                <a:latin typeface="Poppins"/>
                <a:ea typeface="Poppins"/>
                <a:cs typeface="Poppins"/>
                <a:sym typeface="Poppins"/>
              </a:defRPr>
            </a:pPr>
            <a:r>
              <a:rPr sz="1400" dirty="0">
                <a:latin typeface="+mj-lt"/>
              </a:rPr>
              <a:t>Non </a:t>
            </a:r>
            <a:r>
              <a:rPr sz="1400" dirty="0" err="1">
                <a:latin typeface="+mj-lt"/>
              </a:rPr>
              <a:t>possono</a:t>
            </a:r>
            <a:r>
              <a:rPr sz="1400" dirty="0">
                <a:latin typeface="+mj-lt"/>
              </a:rPr>
              <a:t> </a:t>
            </a:r>
            <a:r>
              <a:rPr sz="1400" dirty="0" err="1">
                <a:latin typeface="+mj-lt"/>
              </a:rPr>
              <a:t>essere</a:t>
            </a:r>
            <a:r>
              <a:rPr sz="1400" dirty="0">
                <a:latin typeface="+mj-lt"/>
              </a:rPr>
              <a:t> </a:t>
            </a:r>
            <a:r>
              <a:rPr sz="1400" dirty="0" err="1">
                <a:latin typeface="+mj-lt"/>
              </a:rPr>
              <a:t>avviate</a:t>
            </a:r>
            <a:r>
              <a:rPr sz="1400" dirty="0">
                <a:latin typeface="+mj-lt"/>
              </a:rPr>
              <a:t> </a:t>
            </a:r>
            <a:r>
              <a:rPr sz="1400" dirty="0" err="1">
                <a:latin typeface="+mj-lt"/>
              </a:rPr>
              <a:t>nuove</a:t>
            </a:r>
            <a:r>
              <a:rPr sz="1400" dirty="0">
                <a:latin typeface="+mj-lt"/>
              </a:rPr>
              <a:t> procedure </a:t>
            </a:r>
            <a:r>
              <a:rPr sz="1400" dirty="0" err="1">
                <a:latin typeface="+mj-lt"/>
              </a:rPr>
              <a:t>esecutive</a:t>
            </a:r>
            <a:r>
              <a:rPr sz="1400" dirty="0">
                <a:latin typeface="+mj-lt"/>
              </a:rPr>
              <a:t>;</a:t>
            </a:r>
          </a:p>
          <a:p>
            <a:pPr marL="257175" indent="-257175" algn="just">
              <a:lnSpc>
                <a:spcPct val="150000"/>
              </a:lnSpc>
              <a:buSzPct val="100000"/>
              <a:buFont typeface="Helvetica"/>
              <a:buChar char="❑"/>
              <a:defRPr b="1">
                <a:latin typeface="Poppins"/>
                <a:ea typeface="Poppins"/>
                <a:cs typeface="Poppins"/>
                <a:sym typeface="Poppins"/>
              </a:defRPr>
            </a:pPr>
            <a:r>
              <a:rPr sz="1400" dirty="0">
                <a:latin typeface="+mj-lt"/>
              </a:rPr>
              <a:t>Non </a:t>
            </a:r>
            <a:r>
              <a:rPr sz="1400" dirty="0" err="1">
                <a:latin typeface="+mj-lt"/>
              </a:rPr>
              <a:t>possono</a:t>
            </a:r>
            <a:r>
              <a:rPr sz="1400" dirty="0">
                <a:latin typeface="+mj-lt"/>
              </a:rPr>
              <a:t> </a:t>
            </a:r>
            <a:r>
              <a:rPr sz="1400" dirty="0" err="1">
                <a:latin typeface="+mj-lt"/>
              </a:rPr>
              <a:t>essere</a:t>
            </a:r>
            <a:r>
              <a:rPr sz="1400" dirty="0">
                <a:latin typeface="+mj-lt"/>
              </a:rPr>
              <a:t> </a:t>
            </a:r>
            <a:r>
              <a:rPr sz="1400" dirty="0" err="1">
                <a:latin typeface="+mj-lt"/>
              </a:rPr>
              <a:t>proseguite</a:t>
            </a:r>
            <a:r>
              <a:rPr sz="1400" dirty="0">
                <a:latin typeface="+mj-lt"/>
              </a:rPr>
              <a:t> le procedure </a:t>
            </a:r>
            <a:r>
              <a:rPr sz="1400" dirty="0" err="1">
                <a:latin typeface="+mj-lt"/>
              </a:rPr>
              <a:t>esecutive</a:t>
            </a:r>
            <a:r>
              <a:rPr sz="1400" dirty="0">
                <a:latin typeface="+mj-lt"/>
              </a:rPr>
              <a:t> </a:t>
            </a:r>
            <a:r>
              <a:rPr sz="1400" dirty="0" err="1">
                <a:latin typeface="+mj-lt"/>
              </a:rPr>
              <a:t>precedentemente</a:t>
            </a:r>
            <a:r>
              <a:rPr sz="1400" dirty="0">
                <a:latin typeface="+mj-lt"/>
              </a:rPr>
              <a:t> </a:t>
            </a:r>
            <a:r>
              <a:rPr sz="1400" dirty="0" err="1">
                <a:latin typeface="+mj-lt"/>
              </a:rPr>
              <a:t>avviate</a:t>
            </a:r>
            <a:r>
              <a:rPr sz="1400" dirty="0">
                <a:latin typeface="+mj-lt"/>
              </a:rPr>
              <a:t>, salvo </a:t>
            </a:r>
            <a:r>
              <a:rPr sz="1400" dirty="0" err="1">
                <a:latin typeface="+mj-lt"/>
              </a:rPr>
              <a:t>che</a:t>
            </a:r>
            <a:r>
              <a:rPr sz="1400" dirty="0">
                <a:latin typeface="+mj-lt"/>
              </a:rPr>
              <a:t> non </a:t>
            </a:r>
            <a:r>
              <a:rPr sz="1400" dirty="0" err="1">
                <a:latin typeface="+mj-lt"/>
              </a:rPr>
              <a:t>si</a:t>
            </a:r>
            <a:r>
              <a:rPr sz="1400" dirty="0">
                <a:latin typeface="+mj-lt"/>
              </a:rPr>
              <a:t> </a:t>
            </a:r>
            <a:r>
              <a:rPr sz="1400" dirty="0" err="1">
                <a:latin typeface="+mj-lt"/>
              </a:rPr>
              <a:t>sia</a:t>
            </a:r>
            <a:r>
              <a:rPr sz="1400" dirty="0">
                <a:latin typeface="+mj-lt"/>
              </a:rPr>
              <a:t> tenuto </a:t>
            </a:r>
            <a:r>
              <a:rPr sz="1400" dirty="0" err="1">
                <a:latin typeface="+mj-lt"/>
              </a:rPr>
              <a:t>il</a:t>
            </a:r>
            <a:r>
              <a:rPr sz="1400" dirty="0">
                <a:latin typeface="+mj-lt"/>
              </a:rPr>
              <a:t> primo </a:t>
            </a:r>
            <a:r>
              <a:rPr sz="1400" dirty="0" err="1">
                <a:latin typeface="+mj-lt"/>
              </a:rPr>
              <a:t>incanto</a:t>
            </a:r>
            <a:r>
              <a:rPr sz="1400" dirty="0">
                <a:latin typeface="+mj-lt"/>
              </a:rPr>
              <a:t> con </a:t>
            </a:r>
            <a:r>
              <a:rPr sz="1400" dirty="0" err="1">
                <a:latin typeface="+mj-lt"/>
              </a:rPr>
              <a:t>esito</a:t>
            </a:r>
            <a:r>
              <a:rPr sz="1400" dirty="0">
                <a:latin typeface="+mj-lt"/>
              </a:rPr>
              <a:t> </a:t>
            </a:r>
            <a:r>
              <a:rPr sz="1400" dirty="0" err="1">
                <a:latin typeface="+mj-lt"/>
              </a:rPr>
              <a:t>positivo</a:t>
            </a:r>
            <a:r>
              <a:rPr sz="1400" dirty="0">
                <a:latin typeface="+mj-lt"/>
              </a:rPr>
              <a:t>;</a:t>
            </a:r>
          </a:p>
          <a:p>
            <a:pPr marL="257175" indent="-257175" algn="just">
              <a:lnSpc>
                <a:spcPct val="150000"/>
              </a:lnSpc>
              <a:buSzPct val="100000"/>
              <a:buFont typeface="Helvetica"/>
              <a:buChar char="❑"/>
              <a:defRPr>
                <a:latin typeface="Poppins"/>
                <a:ea typeface="Poppins"/>
                <a:cs typeface="Poppins"/>
                <a:sym typeface="Poppins"/>
              </a:defRPr>
            </a:pPr>
            <a:r>
              <a:rPr sz="1400" dirty="0">
                <a:latin typeface="+mj-lt"/>
              </a:rPr>
              <a:t>Il </a:t>
            </a:r>
            <a:r>
              <a:rPr sz="1400" b="1" dirty="0" err="1">
                <a:latin typeface="+mj-lt"/>
              </a:rPr>
              <a:t>debitore</a:t>
            </a:r>
            <a:r>
              <a:rPr sz="1400" dirty="0">
                <a:latin typeface="+mj-lt"/>
              </a:rPr>
              <a:t> non è </a:t>
            </a:r>
            <a:r>
              <a:rPr sz="1400" dirty="0" err="1">
                <a:latin typeface="+mj-lt"/>
              </a:rPr>
              <a:t>considerato</a:t>
            </a:r>
            <a:r>
              <a:rPr sz="1400" dirty="0">
                <a:latin typeface="+mj-lt"/>
              </a:rPr>
              <a:t> </a:t>
            </a:r>
            <a:r>
              <a:rPr sz="1400" dirty="0" err="1">
                <a:latin typeface="+mj-lt"/>
              </a:rPr>
              <a:t>inadempiente</a:t>
            </a:r>
            <a:r>
              <a:rPr sz="1400" dirty="0">
                <a:latin typeface="+mj-lt"/>
              </a:rPr>
              <a:t> ai </a:t>
            </a:r>
            <a:r>
              <a:rPr sz="1400" dirty="0" err="1">
                <a:latin typeface="+mj-lt"/>
              </a:rPr>
              <a:t>fini</a:t>
            </a:r>
            <a:r>
              <a:rPr sz="1400" dirty="0">
                <a:latin typeface="+mj-lt"/>
              </a:rPr>
              <a:t> di cui </a:t>
            </a:r>
            <a:r>
              <a:rPr sz="1400" dirty="0" err="1">
                <a:latin typeface="+mj-lt"/>
              </a:rPr>
              <a:t>agli</a:t>
            </a:r>
            <a:r>
              <a:rPr sz="1400" dirty="0">
                <a:latin typeface="+mj-lt"/>
              </a:rPr>
              <a:t> art</a:t>
            </a:r>
            <a:r>
              <a:rPr lang="it-IT" sz="1400" dirty="0">
                <a:latin typeface="+mj-lt"/>
              </a:rPr>
              <a:t>t.</a:t>
            </a:r>
            <a:r>
              <a:rPr sz="1400" dirty="0">
                <a:latin typeface="+mj-lt"/>
              </a:rPr>
              <a:t> 28-ter e 48-bis del </a:t>
            </a:r>
            <a:r>
              <a:rPr lang="it-IT" sz="1400" dirty="0">
                <a:latin typeface="+mj-lt"/>
              </a:rPr>
              <a:t>D.P.R.</a:t>
            </a:r>
            <a:r>
              <a:rPr sz="1400" dirty="0">
                <a:latin typeface="+mj-lt"/>
              </a:rPr>
              <a:t> </a:t>
            </a:r>
            <a:r>
              <a:rPr lang="it-IT" sz="1400" dirty="0">
                <a:latin typeface="+mj-lt"/>
              </a:rPr>
              <a:t>602/</a:t>
            </a:r>
            <a:r>
              <a:rPr sz="1400" dirty="0">
                <a:latin typeface="+mj-lt"/>
              </a:rPr>
              <a:t>1973, e </a:t>
            </a:r>
            <a:r>
              <a:rPr sz="1400" dirty="0" err="1">
                <a:latin typeface="+mj-lt"/>
              </a:rPr>
              <a:t>nemmeno</a:t>
            </a:r>
            <a:r>
              <a:rPr sz="1400" dirty="0">
                <a:latin typeface="+mj-lt"/>
              </a:rPr>
              <a:t> ai </a:t>
            </a:r>
            <a:r>
              <a:rPr sz="1400" dirty="0" err="1">
                <a:latin typeface="+mj-lt"/>
              </a:rPr>
              <a:t>fini</a:t>
            </a:r>
            <a:r>
              <a:rPr sz="1400" dirty="0">
                <a:latin typeface="+mj-lt"/>
              </a:rPr>
              <a:t> del DURC</a:t>
            </a:r>
          </a:p>
        </p:txBody>
      </p:sp>
      <p:sp>
        <p:nvSpPr>
          <p:cNvPr id="2" name="Titolo 1">
            <a:extLst>
              <a:ext uri="{FF2B5EF4-FFF2-40B4-BE49-F238E27FC236}">
                <a16:creationId xmlns:a16="http://schemas.microsoft.com/office/drawing/2014/main" id="{FE00B1F0-8047-AE7A-1EC7-EE55944EA9FD}"/>
              </a:ext>
            </a:extLst>
          </p:cNvPr>
          <p:cNvSpPr txBox="1">
            <a:spLocks/>
          </p:cNvSpPr>
          <p:nvPr/>
        </p:nvSpPr>
        <p:spPr>
          <a:xfrm>
            <a:off x="460861" y="190367"/>
            <a:ext cx="8011886" cy="626851"/>
          </a:xfrm>
          <a:prstGeom prst="rect">
            <a:avLst/>
          </a:prstGeom>
        </p:spPr>
        <p:txBody>
          <a:bodyPr vert="horz" lIns="91440" tIns="45720" rIns="91440" bIns="45720" rtlCol="0" anchor="ctr">
            <a:normAutofit/>
          </a:bodyPr>
          <a:lstStyle>
            <a:lvl1pPr algn="l" defTabSz="685800" rtl="0" eaLnBrk="1" latinLnBrk="0" hangingPunct="1">
              <a:lnSpc>
                <a:spcPct val="100000"/>
              </a:lnSpc>
              <a:spcBef>
                <a:spcPct val="0"/>
              </a:spcBef>
              <a:buNone/>
              <a:defRPr sz="1500" b="1" kern="1200">
                <a:solidFill>
                  <a:srgbClr val="484848"/>
                </a:solidFill>
                <a:latin typeface="Verdana" panose="020B0604030504040204" pitchFamily="34" charset="0"/>
                <a:ea typeface="Verdana" panose="020B0604030504040204" pitchFamily="34" charset="0"/>
                <a:cs typeface="Verdana" panose="020B0604030504040204" pitchFamily="34" charset="0"/>
              </a:defRPr>
            </a:lvl1pPr>
          </a:lstStyle>
          <a:p>
            <a:r>
              <a:rPr lang="it-IT" dirty="0">
                <a:solidFill>
                  <a:schemeClr val="tx1"/>
                </a:solidFill>
                <a:latin typeface="+mj-lt"/>
              </a:rPr>
              <a:t>Rottamazione-quinquies</a:t>
            </a:r>
          </a:p>
        </p:txBody>
      </p:sp>
      <p:sp>
        <p:nvSpPr>
          <p:cNvPr id="3" name="Segnaposto numero diapositiva 3">
            <a:extLst>
              <a:ext uri="{FF2B5EF4-FFF2-40B4-BE49-F238E27FC236}">
                <a16:creationId xmlns:a16="http://schemas.microsoft.com/office/drawing/2014/main" id="{FCED15D5-FA56-A951-DD99-374134FD8571}"/>
              </a:ext>
            </a:extLst>
          </p:cNvPr>
          <p:cNvSpPr txBox="1">
            <a:spLocks/>
          </p:cNvSpPr>
          <p:nvPr/>
        </p:nvSpPr>
        <p:spPr>
          <a:xfrm>
            <a:off x="3604591" y="4793767"/>
            <a:ext cx="2292626"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FB5B9F2C-B2AC-42B8-8C0E-D6B8362F432E}" type="slidenum">
              <a:rPr lang="it-IT" sz="1300" b="1" smtClean="0">
                <a:solidFill>
                  <a:srgbClr val="0082C6"/>
                </a:solidFill>
                <a:latin typeface="+mj-lt"/>
              </a:rPr>
              <a:pPr algn="ctr"/>
              <a:t>172</a:t>
            </a:fld>
            <a:endParaRPr lang="it-IT" sz="1300" b="1" dirty="0">
              <a:solidFill>
                <a:srgbClr val="0082C6"/>
              </a:solidFill>
              <a:latin typeface="+mj-lt"/>
            </a:endParaRPr>
          </a:p>
        </p:txBody>
      </p:sp>
    </p:spTree>
    <p:extLst>
      <p:ext uri="{BB962C8B-B14F-4D97-AF65-F5344CB8AC3E}">
        <p14:creationId xmlns:p14="http://schemas.microsoft.com/office/powerpoint/2010/main" val="2943848388"/>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4" name="Connettore diritto 3"/>
          <p:cNvSpPr/>
          <p:nvPr/>
        </p:nvSpPr>
        <p:spPr>
          <a:xfrm>
            <a:off x="0" y="0"/>
            <a:ext cx="685801" cy="0"/>
          </a:xfrm>
          <a:prstGeom prst="line">
            <a:avLst/>
          </a:prstGeom>
          <a:ln w="3175">
            <a:solidFill>
              <a:srgbClr val="FBFFFF"/>
            </a:solidFill>
            <a:miter/>
          </a:ln>
        </p:spPr>
        <p:txBody>
          <a:bodyPr lIns="34289" tIns="34289" rIns="34289" bIns="34289"/>
          <a:lstStyle/>
          <a:p>
            <a:endParaRPr sz="1350">
              <a:latin typeface="+mj-lt"/>
            </a:endParaRPr>
          </a:p>
        </p:txBody>
      </p:sp>
      <p:sp>
        <p:nvSpPr>
          <p:cNvPr id="677" name="CasellaDiTesto 5"/>
          <p:cNvSpPr txBox="1"/>
          <p:nvPr/>
        </p:nvSpPr>
        <p:spPr>
          <a:xfrm>
            <a:off x="566057" y="1404363"/>
            <a:ext cx="8011886" cy="21082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4289" tIns="34289" rIns="34289" bIns="34289" anchor="ctr">
            <a:spAutoFit/>
          </a:bodyPr>
          <a:lstStyle/>
          <a:p>
            <a:pPr algn="just">
              <a:lnSpc>
                <a:spcPct val="150000"/>
              </a:lnSpc>
              <a:defRPr sz="2000">
                <a:latin typeface="Poppins"/>
                <a:ea typeface="Poppins"/>
                <a:cs typeface="Poppins"/>
                <a:sym typeface="Poppins"/>
              </a:defRPr>
            </a:pPr>
            <a:r>
              <a:rPr sz="1500" dirty="0" err="1">
                <a:latin typeface="+mj-lt"/>
              </a:rPr>
              <a:t>Dilazioni</a:t>
            </a:r>
            <a:r>
              <a:rPr sz="1500" dirty="0">
                <a:latin typeface="+mj-lt"/>
              </a:rPr>
              <a:t> in </a:t>
            </a:r>
            <a:r>
              <a:rPr sz="1500" dirty="0" err="1">
                <a:latin typeface="+mj-lt"/>
              </a:rPr>
              <a:t>corso</a:t>
            </a:r>
            <a:r>
              <a:rPr sz="1500" dirty="0">
                <a:latin typeface="+mj-lt"/>
              </a:rPr>
              <a:t>:</a:t>
            </a:r>
          </a:p>
          <a:p>
            <a:pPr marL="257175" indent="-257175" algn="just">
              <a:lnSpc>
                <a:spcPct val="150000"/>
              </a:lnSpc>
              <a:buSzPct val="100000"/>
              <a:buFont typeface="Helvetica"/>
              <a:buChar char="❑"/>
              <a:defRPr sz="2000">
                <a:latin typeface="Poppins"/>
                <a:ea typeface="Poppins"/>
                <a:cs typeface="Poppins"/>
                <a:sym typeface="Poppins"/>
              </a:defRPr>
            </a:pPr>
            <a:r>
              <a:rPr sz="1500" dirty="0">
                <a:latin typeface="+mj-lt"/>
              </a:rPr>
              <a:t>alla data del 31</a:t>
            </a:r>
            <a:r>
              <a:rPr lang="it-IT" sz="1500" dirty="0">
                <a:latin typeface="+mj-lt"/>
              </a:rPr>
              <a:t>/07/</a:t>
            </a:r>
            <a:r>
              <a:rPr sz="1500" dirty="0">
                <a:latin typeface="+mj-lt"/>
              </a:rPr>
              <a:t>2026 le </a:t>
            </a:r>
            <a:r>
              <a:rPr sz="1500" dirty="0" err="1">
                <a:latin typeface="+mj-lt"/>
              </a:rPr>
              <a:t>dilazioni</a:t>
            </a:r>
            <a:r>
              <a:rPr sz="1500" dirty="0">
                <a:latin typeface="+mj-lt"/>
              </a:rPr>
              <a:t> </a:t>
            </a:r>
            <a:r>
              <a:rPr sz="1500" dirty="0" err="1">
                <a:latin typeface="+mj-lt"/>
              </a:rPr>
              <a:t>sospese</a:t>
            </a:r>
            <a:r>
              <a:rPr sz="1500" dirty="0">
                <a:latin typeface="+mj-lt"/>
              </a:rPr>
              <a:t> </a:t>
            </a:r>
            <a:r>
              <a:rPr sz="1500" dirty="0" err="1">
                <a:latin typeface="+mj-lt"/>
              </a:rPr>
              <a:t>sono</a:t>
            </a:r>
            <a:r>
              <a:rPr sz="1500" dirty="0">
                <a:latin typeface="+mj-lt"/>
              </a:rPr>
              <a:t> </a:t>
            </a:r>
            <a:r>
              <a:rPr sz="1500" dirty="0" err="1">
                <a:latin typeface="+mj-lt"/>
              </a:rPr>
              <a:t>automaticamente</a:t>
            </a:r>
            <a:r>
              <a:rPr sz="1500" dirty="0">
                <a:latin typeface="+mj-lt"/>
              </a:rPr>
              <a:t> </a:t>
            </a:r>
            <a:r>
              <a:rPr sz="1500" dirty="0" err="1">
                <a:latin typeface="+mj-lt"/>
              </a:rPr>
              <a:t>revocate</a:t>
            </a:r>
            <a:r>
              <a:rPr sz="1500" dirty="0">
                <a:latin typeface="+mj-lt"/>
              </a:rPr>
              <a:t> e non </a:t>
            </a:r>
            <a:r>
              <a:rPr sz="1500" dirty="0" err="1">
                <a:latin typeface="+mj-lt"/>
              </a:rPr>
              <a:t>possono</a:t>
            </a:r>
            <a:r>
              <a:rPr sz="1500" dirty="0">
                <a:latin typeface="+mj-lt"/>
              </a:rPr>
              <a:t> </a:t>
            </a:r>
            <a:r>
              <a:rPr sz="1500" dirty="0" err="1">
                <a:latin typeface="+mj-lt"/>
              </a:rPr>
              <a:t>essere</a:t>
            </a:r>
            <a:r>
              <a:rPr sz="1500" dirty="0">
                <a:latin typeface="+mj-lt"/>
              </a:rPr>
              <a:t> </a:t>
            </a:r>
            <a:r>
              <a:rPr sz="1500" dirty="0" err="1">
                <a:latin typeface="+mj-lt"/>
              </a:rPr>
              <a:t>accordate</a:t>
            </a:r>
            <a:r>
              <a:rPr sz="1500" dirty="0">
                <a:latin typeface="+mj-lt"/>
              </a:rPr>
              <a:t> </a:t>
            </a:r>
            <a:r>
              <a:rPr sz="1500" dirty="0" err="1">
                <a:latin typeface="+mj-lt"/>
              </a:rPr>
              <a:t>nuove</a:t>
            </a:r>
            <a:r>
              <a:rPr sz="1500" dirty="0">
                <a:latin typeface="+mj-lt"/>
              </a:rPr>
              <a:t> </a:t>
            </a:r>
            <a:r>
              <a:rPr sz="1500" dirty="0" err="1">
                <a:latin typeface="+mj-lt"/>
              </a:rPr>
              <a:t>dilazioni</a:t>
            </a:r>
            <a:r>
              <a:rPr sz="1500" dirty="0">
                <a:latin typeface="+mj-lt"/>
              </a:rPr>
              <a:t> ai sensi </a:t>
            </a:r>
            <a:r>
              <a:rPr sz="1500" dirty="0" err="1">
                <a:latin typeface="+mj-lt"/>
              </a:rPr>
              <a:t>dell’art</a:t>
            </a:r>
            <a:r>
              <a:rPr lang="it-IT" sz="1500" dirty="0">
                <a:latin typeface="+mj-lt"/>
              </a:rPr>
              <a:t>.</a:t>
            </a:r>
            <a:r>
              <a:rPr sz="1500" dirty="0">
                <a:latin typeface="+mj-lt"/>
              </a:rPr>
              <a:t> 19 del </a:t>
            </a:r>
            <a:r>
              <a:rPr lang="it-IT" sz="1500" dirty="0">
                <a:latin typeface="+mj-lt"/>
              </a:rPr>
              <a:t>D.P.R.</a:t>
            </a:r>
            <a:r>
              <a:rPr sz="1500" dirty="0">
                <a:latin typeface="+mj-lt"/>
              </a:rPr>
              <a:t> </a:t>
            </a:r>
            <a:r>
              <a:rPr lang="it-IT" sz="1500" dirty="0">
                <a:latin typeface="+mj-lt"/>
              </a:rPr>
              <a:t>602/</a:t>
            </a:r>
            <a:r>
              <a:rPr sz="1500" dirty="0">
                <a:latin typeface="+mj-lt"/>
              </a:rPr>
              <a:t>1973;</a:t>
            </a:r>
          </a:p>
          <a:p>
            <a:pPr marL="257175" indent="-257175" algn="just">
              <a:lnSpc>
                <a:spcPct val="150000"/>
              </a:lnSpc>
              <a:buSzPct val="100000"/>
              <a:buFont typeface="Helvetica"/>
              <a:buChar char="❑"/>
              <a:defRPr sz="2000">
                <a:latin typeface="Poppins"/>
                <a:ea typeface="Poppins"/>
                <a:cs typeface="Poppins"/>
                <a:sym typeface="Poppins"/>
              </a:defRPr>
            </a:pPr>
            <a:r>
              <a:rPr sz="1500" dirty="0" err="1">
                <a:latin typeface="+mj-lt"/>
              </a:rPr>
              <a:t>il</a:t>
            </a:r>
            <a:r>
              <a:rPr sz="1500" dirty="0">
                <a:latin typeface="+mj-lt"/>
              </a:rPr>
              <a:t> </a:t>
            </a:r>
            <a:r>
              <a:rPr sz="1500" dirty="0" err="1">
                <a:latin typeface="+mj-lt"/>
              </a:rPr>
              <a:t>pagamento</a:t>
            </a:r>
            <a:r>
              <a:rPr sz="1500" dirty="0">
                <a:latin typeface="+mj-lt"/>
              </a:rPr>
              <a:t> </a:t>
            </a:r>
            <a:r>
              <a:rPr sz="1500" dirty="0" err="1">
                <a:latin typeface="+mj-lt"/>
              </a:rPr>
              <a:t>della</a:t>
            </a:r>
            <a:r>
              <a:rPr sz="1500" dirty="0">
                <a:latin typeface="+mj-lt"/>
              </a:rPr>
              <a:t> prima o </a:t>
            </a:r>
            <a:r>
              <a:rPr sz="1500" dirty="0" err="1">
                <a:latin typeface="+mj-lt"/>
              </a:rPr>
              <a:t>unica</a:t>
            </a:r>
            <a:r>
              <a:rPr sz="1500" dirty="0">
                <a:latin typeface="+mj-lt"/>
              </a:rPr>
              <a:t> rata </a:t>
            </a:r>
            <a:r>
              <a:rPr sz="1500" dirty="0" err="1">
                <a:latin typeface="+mj-lt"/>
              </a:rPr>
              <a:t>delle</a:t>
            </a:r>
            <a:r>
              <a:rPr sz="1500" dirty="0">
                <a:latin typeface="+mj-lt"/>
              </a:rPr>
              <a:t> </a:t>
            </a:r>
            <a:r>
              <a:rPr sz="1500" dirty="0" err="1">
                <a:latin typeface="+mj-lt"/>
              </a:rPr>
              <a:t>somme</a:t>
            </a:r>
            <a:r>
              <a:rPr sz="1500" dirty="0">
                <a:latin typeface="+mj-lt"/>
              </a:rPr>
              <a:t> </a:t>
            </a:r>
            <a:r>
              <a:rPr sz="1500" dirty="0" err="1">
                <a:latin typeface="+mj-lt"/>
              </a:rPr>
              <a:t>dovute</a:t>
            </a:r>
            <a:r>
              <a:rPr sz="1500" dirty="0">
                <a:latin typeface="+mj-lt"/>
              </a:rPr>
              <a:t> a </a:t>
            </a:r>
            <a:r>
              <a:rPr sz="1500" dirty="0" err="1">
                <a:latin typeface="+mj-lt"/>
              </a:rPr>
              <a:t>titolo</a:t>
            </a:r>
            <a:r>
              <a:rPr sz="1500" dirty="0">
                <a:latin typeface="+mj-lt"/>
              </a:rPr>
              <a:t> di </a:t>
            </a:r>
            <a:r>
              <a:rPr sz="1500" dirty="0" err="1">
                <a:latin typeface="+mj-lt"/>
              </a:rPr>
              <a:t>definizione</a:t>
            </a:r>
            <a:r>
              <a:rPr sz="1500" dirty="0">
                <a:latin typeface="+mj-lt"/>
              </a:rPr>
              <a:t> </a:t>
            </a:r>
            <a:r>
              <a:rPr sz="1500" dirty="0" err="1">
                <a:latin typeface="+mj-lt"/>
              </a:rPr>
              <a:t>determina</a:t>
            </a:r>
            <a:r>
              <a:rPr sz="1500" dirty="0">
                <a:latin typeface="+mj-lt"/>
              </a:rPr>
              <a:t> </a:t>
            </a:r>
            <a:r>
              <a:rPr sz="1500" dirty="0" err="1">
                <a:latin typeface="+mj-lt"/>
              </a:rPr>
              <a:t>l'estinzione</a:t>
            </a:r>
            <a:r>
              <a:rPr sz="1500" dirty="0">
                <a:latin typeface="+mj-lt"/>
              </a:rPr>
              <a:t> </a:t>
            </a:r>
            <a:r>
              <a:rPr sz="1500" dirty="0" err="1">
                <a:latin typeface="+mj-lt"/>
              </a:rPr>
              <a:t>delle</a:t>
            </a:r>
            <a:r>
              <a:rPr sz="1500" dirty="0">
                <a:latin typeface="+mj-lt"/>
              </a:rPr>
              <a:t> procedure </a:t>
            </a:r>
            <a:r>
              <a:rPr sz="1500" dirty="0" err="1">
                <a:latin typeface="+mj-lt"/>
              </a:rPr>
              <a:t>esecutive</a:t>
            </a:r>
            <a:r>
              <a:rPr sz="1500" dirty="0">
                <a:latin typeface="+mj-lt"/>
              </a:rPr>
              <a:t> </a:t>
            </a:r>
            <a:r>
              <a:rPr sz="1500" dirty="0" err="1">
                <a:latin typeface="+mj-lt"/>
              </a:rPr>
              <a:t>precedentemente</a:t>
            </a:r>
            <a:r>
              <a:rPr sz="1500" dirty="0">
                <a:latin typeface="+mj-lt"/>
              </a:rPr>
              <a:t> </a:t>
            </a:r>
            <a:r>
              <a:rPr sz="1500" dirty="0" err="1">
                <a:latin typeface="+mj-lt"/>
              </a:rPr>
              <a:t>avviate</a:t>
            </a:r>
            <a:r>
              <a:rPr sz="1500" dirty="0">
                <a:latin typeface="+mj-lt"/>
              </a:rPr>
              <a:t>, salvo </a:t>
            </a:r>
            <a:r>
              <a:rPr sz="1500" dirty="0" err="1">
                <a:latin typeface="+mj-lt"/>
              </a:rPr>
              <a:t>che</a:t>
            </a:r>
            <a:r>
              <a:rPr sz="1500" dirty="0">
                <a:latin typeface="+mj-lt"/>
              </a:rPr>
              <a:t> non </a:t>
            </a:r>
            <a:r>
              <a:rPr sz="1500" dirty="0" err="1">
                <a:latin typeface="+mj-lt"/>
              </a:rPr>
              <a:t>si</a:t>
            </a:r>
            <a:r>
              <a:rPr sz="1500" dirty="0">
                <a:latin typeface="+mj-lt"/>
              </a:rPr>
              <a:t> </a:t>
            </a:r>
            <a:r>
              <a:rPr sz="1500" dirty="0" err="1">
                <a:latin typeface="+mj-lt"/>
              </a:rPr>
              <a:t>sia</a:t>
            </a:r>
            <a:r>
              <a:rPr sz="1500" dirty="0">
                <a:latin typeface="+mj-lt"/>
              </a:rPr>
              <a:t> tenuto </a:t>
            </a:r>
            <a:r>
              <a:rPr sz="1500" dirty="0" err="1">
                <a:latin typeface="+mj-lt"/>
              </a:rPr>
              <a:t>il</a:t>
            </a:r>
            <a:r>
              <a:rPr sz="1500" dirty="0">
                <a:latin typeface="+mj-lt"/>
              </a:rPr>
              <a:t> primo </a:t>
            </a:r>
            <a:r>
              <a:rPr sz="1500" dirty="0" err="1">
                <a:latin typeface="+mj-lt"/>
              </a:rPr>
              <a:t>incanto</a:t>
            </a:r>
            <a:r>
              <a:rPr sz="1500" dirty="0">
                <a:latin typeface="+mj-lt"/>
              </a:rPr>
              <a:t> con </a:t>
            </a:r>
            <a:r>
              <a:rPr sz="1500" dirty="0" err="1">
                <a:latin typeface="+mj-lt"/>
              </a:rPr>
              <a:t>esito</a:t>
            </a:r>
            <a:r>
              <a:rPr sz="1500" dirty="0">
                <a:latin typeface="+mj-lt"/>
              </a:rPr>
              <a:t> </a:t>
            </a:r>
            <a:r>
              <a:rPr sz="1500" dirty="0" err="1">
                <a:latin typeface="+mj-lt"/>
              </a:rPr>
              <a:t>positivo</a:t>
            </a:r>
            <a:r>
              <a:rPr sz="1500" dirty="0">
                <a:latin typeface="+mj-lt"/>
              </a:rPr>
              <a:t>.</a:t>
            </a:r>
          </a:p>
        </p:txBody>
      </p:sp>
      <p:sp>
        <p:nvSpPr>
          <p:cNvPr id="679" name="CasellaDiTesto 6"/>
          <p:cNvSpPr txBox="1"/>
          <p:nvPr/>
        </p:nvSpPr>
        <p:spPr>
          <a:xfrm>
            <a:off x="1615853" y="3799921"/>
            <a:ext cx="5629658" cy="729044"/>
          </a:xfrm>
          <a:prstGeom prst="rect">
            <a:avLst/>
          </a:prstGeom>
          <a:noFill/>
          <a:ln>
            <a:no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89" tIns="34289" rIns="34289" bIns="34289" anchor="ctr">
            <a:spAutoFit/>
          </a:bodyPr>
          <a:lstStyle>
            <a:lvl1pPr algn="ctr">
              <a:lnSpc>
                <a:spcPct val="150000"/>
              </a:lnSpc>
              <a:defRPr sz="2000">
                <a:solidFill>
                  <a:srgbClr val="FEFEFE"/>
                </a:solidFill>
                <a:latin typeface="Poppins"/>
                <a:ea typeface="Poppins"/>
                <a:cs typeface="Poppins"/>
                <a:sym typeface="Poppins"/>
              </a:defRPr>
            </a:lvl1pPr>
          </a:lstStyle>
          <a:p>
            <a:r>
              <a:rPr sz="1500" dirty="0">
                <a:solidFill>
                  <a:schemeClr val="tx1"/>
                </a:solidFill>
                <a:latin typeface="+mj-lt"/>
              </a:rPr>
              <a:t>Il passaggio </a:t>
            </a:r>
            <a:r>
              <a:rPr sz="1500" dirty="0" err="1">
                <a:solidFill>
                  <a:schemeClr val="tx1"/>
                </a:solidFill>
                <a:latin typeface="+mj-lt"/>
              </a:rPr>
              <a:t>dalla</a:t>
            </a:r>
            <a:r>
              <a:rPr sz="1500" dirty="0">
                <a:solidFill>
                  <a:schemeClr val="tx1"/>
                </a:solidFill>
                <a:latin typeface="+mj-lt"/>
              </a:rPr>
              <a:t> </a:t>
            </a:r>
            <a:r>
              <a:rPr sz="1500" dirty="0" err="1">
                <a:solidFill>
                  <a:schemeClr val="tx1"/>
                </a:solidFill>
                <a:latin typeface="+mj-lt"/>
              </a:rPr>
              <a:t>rateazione</a:t>
            </a:r>
            <a:r>
              <a:rPr sz="1500" dirty="0">
                <a:solidFill>
                  <a:schemeClr val="tx1"/>
                </a:solidFill>
                <a:latin typeface="+mj-lt"/>
              </a:rPr>
              <a:t> alla </a:t>
            </a:r>
            <a:r>
              <a:rPr sz="1500" dirty="0" err="1">
                <a:solidFill>
                  <a:schemeClr val="tx1"/>
                </a:solidFill>
                <a:latin typeface="+mj-lt"/>
              </a:rPr>
              <a:t>rottamazione</a:t>
            </a:r>
            <a:r>
              <a:rPr sz="1500" dirty="0">
                <a:solidFill>
                  <a:schemeClr val="tx1"/>
                </a:solidFill>
                <a:latin typeface="+mj-lt"/>
              </a:rPr>
              <a:t> è </a:t>
            </a:r>
            <a:r>
              <a:rPr sz="1500" dirty="0" err="1">
                <a:solidFill>
                  <a:schemeClr val="tx1"/>
                </a:solidFill>
                <a:latin typeface="+mj-lt"/>
              </a:rPr>
              <a:t>possibile</a:t>
            </a:r>
            <a:r>
              <a:rPr sz="1500" dirty="0">
                <a:solidFill>
                  <a:schemeClr val="tx1"/>
                </a:solidFill>
                <a:latin typeface="+mj-lt"/>
              </a:rPr>
              <a:t>, ma </a:t>
            </a:r>
            <a:r>
              <a:rPr sz="1500" b="1" dirty="0" err="1">
                <a:solidFill>
                  <a:schemeClr val="tx1"/>
                </a:solidFill>
                <a:latin typeface="+mj-lt"/>
              </a:rPr>
              <a:t>limita</a:t>
            </a:r>
            <a:r>
              <a:rPr sz="1500" b="1" dirty="0">
                <a:solidFill>
                  <a:schemeClr val="tx1"/>
                </a:solidFill>
                <a:latin typeface="+mj-lt"/>
              </a:rPr>
              <a:t> le future </a:t>
            </a:r>
            <a:r>
              <a:rPr sz="1500" b="1" dirty="0" err="1">
                <a:solidFill>
                  <a:schemeClr val="tx1"/>
                </a:solidFill>
                <a:latin typeface="+mj-lt"/>
              </a:rPr>
              <a:t>richieste</a:t>
            </a:r>
            <a:r>
              <a:rPr sz="1500" b="1" dirty="0">
                <a:solidFill>
                  <a:schemeClr val="tx1"/>
                </a:solidFill>
                <a:latin typeface="+mj-lt"/>
              </a:rPr>
              <a:t> di </a:t>
            </a:r>
            <a:r>
              <a:rPr sz="1500" b="1" dirty="0" err="1">
                <a:solidFill>
                  <a:schemeClr val="tx1"/>
                </a:solidFill>
                <a:latin typeface="+mj-lt"/>
              </a:rPr>
              <a:t>rateazione</a:t>
            </a:r>
            <a:endParaRPr sz="1500" dirty="0">
              <a:solidFill>
                <a:schemeClr val="tx1"/>
              </a:solidFill>
              <a:latin typeface="+mj-lt"/>
            </a:endParaRPr>
          </a:p>
        </p:txBody>
      </p:sp>
      <p:sp>
        <p:nvSpPr>
          <p:cNvPr id="2" name="Titolo 1">
            <a:extLst>
              <a:ext uri="{FF2B5EF4-FFF2-40B4-BE49-F238E27FC236}">
                <a16:creationId xmlns:a16="http://schemas.microsoft.com/office/drawing/2014/main" id="{14BE19F9-C2DB-828C-3F97-B607EEABEB8E}"/>
              </a:ext>
            </a:extLst>
          </p:cNvPr>
          <p:cNvSpPr txBox="1">
            <a:spLocks/>
          </p:cNvSpPr>
          <p:nvPr/>
        </p:nvSpPr>
        <p:spPr>
          <a:xfrm>
            <a:off x="566057" y="540099"/>
            <a:ext cx="8011886" cy="626851"/>
          </a:xfrm>
          <a:prstGeom prst="rect">
            <a:avLst/>
          </a:prstGeom>
        </p:spPr>
        <p:txBody>
          <a:bodyPr vert="horz" lIns="91440" tIns="45720" rIns="91440" bIns="45720" rtlCol="0" anchor="ctr">
            <a:normAutofit/>
          </a:bodyPr>
          <a:lstStyle>
            <a:lvl1pPr algn="l" defTabSz="685800" rtl="0" eaLnBrk="1" latinLnBrk="0" hangingPunct="1">
              <a:lnSpc>
                <a:spcPct val="100000"/>
              </a:lnSpc>
              <a:spcBef>
                <a:spcPct val="0"/>
              </a:spcBef>
              <a:buNone/>
              <a:defRPr sz="1500" b="1" kern="1200">
                <a:solidFill>
                  <a:srgbClr val="484848"/>
                </a:solidFill>
                <a:latin typeface="Verdana" panose="020B0604030504040204" pitchFamily="34" charset="0"/>
                <a:ea typeface="Verdana" panose="020B0604030504040204" pitchFamily="34" charset="0"/>
                <a:cs typeface="Verdana" panose="020B0604030504040204" pitchFamily="34" charset="0"/>
              </a:defRPr>
            </a:lvl1pPr>
          </a:lstStyle>
          <a:p>
            <a:r>
              <a:rPr lang="it-IT" dirty="0">
                <a:solidFill>
                  <a:schemeClr val="tx1"/>
                </a:solidFill>
                <a:latin typeface="+mj-lt"/>
              </a:rPr>
              <a:t>Rottamazione-quinquies</a:t>
            </a:r>
          </a:p>
        </p:txBody>
      </p:sp>
      <p:sp>
        <p:nvSpPr>
          <p:cNvPr id="3" name="Segnaposto numero diapositiva 3">
            <a:extLst>
              <a:ext uri="{FF2B5EF4-FFF2-40B4-BE49-F238E27FC236}">
                <a16:creationId xmlns:a16="http://schemas.microsoft.com/office/drawing/2014/main" id="{DC4356E6-A234-06D7-4B96-B33DC6923372}"/>
              </a:ext>
            </a:extLst>
          </p:cNvPr>
          <p:cNvSpPr txBox="1">
            <a:spLocks/>
          </p:cNvSpPr>
          <p:nvPr/>
        </p:nvSpPr>
        <p:spPr>
          <a:xfrm>
            <a:off x="3604591" y="4793767"/>
            <a:ext cx="2292626"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FB5B9F2C-B2AC-42B8-8C0E-D6B8362F432E}" type="slidenum">
              <a:rPr lang="it-IT" sz="1300" b="1" smtClean="0">
                <a:solidFill>
                  <a:srgbClr val="0082C6"/>
                </a:solidFill>
                <a:latin typeface="+mj-lt"/>
              </a:rPr>
              <a:pPr algn="ctr"/>
              <a:t>173</a:t>
            </a:fld>
            <a:endParaRPr lang="it-IT" sz="1300" b="1" dirty="0">
              <a:solidFill>
                <a:srgbClr val="0082C6"/>
              </a:solidFill>
              <a:latin typeface="+mj-lt"/>
            </a:endParaRPr>
          </a:p>
        </p:txBody>
      </p:sp>
    </p:spTree>
    <p:extLst>
      <p:ext uri="{BB962C8B-B14F-4D97-AF65-F5344CB8AC3E}">
        <p14:creationId xmlns:p14="http://schemas.microsoft.com/office/powerpoint/2010/main" val="3019029507"/>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1" name="Connettore diritto 3"/>
          <p:cNvSpPr/>
          <p:nvPr/>
        </p:nvSpPr>
        <p:spPr>
          <a:xfrm>
            <a:off x="0" y="0"/>
            <a:ext cx="685801" cy="0"/>
          </a:xfrm>
          <a:prstGeom prst="line">
            <a:avLst/>
          </a:prstGeom>
          <a:ln w="3175">
            <a:solidFill>
              <a:srgbClr val="FBFFFF"/>
            </a:solidFill>
            <a:miter/>
          </a:ln>
        </p:spPr>
        <p:txBody>
          <a:bodyPr lIns="34289" tIns="34289" rIns="34289" bIns="34289"/>
          <a:lstStyle/>
          <a:p>
            <a:endParaRPr sz="1350">
              <a:latin typeface="+mj-lt"/>
            </a:endParaRPr>
          </a:p>
        </p:txBody>
      </p:sp>
      <p:sp>
        <p:nvSpPr>
          <p:cNvPr id="684" name="CasellaDiTesto 5"/>
          <p:cNvSpPr txBox="1"/>
          <p:nvPr/>
        </p:nvSpPr>
        <p:spPr>
          <a:xfrm>
            <a:off x="590203" y="1384517"/>
            <a:ext cx="7988531" cy="294182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4289" tIns="34289" rIns="34289" bIns="34289" anchor="ctr">
            <a:spAutoFit/>
          </a:bodyPr>
          <a:lstStyle/>
          <a:p>
            <a:pPr algn="just">
              <a:lnSpc>
                <a:spcPct val="150000"/>
              </a:lnSpc>
              <a:defRPr sz="2000">
                <a:latin typeface="Poppins"/>
                <a:ea typeface="Poppins"/>
                <a:cs typeface="Poppins"/>
                <a:sym typeface="Poppins"/>
              </a:defRPr>
            </a:pPr>
            <a:r>
              <a:rPr sz="1400" dirty="0">
                <a:latin typeface="+mj-lt"/>
              </a:rPr>
              <a:t>“Per </a:t>
            </a:r>
            <a:r>
              <a:rPr sz="1400" dirty="0" err="1">
                <a:latin typeface="+mj-lt"/>
              </a:rPr>
              <a:t>i</a:t>
            </a:r>
            <a:r>
              <a:rPr sz="1400" dirty="0">
                <a:latin typeface="+mj-lt"/>
              </a:rPr>
              <a:t> </a:t>
            </a:r>
            <a:r>
              <a:rPr sz="1400" b="1" dirty="0" err="1">
                <a:latin typeface="+mj-lt"/>
              </a:rPr>
              <a:t>contribuenti</a:t>
            </a:r>
            <a:r>
              <a:rPr sz="1400" dirty="0">
                <a:latin typeface="+mj-lt"/>
              </a:rPr>
              <a:t> </a:t>
            </a:r>
            <a:r>
              <a:rPr sz="1400" dirty="0" err="1">
                <a:latin typeface="+mj-lt"/>
              </a:rPr>
              <a:t>che</a:t>
            </a:r>
            <a:r>
              <a:rPr sz="1400" dirty="0">
                <a:latin typeface="+mj-lt"/>
              </a:rPr>
              <a:t> </a:t>
            </a:r>
            <a:r>
              <a:rPr sz="1400" dirty="0" err="1">
                <a:latin typeface="+mj-lt"/>
              </a:rPr>
              <a:t>abbiano</a:t>
            </a:r>
            <a:r>
              <a:rPr sz="1400" dirty="0">
                <a:latin typeface="+mj-lt"/>
              </a:rPr>
              <a:t> </a:t>
            </a:r>
            <a:r>
              <a:rPr sz="1400" dirty="0" err="1">
                <a:latin typeface="+mj-lt"/>
              </a:rPr>
              <a:t>iscrizioni</a:t>
            </a:r>
            <a:r>
              <a:rPr sz="1400" dirty="0">
                <a:latin typeface="+mj-lt"/>
              </a:rPr>
              <a:t> a </a:t>
            </a:r>
            <a:r>
              <a:rPr sz="1400" dirty="0" err="1">
                <a:latin typeface="+mj-lt"/>
              </a:rPr>
              <a:t>ruolo</a:t>
            </a:r>
            <a:r>
              <a:rPr sz="1400" dirty="0">
                <a:latin typeface="+mj-lt"/>
              </a:rPr>
              <a:t> per </a:t>
            </a:r>
            <a:r>
              <a:rPr sz="1400" dirty="0" err="1">
                <a:latin typeface="+mj-lt"/>
              </a:rPr>
              <a:t>imposte</a:t>
            </a:r>
            <a:r>
              <a:rPr sz="1400" dirty="0">
                <a:latin typeface="+mj-lt"/>
              </a:rPr>
              <a:t> </a:t>
            </a:r>
            <a:r>
              <a:rPr sz="1400" dirty="0" err="1">
                <a:latin typeface="+mj-lt"/>
              </a:rPr>
              <a:t>erariali</a:t>
            </a:r>
            <a:r>
              <a:rPr sz="1400" dirty="0">
                <a:latin typeface="+mj-lt"/>
              </a:rPr>
              <a:t> e </a:t>
            </a:r>
            <a:r>
              <a:rPr sz="1400" dirty="0" err="1">
                <a:latin typeface="+mj-lt"/>
              </a:rPr>
              <a:t>relativi</a:t>
            </a:r>
            <a:r>
              <a:rPr sz="1400" dirty="0">
                <a:latin typeface="+mj-lt"/>
              </a:rPr>
              <a:t> </a:t>
            </a:r>
            <a:r>
              <a:rPr sz="1400" dirty="0" err="1">
                <a:latin typeface="+mj-lt"/>
              </a:rPr>
              <a:t>accessori</a:t>
            </a:r>
            <a:r>
              <a:rPr sz="1400" dirty="0">
                <a:latin typeface="+mj-lt"/>
              </a:rPr>
              <a:t>, </a:t>
            </a:r>
            <a:r>
              <a:rPr sz="1400" dirty="0" err="1">
                <a:latin typeface="+mj-lt"/>
              </a:rPr>
              <a:t>nonché</a:t>
            </a:r>
            <a:r>
              <a:rPr sz="1400" dirty="0">
                <a:latin typeface="+mj-lt"/>
              </a:rPr>
              <a:t> </a:t>
            </a:r>
            <a:r>
              <a:rPr sz="1400" dirty="0" err="1">
                <a:latin typeface="+mj-lt"/>
              </a:rPr>
              <a:t>iscrizioni</a:t>
            </a:r>
            <a:r>
              <a:rPr sz="1400" dirty="0">
                <a:latin typeface="+mj-lt"/>
              </a:rPr>
              <a:t> a </a:t>
            </a:r>
            <a:r>
              <a:rPr sz="1400" dirty="0" err="1">
                <a:latin typeface="+mj-lt"/>
              </a:rPr>
              <a:t>ruolo</a:t>
            </a:r>
            <a:r>
              <a:rPr sz="1400" dirty="0">
                <a:latin typeface="+mj-lt"/>
              </a:rPr>
              <a:t> o </a:t>
            </a:r>
            <a:r>
              <a:rPr sz="1400" dirty="0" err="1">
                <a:latin typeface="+mj-lt"/>
              </a:rPr>
              <a:t>carichi</a:t>
            </a:r>
            <a:r>
              <a:rPr sz="1400" dirty="0">
                <a:latin typeface="+mj-lt"/>
              </a:rPr>
              <a:t> </a:t>
            </a:r>
            <a:r>
              <a:rPr sz="1400" dirty="0" err="1">
                <a:latin typeface="+mj-lt"/>
              </a:rPr>
              <a:t>affidati</a:t>
            </a:r>
            <a:r>
              <a:rPr sz="1400" dirty="0">
                <a:latin typeface="+mj-lt"/>
              </a:rPr>
              <a:t> </a:t>
            </a:r>
            <a:r>
              <a:rPr sz="1400" dirty="0" err="1">
                <a:latin typeface="+mj-lt"/>
              </a:rPr>
              <a:t>agli</a:t>
            </a:r>
            <a:r>
              <a:rPr sz="1400" dirty="0">
                <a:latin typeface="+mj-lt"/>
              </a:rPr>
              <a:t> </a:t>
            </a:r>
            <a:r>
              <a:rPr sz="1400" dirty="0" err="1">
                <a:latin typeface="+mj-lt"/>
              </a:rPr>
              <a:t>agenti</a:t>
            </a:r>
            <a:r>
              <a:rPr sz="1400" dirty="0">
                <a:latin typeface="+mj-lt"/>
              </a:rPr>
              <a:t> della </a:t>
            </a:r>
            <a:r>
              <a:rPr sz="1400" dirty="0" err="1">
                <a:latin typeface="+mj-lt"/>
              </a:rPr>
              <a:t>riscossione</a:t>
            </a:r>
            <a:r>
              <a:rPr sz="1400" dirty="0">
                <a:latin typeface="+mj-lt"/>
              </a:rPr>
              <a:t> </a:t>
            </a:r>
            <a:r>
              <a:rPr sz="1400" dirty="0" err="1">
                <a:latin typeface="+mj-lt"/>
              </a:rPr>
              <a:t>relativi</a:t>
            </a:r>
            <a:r>
              <a:rPr sz="1400" dirty="0">
                <a:latin typeface="+mj-lt"/>
              </a:rPr>
              <a:t> ad </a:t>
            </a:r>
            <a:r>
              <a:rPr sz="1400" dirty="0" err="1">
                <a:latin typeface="+mj-lt"/>
              </a:rPr>
              <a:t>atti</a:t>
            </a:r>
            <a:r>
              <a:rPr sz="1400" dirty="0">
                <a:latin typeface="+mj-lt"/>
              </a:rPr>
              <a:t> </a:t>
            </a:r>
            <a:r>
              <a:rPr sz="1400" dirty="0" err="1">
                <a:latin typeface="+mj-lt"/>
              </a:rPr>
              <a:t>comunque</a:t>
            </a:r>
            <a:r>
              <a:rPr sz="1400" dirty="0">
                <a:latin typeface="+mj-lt"/>
              </a:rPr>
              <a:t> </a:t>
            </a:r>
            <a:r>
              <a:rPr sz="1400" dirty="0" err="1">
                <a:latin typeface="+mj-lt"/>
              </a:rPr>
              <a:t>emessi</a:t>
            </a:r>
            <a:r>
              <a:rPr sz="1400" dirty="0">
                <a:latin typeface="+mj-lt"/>
              </a:rPr>
              <a:t> </a:t>
            </a:r>
            <a:r>
              <a:rPr sz="1400" dirty="0" err="1">
                <a:latin typeface="+mj-lt"/>
              </a:rPr>
              <a:t>dall'agenzia</a:t>
            </a:r>
            <a:r>
              <a:rPr sz="1400" dirty="0">
                <a:latin typeface="+mj-lt"/>
              </a:rPr>
              <a:t> delle </a:t>
            </a:r>
            <a:r>
              <a:rPr sz="1400" dirty="0" err="1">
                <a:latin typeface="+mj-lt"/>
              </a:rPr>
              <a:t>entrate</a:t>
            </a:r>
            <a:r>
              <a:rPr sz="1400" dirty="0">
                <a:latin typeface="+mj-lt"/>
              </a:rPr>
              <a:t> in base alle </a:t>
            </a:r>
            <a:r>
              <a:rPr sz="1400" dirty="0" err="1">
                <a:latin typeface="+mj-lt"/>
              </a:rPr>
              <a:t>norme</a:t>
            </a:r>
            <a:r>
              <a:rPr sz="1400" dirty="0">
                <a:latin typeface="+mj-lt"/>
              </a:rPr>
              <a:t> </a:t>
            </a:r>
            <a:r>
              <a:rPr sz="1400" dirty="0" err="1">
                <a:latin typeface="+mj-lt"/>
              </a:rPr>
              <a:t>vigenti</a:t>
            </a:r>
            <a:r>
              <a:rPr sz="1400" dirty="0">
                <a:latin typeface="+mj-lt"/>
              </a:rPr>
              <a:t>, </a:t>
            </a:r>
            <a:r>
              <a:rPr sz="1400" dirty="0" err="1">
                <a:latin typeface="+mj-lt"/>
              </a:rPr>
              <a:t>ivi</a:t>
            </a:r>
            <a:r>
              <a:rPr sz="1400" dirty="0">
                <a:latin typeface="+mj-lt"/>
              </a:rPr>
              <a:t> </a:t>
            </a:r>
            <a:r>
              <a:rPr sz="1400" dirty="0" err="1">
                <a:latin typeface="+mj-lt"/>
              </a:rPr>
              <a:t>compresi</a:t>
            </a:r>
            <a:r>
              <a:rPr sz="1400" dirty="0">
                <a:latin typeface="+mj-lt"/>
              </a:rPr>
              <a:t> </a:t>
            </a:r>
            <a:r>
              <a:rPr sz="1400" dirty="0" err="1">
                <a:latin typeface="+mj-lt"/>
              </a:rPr>
              <a:t>quelli</a:t>
            </a:r>
            <a:r>
              <a:rPr sz="1400" dirty="0">
                <a:latin typeface="+mj-lt"/>
              </a:rPr>
              <a:t> per </a:t>
            </a:r>
            <a:r>
              <a:rPr sz="1400" dirty="0" err="1">
                <a:latin typeface="+mj-lt"/>
              </a:rPr>
              <a:t>atti</a:t>
            </a:r>
            <a:r>
              <a:rPr sz="1400" dirty="0">
                <a:latin typeface="+mj-lt"/>
              </a:rPr>
              <a:t> di </a:t>
            </a:r>
            <a:r>
              <a:rPr sz="1400" dirty="0" err="1">
                <a:latin typeface="+mj-lt"/>
              </a:rPr>
              <a:t>recupero</a:t>
            </a:r>
            <a:r>
              <a:rPr sz="1400" dirty="0">
                <a:latin typeface="+mj-lt"/>
              </a:rPr>
              <a:t> </a:t>
            </a:r>
            <a:r>
              <a:rPr sz="1400" dirty="0" err="1">
                <a:latin typeface="+mj-lt"/>
              </a:rPr>
              <a:t>emessi</a:t>
            </a:r>
            <a:r>
              <a:rPr sz="1400" dirty="0">
                <a:latin typeface="+mj-lt"/>
              </a:rPr>
              <a:t> ai sensi </a:t>
            </a:r>
            <a:r>
              <a:rPr sz="1400" dirty="0" err="1">
                <a:latin typeface="+mj-lt"/>
              </a:rPr>
              <a:t>dell'articolo</a:t>
            </a:r>
            <a:r>
              <a:rPr sz="1400" dirty="0">
                <a:latin typeface="+mj-lt"/>
              </a:rPr>
              <a:t> 1, </a:t>
            </a:r>
            <a:r>
              <a:rPr sz="1400" dirty="0" err="1">
                <a:latin typeface="+mj-lt"/>
              </a:rPr>
              <a:t>commi</a:t>
            </a:r>
            <a:r>
              <a:rPr sz="1400" dirty="0">
                <a:latin typeface="+mj-lt"/>
              </a:rPr>
              <a:t> da 421 a 423, della </a:t>
            </a:r>
            <a:r>
              <a:rPr sz="1400" dirty="0" err="1">
                <a:latin typeface="+mj-lt"/>
              </a:rPr>
              <a:t>legge</a:t>
            </a:r>
            <a:r>
              <a:rPr sz="1400" dirty="0">
                <a:latin typeface="+mj-lt"/>
              </a:rPr>
              <a:t> 30 </a:t>
            </a:r>
            <a:r>
              <a:rPr sz="1400" dirty="0" err="1">
                <a:latin typeface="+mj-lt"/>
              </a:rPr>
              <a:t>dicembre</a:t>
            </a:r>
            <a:r>
              <a:rPr sz="1400" dirty="0">
                <a:latin typeface="+mj-lt"/>
              </a:rPr>
              <a:t> 2004, n. 311, e </a:t>
            </a:r>
            <a:r>
              <a:rPr sz="1400" dirty="0" err="1">
                <a:latin typeface="+mj-lt"/>
              </a:rPr>
              <a:t>dell'articolo</a:t>
            </a:r>
            <a:r>
              <a:rPr sz="1400" dirty="0">
                <a:latin typeface="+mj-lt"/>
              </a:rPr>
              <a:t> 38-bis del </a:t>
            </a:r>
            <a:r>
              <a:rPr sz="1400" dirty="0" err="1">
                <a:latin typeface="+mj-lt"/>
              </a:rPr>
              <a:t>decreto</a:t>
            </a:r>
            <a:r>
              <a:rPr sz="1400" dirty="0">
                <a:latin typeface="+mj-lt"/>
              </a:rPr>
              <a:t> del </a:t>
            </a:r>
            <a:r>
              <a:rPr sz="1400" dirty="0" err="1">
                <a:latin typeface="+mj-lt"/>
              </a:rPr>
              <a:t>presidente</a:t>
            </a:r>
            <a:r>
              <a:rPr sz="1400" dirty="0">
                <a:latin typeface="+mj-lt"/>
              </a:rPr>
              <a:t> della </a:t>
            </a:r>
            <a:r>
              <a:rPr sz="1400" dirty="0" err="1">
                <a:latin typeface="+mj-lt"/>
              </a:rPr>
              <a:t>repubblica</a:t>
            </a:r>
            <a:r>
              <a:rPr sz="1400" dirty="0">
                <a:latin typeface="+mj-lt"/>
              </a:rPr>
              <a:t> 29 </a:t>
            </a:r>
            <a:r>
              <a:rPr sz="1400" dirty="0" err="1">
                <a:latin typeface="+mj-lt"/>
              </a:rPr>
              <a:t>settembre</a:t>
            </a:r>
            <a:r>
              <a:rPr sz="1400" dirty="0">
                <a:latin typeface="+mj-lt"/>
              </a:rPr>
              <a:t> 1973, n. 600, per </a:t>
            </a:r>
            <a:r>
              <a:rPr sz="1400" dirty="0" err="1">
                <a:latin typeface="+mj-lt"/>
              </a:rPr>
              <a:t>importi</a:t>
            </a:r>
            <a:r>
              <a:rPr sz="1400" dirty="0">
                <a:latin typeface="+mj-lt"/>
              </a:rPr>
              <a:t> </a:t>
            </a:r>
            <a:r>
              <a:rPr sz="1400" dirty="0" err="1">
                <a:latin typeface="+mj-lt"/>
              </a:rPr>
              <a:t>complessivamente</a:t>
            </a:r>
            <a:r>
              <a:rPr sz="1400" dirty="0">
                <a:latin typeface="+mj-lt"/>
              </a:rPr>
              <a:t> </a:t>
            </a:r>
            <a:r>
              <a:rPr sz="1400" dirty="0" err="1">
                <a:latin typeface="+mj-lt"/>
              </a:rPr>
              <a:t>superiori</a:t>
            </a:r>
            <a:r>
              <a:rPr sz="1400" dirty="0">
                <a:latin typeface="+mj-lt"/>
              </a:rPr>
              <a:t> a euro 50.000, per </a:t>
            </a:r>
            <a:r>
              <a:rPr sz="1400" dirty="0" err="1">
                <a:latin typeface="+mj-lt"/>
              </a:rPr>
              <a:t>i</a:t>
            </a:r>
            <a:r>
              <a:rPr sz="1400" dirty="0">
                <a:latin typeface="+mj-lt"/>
              </a:rPr>
              <a:t> </a:t>
            </a:r>
            <a:r>
              <a:rPr sz="1400" dirty="0" err="1">
                <a:latin typeface="+mj-lt"/>
              </a:rPr>
              <a:t>quali</a:t>
            </a:r>
            <a:r>
              <a:rPr sz="1400" dirty="0">
                <a:latin typeface="+mj-lt"/>
              </a:rPr>
              <a:t> </a:t>
            </a:r>
            <a:r>
              <a:rPr sz="1400" dirty="0" err="1">
                <a:latin typeface="+mj-lt"/>
              </a:rPr>
              <a:t>i</a:t>
            </a:r>
            <a:r>
              <a:rPr sz="1400" dirty="0">
                <a:latin typeface="+mj-lt"/>
              </a:rPr>
              <a:t> </a:t>
            </a:r>
            <a:r>
              <a:rPr sz="1400" b="1" dirty="0">
                <a:latin typeface="+mj-lt"/>
              </a:rPr>
              <a:t>termini di </a:t>
            </a:r>
            <a:r>
              <a:rPr sz="1400" b="1" dirty="0" err="1">
                <a:latin typeface="+mj-lt"/>
              </a:rPr>
              <a:t>pagamento</a:t>
            </a:r>
            <a:r>
              <a:rPr sz="1400" b="1" dirty="0">
                <a:latin typeface="+mj-lt"/>
              </a:rPr>
              <a:t> </a:t>
            </a:r>
            <a:r>
              <a:rPr sz="1400" dirty="0" err="1">
                <a:latin typeface="+mj-lt"/>
              </a:rPr>
              <a:t>siano</a:t>
            </a:r>
            <a:r>
              <a:rPr sz="1400" dirty="0">
                <a:latin typeface="+mj-lt"/>
              </a:rPr>
              <a:t> </a:t>
            </a:r>
            <a:r>
              <a:rPr sz="1400" dirty="0" err="1">
                <a:latin typeface="+mj-lt"/>
              </a:rPr>
              <a:t>scaduti</a:t>
            </a:r>
            <a:r>
              <a:rPr sz="1400" dirty="0">
                <a:latin typeface="+mj-lt"/>
              </a:rPr>
              <a:t> e non </a:t>
            </a:r>
            <a:r>
              <a:rPr sz="1400" dirty="0" err="1">
                <a:latin typeface="+mj-lt"/>
              </a:rPr>
              <a:t>siano</a:t>
            </a:r>
            <a:r>
              <a:rPr sz="1400" dirty="0">
                <a:latin typeface="+mj-lt"/>
              </a:rPr>
              <a:t> in </a:t>
            </a:r>
            <a:r>
              <a:rPr sz="1400" dirty="0" err="1">
                <a:latin typeface="+mj-lt"/>
              </a:rPr>
              <a:t>essere</a:t>
            </a:r>
            <a:r>
              <a:rPr sz="1400" dirty="0">
                <a:latin typeface="+mj-lt"/>
              </a:rPr>
              <a:t> </a:t>
            </a:r>
            <a:r>
              <a:rPr sz="1400" dirty="0" err="1">
                <a:latin typeface="+mj-lt"/>
              </a:rPr>
              <a:t>provvedimenti</a:t>
            </a:r>
            <a:r>
              <a:rPr sz="1400" dirty="0">
                <a:latin typeface="+mj-lt"/>
              </a:rPr>
              <a:t> di </a:t>
            </a:r>
            <a:r>
              <a:rPr sz="1400" dirty="0" err="1">
                <a:latin typeface="+mj-lt"/>
              </a:rPr>
              <a:t>sospensione</a:t>
            </a:r>
            <a:r>
              <a:rPr sz="1400" dirty="0">
                <a:latin typeface="+mj-lt"/>
              </a:rPr>
              <a:t>, è </a:t>
            </a:r>
            <a:r>
              <a:rPr sz="1400" dirty="0" err="1">
                <a:latin typeface="+mj-lt"/>
              </a:rPr>
              <a:t>esclusa</a:t>
            </a:r>
            <a:r>
              <a:rPr sz="1400" dirty="0">
                <a:latin typeface="+mj-lt"/>
              </a:rPr>
              <a:t> la </a:t>
            </a:r>
            <a:r>
              <a:rPr sz="1400" dirty="0" err="1">
                <a:latin typeface="+mj-lt"/>
              </a:rPr>
              <a:t>facoltà</a:t>
            </a:r>
            <a:r>
              <a:rPr sz="1400" dirty="0">
                <a:latin typeface="+mj-lt"/>
              </a:rPr>
              <a:t> di </a:t>
            </a:r>
            <a:r>
              <a:rPr sz="1400" dirty="0" err="1">
                <a:latin typeface="+mj-lt"/>
              </a:rPr>
              <a:t>avvalersi</a:t>
            </a:r>
            <a:r>
              <a:rPr sz="1400" dirty="0">
                <a:latin typeface="+mj-lt"/>
              </a:rPr>
              <a:t> della </a:t>
            </a:r>
            <a:r>
              <a:rPr sz="1400" dirty="0" err="1">
                <a:latin typeface="+mj-lt"/>
              </a:rPr>
              <a:t>compensazione</a:t>
            </a:r>
            <a:r>
              <a:rPr sz="1400" dirty="0">
                <a:latin typeface="+mj-lt"/>
              </a:rPr>
              <a:t> di cui </a:t>
            </a:r>
            <a:r>
              <a:rPr sz="1400" dirty="0" err="1">
                <a:latin typeface="+mj-lt"/>
              </a:rPr>
              <a:t>all'articolo</a:t>
            </a:r>
            <a:r>
              <a:rPr sz="1400" dirty="0">
                <a:latin typeface="+mj-lt"/>
              </a:rPr>
              <a:t> 17 del </a:t>
            </a:r>
            <a:r>
              <a:rPr sz="1400" dirty="0" err="1">
                <a:latin typeface="+mj-lt"/>
              </a:rPr>
              <a:t>decreto</a:t>
            </a:r>
            <a:r>
              <a:rPr sz="1400" dirty="0">
                <a:latin typeface="+mj-lt"/>
              </a:rPr>
              <a:t> </a:t>
            </a:r>
            <a:r>
              <a:rPr sz="1400" dirty="0" err="1">
                <a:latin typeface="+mj-lt"/>
              </a:rPr>
              <a:t>legislativo</a:t>
            </a:r>
            <a:r>
              <a:rPr sz="1400" dirty="0">
                <a:latin typeface="+mj-lt"/>
              </a:rPr>
              <a:t> 9 </a:t>
            </a:r>
            <a:r>
              <a:rPr sz="1400" dirty="0" err="1">
                <a:latin typeface="+mj-lt"/>
              </a:rPr>
              <a:t>luglio</a:t>
            </a:r>
            <a:r>
              <a:rPr sz="1400" dirty="0">
                <a:latin typeface="+mj-lt"/>
              </a:rPr>
              <a:t> 1997, n. 241, </a:t>
            </a:r>
            <a:r>
              <a:rPr sz="1400" b="1" dirty="0" err="1">
                <a:latin typeface="+mj-lt"/>
              </a:rPr>
              <a:t>fatta</a:t>
            </a:r>
            <a:r>
              <a:rPr sz="1400" b="1" dirty="0">
                <a:latin typeface="+mj-lt"/>
              </a:rPr>
              <a:t> </a:t>
            </a:r>
            <a:r>
              <a:rPr sz="1400" b="1" dirty="0" err="1">
                <a:latin typeface="+mj-lt"/>
              </a:rPr>
              <a:t>eccezione</a:t>
            </a:r>
            <a:r>
              <a:rPr sz="1400" b="1" dirty="0">
                <a:latin typeface="+mj-lt"/>
              </a:rPr>
              <a:t> </a:t>
            </a:r>
            <a:r>
              <a:rPr sz="1400" dirty="0">
                <a:latin typeface="+mj-lt"/>
              </a:rPr>
              <a:t>per </a:t>
            </a:r>
            <a:r>
              <a:rPr sz="1400" dirty="0" err="1">
                <a:latin typeface="+mj-lt"/>
              </a:rPr>
              <a:t>i</a:t>
            </a:r>
            <a:r>
              <a:rPr sz="1400" dirty="0">
                <a:latin typeface="+mj-lt"/>
              </a:rPr>
              <a:t> </a:t>
            </a:r>
            <a:r>
              <a:rPr sz="1400" dirty="0" err="1">
                <a:latin typeface="+mj-lt"/>
              </a:rPr>
              <a:t>crediti</a:t>
            </a:r>
            <a:r>
              <a:rPr sz="1400" dirty="0">
                <a:latin typeface="+mj-lt"/>
              </a:rPr>
              <a:t> </a:t>
            </a:r>
            <a:r>
              <a:rPr sz="1400" dirty="0" err="1">
                <a:latin typeface="+mj-lt"/>
              </a:rPr>
              <a:t>indicati</a:t>
            </a:r>
            <a:r>
              <a:rPr sz="1400" dirty="0">
                <a:latin typeface="+mj-lt"/>
              </a:rPr>
              <a:t> alle </a:t>
            </a:r>
            <a:r>
              <a:rPr sz="1400" dirty="0" err="1">
                <a:latin typeface="+mj-lt"/>
              </a:rPr>
              <a:t>lettere</a:t>
            </a:r>
            <a:r>
              <a:rPr sz="1400" dirty="0">
                <a:latin typeface="+mj-lt"/>
              </a:rPr>
              <a:t> e), f) e g) del comma 2 del </a:t>
            </a:r>
            <a:r>
              <a:rPr sz="1400" dirty="0" err="1">
                <a:latin typeface="+mj-lt"/>
              </a:rPr>
              <a:t>medesimo</a:t>
            </a:r>
            <a:r>
              <a:rPr sz="1400" dirty="0">
                <a:latin typeface="+mj-lt"/>
              </a:rPr>
              <a:t> </a:t>
            </a:r>
            <a:r>
              <a:rPr sz="1400" dirty="0" err="1">
                <a:latin typeface="+mj-lt"/>
              </a:rPr>
              <a:t>articolo</a:t>
            </a:r>
            <a:r>
              <a:rPr sz="1400" dirty="0">
                <a:latin typeface="+mj-lt"/>
              </a:rPr>
              <a:t> 17”.</a:t>
            </a:r>
          </a:p>
        </p:txBody>
      </p:sp>
      <p:sp>
        <p:nvSpPr>
          <p:cNvPr id="2" name="Titolo 1">
            <a:extLst>
              <a:ext uri="{FF2B5EF4-FFF2-40B4-BE49-F238E27FC236}">
                <a16:creationId xmlns:a16="http://schemas.microsoft.com/office/drawing/2014/main" id="{A5A2CC1E-2C94-7BA1-9796-FE81F66657BE}"/>
              </a:ext>
            </a:extLst>
          </p:cNvPr>
          <p:cNvSpPr txBox="1">
            <a:spLocks/>
          </p:cNvSpPr>
          <p:nvPr/>
        </p:nvSpPr>
        <p:spPr>
          <a:xfrm>
            <a:off x="566057" y="540099"/>
            <a:ext cx="8011886" cy="626851"/>
          </a:xfrm>
          <a:prstGeom prst="rect">
            <a:avLst/>
          </a:prstGeom>
        </p:spPr>
        <p:txBody>
          <a:bodyPr vert="horz" lIns="91440" tIns="45720" rIns="91440" bIns="45720" rtlCol="0" anchor="ctr">
            <a:normAutofit/>
          </a:bodyPr>
          <a:lstStyle>
            <a:lvl1pPr algn="l" defTabSz="685800" rtl="0" eaLnBrk="1" latinLnBrk="0" hangingPunct="1">
              <a:lnSpc>
                <a:spcPct val="100000"/>
              </a:lnSpc>
              <a:spcBef>
                <a:spcPct val="0"/>
              </a:spcBef>
              <a:buNone/>
              <a:defRPr sz="1500" b="1" kern="1200">
                <a:solidFill>
                  <a:srgbClr val="484848"/>
                </a:solidFill>
                <a:latin typeface="Verdana" panose="020B0604030504040204" pitchFamily="34" charset="0"/>
                <a:ea typeface="Verdana" panose="020B0604030504040204" pitchFamily="34" charset="0"/>
                <a:cs typeface="Verdana" panose="020B0604030504040204" pitchFamily="34" charset="0"/>
              </a:defRPr>
            </a:lvl1pPr>
          </a:lstStyle>
          <a:p>
            <a:r>
              <a:rPr lang="it-IT" dirty="0">
                <a:solidFill>
                  <a:schemeClr val="tx1"/>
                </a:solidFill>
                <a:latin typeface="+mj-lt"/>
              </a:rPr>
              <a:t>Rottamazione-quinquies</a:t>
            </a:r>
          </a:p>
        </p:txBody>
      </p:sp>
      <p:sp>
        <p:nvSpPr>
          <p:cNvPr id="3" name="Segnaposto numero diapositiva 3">
            <a:extLst>
              <a:ext uri="{FF2B5EF4-FFF2-40B4-BE49-F238E27FC236}">
                <a16:creationId xmlns:a16="http://schemas.microsoft.com/office/drawing/2014/main" id="{0AEE6BCB-BC0F-9DE0-05E6-DA4643919C01}"/>
              </a:ext>
            </a:extLst>
          </p:cNvPr>
          <p:cNvSpPr txBox="1">
            <a:spLocks/>
          </p:cNvSpPr>
          <p:nvPr/>
        </p:nvSpPr>
        <p:spPr>
          <a:xfrm>
            <a:off x="3604591" y="4793767"/>
            <a:ext cx="2292626"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FB5B9F2C-B2AC-42B8-8C0E-D6B8362F432E}" type="slidenum">
              <a:rPr lang="it-IT" sz="1300" b="1" smtClean="0">
                <a:solidFill>
                  <a:srgbClr val="0082C6"/>
                </a:solidFill>
                <a:latin typeface="+mj-lt"/>
              </a:rPr>
              <a:pPr algn="ctr"/>
              <a:t>174</a:t>
            </a:fld>
            <a:endParaRPr lang="it-IT" sz="1300" b="1" dirty="0">
              <a:solidFill>
                <a:srgbClr val="0082C6"/>
              </a:solidFill>
              <a:latin typeface="+mj-lt"/>
            </a:endParaRPr>
          </a:p>
        </p:txBody>
      </p:sp>
    </p:spTree>
    <p:extLst>
      <p:ext uri="{BB962C8B-B14F-4D97-AF65-F5344CB8AC3E}">
        <p14:creationId xmlns:p14="http://schemas.microsoft.com/office/powerpoint/2010/main" val="18355798"/>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7" name="Connettore diritto 3"/>
          <p:cNvSpPr/>
          <p:nvPr/>
        </p:nvSpPr>
        <p:spPr>
          <a:xfrm>
            <a:off x="0" y="0"/>
            <a:ext cx="685801" cy="0"/>
          </a:xfrm>
          <a:prstGeom prst="line">
            <a:avLst/>
          </a:prstGeom>
          <a:ln w="3175">
            <a:solidFill>
              <a:srgbClr val="FBFFFF"/>
            </a:solidFill>
            <a:miter/>
          </a:ln>
        </p:spPr>
        <p:txBody>
          <a:bodyPr lIns="34289" tIns="34289" rIns="34289" bIns="34289"/>
          <a:lstStyle/>
          <a:p>
            <a:endParaRPr sz="1350">
              <a:latin typeface="+mj-lt"/>
            </a:endParaRPr>
          </a:p>
        </p:txBody>
      </p:sp>
      <p:sp>
        <p:nvSpPr>
          <p:cNvPr id="690" name="CasellaDiTesto 6"/>
          <p:cNvSpPr txBox="1"/>
          <p:nvPr/>
        </p:nvSpPr>
        <p:spPr>
          <a:xfrm>
            <a:off x="2237200" y="1338243"/>
            <a:ext cx="5410509" cy="1075292"/>
          </a:xfrm>
          <a:prstGeom prst="rect">
            <a:avLst/>
          </a:prstGeom>
          <a:ln w="25400">
            <a:no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4289" tIns="34289" rIns="34289" bIns="34289" anchor="ctr">
            <a:spAutoFit/>
          </a:bodyPr>
          <a:lstStyle/>
          <a:p>
            <a:pPr marL="257175" indent="-257175" algn="just">
              <a:lnSpc>
                <a:spcPct val="150000"/>
              </a:lnSpc>
              <a:buSzPct val="100000"/>
              <a:buFont typeface="Arial" panose="020B0604020202020204" pitchFamily="34" charset="0"/>
              <a:buChar char="•"/>
              <a:defRPr sz="2000">
                <a:latin typeface="Poppins"/>
                <a:ea typeface="Poppins"/>
                <a:cs typeface="Poppins"/>
                <a:sym typeface="Poppins"/>
              </a:defRPr>
            </a:pPr>
            <a:r>
              <a:rPr sz="1500" b="1" dirty="0" err="1">
                <a:latin typeface="+mj-lt"/>
                <a:cs typeface="Poppins" panose="00000500000000000000" pitchFamily="2" charset="0"/>
              </a:rPr>
              <a:t>Omesso</a:t>
            </a:r>
            <a:r>
              <a:rPr sz="1500" b="1" dirty="0">
                <a:latin typeface="+mj-lt"/>
                <a:cs typeface="Poppins" panose="00000500000000000000" pitchFamily="2" charset="0"/>
              </a:rPr>
              <a:t> </a:t>
            </a:r>
            <a:r>
              <a:rPr sz="1500" b="1" dirty="0" err="1">
                <a:latin typeface="+mj-lt"/>
                <a:cs typeface="Poppins" panose="00000500000000000000" pitchFamily="2" charset="0"/>
              </a:rPr>
              <a:t>versamento</a:t>
            </a:r>
            <a:r>
              <a:rPr sz="1500" b="1" dirty="0">
                <a:latin typeface="+mj-lt"/>
                <a:cs typeface="Poppins" panose="00000500000000000000" pitchFamily="2" charset="0"/>
              </a:rPr>
              <a:t> </a:t>
            </a:r>
            <a:r>
              <a:rPr sz="1500" b="1" dirty="0" err="1">
                <a:latin typeface="+mj-lt"/>
                <a:cs typeface="Poppins" panose="00000500000000000000" pitchFamily="2" charset="0"/>
              </a:rPr>
              <a:t>ritenute</a:t>
            </a:r>
            <a:r>
              <a:rPr sz="1500" b="1" dirty="0">
                <a:latin typeface="+mj-lt"/>
                <a:cs typeface="Poppins" panose="00000500000000000000" pitchFamily="2" charset="0"/>
              </a:rPr>
              <a:t> certificate</a:t>
            </a:r>
          </a:p>
          <a:p>
            <a:pPr marL="257175" indent="-257175" algn="just">
              <a:lnSpc>
                <a:spcPct val="150000"/>
              </a:lnSpc>
              <a:buSzPct val="100000"/>
              <a:buFont typeface="Arial" panose="020B0604020202020204" pitchFamily="34" charset="0"/>
              <a:buChar char="•"/>
              <a:defRPr sz="2000">
                <a:latin typeface="Poppins"/>
                <a:ea typeface="Poppins"/>
                <a:cs typeface="Poppins"/>
                <a:sym typeface="Poppins"/>
              </a:defRPr>
            </a:pPr>
            <a:r>
              <a:rPr sz="1500" b="1" dirty="0" err="1">
                <a:latin typeface="+mj-lt"/>
                <a:cs typeface="Poppins" panose="00000500000000000000" pitchFamily="2" charset="0"/>
              </a:rPr>
              <a:t>Omesso</a:t>
            </a:r>
            <a:r>
              <a:rPr sz="1500" b="1" dirty="0">
                <a:latin typeface="+mj-lt"/>
                <a:cs typeface="Poppins" panose="00000500000000000000" pitchFamily="2" charset="0"/>
              </a:rPr>
              <a:t> </a:t>
            </a:r>
            <a:r>
              <a:rPr sz="1500" b="1" dirty="0" err="1">
                <a:latin typeface="+mj-lt"/>
                <a:cs typeface="Poppins" panose="00000500000000000000" pitchFamily="2" charset="0"/>
              </a:rPr>
              <a:t>versamento</a:t>
            </a:r>
            <a:r>
              <a:rPr sz="1500" b="1" dirty="0">
                <a:latin typeface="+mj-lt"/>
                <a:cs typeface="Poppins" panose="00000500000000000000" pitchFamily="2" charset="0"/>
              </a:rPr>
              <a:t> di </a:t>
            </a:r>
            <a:r>
              <a:rPr lang="it-IT" sz="1500" b="1" dirty="0">
                <a:latin typeface="+mj-lt"/>
                <a:cs typeface="Poppins" panose="00000500000000000000" pitchFamily="2" charset="0"/>
              </a:rPr>
              <a:t>IVA</a:t>
            </a:r>
            <a:endParaRPr sz="1500" b="1" dirty="0">
              <a:latin typeface="+mj-lt"/>
              <a:cs typeface="Poppins" panose="00000500000000000000" pitchFamily="2" charset="0"/>
            </a:endParaRPr>
          </a:p>
          <a:p>
            <a:pPr marL="257175" indent="-257175" algn="just">
              <a:lnSpc>
                <a:spcPct val="150000"/>
              </a:lnSpc>
              <a:buSzPct val="100000"/>
              <a:buFont typeface="Arial" panose="020B0604020202020204" pitchFamily="34" charset="0"/>
              <a:buChar char="•"/>
              <a:defRPr sz="2000">
                <a:latin typeface="Poppins"/>
                <a:ea typeface="Poppins"/>
                <a:cs typeface="Poppins"/>
                <a:sym typeface="Poppins"/>
              </a:defRPr>
            </a:pPr>
            <a:r>
              <a:rPr sz="1500" b="1" dirty="0" err="1">
                <a:latin typeface="+mj-lt"/>
                <a:cs typeface="Poppins" panose="00000500000000000000" pitchFamily="2" charset="0"/>
              </a:rPr>
              <a:t>Indebita</a:t>
            </a:r>
            <a:r>
              <a:rPr sz="1500" b="1" dirty="0">
                <a:latin typeface="+mj-lt"/>
                <a:cs typeface="Poppins" panose="00000500000000000000" pitchFamily="2" charset="0"/>
              </a:rPr>
              <a:t> </a:t>
            </a:r>
            <a:r>
              <a:rPr sz="1500" b="1" dirty="0" err="1">
                <a:latin typeface="+mj-lt"/>
                <a:cs typeface="Poppins" panose="00000500000000000000" pitchFamily="2" charset="0"/>
              </a:rPr>
              <a:t>compensazione</a:t>
            </a:r>
            <a:r>
              <a:rPr sz="1500" b="1" dirty="0">
                <a:latin typeface="+mj-lt"/>
                <a:cs typeface="Poppins" panose="00000500000000000000" pitchFamily="2" charset="0"/>
              </a:rPr>
              <a:t> </a:t>
            </a:r>
            <a:r>
              <a:rPr sz="1500" b="1" dirty="0" err="1">
                <a:latin typeface="+mj-lt"/>
                <a:cs typeface="Poppins" panose="00000500000000000000" pitchFamily="2" charset="0"/>
              </a:rPr>
              <a:t>crediti</a:t>
            </a:r>
            <a:r>
              <a:rPr sz="1500" b="1" dirty="0">
                <a:latin typeface="+mj-lt"/>
                <a:cs typeface="Poppins" panose="00000500000000000000" pitchFamily="2" charset="0"/>
              </a:rPr>
              <a:t> non </a:t>
            </a:r>
            <a:r>
              <a:rPr sz="1500" b="1" dirty="0" err="1">
                <a:latin typeface="+mj-lt"/>
                <a:cs typeface="Poppins" panose="00000500000000000000" pitchFamily="2" charset="0"/>
              </a:rPr>
              <a:t>spettanti</a:t>
            </a:r>
            <a:r>
              <a:rPr sz="1500" b="1" dirty="0">
                <a:latin typeface="+mj-lt"/>
                <a:cs typeface="Poppins" panose="00000500000000000000" pitchFamily="2" charset="0"/>
              </a:rPr>
              <a:t> </a:t>
            </a:r>
          </a:p>
        </p:txBody>
      </p:sp>
      <p:sp>
        <p:nvSpPr>
          <p:cNvPr id="691" name="Rettangolo"/>
          <p:cNvSpPr/>
          <p:nvPr/>
        </p:nvSpPr>
        <p:spPr>
          <a:xfrm>
            <a:off x="85725" y="1028700"/>
            <a:ext cx="8896909" cy="3917422"/>
          </a:xfrm>
          <a:prstGeom prst="rect">
            <a:avLst/>
          </a:prstGeom>
          <a:noFill/>
          <a:ln w="25400">
            <a:noFill/>
          </a:ln>
        </p:spPr>
        <p:txBody>
          <a:bodyPr lIns="34289" tIns="34289" rIns="34289" bIns="34289" anchor="ctr"/>
          <a:lstStyle/>
          <a:p>
            <a:endParaRPr sz="1350">
              <a:latin typeface="+mj-lt"/>
            </a:endParaRPr>
          </a:p>
        </p:txBody>
      </p:sp>
      <p:sp>
        <p:nvSpPr>
          <p:cNvPr id="692" name="CasellaDiTesto 8"/>
          <p:cNvSpPr txBox="1"/>
          <p:nvPr/>
        </p:nvSpPr>
        <p:spPr>
          <a:xfrm>
            <a:off x="589059" y="2794406"/>
            <a:ext cx="7988884" cy="13485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4289" tIns="34289" rIns="34289" bIns="34289" anchor="ctr">
            <a:spAutoFit/>
          </a:bodyPr>
          <a:lstStyle>
            <a:lvl1pPr algn="just">
              <a:lnSpc>
                <a:spcPct val="150000"/>
              </a:lnSpc>
              <a:defRPr sz="1900" i="1">
                <a:latin typeface="Poppins"/>
                <a:ea typeface="Poppins"/>
                <a:cs typeface="Poppins"/>
                <a:sym typeface="Poppins"/>
              </a:defRPr>
            </a:lvl1pPr>
          </a:lstStyle>
          <a:p>
            <a:r>
              <a:rPr sz="1425" dirty="0">
                <a:latin typeface="+mj-lt"/>
                <a:cs typeface="Poppins" panose="00000500000000000000" pitchFamily="2" charset="0"/>
              </a:rPr>
              <a:t>“non </a:t>
            </a:r>
            <a:r>
              <a:rPr sz="1425" dirty="0" err="1">
                <a:latin typeface="+mj-lt"/>
                <a:cs typeface="Poppins" panose="00000500000000000000" pitchFamily="2" charset="0"/>
              </a:rPr>
              <a:t>sono</a:t>
            </a:r>
            <a:r>
              <a:rPr sz="1425" dirty="0">
                <a:latin typeface="+mj-lt"/>
                <a:cs typeface="Poppins" panose="00000500000000000000" pitchFamily="2" charset="0"/>
              </a:rPr>
              <a:t> </a:t>
            </a:r>
            <a:r>
              <a:rPr sz="1425" dirty="0" err="1">
                <a:latin typeface="+mj-lt"/>
                <a:cs typeface="Poppins" panose="00000500000000000000" pitchFamily="2" charset="0"/>
              </a:rPr>
              <a:t>punibili</a:t>
            </a:r>
            <a:r>
              <a:rPr sz="1425" dirty="0">
                <a:latin typeface="+mj-lt"/>
                <a:cs typeface="Poppins" panose="00000500000000000000" pitchFamily="2" charset="0"/>
              </a:rPr>
              <a:t> se, prima </a:t>
            </a:r>
            <a:r>
              <a:rPr sz="1425" dirty="0" err="1">
                <a:latin typeface="+mj-lt"/>
                <a:cs typeface="Poppins" panose="00000500000000000000" pitchFamily="2" charset="0"/>
              </a:rPr>
              <a:t>della</a:t>
            </a:r>
            <a:r>
              <a:rPr sz="1425" dirty="0">
                <a:latin typeface="+mj-lt"/>
                <a:cs typeface="Poppins" panose="00000500000000000000" pitchFamily="2" charset="0"/>
              </a:rPr>
              <a:t> </a:t>
            </a:r>
            <a:r>
              <a:rPr sz="1425" dirty="0" err="1">
                <a:latin typeface="+mj-lt"/>
                <a:cs typeface="Poppins" panose="00000500000000000000" pitchFamily="2" charset="0"/>
              </a:rPr>
              <a:t>dichiarazione</a:t>
            </a:r>
            <a:r>
              <a:rPr sz="1425" dirty="0">
                <a:latin typeface="+mj-lt"/>
                <a:cs typeface="Poppins" panose="00000500000000000000" pitchFamily="2" charset="0"/>
              </a:rPr>
              <a:t> di </a:t>
            </a:r>
            <a:r>
              <a:rPr sz="1425" dirty="0" err="1">
                <a:latin typeface="+mj-lt"/>
                <a:cs typeface="Poppins" panose="00000500000000000000" pitchFamily="2" charset="0"/>
              </a:rPr>
              <a:t>apertura</a:t>
            </a:r>
            <a:r>
              <a:rPr sz="1425" dirty="0">
                <a:latin typeface="+mj-lt"/>
                <a:cs typeface="Poppins" panose="00000500000000000000" pitchFamily="2" charset="0"/>
              </a:rPr>
              <a:t> del </a:t>
            </a:r>
            <a:r>
              <a:rPr sz="1425" dirty="0" err="1">
                <a:latin typeface="+mj-lt"/>
                <a:cs typeface="Poppins" panose="00000500000000000000" pitchFamily="2" charset="0"/>
              </a:rPr>
              <a:t>dibattimento</a:t>
            </a:r>
            <a:r>
              <a:rPr sz="1425" dirty="0">
                <a:latin typeface="+mj-lt"/>
                <a:cs typeface="Poppins" panose="00000500000000000000" pitchFamily="2" charset="0"/>
              </a:rPr>
              <a:t> di primo </a:t>
            </a:r>
            <a:r>
              <a:rPr sz="1425" dirty="0" err="1">
                <a:latin typeface="+mj-lt"/>
                <a:cs typeface="Poppins" panose="00000500000000000000" pitchFamily="2" charset="0"/>
              </a:rPr>
              <a:t>grado</a:t>
            </a:r>
            <a:r>
              <a:rPr sz="1425" dirty="0">
                <a:latin typeface="+mj-lt"/>
                <a:cs typeface="Poppins" panose="00000500000000000000" pitchFamily="2" charset="0"/>
              </a:rPr>
              <a:t>, </a:t>
            </a:r>
            <a:r>
              <a:rPr sz="1425" dirty="0" err="1">
                <a:latin typeface="+mj-lt"/>
                <a:cs typeface="Poppins" panose="00000500000000000000" pitchFamily="2" charset="0"/>
              </a:rPr>
              <a:t>i</a:t>
            </a:r>
            <a:r>
              <a:rPr sz="1425" dirty="0">
                <a:latin typeface="+mj-lt"/>
                <a:cs typeface="Poppins" panose="00000500000000000000" pitchFamily="2" charset="0"/>
              </a:rPr>
              <a:t> </a:t>
            </a:r>
            <a:r>
              <a:rPr sz="1425" dirty="0" err="1">
                <a:latin typeface="+mj-lt"/>
                <a:cs typeface="Poppins" panose="00000500000000000000" pitchFamily="2" charset="0"/>
              </a:rPr>
              <a:t>debiti</a:t>
            </a:r>
            <a:r>
              <a:rPr sz="1425" dirty="0">
                <a:latin typeface="+mj-lt"/>
                <a:cs typeface="Poppins" panose="00000500000000000000" pitchFamily="2" charset="0"/>
              </a:rPr>
              <a:t> </a:t>
            </a:r>
            <a:r>
              <a:rPr sz="1425" dirty="0" err="1">
                <a:latin typeface="+mj-lt"/>
                <a:cs typeface="Poppins" panose="00000500000000000000" pitchFamily="2" charset="0"/>
              </a:rPr>
              <a:t>tributari</a:t>
            </a:r>
            <a:r>
              <a:rPr sz="1425" dirty="0">
                <a:latin typeface="+mj-lt"/>
                <a:cs typeface="Poppins" panose="00000500000000000000" pitchFamily="2" charset="0"/>
              </a:rPr>
              <a:t>, </a:t>
            </a:r>
            <a:r>
              <a:rPr sz="1425" dirty="0" err="1">
                <a:latin typeface="+mj-lt"/>
                <a:cs typeface="Poppins" panose="00000500000000000000" pitchFamily="2" charset="0"/>
              </a:rPr>
              <a:t>comprese</a:t>
            </a:r>
            <a:r>
              <a:rPr sz="1425" dirty="0">
                <a:latin typeface="+mj-lt"/>
                <a:cs typeface="Poppins" panose="00000500000000000000" pitchFamily="2" charset="0"/>
              </a:rPr>
              <a:t> </a:t>
            </a:r>
            <a:r>
              <a:rPr sz="1425" dirty="0" err="1">
                <a:latin typeface="+mj-lt"/>
                <a:cs typeface="Poppins" panose="00000500000000000000" pitchFamily="2" charset="0"/>
              </a:rPr>
              <a:t>sanzioni</a:t>
            </a:r>
            <a:r>
              <a:rPr sz="1425" dirty="0">
                <a:latin typeface="+mj-lt"/>
                <a:cs typeface="Poppins" panose="00000500000000000000" pitchFamily="2" charset="0"/>
              </a:rPr>
              <a:t> </a:t>
            </a:r>
            <a:r>
              <a:rPr sz="1425" dirty="0" err="1">
                <a:latin typeface="+mj-lt"/>
                <a:cs typeface="Poppins" panose="00000500000000000000" pitchFamily="2" charset="0"/>
              </a:rPr>
              <a:t>amministrative</a:t>
            </a:r>
            <a:r>
              <a:rPr sz="1425" dirty="0">
                <a:latin typeface="+mj-lt"/>
                <a:cs typeface="Poppins" panose="00000500000000000000" pitchFamily="2" charset="0"/>
              </a:rPr>
              <a:t> e </a:t>
            </a:r>
            <a:r>
              <a:rPr sz="1425" dirty="0" err="1">
                <a:latin typeface="+mj-lt"/>
                <a:cs typeface="Poppins" panose="00000500000000000000" pitchFamily="2" charset="0"/>
              </a:rPr>
              <a:t>interessi</a:t>
            </a:r>
            <a:r>
              <a:rPr sz="1425" dirty="0">
                <a:latin typeface="+mj-lt"/>
                <a:cs typeface="Poppins" panose="00000500000000000000" pitchFamily="2" charset="0"/>
              </a:rPr>
              <a:t>, </a:t>
            </a:r>
            <a:r>
              <a:rPr sz="1425" dirty="0" err="1">
                <a:latin typeface="+mj-lt"/>
                <a:cs typeface="Poppins" panose="00000500000000000000" pitchFamily="2" charset="0"/>
              </a:rPr>
              <a:t>sono</a:t>
            </a:r>
            <a:r>
              <a:rPr sz="1425" dirty="0">
                <a:latin typeface="+mj-lt"/>
                <a:cs typeface="Poppins" panose="00000500000000000000" pitchFamily="2" charset="0"/>
              </a:rPr>
              <a:t> </a:t>
            </a:r>
            <a:r>
              <a:rPr sz="1425" dirty="0" err="1">
                <a:latin typeface="+mj-lt"/>
                <a:cs typeface="Poppins" panose="00000500000000000000" pitchFamily="2" charset="0"/>
              </a:rPr>
              <a:t>stati</a:t>
            </a:r>
            <a:r>
              <a:rPr sz="1425" dirty="0">
                <a:latin typeface="+mj-lt"/>
                <a:cs typeface="Poppins" panose="00000500000000000000" pitchFamily="2" charset="0"/>
              </a:rPr>
              <a:t> </a:t>
            </a:r>
            <a:r>
              <a:rPr sz="1425" dirty="0" err="1">
                <a:latin typeface="+mj-lt"/>
                <a:cs typeface="Poppins" panose="00000500000000000000" pitchFamily="2" charset="0"/>
              </a:rPr>
              <a:t>estinti</a:t>
            </a:r>
            <a:r>
              <a:rPr sz="1425" dirty="0">
                <a:latin typeface="+mj-lt"/>
                <a:cs typeface="Poppins" panose="00000500000000000000" pitchFamily="2" charset="0"/>
              </a:rPr>
              <a:t> </a:t>
            </a:r>
            <a:r>
              <a:rPr sz="1425" dirty="0" err="1">
                <a:latin typeface="+mj-lt"/>
                <a:cs typeface="Poppins" panose="00000500000000000000" pitchFamily="2" charset="0"/>
              </a:rPr>
              <a:t>mediante</a:t>
            </a:r>
            <a:r>
              <a:rPr sz="1425" dirty="0">
                <a:latin typeface="+mj-lt"/>
                <a:cs typeface="Poppins" panose="00000500000000000000" pitchFamily="2" charset="0"/>
              </a:rPr>
              <a:t> </a:t>
            </a:r>
            <a:r>
              <a:rPr sz="1425" dirty="0" err="1">
                <a:latin typeface="+mj-lt"/>
                <a:cs typeface="Poppins" panose="00000500000000000000" pitchFamily="2" charset="0"/>
              </a:rPr>
              <a:t>integrale</a:t>
            </a:r>
            <a:r>
              <a:rPr sz="1425" dirty="0">
                <a:latin typeface="+mj-lt"/>
                <a:cs typeface="Poppins" panose="00000500000000000000" pitchFamily="2" charset="0"/>
              </a:rPr>
              <a:t> </a:t>
            </a:r>
            <a:r>
              <a:rPr sz="1425" dirty="0" err="1">
                <a:latin typeface="+mj-lt"/>
                <a:cs typeface="Poppins" panose="00000500000000000000" pitchFamily="2" charset="0"/>
              </a:rPr>
              <a:t>pagamento</a:t>
            </a:r>
            <a:r>
              <a:rPr sz="1425" dirty="0">
                <a:latin typeface="+mj-lt"/>
                <a:cs typeface="Poppins" panose="00000500000000000000" pitchFamily="2" charset="0"/>
              </a:rPr>
              <a:t> </a:t>
            </a:r>
            <a:r>
              <a:rPr sz="1425" dirty="0" err="1">
                <a:latin typeface="+mj-lt"/>
                <a:cs typeface="Poppins" panose="00000500000000000000" pitchFamily="2" charset="0"/>
              </a:rPr>
              <a:t>degli</a:t>
            </a:r>
            <a:r>
              <a:rPr sz="1425" dirty="0">
                <a:latin typeface="+mj-lt"/>
                <a:cs typeface="Poppins" panose="00000500000000000000" pitchFamily="2" charset="0"/>
              </a:rPr>
              <a:t> </a:t>
            </a:r>
            <a:r>
              <a:rPr sz="1425" dirty="0" err="1">
                <a:latin typeface="+mj-lt"/>
                <a:cs typeface="Poppins" panose="00000500000000000000" pitchFamily="2" charset="0"/>
              </a:rPr>
              <a:t>importi</a:t>
            </a:r>
            <a:r>
              <a:rPr sz="1425" dirty="0">
                <a:latin typeface="+mj-lt"/>
                <a:cs typeface="Poppins" panose="00000500000000000000" pitchFamily="2" charset="0"/>
              </a:rPr>
              <a:t> </a:t>
            </a:r>
            <a:r>
              <a:rPr sz="1425" dirty="0" err="1">
                <a:latin typeface="+mj-lt"/>
                <a:cs typeface="Poppins" panose="00000500000000000000" pitchFamily="2" charset="0"/>
              </a:rPr>
              <a:t>dovuti</a:t>
            </a:r>
            <a:r>
              <a:rPr sz="1425" dirty="0">
                <a:latin typeface="+mj-lt"/>
                <a:cs typeface="Poppins" panose="00000500000000000000" pitchFamily="2" charset="0"/>
              </a:rPr>
              <a:t>, </a:t>
            </a:r>
            <a:r>
              <a:rPr sz="1425" dirty="0" err="1">
                <a:latin typeface="+mj-lt"/>
                <a:cs typeface="Poppins" panose="00000500000000000000" pitchFamily="2" charset="0"/>
              </a:rPr>
              <a:t>anche</a:t>
            </a:r>
            <a:r>
              <a:rPr sz="1425" dirty="0">
                <a:latin typeface="+mj-lt"/>
                <a:cs typeface="Poppins" panose="00000500000000000000" pitchFamily="2" charset="0"/>
              </a:rPr>
              <a:t> a </a:t>
            </a:r>
            <a:r>
              <a:rPr sz="1425" dirty="0" err="1">
                <a:latin typeface="+mj-lt"/>
                <a:cs typeface="Poppins" panose="00000500000000000000" pitchFamily="2" charset="0"/>
              </a:rPr>
              <a:t>seguito</a:t>
            </a:r>
            <a:r>
              <a:rPr sz="1425" dirty="0">
                <a:latin typeface="+mj-lt"/>
                <a:cs typeface="Poppins" panose="00000500000000000000" pitchFamily="2" charset="0"/>
              </a:rPr>
              <a:t> </a:t>
            </a:r>
            <a:r>
              <a:rPr sz="1425" dirty="0" err="1">
                <a:latin typeface="+mj-lt"/>
                <a:cs typeface="Poppins" panose="00000500000000000000" pitchFamily="2" charset="0"/>
              </a:rPr>
              <a:t>delle</a:t>
            </a:r>
            <a:r>
              <a:rPr sz="1425" dirty="0">
                <a:latin typeface="+mj-lt"/>
                <a:cs typeface="Poppins" panose="00000500000000000000" pitchFamily="2" charset="0"/>
              </a:rPr>
              <a:t> </a:t>
            </a:r>
            <a:r>
              <a:rPr sz="1425" dirty="0" err="1">
                <a:latin typeface="+mj-lt"/>
                <a:cs typeface="Poppins" panose="00000500000000000000" pitchFamily="2" charset="0"/>
              </a:rPr>
              <a:t>speciali</a:t>
            </a:r>
            <a:r>
              <a:rPr sz="1425" dirty="0">
                <a:latin typeface="+mj-lt"/>
                <a:cs typeface="Poppins" panose="00000500000000000000" pitchFamily="2" charset="0"/>
              </a:rPr>
              <a:t> procedure </a:t>
            </a:r>
            <a:r>
              <a:rPr sz="1425" dirty="0" err="1">
                <a:latin typeface="+mj-lt"/>
                <a:cs typeface="Poppins" panose="00000500000000000000" pitchFamily="2" charset="0"/>
              </a:rPr>
              <a:t>conciliative</a:t>
            </a:r>
            <a:r>
              <a:rPr sz="1425" dirty="0">
                <a:latin typeface="+mj-lt"/>
                <a:cs typeface="Poppins" panose="00000500000000000000" pitchFamily="2" charset="0"/>
              </a:rPr>
              <a:t> e di </a:t>
            </a:r>
            <a:r>
              <a:rPr sz="1425" dirty="0" err="1">
                <a:latin typeface="+mj-lt"/>
                <a:cs typeface="Poppins" panose="00000500000000000000" pitchFamily="2" charset="0"/>
              </a:rPr>
              <a:t>adesione</a:t>
            </a:r>
            <a:r>
              <a:rPr sz="1425" dirty="0">
                <a:latin typeface="+mj-lt"/>
                <a:cs typeface="Poppins" panose="00000500000000000000" pitchFamily="2" charset="0"/>
              </a:rPr>
              <a:t> </a:t>
            </a:r>
            <a:r>
              <a:rPr sz="1425" dirty="0" err="1">
                <a:latin typeface="+mj-lt"/>
                <a:cs typeface="Poppins" panose="00000500000000000000" pitchFamily="2" charset="0"/>
              </a:rPr>
              <a:t>all'accertamento</a:t>
            </a:r>
            <a:r>
              <a:rPr sz="1425" dirty="0">
                <a:latin typeface="+mj-lt"/>
                <a:cs typeface="Poppins" panose="00000500000000000000" pitchFamily="2" charset="0"/>
              </a:rPr>
              <a:t> </a:t>
            </a:r>
            <a:r>
              <a:rPr sz="1425" dirty="0" err="1">
                <a:latin typeface="+mj-lt"/>
                <a:cs typeface="Poppins" panose="00000500000000000000" pitchFamily="2" charset="0"/>
              </a:rPr>
              <a:t>previste</a:t>
            </a:r>
            <a:r>
              <a:rPr sz="1425" dirty="0">
                <a:latin typeface="+mj-lt"/>
                <a:cs typeface="Poppins" panose="00000500000000000000" pitchFamily="2" charset="0"/>
              </a:rPr>
              <a:t> </a:t>
            </a:r>
            <a:r>
              <a:rPr sz="1425" dirty="0" err="1">
                <a:latin typeface="+mj-lt"/>
                <a:cs typeface="Poppins" panose="00000500000000000000" pitchFamily="2" charset="0"/>
              </a:rPr>
              <a:t>dalle</a:t>
            </a:r>
            <a:r>
              <a:rPr sz="1425" dirty="0">
                <a:latin typeface="+mj-lt"/>
                <a:cs typeface="Poppins" panose="00000500000000000000" pitchFamily="2" charset="0"/>
              </a:rPr>
              <a:t> </a:t>
            </a:r>
            <a:r>
              <a:rPr sz="1425" dirty="0" err="1">
                <a:latin typeface="+mj-lt"/>
                <a:cs typeface="Poppins" panose="00000500000000000000" pitchFamily="2" charset="0"/>
              </a:rPr>
              <a:t>norme</a:t>
            </a:r>
            <a:r>
              <a:rPr sz="1425" dirty="0">
                <a:latin typeface="+mj-lt"/>
                <a:cs typeface="Poppins" panose="00000500000000000000" pitchFamily="2" charset="0"/>
              </a:rPr>
              <a:t> </a:t>
            </a:r>
            <a:r>
              <a:rPr sz="1425" dirty="0" err="1">
                <a:latin typeface="+mj-lt"/>
                <a:cs typeface="Poppins" panose="00000500000000000000" pitchFamily="2" charset="0"/>
              </a:rPr>
              <a:t>tributarie</a:t>
            </a:r>
            <a:r>
              <a:rPr sz="1425" dirty="0">
                <a:latin typeface="+mj-lt"/>
                <a:cs typeface="Poppins" panose="00000500000000000000" pitchFamily="2" charset="0"/>
              </a:rPr>
              <a:t>, </a:t>
            </a:r>
            <a:r>
              <a:rPr sz="1425" dirty="0" err="1">
                <a:latin typeface="+mj-lt"/>
                <a:cs typeface="Poppins" panose="00000500000000000000" pitchFamily="2" charset="0"/>
              </a:rPr>
              <a:t>nonche</a:t>
            </a:r>
            <a:r>
              <a:rPr sz="1425" dirty="0">
                <a:latin typeface="+mj-lt"/>
                <a:cs typeface="Poppins" panose="00000500000000000000" pitchFamily="2" charset="0"/>
              </a:rPr>
              <a:t>' del </a:t>
            </a:r>
            <a:r>
              <a:rPr sz="1425" dirty="0" err="1">
                <a:latin typeface="+mj-lt"/>
                <a:cs typeface="Poppins" panose="00000500000000000000" pitchFamily="2" charset="0"/>
              </a:rPr>
              <a:t>ravvedimento</a:t>
            </a:r>
            <a:r>
              <a:rPr sz="1425" dirty="0">
                <a:latin typeface="+mj-lt"/>
                <a:cs typeface="Poppins" panose="00000500000000000000" pitchFamily="2" charset="0"/>
              </a:rPr>
              <a:t> </a:t>
            </a:r>
            <a:r>
              <a:rPr sz="1425" dirty="0" err="1">
                <a:latin typeface="+mj-lt"/>
                <a:cs typeface="Poppins" panose="00000500000000000000" pitchFamily="2" charset="0"/>
              </a:rPr>
              <a:t>operoso</a:t>
            </a:r>
            <a:r>
              <a:rPr sz="1425" dirty="0">
                <a:latin typeface="+mj-lt"/>
                <a:cs typeface="Poppins" panose="00000500000000000000" pitchFamily="2" charset="0"/>
              </a:rPr>
              <a:t>”.</a:t>
            </a:r>
          </a:p>
        </p:txBody>
      </p:sp>
      <p:sp>
        <p:nvSpPr>
          <p:cNvPr id="2" name="Titolo 1">
            <a:extLst>
              <a:ext uri="{FF2B5EF4-FFF2-40B4-BE49-F238E27FC236}">
                <a16:creationId xmlns:a16="http://schemas.microsoft.com/office/drawing/2014/main" id="{1D00F497-1302-EAF6-2375-D3F766209F38}"/>
              </a:ext>
            </a:extLst>
          </p:cNvPr>
          <p:cNvSpPr txBox="1">
            <a:spLocks/>
          </p:cNvSpPr>
          <p:nvPr/>
        </p:nvSpPr>
        <p:spPr>
          <a:xfrm>
            <a:off x="566057" y="540099"/>
            <a:ext cx="8011886" cy="626851"/>
          </a:xfrm>
          <a:prstGeom prst="rect">
            <a:avLst/>
          </a:prstGeom>
        </p:spPr>
        <p:txBody>
          <a:bodyPr vert="horz" lIns="91440" tIns="45720" rIns="91440" bIns="45720" rtlCol="0" anchor="ctr">
            <a:normAutofit/>
          </a:bodyPr>
          <a:lstStyle>
            <a:lvl1pPr algn="l" defTabSz="685800" rtl="0" eaLnBrk="1" latinLnBrk="0" hangingPunct="1">
              <a:lnSpc>
                <a:spcPct val="100000"/>
              </a:lnSpc>
              <a:spcBef>
                <a:spcPct val="0"/>
              </a:spcBef>
              <a:buNone/>
              <a:defRPr sz="1500" b="1" kern="1200">
                <a:solidFill>
                  <a:srgbClr val="484848"/>
                </a:solidFill>
                <a:latin typeface="Verdana" panose="020B0604030504040204" pitchFamily="34" charset="0"/>
                <a:ea typeface="Verdana" panose="020B0604030504040204" pitchFamily="34" charset="0"/>
                <a:cs typeface="Verdana" panose="020B0604030504040204" pitchFamily="34" charset="0"/>
              </a:defRPr>
            </a:lvl1pPr>
          </a:lstStyle>
          <a:p>
            <a:r>
              <a:rPr lang="it-IT" dirty="0">
                <a:solidFill>
                  <a:schemeClr val="tx1"/>
                </a:solidFill>
                <a:latin typeface="+mj-lt"/>
              </a:rPr>
              <a:t>Rottamazione-quinquies</a:t>
            </a:r>
          </a:p>
        </p:txBody>
      </p:sp>
      <p:sp>
        <p:nvSpPr>
          <p:cNvPr id="3" name="Segnaposto numero diapositiva 3">
            <a:extLst>
              <a:ext uri="{FF2B5EF4-FFF2-40B4-BE49-F238E27FC236}">
                <a16:creationId xmlns:a16="http://schemas.microsoft.com/office/drawing/2014/main" id="{E0DC6B48-CC03-8F96-CE47-FC6757C54420}"/>
              </a:ext>
            </a:extLst>
          </p:cNvPr>
          <p:cNvSpPr txBox="1">
            <a:spLocks/>
          </p:cNvSpPr>
          <p:nvPr/>
        </p:nvSpPr>
        <p:spPr>
          <a:xfrm>
            <a:off x="3604591" y="4793767"/>
            <a:ext cx="2292626"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FB5B9F2C-B2AC-42B8-8C0E-D6B8362F432E}" type="slidenum">
              <a:rPr lang="it-IT" sz="1300" b="1" smtClean="0">
                <a:solidFill>
                  <a:srgbClr val="0082C6"/>
                </a:solidFill>
                <a:latin typeface="+mj-lt"/>
              </a:rPr>
              <a:pPr algn="ctr"/>
              <a:t>175</a:t>
            </a:fld>
            <a:endParaRPr lang="it-IT" sz="1300" b="1" dirty="0">
              <a:solidFill>
                <a:srgbClr val="0082C6"/>
              </a:solidFill>
              <a:latin typeface="+mj-lt"/>
            </a:endParaRPr>
          </a:p>
        </p:txBody>
      </p:sp>
    </p:spTree>
    <p:extLst>
      <p:ext uri="{BB962C8B-B14F-4D97-AF65-F5344CB8AC3E}">
        <p14:creationId xmlns:p14="http://schemas.microsoft.com/office/powerpoint/2010/main" val="2945999824"/>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4" name="Connettore diritto 3"/>
          <p:cNvSpPr/>
          <p:nvPr/>
        </p:nvSpPr>
        <p:spPr>
          <a:xfrm>
            <a:off x="0" y="0"/>
            <a:ext cx="685801" cy="0"/>
          </a:xfrm>
          <a:prstGeom prst="line">
            <a:avLst/>
          </a:prstGeom>
          <a:ln w="3175">
            <a:solidFill>
              <a:srgbClr val="FBFFFF"/>
            </a:solidFill>
            <a:miter/>
          </a:ln>
        </p:spPr>
        <p:txBody>
          <a:bodyPr lIns="34289" tIns="34289" rIns="34289" bIns="34289"/>
          <a:lstStyle/>
          <a:p>
            <a:endParaRPr sz="1350">
              <a:latin typeface="+mj-lt"/>
            </a:endParaRPr>
          </a:p>
        </p:txBody>
      </p:sp>
      <p:sp>
        <p:nvSpPr>
          <p:cNvPr id="697" name="CasellaDiTesto 6"/>
          <p:cNvSpPr txBox="1"/>
          <p:nvPr/>
        </p:nvSpPr>
        <p:spPr>
          <a:xfrm>
            <a:off x="565265" y="1346896"/>
            <a:ext cx="8055743" cy="1326002"/>
          </a:xfrm>
          <a:prstGeom prst="rect">
            <a:avLst/>
          </a:prstGeom>
          <a:ln w="25400">
            <a:no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4289" tIns="34289" rIns="34289" bIns="34289" anchor="ctr">
            <a:spAutoFit/>
          </a:bodyPr>
          <a:lstStyle/>
          <a:p>
            <a:pPr marL="257175" indent="-257175" algn="just">
              <a:lnSpc>
                <a:spcPct val="150000"/>
              </a:lnSpc>
              <a:buSzPct val="100000"/>
              <a:buFont typeface="Arial" panose="020B0604020202020204" pitchFamily="34" charset="0"/>
              <a:buChar char="•"/>
              <a:defRPr sz="2000">
                <a:latin typeface="Poppins"/>
                <a:ea typeface="Poppins"/>
                <a:cs typeface="Poppins"/>
                <a:sym typeface="Poppins"/>
              </a:defRPr>
            </a:pPr>
            <a:r>
              <a:rPr sz="1400" b="1" dirty="0" err="1">
                <a:latin typeface="+mj-lt"/>
              </a:rPr>
              <a:t>Dichiarazione</a:t>
            </a:r>
            <a:r>
              <a:rPr sz="1400" b="1" dirty="0">
                <a:latin typeface="+mj-lt"/>
              </a:rPr>
              <a:t> </a:t>
            </a:r>
            <a:r>
              <a:rPr sz="1400" b="1" dirty="0" err="1">
                <a:latin typeface="+mj-lt"/>
              </a:rPr>
              <a:t>fraudolenta</a:t>
            </a:r>
            <a:r>
              <a:rPr sz="1400" b="1" dirty="0">
                <a:latin typeface="+mj-lt"/>
              </a:rPr>
              <a:t> </a:t>
            </a:r>
            <a:r>
              <a:rPr sz="1400" b="1" dirty="0" err="1">
                <a:latin typeface="+mj-lt"/>
              </a:rPr>
              <a:t>mediante</a:t>
            </a:r>
            <a:r>
              <a:rPr sz="1400" b="1" dirty="0">
                <a:latin typeface="+mj-lt"/>
              </a:rPr>
              <a:t> </a:t>
            </a:r>
            <a:r>
              <a:rPr sz="1400" b="1" dirty="0" err="1">
                <a:latin typeface="+mj-lt"/>
              </a:rPr>
              <a:t>uso</a:t>
            </a:r>
            <a:r>
              <a:rPr sz="1400" b="1" dirty="0">
                <a:latin typeface="+mj-lt"/>
              </a:rPr>
              <a:t> di </a:t>
            </a:r>
            <a:r>
              <a:rPr sz="1400" b="1" dirty="0" err="1">
                <a:latin typeface="+mj-lt"/>
              </a:rPr>
              <a:t>fatture</a:t>
            </a:r>
            <a:r>
              <a:rPr sz="1400" b="1" dirty="0">
                <a:latin typeface="+mj-lt"/>
              </a:rPr>
              <a:t> o </a:t>
            </a:r>
            <a:r>
              <a:rPr sz="1400" b="1" dirty="0" err="1">
                <a:latin typeface="+mj-lt"/>
              </a:rPr>
              <a:t>altri</a:t>
            </a:r>
            <a:r>
              <a:rPr sz="1400" b="1" dirty="0">
                <a:latin typeface="+mj-lt"/>
              </a:rPr>
              <a:t> </a:t>
            </a:r>
            <a:r>
              <a:rPr sz="1400" b="1" dirty="0" err="1">
                <a:latin typeface="+mj-lt"/>
              </a:rPr>
              <a:t>documenti</a:t>
            </a:r>
            <a:r>
              <a:rPr sz="1400" b="1" dirty="0">
                <a:latin typeface="+mj-lt"/>
              </a:rPr>
              <a:t> per </a:t>
            </a:r>
            <a:r>
              <a:rPr sz="1400" b="1" dirty="0" err="1">
                <a:latin typeface="+mj-lt"/>
              </a:rPr>
              <a:t>operazioni</a:t>
            </a:r>
            <a:r>
              <a:rPr sz="1400" b="1" dirty="0">
                <a:latin typeface="+mj-lt"/>
              </a:rPr>
              <a:t> </a:t>
            </a:r>
            <a:r>
              <a:rPr sz="1400" b="1" dirty="0" err="1">
                <a:latin typeface="+mj-lt"/>
              </a:rPr>
              <a:t>inesistenti</a:t>
            </a:r>
            <a:endParaRPr sz="1400" b="1" dirty="0">
              <a:latin typeface="+mj-lt"/>
            </a:endParaRPr>
          </a:p>
          <a:p>
            <a:pPr marL="257175" indent="-257175" algn="just">
              <a:lnSpc>
                <a:spcPct val="150000"/>
              </a:lnSpc>
              <a:buSzPct val="100000"/>
              <a:buFont typeface="Arial" panose="020B0604020202020204" pitchFamily="34" charset="0"/>
              <a:buChar char="•"/>
              <a:defRPr sz="2000">
                <a:latin typeface="Poppins"/>
                <a:ea typeface="Poppins"/>
                <a:cs typeface="Poppins"/>
                <a:sym typeface="Poppins"/>
              </a:defRPr>
            </a:pPr>
            <a:r>
              <a:rPr sz="1400" b="1" dirty="0" err="1">
                <a:latin typeface="+mj-lt"/>
              </a:rPr>
              <a:t>Dichiarazione</a:t>
            </a:r>
            <a:r>
              <a:rPr sz="1400" b="1" dirty="0">
                <a:latin typeface="+mj-lt"/>
              </a:rPr>
              <a:t> </a:t>
            </a:r>
            <a:r>
              <a:rPr sz="1400" b="1" dirty="0" err="1">
                <a:latin typeface="+mj-lt"/>
              </a:rPr>
              <a:t>fraudolenta</a:t>
            </a:r>
            <a:r>
              <a:rPr sz="1400" b="1" dirty="0">
                <a:latin typeface="+mj-lt"/>
              </a:rPr>
              <a:t> </a:t>
            </a:r>
            <a:r>
              <a:rPr sz="1400" b="1" dirty="0" err="1">
                <a:latin typeface="+mj-lt"/>
              </a:rPr>
              <a:t>mediante</a:t>
            </a:r>
            <a:r>
              <a:rPr sz="1400" b="1" dirty="0">
                <a:latin typeface="+mj-lt"/>
              </a:rPr>
              <a:t> </a:t>
            </a:r>
            <a:r>
              <a:rPr sz="1400" b="1" dirty="0" err="1">
                <a:latin typeface="+mj-lt"/>
              </a:rPr>
              <a:t>altri</a:t>
            </a:r>
            <a:r>
              <a:rPr sz="1400" b="1" dirty="0">
                <a:latin typeface="+mj-lt"/>
              </a:rPr>
              <a:t> </a:t>
            </a:r>
            <a:r>
              <a:rPr sz="1400" b="1" dirty="0" err="1">
                <a:latin typeface="+mj-lt"/>
              </a:rPr>
              <a:t>artifici</a:t>
            </a:r>
            <a:endParaRPr sz="1400" b="1" dirty="0">
              <a:latin typeface="+mj-lt"/>
            </a:endParaRPr>
          </a:p>
          <a:p>
            <a:pPr marL="257175" indent="-257175" algn="just">
              <a:lnSpc>
                <a:spcPct val="150000"/>
              </a:lnSpc>
              <a:buSzPct val="100000"/>
              <a:buFont typeface="Arial" panose="020B0604020202020204" pitchFamily="34" charset="0"/>
              <a:buChar char="•"/>
              <a:defRPr sz="2000">
                <a:latin typeface="Poppins"/>
                <a:ea typeface="Poppins"/>
                <a:cs typeface="Poppins"/>
                <a:sym typeface="Poppins"/>
              </a:defRPr>
            </a:pPr>
            <a:r>
              <a:rPr sz="1400" b="1" dirty="0" err="1">
                <a:latin typeface="+mj-lt"/>
              </a:rPr>
              <a:t>Dichiarazione</a:t>
            </a:r>
            <a:r>
              <a:rPr sz="1400" b="1" dirty="0">
                <a:latin typeface="+mj-lt"/>
              </a:rPr>
              <a:t> </a:t>
            </a:r>
            <a:r>
              <a:rPr sz="1400" b="1" dirty="0" err="1">
                <a:latin typeface="+mj-lt"/>
              </a:rPr>
              <a:t>infedele</a:t>
            </a:r>
            <a:endParaRPr sz="1400" b="1" dirty="0">
              <a:latin typeface="+mj-lt"/>
            </a:endParaRPr>
          </a:p>
          <a:p>
            <a:pPr marL="257175" indent="-257175" algn="just">
              <a:lnSpc>
                <a:spcPct val="150000"/>
              </a:lnSpc>
              <a:buSzPct val="100000"/>
              <a:buFont typeface="Arial" panose="020B0604020202020204" pitchFamily="34" charset="0"/>
              <a:buChar char="•"/>
              <a:defRPr sz="2000">
                <a:latin typeface="Poppins"/>
                <a:ea typeface="Poppins"/>
                <a:cs typeface="Poppins"/>
                <a:sym typeface="Poppins"/>
              </a:defRPr>
            </a:pPr>
            <a:r>
              <a:rPr sz="1400" b="1" dirty="0" err="1">
                <a:latin typeface="+mj-lt"/>
              </a:rPr>
              <a:t>Omessa</a:t>
            </a:r>
            <a:r>
              <a:rPr sz="1400" b="1" dirty="0">
                <a:latin typeface="+mj-lt"/>
              </a:rPr>
              <a:t> </a:t>
            </a:r>
            <a:r>
              <a:rPr sz="1400" b="1" dirty="0" err="1">
                <a:latin typeface="+mj-lt"/>
              </a:rPr>
              <a:t>dichiarazione</a:t>
            </a:r>
            <a:endParaRPr sz="1400" b="1" dirty="0">
              <a:latin typeface="+mj-lt"/>
            </a:endParaRPr>
          </a:p>
        </p:txBody>
      </p:sp>
      <p:sp>
        <p:nvSpPr>
          <p:cNvPr id="699" name="CasellaDiTesto 8"/>
          <p:cNvSpPr txBox="1"/>
          <p:nvPr/>
        </p:nvSpPr>
        <p:spPr>
          <a:xfrm>
            <a:off x="565264" y="2837174"/>
            <a:ext cx="8013471" cy="14234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4289" tIns="34289" rIns="34289" bIns="34289">
            <a:spAutoFit/>
          </a:bodyPr>
          <a:lstStyle>
            <a:lvl1pPr algn="just">
              <a:lnSpc>
                <a:spcPct val="150000"/>
              </a:lnSpc>
              <a:defRPr sz="1900" i="1">
                <a:latin typeface="Poppins"/>
                <a:ea typeface="Poppins"/>
                <a:cs typeface="Poppins"/>
                <a:sym typeface="Poppins"/>
              </a:defRPr>
            </a:lvl1pPr>
          </a:lstStyle>
          <a:p>
            <a:r>
              <a:rPr sz="1200" dirty="0">
                <a:latin typeface="+mj-lt"/>
              </a:rPr>
              <a:t>“non </a:t>
            </a:r>
            <a:r>
              <a:rPr sz="1200" dirty="0" err="1">
                <a:latin typeface="+mj-lt"/>
              </a:rPr>
              <a:t>sono</a:t>
            </a:r>
            <a:r>
              <a:rPr sz="1200" dirty="0">
                <a:latin typeface="+mj-lt"/>
              </a:rPr>
              <a:t> </a:t>
            </a:r>
            <a:r>
              <a:rPr sz="1200" dirty="0" err="1">
                <a:latin typeface="+mj-lt"/>
              </a:rPr>
              <a:t>punibili</a:t>
            </a:r>
            <a:r>
              <a:rPr sz="1200" dirty="0">
                <a:latin typeface="+mj-lt"/>
              </a:rPr>
              <a:t> se </a:t>
            </a:r>
            <a:r>
              <a:rPr sz="1200" dirty="0" err="1">
                <a:latin typeface="+mj-lt"/>
              </a:rPr>
              <a:t>i</a:t>
            </a:r>
            <a:r>
              <a:rPr sz="1200" dirty="0">
                <a:latin typeface="+mj-lt"/>
              </a:rPr>
              <a:t> </a:t>
            </a:r>
            <a:r>
              <a:rPr sz="1200" dirty="0" err="1">
                <a:latin typeface="+mj-lt"/>
              </a:rPr>
              <a:t>debiti</a:t>
            </a:r>
            <a:r>
              <a:rPr sz="1200" dirty="0">
                <a:latin typeface="+mj-lt"/>
              </a:rPr>
              <a:t> </a:t>
            </a:r>
            <a:r>
              <a:rPr sz="1200" dirty="0" err="1">
                <a:latin typeface="+mj-lt"/>
              </a:rPr>
              <a:t>tributari</a:t>
            </a:r>
            <a:r>
              <a:rPr sz="1200" dirty="0">
                <a:latin typeface="+mj-lt"/>
              </a:rPr>
              <a:t>, </a:t>
            </a:r>
            <a:r>
              <a:rPr sz="1200" dirty="0" err="1">
                <a:latin typeface="+mj-lt"/>
              </a:rPr>
              <a:t>comprese</a:t>
            </a:r>
            <a:r>
              <a:rPr sz="1200" dirty="0">
                <a:latin typeface="+mj-lt"/>
              </a:rPr>
              <a:t> </a:t>
            </a:r>
            <a:r>
              <a:rPr sz="1200" dirty="0" err="1">
                <a:latin typeface="+mj-lt"/>
              </a:rPr>
              <a:t>sanzioni</a:t>
            </a:r>
            <a:r>
              <a:rPr sz="1200" dirty="0">
                <a:latin typeface="+mj-lt"/>
              </a:rPr>
              <a:t> e </a:t>
            </a:r>
            <a:r>
              <a:rPr sz="1200" dirty="0" err="1">
                <a:latin typeface="+mj-lt"/>
              </a:rPr>
              <a:t>interessi</a:t>
            </a:r>
            <a:r>
              <a:rPr sz="1200" dirty="0">
                <a:latin typeface="+mj-lt"/>
              </a:rPr>
              <a:t>, </a:t>
            </a:r>
            <a:r>
              <a:rPr sz="1200" dirty="0" err="1">
                <a:latin typeface="+mj-lt"/>
              </a:rPr>
              <a:t>sono</a:t>
            </a:r>
            <a:r>
              <a:rPr sz="1200" dirty="0">
                <a:latin typeface="+mj-lt"/>
              </a:rPr>
              <a:t> </a:t>
            </a:r>
            <a:r>
              <a:rPr sz="1200" dirty="0" err="1">
                <a:latin typeface="+mj-lt"/>
              </a:rPr>
              <a:t>stati</a:t>
            </a:r>
            <a:r>
              <a:rPr sz="1200" dirty="0">
                <a:latin typeface="+mj-lt"/>
              </a:rPr>
              <a:t> </a:t>
            </a:r>
            <a:r>
              <a:rPr sz="1200" dirty="0" err="1">
                <a:latin typeface="+mj-lt"/>
              </a:rPr>
              <a:t>estinti</a:t>
            </a:r>
            <a:r>
              <a:rPr sz="1200" dirty="0">
                <a:latin typeface="+mj-lt"/>
              </a:rPr>
              <a:t> </a:t>
            </a:r>
            <a:r>
              <a:rPr sz="1200" dirty="0" err="1">
                <a:latin typeface="+mj-lt"/>
              </a:rPr>
              <a:t>mediante</a:t>
            </a:r>
            <a:r>
              <a:rPr sz="1200" dirty="0">
                <a:latin typeface="+mj-lt"/>
              </a:rPr>
              <a:t> </a:t>
            </a:r>
            <a:r>
              <a:rPr sz="1200" dirty="0" err="1">
                <a:latin typeface="+mj-lt"/>
              </a:rPr>
              <a:t>integrale</a:t>
            </a:r>
            <a:r>
              <a:rPr sz="1200" dirty="0">
                <a:latin typeface="+mj-lt"/>
              </a:rPr>
              <a:t> </a:t>
            </a:r>
            <a:r>
              <a:rPr sz="1200" dirty="0" err="1">
                <a:latin typeface="+mj-lt"/>
              </a:rPr>
              <a:t>pagamento</a:t>
            </a:r>
            <a:r>
              <a:rPr sz="1200" dirty="0">
                <a:latin typeface="+mj-lt"/>
              </a:rPr>
              <a:t> degli </a:t>
            </a:r>
            <a:r>
              <a:rPr sz="1200" dirty="0" err="1">
                <a:latin typeface="+mj-lt"/>
              </a:rPr>
              <a:t>importi</a:t>
            </a:r>
            <a:r>
              <a:rPr sz="1200" dirty="0">
                <a:latin typeface="+mj-lt"/>
              </a:rPr>
              <a:t> </a:t>
            </a:r>
            <a:r>
              <a:rPr sz="1200" dirty="0" err="1">
                <a:latin typeface="+mj-lt"/>
              </a:rPr>
              <a:t>dovuti</a:t>
            </a:r>
            <a:r>
              <a:rPr sz="1200" dirty="0">
                <a:latin typeface="+mj-lt"/>
              </a:rPr>
              <a:t>, a </a:t>
            </a:r>
            <a:r>
              <a:rPr sz="1200" dirty="0" err="1">
                <a:latin typeface="+mj-lt"/>
              </a:rPr>
              <a:t>seguito</a:t>
            </a:r>
            <a:r>
              <a:rPr sz="1200" dirty="0">
                <a:latin typeface="+mj-lt"/>
              </a:rPr>
              <a:t> del </a:t>
            </a:r>
            <a:r>
              <a:rPr sz="1200" dirty="0" err="1">
                <a:latin typeface="+mj-lt"/>
              </a:rPr>
              <a:t>ravvedimento</a:t>
            </a:r>
            <a:r>
              <a:rPr sz="1200" dirty="0">
                <a:latin typeface="+mj-lt"/>
              </a:rPr>
              <a:t> </a:t>
            </a:r>
            <a:r>
              <a:rPr sz="1200" dirty="0" err="1">
                <a:latin typeface="+mj-lt"/>
              </a:rPr>
              <a:t>operoso</a:t>
            </a:r>
            <a:r>
              <a:rPr sz="1200" dirty="0">
                <a:latin typeface="+mj-lt"/>
              </a:rPr>
              <a:t> o della </a:t>
            </a:r>
            <a:r>
              <a:rPr sz="1200" dirty="0" err="1">
                <a:latin typeface="+mj-lt"/>
              </a:rPr>
              <a:t>presentazione</a:t>
            </a:r>
            <a:r>
              <a:rPr sz="1200" dirty="0">
                <a:latin typeface="+mj-lt"/>
              </a:rPr>
              <a:t> della </a:t>
            </a:r>
            <a:r>
              <a:rPr sz="1200" dirty="0" err="1">
                <a:latin typeface="+mj-lt"/>
              </a:rPr>
              <a:t>dichiarazione</a:t>
            </a:r>
            <a:r>
              <a:rPr sz="1200" dirty="0">
                <a:latin typeface="+mj-lt"/>
              </a:rPr>
              <a:t> </a:t>
            </a:r>
            <a:r>
              <a:rPr sz="1200" dirty="0" err="1">
                <a:latin typeface="+mj-lt"/>
              </a:rPr>
              <a:t>omessa</a:t>
            </a:r>
            <a:r>
              <a:rPr sz="1200" dirty="0">
                <a:latin typeface="+mj-lt"/>
              </a:rPr>
              <a:t> </a:t>
            </a:r>
            <a:r>
              <a:rPr sz="1200" dirty="0" err="1">
                <a:latin typeface="+mj-lt"/>
              </a:rPr>
              <a:t>entro</a:t>
            </a:r>
            <a:r>
              <a:rPr sz="1200" dirty="0">
                <a:latin typeface="+mj-lt"/>
              </a:rPr>
              <a:t> il </a:t>
            </a:r>
            <a:r>
              <a:rPr sz="1200" dirty="0" err="1">
                <a:latin typeface="+mj-lt"/>
              </a:rPr>
              <a:t>termine</a:t>
            </a:r>
            <a:r>
              <a:rPr sz="1200" dirty="0">
                <a:latin typeface="+mj-lt"/>
              </a:rPr>
              <a:t> di </a:t>
            </a:r>
            <a:r>
              <a:rPr sz="1200" dirty="0" err="1">
                <a:latin typeface="+mj-lt"/>
              </a:rPr>
              <a:t>presentazione</a:t>
            </a:r>
            <a:r>
              <a:rPr sz="1200" dirty="0">
                <a:latin typeface="+mj-lt"/>
              </a:rPr>
              <a:t> della </a:t>
            </a:r>
            <a:r>
              <a:rPr sz="1200" dirty="0" err="1">
                <a:latin typeface="+mj-lt"/>
              </a:rPr>
              <a:t>dichiarazione</a:t>
            </a:r>
            <a:r>
              <a:rPr sz="1200" dirty="0">
                <a:latin typeface="+mj-lt"/>
              </a:rPr>
              <a:t> </a:t>
            </a:r>
            <a:r>
              <a:rPr sz="1200" dirty="0" err="1">
                <a:latin typeface="+mj-lt"/>
              </a:rPr>
              <a:t>relativa</a:t>
            </a:r>
            <a:r>
              <a:rPr sz="1200" dirty="0">
                <a:latin typeface="+mj-lt"/>
              </a:rPr>
              <a:t> al </a:t>
            </a:r>
            <a:r>
              <a:rPr sz="1200" dirty="0" err="1">
                <a:latin typeface="+mj-lt"/>
              </a:rPr>
              <a:t>periodo</a:t>
            </a:r>
            <a:r>
              <a:rPr sz="1200" dirty="0">
                <a:latin typeface="+mj-lt"/>
              </a:rPr>
              <a:t> </a:t>
            </a:r>
            <a:r>
              <a:rPr sz="1200" dirty="0" err="1">
                <a:latin typeface="+mj-lt"/>
              </a:rPr>
              <a:t>d'imposta</a:t>
            </a:r>
            <a:r>
              <a:rPr sz="1200" dirty="0">
                <a:latin typeface="+mj-lt"/>
              </a:rPr>
              <a:t> </a:t>
            </a:r>
            <a:r>
              <a:rPr sz="1200" dirty="0" err="1">
                <a:latin typeface="+mj-lt"/>
              </a:rPr>
              <a:t>successivo</a:t>
            </a:r>
            <a:r>
              <a:rPr sz="1200" dirty="0">
                <a:latin typeface="+mj-lt"/>
              </a:rPr>
              <a:t>, </a:t>
            </a:r>
            <a:r>
              <a:rPr sz="1200" dirty="0" err="1">
                <a:latin typeface="+mj-lt"/>
              </a:rPr>
              <a:t>sempreche</a:t>
            </a:r>
            <a:r>
              <a:rPr sz="1200" dirty="0">
                <a:latin typeface="+mj-lt"/>
              </a:rPr>
              <a:t>' il </a:t>
            </a:r>
            <a:r>
              <a:rPr sz="1200" dirty="0" err="1">
                <a:latin typeface="+mj-lt"/>
              </a:rPr>
              <a:t>ravvedimento</a:t>
            </a:r>
            <a:r>
              <a:rPr sz="1200" dirty="0">
                <a:latin typeface="+mj-lt"/>
              </a:rPr>
              <a:t> o la </a:t>
            </a:r>
            <a:r>
              <a:rPr sz="1200" dirty="0" err="1">
                <a:latin typeface="+mj-lt"/>
              </a:rPr>
              <a:t>presentazione</a:t>
            </a:r>
            <a:r>
              <a:rPr sz="1200" dirty="0">
                <a:latin typeface="+mj-lt"/>
              </a:rPr>
              <a:t> </a:t>
            </a:r>
            <a:r>
              <a:rPr sz="1200" dirty="0" err="1">
                <a:latin typeface="+mj-lt"/>
              </a:rPr>
              <a:t>siano</a:t>
            </a:r>
            <a:r>
              <a:rPr sz="1200" dirty="0">
                <a:latin typeface="+mj-lt"/>
              </a:rPr>
              <a:t> </a:t>
            </a:r>
            <a:r>
              <a:rPr sz="1200" dirty="0" err="1">
                <a:latin typeface="+mj-lt"/>
              </a:rPr>
              <a:t>intervenuti</a:t>
            </a:r>
            <a:r>
              <a:rPr sz="1200" dirty="0">
                <a:latin typeface="+mj-lt"/>
              </a:rPr>
              <a:t> prima </a:t>
            </a:r>
            <a:r>
              <a:rPr sz="1200" dirty="0" err="1">
                <a:latin typeface="+mj-lt"/>
              </a:rPr>
              <a:t>che</a:t>
            </a:r>
            <a:r>
              <a:rPr sz="1200" dirty="0">
                <a:latin typeface="+mj-lt"/>
              </a:rPr>
              <a:t> </a:t>
            </a:r>
            <a:r>
              <a:rPr sz="1200" dirty="0" err="1">
                <a:latin typeface="+mj-lt"/>
              </a:rPr>
              <a:t>l'autore</a:t>
            </a:r>
            <a:r>
              <a:rPr sz="1200" dirty="0">
                <a:latin typeface="+mj-lt"/>
              </a:rPr>
              <a:t> del </a:t>
            </a:r>
            <a:r>
              <a:rPr sz="1200" dirty="0" err="1">
                <a:latin typeface="+mj-lt"/>
              </a:rPr>
              <a:t>reato</a:t>
            </a:r>
            <a:r>
              <a:rPr sz="1200" dirty="0">
                <a:latin typeface="+mj-lt"/>
              </a:rPr>
              <a:t> </a:t>
            </a:r>
            <a:r>
              <a:rPr sz="1200" dirty="0" err="1">
                <a:latin typeface="+mj-lt"/>
              </a:rPr>
              <a:t>abbia</a:t>
            </a:r>
            <a:r>
              <a:rPr sz="1200" dirty="0">
                <a:latin typeface="+mj-lt"/>
              </a:rPr>
              <a:t> </a:t>
            </a:r>
            <a:r>
              <a:rPr sz="1200" dirty="0" err="1">
                <a:latin typeface="+mj-lt"/>
              </a:rPr>
              <a:t>avuto</a:t>
            </a:r>
            <a:r>
              <a:rPr sz="1200" dirty="0">
                <a:latin typeface="+mj-lt"/>
              </a:rPr>
              <a:t> </a:t>
            </a:r>
            <a:r>
              <a:rPr sz="1200" dirty="0" err="1">
                <a:latin typeface="+mj-lt"/>
              </a:rPr>
              <a:t>formale</a:t>
            </a:r>
            <a:r>
              <a:rPr sz="1200" dirty="0">
                <a:latin typeface="+mj-lt"/>
              </a:rPr>
              <a:t> </a:t>
            </a:r>
            <a:r>
              <a:rPr sz="1200" dirty="0" err="1">
                <a:latin typeface="+mj-lt"/>
              </a:rPr>
              <a:t>conoscenza</a:t>
            </a:r>
            <a:r>
              <a:rPr sz="1200" dirty="0">
                <a:latin typeface="+mj-lt"/>
              </a:rPr>
              <a:t> di </a:t>
            </a:r>
            <a:r>
              <a:rPr sz="1200" dirty="0" err="1">
                <a:latin typeface="+mj-lt"/>
              </a:rPr>
              <a:t>accessi</a:t>
            </a:r>
            <a:r>
              <a:rPr sz="1200" dirty="0">
                <a:latin typeface="+mj-lt"/>
              </a:rPr>
              <a:t>, </a:t>
            </a:r>
            <a:r>
              <a:rPr sz="1200" dirty="0" err="1">
                <a:latin typeface="+mj-lt"/>
              </a:rPr>
              <a:t>ispezioni</a:t>
            </a:r>
            <a:r>
              <a:rPr sz="1200" dirty="0">
                <a:latin typeface="+mj-lt"/>
              </a:rPr>
              <a:t>, </a:t>
            </a:r>
            <a:r>
              <a:rPr sz="1200" dirty="0" err="1">
                <a:latin typeface="+mj-lt"/>
              </a:rPr>
              <a:t>verifiche</a:t>
            </a:r>
            <a:r>
              <a:rPr sz="1200" dirty="0">
                <a:latin typeface="+mj-lt"/>
              </a:rPr>
              <a:t> o </a:t>
            </a:r>
            <a:r>
              <a:rPr sz="1200" dirty="0" err="1">
                <a:latin typeface="+mj-lt"/>
              </a:rPr>
              <a:t>dell'inizio</a:t>
            </a:r>
            <a:r>
              <a:rPr sz="1200" dirty="0">
                <a:latin typeface="+mj-lt"/>
              </a:rPr>
              <a:t> di </a:t>
            </a:r>
            <a:r>
              <a:rPr sz="1200" dirty="0" err="1">
                <a:latin typeface="+mj-lt"/>
              </a:rPr>
              <a:t>qualunque</a:t>
            </a:r>
            <a:r>
              <a:rPr sz="1200" dirty="0">
                <a:latin typeface="+mj-lt"/>
              </a:rPr>
              <a:t> </a:t>
            </a:r>
            <a:r>
              <a:rPr sz="1200" dirty="0" err="1">
                <a:latin typeface="+mj-lt"/>
              </a:rPr>
              <a:t>attivita</a:t>
            </a:r>
            <a:r>
              <a:rPr sz="1200" dirty="0">
                <a:latin typeface="+mj-lt"/>
              </a:rPr>
              <a:t>' di </a:t>
            </a:r>
            <a:r>
              <a:rPr sz="1200" dirty="0" err="1">
                <a:latin typeface="+mj-lt"/>
              </a:rPr>
              <a:t>accertamento</a:t>
            </a:r>
            <a:r>
              <a:rPr sz="1200" dirty="0">
                <a:latin typeface="+mj-lt"/>
              </a:rPr>
              <a:t> </a:t>
            </a:r>
            <a:r>
              <a:rPr sz="1200" dirty="0" err="1">
                <a:latin typeface="+mj-lt"/>
              </a:rPr>
              <a:t>amministrativo</a:t>
            </a:r>
            <a:r>
              <a:rPr sz="1200" dirty="0">
                <a:latin typeface="+mj-lt"/>
              </a:rPr>
              <a:t> o di </a:t>
            </a:r>
            <a:r>
              <a:rPr sz="1200" dirty="0" err="1">
                <a:latin typeface="+mj-lt"/>
              </a:rPr>
              <a:t>procedimenti</a:t>
            </a:r>
            <a:r>
              <a:rPr sz="1200" dirty="0">
                <a:latin typeface="+mj-lt"/>
              </a:rPr>
              <a:t> </a:t>
            </a:r>
            <a:r>
              <a:rPr sz="1200" dirty="0" err="1">
                <a:latin typeface="+mj-lt"/>
              </a:rPr>
              <a:t>penali</a:t>
            </a:r>
            <a:r>
              <a:rPr sz="1200" dirty="0">
                <a:latin typeface="+mj-lt"/>
              </a:rPr>
              <a:t>”</a:t>
            </a:r>
            <a:r>
              <a:rPr lang="it-IT" sz="1200" dirty="0">
                <a:latin typeface="+mj-lt"/>
              </a:rPr>
              <a:t>.</a:t>
            </a:r>
            <a:endParaRPr sz="1200" dirty="0">
              <a:latin typeface="+mj-lt"/>
            </a:endParaRPr>
          </a:p>
        </p:txBody>
      </p:sp>
      <p:sp>
        <p:nvSpPr>
          <p:cNvPr id="2" name="Titolo 1">
            <a:extLst>
              <a:ext uri="{FF2B5EF4-FFF2-40B4-BE49-F238E27FC236}">
                <a16:creationId xmlns:a16="http://schemas.microsoft.com/office/drawing/2014/main" id="{F6FDC960-7D89-4671-9E5D-AAD2AB3284D6}"/>
              </a:ext>
            </a:extLst>
          </p:cNvPr>
          <p:cNvSpPr txBox="1">
            <a:spLocks/>
          </p:cNvSpPr>
          <p:nvPr/>
        </p:nvSpPr>
        <p:spPr>
          <a:xfrm>
            <a:off x="566057" y="540099"/>
            <a:ext cx="8011886" cy="626851"/>
          </a:xfrm>
          <a:prstGeom prst="rect">
            <a:avLst/>
          </a:prstGeom>
        </p:spPr>
        <p:txBody>
          <a:bodyPr vert="horz" lIns="91440" tIns="45720" rIns="91440" bIns="45720" rtlCol="0" anchor="ctr">
            <a:normAutofit/>
          </a:bodyPr>
          <a:lstStyle>
            <a:lvl1pPr algn="l" defTabSz="685800" rtl="0" eaLnBrk="1" latinLnBrk="0" hangingPunct="1">
              <a:lnSpc>
                <a:spcPct val="100000"/>
              </a:lnSpc>
              <a:spcBef>
                <a:spcPct val="0"/>
              </a:spcBef>
              <a:buNone/>
              <a:defRPr sz="1500" b="1" kern="1200">
                <a:solidFill>
                  <a:srgbClr val="484848"/>
                </a:solidFill>
                <a:latin typeface="Verdana" panose="020B0604030504040204" pitchFamily="34" charset="0"/>
                <a:ea typeface="Verdana" panose="020B0604030504040204" pitchFamily="34" charset="0"/>
                <a:cs typeface="Verdana" panose="020B0604030504040204" pitchFamily="34" charset="0"/>
              </a:defRPr>
            </a:lvl1pPr>
          </a:lstStyle>
          <a:p>
            <a:r>
              <a:rPr lang="it-IT" dirty="0">
                <a:solidFill>
                  <a:schemeClr val="tx1"/>
                </a:solidFill>
                <a:latin typeface="+mj-lt"/>
              </a:rPr>
              <a:t>Rottamazione-quinquies</a:t>
            </a:r>
          </a:p>
        </p:txBody>
      </p:sp>
      <p:sp>
        <p:nvSpPr>
          <p:cNvPr id="3" name="Segnaposto numero diapositiva 3">
            <a:extLst>
              <a:ext uri="{FF2B5EF4-FFF2-40B4-BE49-F238E27FC236}">
                <a16:creationId xmlns:a16="http://schemas.microsoft.com/office/drawing/2014/main" id="{A615C5D3-D47C-0D15-D4DA-E219C5895863}"/>
              </a:ext>
            </a:extLst>
          </p:cNvPr>
          <p:cNvSpPr txBox="1">
            <a:spLocks/>
          </p:cNvSpPr>
          <p:nvPr/>
        </p:nvSpPr>
        <p:spPr>
          <a:xfrm>
            <a:off x="3604591" y="4793767"/>
            <a:ext cx="2292626"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FB5B9F2C-B2AC-42B8-8C0E-D6B8362F432E}" type="slidenum">
              <a:rPr lang="it-IT" sz="1300" b="1" smtClean="0">
                <a:solidFill>
                  <a:srgbClr val="0082C6"/>
                </a:solidFill>
                <a:latin typeface="+mj-lt"/>
              </a:rPr>
              <a:pPr algn="ctr"/>
              <a:t>176</a:t>
            </a:fld>
            <a:endParaRPr lang="it-IT" sz="1300" b="1" dirty="0">
              <a:solidFill>
                <a:srgbClr val="0082C6"/>
              </a:solidFill>
              <a:latin typeface="+mj-lt"/>
            </a:endParaRPr>
          </a:p>
        </p:txBody>
      </p:sp>
    </p:spTree>
    <p:extLst>
      <p:ext uri="{BB962C8B-B14F-4D97-AF65-F5344CB8AC3E}">
        <p14:creationId xmlns:p14="http://schemas.microsoft.com/office/powerpoint/2010/main" val="1533921340"/>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1" name="Connettore diritto 3"/>
          <p:cNvSpPr/>
          <p:nvPr/>
        </p:nvSpPr>
        <p:spPr>
          <a:xfrm>
            <a:off x="0" y="0"/>
            <a:ext cx="685801" cy="0"/>
          </a:xfrm>
          <a:prstGeom prst="line">
            <a:avLst/>
          </a:prstGeom>
          <a:ln w="3175">
            <a:solidFill>
              <a:srgbClr val="FBFFFF"/>
            </a:solidFill>
            <a:miter/>
          </a:ln>
        </p:spPr>
        <p:txBody>
          <a:bodyPr lIns="34289" tIns="34289" rIns="34289" bIns="34289"/>
          <a:lstStyle/>
          <a:p>
            <a:endParaRPr sz="1350">
              <a:latin typeface="+mj-lt"/>
            </a:endParaRPr>
          </a:p>
        </p:txBody>
      </p:sp>
      <p:sp>
        <p:nvSpPr>
          <p:cNvPr id="704" name="CasellaDiTesto 6"/>
          <p:cNvSpPr txBox="1"/>
          <p:nvPr/>
        </p:nvSpPr>
        <p:spPr>
          <a:xfrm>
            <a:off x="1378599" y="1472877"/>
            <a:ext cx="2360745" cy="382795"/>
          </a:xfrm>
          <a:prstGeom prst="rect">
            <a:avLst/>
          </a:prstGeom>
          <a:ln w="25400">
            <a:no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4289" tIns="34289" rIns="34289" bIns="34289" anchor="ctr">
            <a:spAutoFit/>
          </a:bodyPr>
          <a:lstStyle>
            <a:lvl1pPr algn="just">
              <a:lnSpc>
                <a:spcPct val="150000"/>
              </a:lnSpc>
              <a:defRPr sz="2000">
                <a:latin typeface="Poppins"/>
                <a:ea typeface="Poppins"/>
                <a:cs typeface="Poppins"/>
                <a:sym typeface="Poppins"/>
              </a:defRPr>
            </a:lvl1pPr>
          </a:lstStyle>
          <a:p>
            <a:r>
              <a:rPr sz="1500" i="1" dirty="0">
                <a:latin typeface="+mj-lt"/>
              </a:rPr>
              <a:t>Causa di non </a:t>
            </a:r>
            <a:r>
              <a:rPr sz="1500" i="1" dirty="0" err="1">
                <a:latin typeface="+mj-lt"/>
              </a:rPr>
              <a:t>punibilità</a:t>
            </a:r>
            <a:endParaRPr sz="1500" i="1" dirty="0">
              <a:latin typeface="+mj-lt"/>
            </a:endParaRPr>
          </a:p>
        </p:txBody>
      </p:sp>
      <p:sp>
        <p:nvSpPr>
          <p:cNvPr id="705" name="CasellaDiTesto 8"/>
          <p:cNvSpPr txBox="1"/>
          <p:nvPr/>
        </p:nvSpPr>
        <p:spPr>
          <a:xfrm>
            <a:off x="598516" y="2384316"/>
            <a:ext cx="7980220" cy="168289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4289" tIns="34289" rIns="34289" bIns="34289" anchor="ctr">
            <a:spAutoFit/>
          </a:bodyPr>
          <a:lstStyle>
            <a:lvl1pPr algn="just">
              <a:lnSpc>
                <a:spcPct val="150000"/>
              </a:lnSpc>
              <a:defRPr sz="1900">
                <a:latin typeface="Poppins"/>
                <a:ea typeface="Poppins"/>
                <a:cs typeface="Poppins"/>
                <a:sym typeface="Poppins"/>
              </a:defRPr>
            </a:lvl1pPr>
          </a:lstStyle>
          <a:p>
            <a:r>
              <a:rPr sz="1400" dirty="0" err="1">
                <a:latin typeface="+mj-lt"/>
              </a:rPr>
              <a:t>Qualora</a:t>
            </a:r>
            <a:r>
              <a:rPr sz="1400" dirty="0">
                <a:latin typeface="+mj-lt"/>
              </a:rPr>
              <a:t>, prima </a:t>
            </a:r>
            <a:r>
              <a:rPr sz="1400" dirty="0" err="1">
                <a:latin typeface="+mj-lt"/>
              </a:rPr>
              <a:t>della</a:t>
            </a:r>
            <a:r>
              <a:rPr sz="1400" dirty="0">
                <a:latin typeface="+mj-lt"/>
              </a:rPr>
              <a:t> </a:t>
            </a:r>
            <a:r>
              <a:rPr sz="1400" dirty="0" err="1">
                <a:latin typeface="+mj-lt"/>
              </a:rPr>
              <a:t>dichiarazione</a:t>
            </a:r>
            <a:r>
              <a:rPr sz="1400" dirty="0">
                <a:latin typeface="+mj-lt"/>
              </a:rPr>
              <a:t> di </a:t>
            </a:r>
            <a:r>
              <a:rPr sz="1400" dirty="0" err="1">
                <a:latin typeface="+mj-lt"/>
              </a:rPr>
              <a:t>apertura</a:t>
            </a:r>
            <a:r>
              <a:rPr sz="1400" dirty="0">
                <a:latin typeface="+mj-lt"/>
              </a:rPr>
              <a:t> del </a:t>
            </a:r>
            <a:r>
              <a:rPr sz="1400" dirty="0" err="1">
                <a:latin typeface="+mj-lt"/>
              </a:rPr>
              <a:t>dibattimento</a:t>
            </a:r>
            <a:r>
              <a:rPr sz="1400" dirty="0">
                <a:latin typeface="+mj-lt"/>
              </a:rPr>
              <a:t> di primo </a:t>
            </a:r>
            <a:r>
              <a:rPr sz="1400" dirty="0" err="1">
                <a:latin typeface="+mj-lt"/>
              </a:rPr>
              <a:t>grado</a:t>
            </a:r>
            <a:r>
              <a:rPr sz="1400" dirty="0">
                <a:latin typeface="+mj-lt"/>
              </a:rPr>
              <a:t>, </a:t>
            </a:r>
            <a:r>
              <a:rPr sz="1400" dirty="0" err="1">
                <a:latin typeface="+mj-lt"/>
              </a:rPr>
              <a:t>il</a:t>
            </a:r>
            <a:r>
              <a:rPr sz="1400" dirty="0">
                <a:latin typeface="+mj-lt"/>
              </a:rPr>
              <a:t> </a:t>
            </a:r>
            <a:r>
              <a:rPr sz="1400" dirty="0" err="1">
                <a:latin typeface="+mj-lt"/>
              </a:rPr>
              <a:t>debito</a:t>
            </a:r>
            <a:r>
              <a:rPr sz="1400" dirty="0">
                <a:latin typeface="+mj-lt"/>
              </a:rPr>
              <a:t> </a:t>
            </a:r>
            <a:r>
              <a:rPr sz="1400" dirty="0" err="1">
                <a:latin typeface="+mj-lt"/>
              </a:rPr>
              <a:t>tributario</a:t>
            </a:r>
            <a:r>
              <a:rPr sz="1400" dirty="0">
                <a:latin typeface="+mj-lt"/>
              </a:rPr>
              <a:t> </a:t>
            </a:r>
            <a:r>
              <a:rPr sz="1400" dirty="0" err="1">
                <a:latin typeface="+mj-lt"/>
              </a:rPr>
              <a:t>sia</a:t>
            </a:r>
            <a:r>
              <a:rPr sz="1400" dirty="0">
                <a:latin typeface="+mj-lt"/>
              </a:rPr>
              <a:t> in </a:t>
            </a:r>
            <a:r>
              <a:rPr sz="1400" dirty="0" err="1">
                <a:latin typeface="+mj-lt"/>
              </a:rPr>
              <a:t>fase</a:t>
            </a:r>
            <a:r>
              <a:rPr sz="1400" dirty="0">
                <a:latin typeface="+mj-lt"/>
              </a:rPr>
              <a:t> di </a:t>
            </a:r>
            <a:r>
              <a:rPr sz="1400" dirty="0" err="1">
                <a:latin typeface="+mj-lt"/>
              </a:rPr>
              <a:t>estinzione</a:t>
            </a:r>
            <a:r>
              <a:rPr sz="1400" dirty="0">
                <a:latin typeface="+mj-lt"/>
              </a:rPr>
              <a:t> </a:t>
            </a:r>
            <a:r>
              <a:rPr sz="1400" dirty="0" err="1">
                <a:latin typeface="+mj-lt"/>
              </a:rPr>
              <a:t>mediante</a:t>
            </a:r>
            <a:r>
              <a:rPr sz="1400" dirty="0">
                <a:latin typeface="+mj-lt"/>
              </a:rPr>
              <a:t> </a:t>
            </a:r>
            <a:r>
              <a:rPr sz="1400" dirty="0" err="1">
                <a:latin typeface="+mj-lt"/>
              </a:rPr>
              <a:t>rateizzazione</a:t>
            </a:r>
            <a:r>
              <a:rPr sz="1400" dirty="0">
                <a:latin typeface="+mj-lt"/>
              </a:rPr>
              <a:t>, e' </a:t>
            </a:r>
            <a:r>
              <a:rPr sz="1400" dirty="0" err="1">
                <a:latin typeface="+mj-lt"/>
              </a:rPr>
              <a:t>dato</a:t>
            </a:r>
            <a:r>
              <a:rPr sz="1400" dirty="0">
                <a:latin typeface="+mj-lt"/>
              </a:rPr>
              <a:t> un </a:t>
            </a:r>
            <a:r>
              <a:rPr sz="1400" dirty="0" err="1">
                <a:latin typeface="+mj-lt"/>
              </a:rPr>
              <a:t>termine</a:t>
            </a:r>
            <a:r>
              <a:rPr sz="1400" dirty="0">
                <a:latin typeface="+mj-lt"/>
              </a:rPr>
              <a:t> di </a:t>
            </a:r>
            <a:r>
              <a:rPr sz="1400" dirty="0" err="1">
                <a:latin typeface="+mj-lt"/>
              </a:rPr>
              <a:t>tre</a:t>
            </a:r>
            <a:r>
              <a:rPr sz="1400" dirty="0">
                <a:latin typeface="+mj-lt"/>
              </a:rPr>
              <a:t> </a:t>
            </a:r>
            <a:r>
              <a:rPr sz="1400" dirty="0" err="1">
                <a:latin typeface="+mj-lt"/>
              </a:rPr>
              <a:t>mesi</a:t>
            </a:r>
            <a:r>
              <a:rPr sz="1400" dirty="0">
                <a:latin typeface="+mj-lt"/>
              </a:rPr>
              <a:t> per </a:t>
            </a:r>
            <a:r>
              <a:rPr sz="1400" dirty="0" err="1">
                <a:latin typeface="+mj-lt"/>
              </a:rPr>
              <a:t>il</a:t>
            </a:r>
            <a:r>
              <a:rPr sz="1400" dirty="0">
                <a:latin typeface="+mj-lt"/>
              </a:rPr>
              <a:t> </a:t>
            </a:r>
            <a:r>
              <a:rPr sz="1400" dirty="0" err="1">
                <a:latin typeface="+mj-lt"/>
              </a:rPr>
              <a:t>pagamento</a:t>
            </a:r>
            <a:r>
              <a:rPr sz="1400" dirty="0">
                <a:latin typeface="+mj-lt"/>
              </a:rPr>
              <a:t> del </a:t>
            </a:r>
            <a:r>
              <a:rPr sz="1400" dirty="0" err="1">
                <a:latin typeface="+mj-lt"/>
              </a:rPr>
              <a:t>debito</a:t>
            </a:r>
            <a:r>
              <a:rPr sz="1400" dirty="0">
                <a:latin typeface="+mj-lt"/>
              </a:rPr>
              <a:t> </a:t>
            </a:r>
            <a:r>
              <a:rPr sz="1400" dirty="0" err="1">
                <a:latin typeface="+mj-lt"/>
              </a:rPr>
              <a:t>residuo</a:t>
            </a:r>
            <a:r>
              <a:rPr sz="1400" dirty="0">
                <a:latin typeface="+mj-lt"/>
              </a:rPr>
              <a:t>. In </a:t>
            </a:r>
            <a:r>
              <a:rPr sz="1400" dirty="0" err="1">
                <a:latin typeface="+mj-lt"/>
              </a:rPr>
              <a:t>tal</a:t>
            </a:r>
            <a:r>
              <a:rPr sz="1400" dirty="0">
                <a:latin typeface="+mj-lt"/>
              </a:rPr>
              <a:t> </a:t>
            </a:r>
            <a:r>
              <a:rPr sz="1400" dirty="0" err="1">
                <a:latin typeface="+mj-lt"/>
              </a:rPr>
              <a:t>caso</a:t>
            </a:r>
            <a:r>
              <a:rPr sz="1400" dirty="0">
                <a:latin typeface="+mj-lt"/>
              </a:rPr>
              <a:t> la </a:t>
            </a:r>
            <a:r>
              <a:rPr sz="1400" dirty="0" err="1">
                <a:latin typeface="+mj-lt"/>
              </a:rPr>
              <a:t>prescrizione</a:t>
            </a:r>
            <a:r>
              <a:rPr sz="1400" dirty="0">
                <a:latin typeface="+mj-lt"/>
              </a:rPr>
              <a:t> e' </a:t>
            </a:r>
            <a:r>
              <a:rPr sz="1400" dirty="0" err="1">
                <a:latin typeface="+mj-lt"/>
              </a:rPr>
              <a:t>sospesa</a:t>
            </a:r>
            <a:r>
              <a:rPr sz="1400" dirty="0">
                <a:latin typeface="+mj-lt"/>
              </a:rPr>
              <a:t>. Il </a:t>
            </a:r>
            <a:r>
              <a:rPr sz="1400" dirty="0" err="1">
                <a:latin typeface="+mj-lt"/>
              </a:rPr>
              <a:t>Giudice</a:t>
            </a:r>
            <a:r>
              <a:rPr sz="1400" dirty="0">
                <a:latin typeface="+mj-lt"/>
              </a:rPr>
              <a:t> ha </a:t>
            </a:r>
            <a:r>
              <a:rPr sz="1400" dirty="0" err="1">
                <a:latin typeface="+mj-lt"/>
              </a:rPr>
              <a:t>facolta</a:t>
            </a:r>
            <a:r>
              <a:rPr sz="1400" dirty="0">
                <a:latin typeface="+mj-lt"/>
              </a:rPr>
              <a:t>' di </a:t>
            </a:r>
            <a:r>
              <a:rPr sz="1400" dirty="0" err="1">
                <a:latin typeface="+mj-lt"/>
              </a:rPr>
              <a:t>prorogare</a:t>
            </a:r>
            <a:r>
              <a:rPr sz="1400" dirty="0">
                <a:latin typeface="+mj-lt"/>
              </a:rPr>
              <a:t> tale </a:t>
            </a:r>
            <a:r>
              <a:rPr sz="1400" dirty="0" err="1">
                <a:latin typeface="+mj-lt"/>
              </a:rPr>
              <a:t>termine</a:t>
            </a:r>
            <a:r>
              <a:rPr sz="1400" dirty="0">
                <a:latin typeface="+mj-lt"/>
              </a:rPr>
              <a:t> </a:t>
            </a:r>
            <a:r>
              <a:rPr sz="1400" dirty="0" err="1">
                <a:latin typeface="+mj-lt"/>
              </a:rPr>
              <a:t>una</a:t>
            </a:r>
            <a:r>
              <a:rPr sz="1400" dirty="0">
                <a:latin typeface="+mj-lt"/>
              </a:rPr>
              <a:t> sola </a:t>
            </a:r>
            <a:r>
              <a:rPr sz="1400" dirty="0" err="1">
                <a:latin typeface="+mj-lt"/>
              </a:rPr>
              <a:t>volta</a:t>
            </a:r>
            <a:r>
              <a:rPr sz="1400" dirty="0">
                <a:latin typeface="+mj-lt"/>
              </a:rPr>
              <a:t> per non </a:t>
            </a:r>
            <a:r>
              <a:rPr sz="1400" dirty="0" err="1">
                <a:latin typeface="+mj-lt"/>
              </a:rPr>
              <a:t>oltre</a:t>
            </a:r>
            <a:r>
              <a:rPr sz="1400" dirty="0">
                <a:latin typeface="+mj-lt"/>
              </a:rPr>
              <a:t> </a:t>
            </a:r>
            <a:r>
              <a:rPr sz="1400" dirty="0" err="1">
                <a:latin typeface="+mj-lt"/>
              </a:rPr>
              <a:t>tre</a:t>
            </a:r>
            <a:r>
              <a:rPr sz="1400" dirty="0">
                <a:latin typeface="+mj-lt"/>
              </a:rPr>
              <a:t> </a:t>
            </a:r>
            <a:r>
              <a:rPr sz="1400" dirty="0" err="1">
                <a:latin typeface="+mj-lt"/>
              </a:rPr>
              <a:t>mesi</a:t>
            </a:r>
            <a:r>
              <a:rPr sz="1400" dirty="0">
                <a:latin typeface="+mj-lt"/>
              </a:rPr>
              <a:t>, </a:t>
            </a:r>
            <a:r>
              <a:rPr sz="1400" dirty="0" err="1">
                <a:latin typeface="+mj-lt"/>
              </a:rPr>
              <a:t>qualora</a:t>
            </a:r>
            <a:r>
              <a:rPr sz="1400" dirty="0">
                <a:latin typeface="+mj-lt"/>
              </a:rPr>
              <a:t> lo </a:t>
            </a:r>
            <a:r>
              <a:rPr sz="1400" dirty="0" err="1">
                <a:latin typeface="+mj-lt"/>
              </a:rPr>
              <a:t>ritenga</a:t>
            </a:r>
            <a:r>
              <a:rPr sz="1400" dirty="0">
                <a:latin typeface="+mj-lt"/>
              </a:rPr>
              <a:t> </a:t>
            </a:r>
            <a:r>
              <a:rPr sz="1400" dirty="0" err="1">
                <a:latin typeface="+mj-lt"/>
              </a:rPr>
              <a:t>necessario</a:t>
            </a:r>
            <a:r>
              <a:rPr sz="1400" dirty="0">
                <a:latin typeface="+mj-lt"/>
              </a:rPr>
              <a:t>, </a:t>
            </a:r>
            <a:r>
              <a:rPr sz="1400" dirty="0" err="1">
                <a:latin typeface="+mj-lt"/>
              </a:rPr>
              <a:t>ferma</a:t>
            </a:r>
            <a:r>
              <a:rPr sz="1400" dirty="0">
                <a:latin typeface="+mj-lt"/>
              </a:rPr>
              <a:t> </a:t>
            </a:r>
            <a:r>
              <a:rPr sz="1400" dirty="0" err="1">
                <a:latin typeface="+mj-lt"/>
              </a:rPr>
              <a:t>restando</a:t>
            </a:r>
            <a:r>
              <a:rPr sz="1400" dirty="0">
                <a:latin typeface="+mj-lt"/>
              </a:rPr>
              <a:t> la </a:t>
            </a:r>
            <a:r>
              <a:rPr sz="1400" dirty="0" err="1">
                <a:latin typeface="+mj-lt"/>
              </a:rPr>
              <a:t>sospensione</a:t>
            </a:r>
            <a:r>
              <a:rPr sz="1400" dirty="0">
                <a:latin typeface="+mj-lt"/>
              </a:rPr>
              <a:t> </a:t>
            </a:r>
            <a:r>
              <a:rPr sz="1400" dirty="0" err="1">
                <a:latin typeface="+mj-lt"/>
              </a:rPr>
              <a:t>della</a:t>
            </a:r>
            <a:r>
              <a:rPr sz="1400" dirty="0">
                <a:latin typeface="+mj-lt"/>
              </a:rPr>
              <a:t> </a:t>
            </a:r>
            <a:r>
              <a:rPr sz="1400" dirty="0" err="1">
                <a:latin typeface="+mj-lt"/>
              </a:rPr>
              <a:t>prescrizione</a:t>
            </a:r>
            <a:r>
              <a:rPr sz="1400" dirty="0">
                <a:latin typeface="+mj-lt"/>
              </a:rPr>
              <a:t>.</a:t>
            </a:r>
          </a:p>
        </p:txBody>
      </p:sp>
      <p:sp>
        <p:nvSpPr>
          <p:cNvPr id="707" name="Freccia a destra 7"/>
          <p:cNvSpPr/>
          <p:nvPr/>
        </p:nvSpPr>
        <p:spPr>
          <a:xfrm>
            <a:off x="3987519" y="1431616"/>
            <a:ext cx="846995" cy="465317"/>
          </a:xfrm>
          <a:prstGeom prst="rightArrow">
            <a:avLst>
              <a:gd name="adj1" fmla="val 0"/>
              <a:gd name="adj2" fmla="val 45453"/>
            </a:avLst>
          </a:prstGeom>
          <a:noFill/>
          <a:ln w="12700">
            <a:solidFill>
              <a:srgbClr val="26415A"/>
            </a:solidFill>
            <a:miter/>
          </a:ln>
        </p:spPr>
        <p:txBody>
          <a:bodyPr lIns="34289" tIns="34289" rIns="34289" bIns="34289" anchor="ctr"/>
          <a:lstStyle/>
          <a:p>
            <a:pPr algn="ctr">
              <a:defRPr>
                <a:solidFill>
                  <a:srgbClr val="FFFFFF"/>
                </a:solidFill>
                <a:latin typeface="+mj-lt"/>
                <a:ea typeface="+mj-ea"/>
                <a:cs typeface="+mj-cs"/>
                <a:sym typeface="Calibri"/>
              </a:defRPr>
            </a:pPr>
            <a:endParaRPr sz="1350">
              <a:latin typeface="+mj-lt"/>
            </a:endParaRPr>
          </a:p>
        </p:txBody>
      </p:sp>
      <p:sp>
        <p:nvSpPr>
          <p:cNvPr id="708" name="CasellaDiTesto 6"/>
          <p:cNvSpPr txBox="1"/>
          <p:nvPr/>
        </p:nvSpPr>
        <p:spPr>
          <a:xfrm>
            <a:off x="5082688" y="1472876"/>
            <a:ext cx="2218353" cy="382795"/>
          </a:xfrm>
          <a:prstGeom prst="rect">
            <a:avLst/>
          </a:prstGeom>
          <a:ln w="25400">
            <a:no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4289" tIns="34289" rIns="34289" bIns="34289" anchor="ctr">
            <a:spAutoFit/>
          </a:bodyPr>
          <a:lstStyle>
            <a:lvl1pPr algn="just">
              <a:lnSpc>
                <a:spcPct val="150000"/>
              </a:lnSpc>
              <a:defRPr sz="2000">
                <a:latin typeface="Poppins"/>
                <a:ea typeface="Poppins"/>
                <a:cs typeface="Poppins"/>
                <a:sym typeface="Poppins"/>
              </a:defRPr>
            </a:lvl1pPr>
          </a:lstStyle>
          <a:p>
            <a:r>
              <a:rPr sz="1500" b="1" dirty="0" err="1">
                <a:latin typeface="+mj-lt"/>
              </a:rPr>
              <a:t>Integrale</a:t>
            </a:r>
            <a:r>
              <a:rPr sz="1500" b="1" dirty="0">
                <a:latin typeface="+mj-lt"/>
              </a:rPr>
              <a:t> </a:t>
            </a:r>
            <a:r>
              <a:rPr sz="1500" b="1" dirty="0" err="1">
                <a:latin typeface="+mj-lt"/>
              </a:rPr>
              <a:t>versamento</a:t>
            </a:r>
            <a:endParaRPr sz="1500" b="1" dirty="0">
              <a:latin typeface="+mj-lt"/>
            </a:endParaRPr>
          </a:p>
        </p:txBody>
      </p:sp>
      <p:sp>
        <p:nvSpPr>
          <p:cNvPr id="2" name="Titolo 1">
            <a:extLst>
              <a:ext uri="{FF2B5EF4-FFF2-40B4-BE49-F238E27FC236}">
                <a16:creationId xmlns:a16="http://schemas.microsoft.com/office/drawing/2014/main" id="{5B5CED81-CB4C-D0FE-B2BB-C9095A54BD9B}"/>
              </a:ext>
            </a:extLst>
          </p:cNvPr>
          <p:cNvSpPr txBox="1">
            <a:spLocks/>
          </p:cNvSpPr>
          <p:nvPr/>
        </p:nvSpPr>
        <p:spPr>
          <a:xfrm>
            <a:off x="566057" y="540099"/>
            <a:ext cx="8011886" cy="626851"/>
          </a:xfrm>
          <a:prstGeom prst="rect">
            <a:avLst/>
          </a:prstGeom>
        </p:spPr>
        <p:txBody>
          <a:bodyPr vert="horz" lIns="91440" tIns="45720" rIns="91440" bIns="45720" rtlCol="0" anchor="ctr">
            <a:normAutofit/>
          </a:bodyPr>
          <a:lstStyle>
            <a:lvl1pPr algn="l" defTabSz="685800" rtl="0" eaLnBrk="1" latinLnBrk="0" hangingPunct="1">
              <a:lnSpc>
                <a:spcPct val="100000"/>
              </a:lnSpc>
              <a:spcBef>
                <a:spcPct val="0"/>
              </a:spcBef>
              <a:buNone/>
              <a:defRPr sz="1500" b="1" kern="1200">
                <a:solidFill>
                  <a:srgbClr val="484848"/>
                </a:solidFill>
                <a:latin typeface="Verdana" panose="020B0604030504040204" pitchFamily="34" charset="0"/>
                <a:ea typeface="Verdana" panose="020B0604030504040204" pitchFamily="34" charset="0"/>
                <a:cs typeface="Verdana" panose="020B0604030504040204" pitchFamily="34" charset="0"/>
              </a:defRPr>
            </a:lvl1pPr>
          </a:lstStyle>
          <a:p>
            <a:r>
              <a:rPr lang="it-IT" dirty="0">
                <a:solidFill>
                  <a:schemeClr val="tx1"/>
                </a:solidFill>
                <a:latin typeface="+mj-lt"/>
              </a:rPr>
              <a:t>Rottamazione-quinquies</a:t>
            </a:r>
          </a:p>
        </p:txBody>
      </p:sp>
      <p:sp>
        <p:nvSpPr>
          <p:cNvPr id="3" name="Segnaposto numero diapositiva 3">
            <a:extLst>
              <a:ext uri="{FF2B5EF4-FFF2-40B4-BE49-F238E27FC236}">
                <a16:creationId xmlns:a16="http://schemas.microsoft.com/office/drawing/2014/main" id="{2C75A7E1-21F1-3D6B-E049-63ABBE2DA81F}"/>
              </a:ext>
            </a:extLst>
          </p:cNvPr>
          <p:cNvSpPr txBox="1">
            <a:spLocks/>
          </p:cNvSpPr>
          <p:nvPr/>
        </p:nvSpPr>
        <p:spPr>
          <a:xfrm>
            <a:off x="3604591" y="4793767"/>
            <a:ext cx="2292626"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FB5B9F2C-B2AC-42B8-8C0E-D6B8362F432E}" type="slidenum">
              <a:rPr lang="it-IT" sz="1300" b="1" smtClean="0">
                <a:solidFill>
                  <a:srgbClr val="0082C6"/>
                </a:solidFill>
                <a:latin typeface="+mj-lt"/>
              </a:rPr>
              <a:pPr algn="ctr"/>
              <a:t>177</a:t>
            </a:fld>
            <a:endParaRPr lang="it-IT" sz="1300" b="1" dirty="0">
              <a:solidFill>
                <a:srgbClr val="0082C6"/>
              </a:solidFill>
              <a:latin typeface="+mj-lt"/>
            </a:endParaRPr>
          </a:p>
        </p:txBody>
      </p:sp>
    </p:spTree>
    <p:extLst>
      <p:ext uri="{BB962C8B-B14F-4D97-AF65-F5344CB8AC3E}">
        <p14:creationId xmlns:p14="http://schemas.microsoft.com/office/powerpoint/2010/main" val="4082490178"/>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0" name="Connettore diritto 3"/>
          <p:cNvSpPr/>
          <p:nvPr/>
        </p:nvSpPr>
        <p:spPr>
          <a:xfrm>
            <a:off x="0" y="0"/>
            <a:ext cx="685801" cy="0"/>
          </a:xfrm>
          <a:prstGeom prst="line">
            <a:avLst/>
          </a:prstGeom>
          <a:ln w="3175">
            <a:solidFill>
              <a:srgbClr val="FBFFFF"/>
            </a:solidFill>
            <a:miter/>
          </a:ln>
        </p:spPr>
        <p:txBody>
          <a:bodyPr lIns="34289" tIns="34289" rIns="34289" bIns="34289"/>
          <a:lstStyle/>
          <a:p>
            <a:endParaRPr sz="1350">
              <a:latin typeface="+mj-lt"/>
            </a:endParaRPr>
          </a:p>
        </p:txBody>
      </p:sp>
      <p:sp>
        <p:nvSpPr>
          <p:cNvPr id="713" name="CasellaDiTesto 5"/>
          <p:cNvSpPr txBox="1"/>
          <p:nvPr/>
        </p:nvSpPr>
        <p:spPr>
          <a:xfrm>
            <a:off x="566057" y="2940805"/>
            <a:ext cx="8011886" cy="14280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4289" tIns="34289" rIns="34289" bIns="34289" anchor="ctr">
            <a:spAutoFit/>
          </a:bodyPr>
          <a:lstStyle/>
          <a:p>
            <a:pPr marL="342900" indent="-342900" algn="just">
              <a:lnSpc>
                <a:spcPct val="150000"/>
              </a:lnSpc>
              <a:buSzPct val="100000"/>
              <a:buAutoNum type="alphaLcPeriod"/>
              <a:defRPr sz="2000">
                <a:latin typeface="Poppins"/>
                <a:ea typeface="Poppins"/>
                <a:cs typeface="Poppins"/>
                <a:sym typeface="Poppins"/>
              </a:defRPr>
            </a:pPr>
            <a:r>
              <a:rPr sz="1200" dirty="0">
                <a:latin typeface="+mj-lt"/>
              </a:rPr>
              <a:t>la prima, la </a:t>
            </a:r>
            <a:r>
              <a:rPr sz="1200" dirty="0" err="1">
                <a:latin typeface="+mj-lt"/>
              </a:rPr>
              <a:t>seconda</a:t>
            </a:r>
            <a:r>
              <a:rPr sz="1200" dirty="0">
                <a:latin typeface="+mj-lt"/>
              </a:rPr>
              <a:t> e la terza, </a:t>
            </a:r>
            <a:r>
              <a:rPr sz="1200" dirty="0" err="1">
                <a:latin typeface="+mj-lt"/>
              </a:rPr>
              <a:t>rispettivamente</a:t>
            </a:r>
            <a:r>
              <a:rPr sz="1200" dirty="0">
                <a:latin typeface="+mj-lt"/>
              </a:rPr>
              <a:t>, il 31</a:t>
            </a:r>
            <a:r>
              <a:rPr lang="it-IT" sz="1200" dirty="0">
                <a:latin typeface="+mj-lt"/>
              </a:rPr>
              <a:t>/07/</a:t>
            </a:r>
            <a:r>
              <a:rPr sz="1200" dirty="0">
                <a:latin typeface="+mj-lt"/>
              </a:rPr>
              <a:t>2026, il 30</a:t>
            </a:r>
            <a:r>
              <a:rPr lang="it-IT" sz="1200" dirty="0">
                <a:latin typeface="+mj-lt"/>
              </a:rPr>
              <a:t>/09/</a:t>
            </a:r>
            <a:r>
              <a:rPr sz="1200" dirty="0">
                <a:latin typeface="+mj-lt"/>
              </a:rPr>
              <a:t>2026 e il 30</a:t>
            </a:r>
            <a:r>
              <a:rPr lang="it-IT" sz="1200" dirty="0">
                <a:latin typeface="+mj-lt"/>
              </a:rPr>
              <a:t>/11/</a:t>
            </a:r>
            <a:r>
              <a:rPr sz="1200" dirty="0">
                <a:latin typeface="+mj-lt"/>
              </a:rPr>
              <a:t>2026 </a:t>
            </a:r>
          </a:p>
          <a:p>
            <a:pPr marL="342900" indent="-342900" algn="just">
              <a:lnSpc>
                <a:spcPct val="150000"/>
              </a:lnSpc>
              <a:buSzPct val="100000"/>
              <a:buAutoNum type="alphaLcPeriod"/>
              <a:defRPr sz="2000">
                <a:latin typeface="Poppins"/>
                <a:ea typeface="Poppins"/>
                <a:cs typeface="Poppins"/>
                <a:sym typeface="Poppins"/>
              </a:defRPr>
            </a:pPr>
            <a:r>
              <a:rPr sz="1200" dirty="0" err="1">
                <a:latin typeface="+mj-lt"/>
              </a:rPr>
              <a:t>dalla</a:t>
            </a:r>
            <a:r>
              <a:rPr sz="1200" dirty="0">
                <a:latin typeface="+mj-lt"/>
              </a:rPr>
              <a:t> </a:t>
            </a:r>
            <a:r>
              <a:rPr sz="1200" dirty="0" err="1">
                <a:latin typeface="+mj-lt"/>
              </a:rPr>
              <a:t>quarta</a:t>
            </a:r>
            <a:r>
              <a:rPr sz="1200" dirty="0">
                <a:latin typeface="+mj-lt"/>
              </a:rPr>
              <a:t> </a:t>
            </a:r>
            <a:r>
              <a:rPr sz="1200" dirty="0" err="1">
                <a:latin typeface="+mj-lt"/>
              </a:rPr>
              <a:t>alla</a:t>
            </a:r>
            <a:r>
              <a:rPr sz="1200" dirty="0">
                <a:latin typeface="+mj-lt"/>
              </a:rPr>
              <a:t> </a:t>
            </a:r>
            <a:r>
              <a:rPr sz="1200" dirty="0" err="1">
                <a:latin typeface="+mj-lt"/>
              </a:rPr>
              <a:t>cinquantunesima</a:t>
            </a:r>
            <a:r>
              <a:rPr sz="1200" dirty="0">
                <a:latin typeface="+mj-lt"/>
              </a:rPr>
              <a:t>, </a:t>
            </a:r>
            <a:r>
              <a:rPr sz="1200" dirty="0" err="1">
                <a:latin typeface="+mj-lt"/>
              </a:rPr>
              <a:t>rispettivamente</a:t>
            </a:r>
            <a:r>
              <a:rPr sz="1200" dirty="0">
                <a:latin typeface="+mj-lt"/>
              </a:rPr>
              <a:t>, </a:t>
            </a:r>
            <a:r>
              <a:rPr sz="1200" dirty="0" err="1">
                <a:latin typeface="+mj-lt"/>
              </a:rPr>
              <a:t>il</a:t>
            </a:r>
            <a:r>
              <a:rPr sz="1200" dirty="0">
                <a:latin typeface="+mj-lt"/>
              </a:rPr>
              <a:t> 31 </a:t>
            </a:r>
            <a:r>
              <a:rPr sz="1200" dirty="0" err="1">
                <a:latin typeface="+mj-lt"/>
              </a:rPr>
              <a:t>gennaio</a:t>
            </a:r>
            <a:r>
              <a:rPr sz="1200" dirty="0">
                <a:latin typeface="+mj-lt"/>
              </a:rPr>
              <a:t>, </a:t>
            </a:r>
            <a:r>
              <a:rPr sz="1200" dirty="0" err="1">
                <a:latin typeface="+mj-lt"/>
              </a:rPr>
              <a:t>il</a:t>
            </a:r>
            <a:r>
              <a:rPr sz="1200" dirty="0">
                <a:latin typeface="+mj-lt"/>
              </a:rPr>
              <a:t> 31 </a:t>
            </a:r>
            <a:r>
              <a:rPr sz="1200" dirty="0" err="1">
                <a:latin typeface="+mj-lt"/>
              </a:rPr>
              <a:t>marzo</a:t>
            </a:r>
            <a:r>
              <a:rPr sz="1200" dirty="0">
                <a:latin typeface="+mj-lt"/>
              </a:rPr>
              <a:t>, </a:t>
            </a:r>
            <a:r>
              <a:rPr sz="1200" dirty="0" err="1">
                <a:latin typeface="+mj-lt"/>
              </a:rPr>
              <a:t>il</a:t>
            </a:r>
            <a:r>
              <a:rPr sz="1200" dirty="0">
                <a:latin typeface="+mj-lt"/>
              </a:rPr>
              <a:t> 31 </a:t>
            </a:r>
            <a:r>
              <a:rPr sz="1200" dirty="0" err="1">
                <a:latin typeface="+mj-lt"/>
              </a:rPr>
              <a:t>maggio</a:t>
            </a:r>
            <a:r>
              <a:rPr sz="1200" dirty="0">
                <a:latin typeface="+mj-lt"/>
              </a:rPr>
              <a:t>, </a:t>
            </a:r>
            <a:r>
              <a:rPr sz="1200" dirty="0" err="1">
                <a:latin typeface="+mj-lt"/>
              </a:rPr>
              <a:t>il</a:t>
            </a:r>
            <a:r>
              <a:rPr sz="1200" dirty="0">
                <a:latin typeface="+mj-lt"/>
              </a:rPr>
              <a:t> 31 </a:t>
            </a:r>
            <a:r>
              <a:rPr sz="1200" dirty="0" err="1">
                <a:latin typeface="+mj-lt"/>
              </a:rPr>
              <a:t>luglio</a:t>
            </a:r>
            <a:r>
              <a:rPr sz="1200" dirty="0">
                <a:latin typeface="+mj-lt"/>
              </a:rPr>
              <a:t>, </a:t>
            </a:r>
            <a:r>
              <a:rPr sz="1200" dirty="0" err="1">
                <a:latin typeface="+mj-lt"/>
              </a:rPr>
              <a:t>il</a:t>
            </a:r>
            <a:r>
              <a:rPr sz="1200" dirty="0">
                <a:latin typeface="+mj-lt"/>
              </a:rPr>
              <a:t> 30 </a:t>
            </a:r>
            <a:r>
              <a:rPr sz="1200" dirty="0" err="1">
                <a:latin typeface="+mj-lt"/>
              </a:rPr>
              <a:t>settembre</a:t>
            </a:r>
            <a:r>
              <a:rPr sz="1200" dirty="0">
                <a:latin typeface="+mj-lt"/>
              </a:rPr>
              <a:t> e </a:t>
            </a:r>
            <a:r>
              <a:rPr sz="1200" dirty="0" err="1">
                <a:latin typeface="+mj-lt"/>
              </a:rPr>
              <a:t>il</a:t>
            </a:r>
            <a:r>
              <a:rPr sz="1200" dirty="0">
                <a:latin typeface="+mj-lt"/>
              </a:rPr>
              <a:t> 30 </a:t>
            </a:r>
            <a:r>
              <a:rPr sz="1200" dirty="0" err="1">
                <a:latin typeface="+mj-lt"/>
              </a:rPr>
              <a:t>novembre</a:t>
            </a:r>
            <a:r>
              <a:rPr sz="1200" dirty="0">
                <a:latin typeface="+mj-lt"/>
              </a:rPr>
              <a:t> di </a:t>
            </a:r>
            <a:r>
              <a:rPr sz="1200" dirty="0" err="1">
                <a:latin typeface="+mj-lt"/>
              </a:rPr>
              <a:t>ciascun</a:t>
            </a:r>
            <a:r>
              <a:rPr sz="1200" dirty="0">
                <a:latin typeface="+mj-lt"/>
              </a:rPr>
              <a:t> anno a </a:t>
            </a:r>
            <a:r>
              <a:rPr sz="1200" dirty="0" err="1">
                <a:latin typeface="+mj-lt"/>
              </a:rPr>
              <a:t>decorrere</a:t>
            </a:r>
            <a:r>
              <a:rPr sz="1200" dirty="0">
                <a:latin typeface="+mj-lt"/>
              </a:rPr>
              <a:t> dal 2027; </a:t>
            </a:r>
          </a:p>
          <a:p>
            <a:pPr marL="342900" indent="-342900" algn="just">
              <a:lnSpc>
                <a:spcPct val="150000"/>
              </a:lnSpc>
              <a:buSzPct val="100000"/>
              <a:buAutoNum type="alphaLcPeriod"/>
              <a:defRPr sz="2000">
                <a:latin typeface="Poppins"/>
                <a:ea typeface="Poppins"/>
                <a:cs typeface="Poppins"/>
                <a:sym typeface="Poppins"/>
              </a:defRPr>
            </a:pPr>
            <a:r>
              <a:rPr sz="1200" dirty="0" err="1">
                <a:latin typeface="+mj-lt"/>
              </a:rPr>
              <a:t>dalla</a:t>
            </a:r>
            <a:r>
              <a:rPr sz="1200" dirty="0">
                <a:latin typeface="+mj-lt"/>
              </a:rPr>
              <a:t> </a:t>
            </a:r>
            <a:r>
              <a:rPr sz="1200" dirty="0" err="1">
                <a:latin typeface="+mj-lt"/>
              </a:rPr>
              <a:t>cinquantaduesima</a:t>
            </a:r>
            <a:r>
              <a:rPr sz="1200" dirty="0">
                <a:latin typeface="+mj-lt"/>
              </a:rPr>
              <a:t> alla </a:t>
            </a:r>
            <a:r>
              <a:rPr sz="1200" dirty="0" err="1">
                <a:latin typeface="+mj-lt"/>
              </a:rPr>
              <a:t>cinquantaquattresima</a:t>
            </a:r>
            <a:r>
              <a:rPr sz="1200" dirty="0">
                <a:latin typeface="+mj-lt"/>
              </a:rPr>
              <a:t>, </a:t>
            </a:r>
            <a:r>
              <a:rPr sz="1200" dirty="0" err="1">
                <a:latin typeface="+mj-lt"/>
              </a:rPr>
              <a:t>rispettivamente</a:t>
            </a:r>
            <a:r>
              <a:rPr sz="1200" dirty="0">
                <a:latin typeface="+mj-lt"/>
              </a:rPr>
              <a:t>, il 31</a:t>
            </a:r>
            <a:r>
              <a:rPr lang="it-IT" sz="1200" dirty="0">
                <a:latin typeface="+mj-lt"/>
              </a:rPr>
              <a:t>/01/</a:t>
            </a:r>
            <a:r>
              <a:rPr sz="1200" dirty="0">
                <a:latin typeface="+mj-lt"/>
              </a:rPr>
              <a:t>2035, il 31</a:t>
            </a:r>
            <a:r>
              <a:rPr lang="it-IT" sz="1200" dirty="0">
                <a:latin typeface="+mj-lt"/>
              </a:rPr>
              <a:t>/03/</a:t>
            </a:r>
            <a:r>
              <a:rPr sz="1200" dirty="0">
                <a:latin typeface="+mj-lt"/>
              </a:rPr>
              <a:t>2035 e il 31</a:t>
            </a:r>
            <a:r>
              <a:rPr lang="it-IT" sz="1200" dirty="0">
                <a:latin typeface="+mj-lt"/>
              </a:rPr>
              <a:t>/05/</a:t>
            </a:r>
            <a:r>
              <a:rPr sz="1200" dirty="0">
                <a:latin typeface="+mj-lt"/>
              </a:rPr>
              <a:t>2035 </a:t>
            </a:r>
          </a:p>
        </p:txBody>
      </p:sp>
      <p:pic>
        <p:nvPicPr>
          <p:cNvPr id="715" name="Immagine 6" descr="Immagine 6"/>
          <p:cNvPicPr>
            <a:picLocks noChangeAspect="1"/>
          </p:cNvPicPr>
          <p:nvPr/>
        </p:nvPicPr>
        <p:blipFill>
          <a:blip r:embed="rId2"/>
          <a:stretch>
            <a:fillRect/>
          </a:stretch>
        </p:blipFill>
        <p:spPr>
          <a:xfrm>
            <a:off x="769079" y="2061551"/>
            <a:ext cx="3520825" cy="722315"/>
          </a:xfrm>
          <a:prstGeom prst="rect">
            <a:avLst/>
          </a:prstGeom>
          <a:ln w="12700">
            <a:miter lim="400000"/>
          </a:ln>
        </p:spPr>
      </p:pic>
      <p:sp>
        <p:nvSpPr>
          <p:cNvPr id="716" name="CasellaDiTesto 7"/>
          <p:cNvSpPr txBox="1"/>
          <p:nvPr/>
        </p:nvSpPr>
        <p:spPr>
          <a:xfrm>
            <a:off x="619450" y="1372410"/>
            <a:ext cx="1683803" cy="320086"/>
          </a:xfrm>
          <a:prstGeom prst="rect">
            <a:avLst/>
          </a:prstGeom>
          <a:solidFill>
            <a:schemeClr val="accent1">
              <a:lumMod val="20000"/>
              <a:lumOff val="80000"/>
            </a:schemeClr>
          </a:solidFill>
          <a:ln>
            <a:no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4289" tIns="34289" rIns="34289" bIns="34289" anchor="ctr">
            <a:spAutoFit/>
          </a:bodyPr>
          <a:lstStyle>
            <a:lvl1pPr algn="ctr">
              <a:lnSpc>
                <a:spcPct val="150000"/>
              </a:lnSpc>
              <a:defRPr sz="2000">
                <a:solidFill>
                  <a:srgbClr val="FEFEFE"/>
                </a:solidFill>
                <a:latin typeface="Poppins"/>
                <a:ea typeface="Poppins"/>
                <a:cs typeface="Poppins"/>
                <a:sym typeface="Poppins"/>
              </a:defRPr>
            </a:lvl1pPr>
          </a:lstStyle>
          <a:p>
            <a:r>
              <a:rPr sz="1200" b="1">
                <a:solidFill>
                  <a:schemeClr val="tx1"/>
                </a:solidFill>
                <a:latin typeface="+mj-lt"/>
              </a:rPr>
              <a:t>Istanza di adesione</a:t>
            </a:r>
          </a:p>
        </p:txBody>
      </p:sp>
      <p:sp>
        <p:nvSpPr>
          <p:cNvPr id="717" name="CasellaDiTesto 8"/>
          <p:cNvSpPr txBox="1"/>
          <p:nvPr/>
        </p:nvSpPr>
        <p:spPr>
          <a:xfrm>
            <a:off x="2439206" y="1372410"/>
            <a:ext cx="2415113" cy="320086"/>
          </a:xfrm>
          <a:prstGeom prst="rect">
            <a:avLst/>
          </a:prstGeom>
          <a:solidFill>
            <a:schemeClr val="accent1">
              <a:lumMod val="20000"/>
              <a:lumOff val="80000"/>
            </a:schemeClr>
          </a:solidFill>
          <a:ln>
            <a:no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89" tIns="34289" rIns="34289" bIns="34289" anchor="ctr">
            <a:spAutoFit/>
          </a:bodyPr>
          <a:lstStyle>
            <a:lvl1pPr algn="ctr">
              <a:lnSpc>
                <a:spcPct val="150000"/>
              </a:lnSpc>
              <a:defRPr sz="2000">
                <a:solidFill>
                  <a:srgbClr val="FEFEFE"/>
                </a:solidFill>
                <a:latin typeface="Poppins"/>
                <a:ea typeface="Poppins"/>
                <a:cs typeface="Poppins"/>
                <a:sym typeface="Poppins"/>
              </a:defRPr>
            </a:lvl1pPr>
          </a:lstStyle>
          <a:p>
            <a:r>
              <a:rPr sz="1200" b="1" dirty="0">
                <a:solidFill>
                  <a:schemeClr val="tx1"/>
                </a:solidFill>
                <a:latin typeface="+mj-lt"/>
              </a:rPr>
              <a:t>I rata o unica </a:t>
            </a:r>
            <a:r>
              <a:rPr sz="1200" b="1" dirty="0" err="1">
                <a:solidFill>
                  <a:schemeClr val="tx1"/>
                </a:solidFill>
                <a:latin typeface="+mj-lt"/>
              </a:rPr>
              <a:t>soluzione</a:t>
            </a:r>
            <a:endParaRPr sz="1200" b="1" dirty="0">
              <a:solidFill>
                <a:schemeClr val="tx1"/>
              </a:solidFill>
              <a:latin typeface="+mj-lt"/>
            </a:endParaRPr>
          </a:p>
        </p:txBody>
      </p:sp>
      <p:sp>
        <p:nvSpPr>
          <p:cNvPr id="718" name="CasellaDiTesto 9"/>
          <p:cNvSpPr txBox="1"/>
          <p:nvPr/>
        </p:nvSpPr>
        <p:spPr>
          <a:xfrm>
            <a:off x="4351151" y="1834750"/>
            <a:ext cx="4023770" cy="685057"/>
          </a:xfrm>
          <a:prstGeom prst="rect">
            <a:avLst/>
          </a:prstGeom>
          <a:solidFill>
            <a:schemeClr val="bg1"/>
          </a:solidFill>
          <a:ln>
            <a:no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89" tIns="34289" rIns="34289" bIns="34289" anchor="ctr">
            <a:spAutoFit/>
          </a:bodyPr>
          <a:lstStyle>
            <a:lvl1pPr algn="ctr">
              <a:lnSpc>
                <a:spcPct val="150000"/>
              </a:lnSpc>
              <a:defRPr sz="2000">
                <a:solidFill>
                  <a:srgbClr val="FEFEFE"/>
                </a:solidFill>
                <a:latin typeface="Poppins"/>
                <a:ea typeface="Poppins"/>
                <a:cs typeface="Poppins"/>
                <a:sym typeface="Poppins"/>
              </a:defRPr>
            </a:lvl1pPr>
          </a:lstStyle>
          <a:p>
            <a:r>
              <a:rPr sz="1400" i="1" dirty="0">
                <a:solidFill>
                  <a:schemeClr val="tx1"/>
                </a:solidFill>
                <a:latin typeface="+mj-lt"/>
              </a:rPr>
              <a:t>Fino a 54 rate </a:t>
            </a:r>
            <a:r>
              <a:rPr sz="1400" i="1" dirty="0" err="1">
                <a:solidFill>
                  <a:schemeClr val="tx1"/>
                </a:solidFill>
                <a:latin typeface="+mj-lt"/>
              </a:rPr>
              <a:t>bimestrali</a:t>
            </a:r>
            <a:r>
              <a:rPr sz="1400" i="1" dirty="0">
                <a:solidFill>
                  <a:schemeClr val="tx1"/>
                </a:solidFill>
                <a:latin typeface="+mj-lt"/>
              </a:rPr>
              <a:t> di pari </a:t>
            </a:r>
            <a:r>
              <a:rPr sz="1400" i="1" dirty="0" err="1">
                <a:solidFill>
                  <a:schemeClr val="tx1"/>
                </a:solidFill>
                <a:latin typeface="+mj-lt"/>
              </a:rPr>
              <a:t>importo</a:t>
            </a:r>
            <a:r>
              <a:rPr sz="1400" i="1" dirty="0">
                <a:solidFill>
                  <a:schemeClr val="tx1"/>
                </a:solidFill>
                <a:latin typeface="+mj-lt"/>
              </a:rPr>
              <a:t> </a:t>
            </a:r>
            <a:r>
              <a:rPr lang="it-IT" sz="1400" i="1" dirty="0">
                <a:solidFill>
                  <a:schemeClr val="tx1"/>
                </a:solidFill>
                <a:latin typeface="+mj-lt"/>
              </a:rPr>
              <a:t>con r</a:t>
            </a:r>
            <a:r>
              <a:rPr sz="1400" i="1" dirty="0" err="1">
                <a:solidFill>
                  <a:schemeClr val="tx1"/>
                </a:solidFill>
                <a:latin typeface="+mj-lt"/>
              </a:rPr>
              <a:t>ata</a:t>
            </a:r>
            <a:r>
              <a:rPr sz="1400" i="1" dirty="0">
                <a:solidFill>
                  <a:schemeClr val="tx1"/>
                </a:solidFill>
                <a:latin typeface="+mj-lt"/>
              </a:rPr>
              <a:t> minima </a:t>
            </a:r>
            <a:r>
              <a:rPr lang="it-IT" sz="1400" i="1" dirty="0">
                <a:solidFill>
                  <a:schemeClr val="tx1"/>
                </a:solidFill>
                <a:latin typeface="+mj-lt"/>
              </a:rPr>
              <a:t>di </a:t>
            </a:r>
            <a:r>
              <a:rPr sz="1400" i="1" dirty="0">
                <a:solidFill>
                  <a:schemeClr val="tx1"/>
                </a:solidFill>
                <a:latin typeface="+mj-lt"/>
              </a:rPr>
              <a:t>100 euro</a:t>
            </a:r>
          </a:p>
        </p:txBody>
      </p:sp>
      <p:sp>
        <p:nvSpPr>
          <p:cNvPr id="2" name="Titolo 1">
            <a:extLst>
              <a:ext uri="{FF2B5EF4-FFF2-40B4-BE49-F238E27FC236}">
                <a16:creationId xmlns:a16="http://schemas.microsoft.com/office/drawing/2014/main" id="{84A54331-7D79-89CA-3736-95723F3EDA08}"/>
              </a:ext>
            </a:extLst>
          </p:cNvPr>
          <p:cNvSpPr txBox="1">
            <a:spLocks/>
          </p:cNvSpPr>
          <p:nvPr/>
        </p:nvSpPr>
        <p:spPr>
          <a:xfrm>
            <a:off x="566057" y="540099"/>
            <a:ext cx="8011886" cy="626851"/>
          </a:xfrm>
          <a:prstGeom prst="rect">
            <a:avLst/>
          </a:prstGeom>
        </p:spPr>
        <p:txBody>
          <a:bodyPr vert="horz" lIns="91440" tIns="45720" rIns="91440" bIns="45720" rtlCol="0" anchor="ctr">
            <a:normAutofit/>
          </a:bodyPr>
          <a:lstStyle>
            <a:lvl1pPr algn="l" defTabSz="685800" rtl="0" eaLnBrk="1" latinLnBrk="0" hangingPunct="1">
              <a:lnSpc>
                <a:spcPct val="100000"/>
              </a:lnSpc>
              <a:spcBef>
                <a:spcPct val="0"/>
              </a:spcBef>
              <a:buNone/>
              <a:defRPr sz="1500" b="1" kern="1200">
                <a:solidFill>
                  <a:srgbClr val="484848"/>
                </a:solidFill>
                <a:latin typeface="Verdana" panose="020B0604030504040204" pitchFamily="34" charset="0"/>
                <a:ea typeface="Verdana" panose="020B0604030504040204" pitchFamily="34" charset="0"/>
                <a:cs typeface="Verdana" panose="020B0604030504040204" pitchFamily="34" charset="0"/>
              </a:defRPr>
            </a:lvl1pPr>
          </a:lstStyle>
          <a:p>
            <a:r>
              <a:rPr lang="it-IT" dirty="0">
                <a:solidFill>
                  <a:schemeClr val="tx1"/>
                </a:solidFill>
                <a:latin typeface="+mj-lt"/>
              </a:rPr>
              <a:t>Rottamazione-quinquies</a:t>
            </a:r>
          </a:p>
        </p:txBody>
      </p:sp>
      <p:sp>
        <p:nvSpPr>
          <p:cNvPr id="3" name="Segnaposto numero diapositiva 3">
            <a:extLst>
              <a:ext uri="{FF2B5EF4-FFF2-40B4-BE49-F238E27FC236}">
                <a16:creationId xmlns:a16="http://schemas.microsoft.com/office/drawing/2014/main" id="{DAF3676A-DCD1-654F-596B-E04F18A2B2DB}"/>
              </a:ext>
            </a:extLst>
          </p:cNvPr>
          <p:cNvSpPr txBox="1">
            <a:spLocks/>
          </p:cNvSpPr>
          <p:nvPr/>
        </p:nvSpPr>
        <p:spPr>
          <a:xfrm>
            <a:off x="3604591" y="4793767"/>
            <a:ext cx="2292626"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FB5B9F2C-B2AC-42B8-8C0E-D6B8362F432E}" type="slidenum">
              <a:rPr lang="it-IT" sz="1300" b="1" smtClean="0">
                <a:solidFill>
                  <a:srgbClr val="0082C6"/>
                </a:solidFill>
                <a:latin typeface="+mj-lt"/>
              </a:rPr>
              <a:pPr algn="ctr"/>
              <a:t>178</a:t>
            </a:fld>
            <a:endParaRPr lang="it-IT" sz="1300" b="1" dirty="0">
              <a:solidFill>
                <a:srgbClr val="0082C6"/>
              </a:solidFill>
              <a:latin typeface="+mj-lt"/>
            </a:endParaRPr>
          </a:p>
        </p:txBody>
      </p:sp>
    </p:spTree>
    <p:extLst>
      <p:ext uri="{BB962C8B-B14F-4D97-AF65-F5344CB8AC3E}">
        <p14:creationId xmlns:p14="http://schemas.microsoft.com/office/powerpoint/2010/main" val="2658390059"/>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0" name="Connettore diritto 3"/>
          <p:cNvSpPr/>
          <p:nvPr/>
        </p:nvSpPr>
        <p:spPr>
          <a:xfrm>
            <a:off x="0" y="0"/>
            <a:ext cx="685801" cy="0"/>
          </a:xfrm>
          <a:prstGeom prst="line">
            <a:avLst/>
          </a:prstGeom>
          <a:ln w="3175">
            <a:solidFill>
              <a:srgbClr val="FBFFFF"/>
            </a:solidFill>
            <a:miter/>
          </a:ln>
        </p:spPr>
        <p:txBody>
          <a:bodyPr lIns="34289" tIns="34289" rIns="34289" bIns="34289"/>
          <a:lstStyle/>
          <a:p>
            <a:endParaRPr sz="1350">
              <a:latin typeface="+mj-lt"/>
            </a:endParaRPr>
          </a:p>
        </p:txBody>
      </p:sp>
      <p:sp>
        <p:nvSpPr>
          <p:cNvPr id="723" name="CasellaDiTesto 5"/>
          <p:cNvSpPr txBox="1"/>
          <p:nvPr/>
        </p:nvSpPr>
        <p:spPr>
          <a:xfrm>
            <a:off x="566056" y="3196945"/>
            <a:ext cx="8011887" cy="13313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4289" tIns="34289" rIns="34289" bIns="34289" anchor="ctr">
            <a:spAutoFit/>
          </a:bodyPr>
          <a:lstStyle/>
          <a:p>
            <a:pPr algn="just">
              <a:lnSpc>
                <a:spcPct val="150000"/>
              </a:lnSpc>
              <a:defRPr sz="2000">
                <a:latin typeface="Poppins"/>
                <a:ea typeface="Poppins"/>
                <a:cs typeface="Poppins"/>
                <a:sym typeface="Poppins"/>
              </a:defRPr>
            </a:pPr>
            <a:r>
              <a:rPr sz="1400" dirty="0">
                <a:latin typeface="+mj-lt"/>
              </a:rPr>
              <a:t>“Il </a:t>
            </a:r>
            <a:r>
              <a:rPr sz="1400" b="1" dirty="0" err="1">
                <a:latin typeface="+mj-lt"/>
              </a:rPr>
              <a:t>debitore</a:t>
            </a:r>
            <a:r>
              <a:rPr sz="1400" dirty="0">
                <a:latin typeface="+mj-lt"/>
              </a:rPr>
              <a:t> </a:t>
            </a:r>
            <a:r>
              <a:rPr sz="1400" dirty="0" err="1">
                <a:latin typeface="+mj-lt"/>
              </a:rPr>
              <a:t>manifesta</a:t>
            </a:r>
            <a:r>
              <a:rPr sz="1400" dirty="0">
                <a:latin typeface="+mj-lt"/>
              </a:rPr>
              <a:t> </a:t>
            </a:r>
            <a:r>
              <a:rPr sz="1400" dirty="0" err="1">
                <a:latin typeface="+mj-lt"/>
              </a:rPr>
              <a:t>all'agente</a:t>
            </a:r>
            <a:r>
              <a:rPr sz="1400" dirty="0">
                <a:latin typeface="+mj-lt"/>
              </a:rPr>
              <a:t> </a:t>
            </a:r>
            <a:r>
              <a:rPr sz="1400" dirty="0" err="1">
                <a:latin typeface="+mj-lt"/>
              </a:rPr>
              <a:t>della</a:t>
            </a:r>
            <a:r>
              <a:rPr sz="1400" dirty="0">
                <a:latin typeface="+mj-lt"/>
              </a:rPr>
              <a:t> </a:t>
            </a:r>
            <a:r>
              <a:rPr sz="1400" dirty="0" err="1">
                <a:latin typeface="+mj-lt"/>
              </a:rPr>
              <a:t>riscossione</a:t>
            </a:r>
            <a:r>
              <a:rPr sz="1400" dirty="0">
                <a:latin typeface="+mj-lt"/>
              </a:rPr>
              <a:t> la </a:t>
            </a:r>
            <a:r>
              <a:rPr sz="1400" dirty="0" err="1">
                <a:latin typeface="+mj-lt"/>
              </a:rPr>
              <a:t>sua</a:t>
            </a:r>
            <a:r>
              <a:rPr sz="1400" dirty="0">
                <a:latin typeface="+mj-lt"/>
              </a:rPr>
              <a:t> </a:t>
            </a:r>
            <a:r>
              <a:rPr sz="1400" dirty="0" err="1">
                <a:latin typeface="+mj-lt"/>
              </a:rPr>
              <a:t>volontà</a:t>
            </a:r>
            <a:r>
              <a:rPr sz="1400" dirty="0">
                <a:latin typeface="+mj-lt"/>
              </a:rPr>
              <a:t> di </a:t>
            </a:r>
            <a:r>
              <a:rPr sz="1400" dirty="0" err="1">
                <a:latin typeface="+mj-lt"/>
              </a:rPr>
              <a:t>procedere</a:t>
            </a:r>
            <a:r>
              <a:rPr sz="1400" dirty="0">
                <a:latin typeface="+mj-lt"/>
              </a:rPr>
              <a:t> </a:t>
            </a:r>
            <a:r>
              <a:rPr sz="1400" dirty="0" err="1">
                <a:latin typeface="+mj-lt"/>
              </a:rPr>
              <a:t>alla</a:t>
            </a:r>
            <a:r>
              <a:rPr sz="1400" dirty="0">
                <a:latin typeface="+mj-lt"/>
              </a:rPr>
              <a:t> </a:t>
            </a:r>
            <a:r>
              <a:rPr sz="1400" dirty="0" err="1">
                <a:latin typeface="+mj-lt"/>
              </a:rPr>
              <a:t>definizione</a:t>
            </a:r>
            <a:r>
              <a:rPr sz="1400" dirty="0">
                <a:latin typeface="+mj-lt"/>
              </a:rPr>
              <a:t> di cui al comma 1 </a:t>
            </a:r>
            <a:r>
              <a:rPr sz="1400" dirty="0" err="1">
                <a:latin typeface="+mj-lt"/>
              </a:rPr>
              <a:t>rendendo</a:t>
            </a:r>
            <a:r>
              <a:rPr sz="1400" dirty="0">
                <a:latin typeface="+mj-lt"/>
              </a:rPr>
              <a:t>, </a:t>
            </a:r>
            <a:r>
              <a:rPr sz="1400" dirty="0" err="1">
                <a:latin typeface="+mj-lt"/>
              </a:rPr>
              <a:t>entro</a:t>
            </a:r>
            <a:r>
              <a:rPr sz="1400" dirty="0">
                <a:latin typeface="+mj-lt"/>
              </a:rPr>
              <a:t> </a:t>
            </a:r>
            <a:r>
              <a:rPr sz="1400" dirty="0" err="1">
                <a:latin typeface="+mj-lt"/>
              </a:rPr>
              <a:t>il</a:t>
            </a:r>
            <a:r>
              <a:rPr sz="1400" dirty="0">
                <a:latin typeface="+mj-lt"/>
              </a:rPr>
              <a:t> 30 </a:t>
            </a:r>
            <a:r>
              <a:rPr sz="1400" dirty="0" err="1">
                <a:latin typeface="+mj-lt"/>
              </a:rPr>
              <a:t>aprile</a:t>
            </a:r>
            <a:r>
              <a:rPr sz="1400" dirty="0">
                <a:latin typeface="+mj-lt"/>
              </a:rPr>
              <a:t> 2026, </a:t>
            </a:r>
            <a:r>
              <a:rPr sz="1400" dirty="0" err="1">
                <a:latin typeface="+mj-lt"/>
              </a:rPr>
              <a:t>apposita</a:t>
            </a:r>
            <a:r>
              <a:rPr sz="1400" dirty="0">
                <a:latin typeface="+mj-lt"/>
              </a:rPr>
              <a:t> </a:t>
            </a:r>
            <a:r>
              <a:rPr sz="1400" dirty="0" err="1">
                <a:latin typeface="+mj-lt"/>
              </a:rPr>
              <a:t>dichiarazione</a:t>
            </a:r>
            <a:r>
              <a:rPr sz="1400" dirty="0">
                <a:latin typeface="+mj-lt"/>
              </a:rPr>
              <a:t>, con le </a:t>
            </a:r>
            <a:r>
              <a:rPr sz="1400" dirty="0" err="1">
                <a:latin typeface="+mj-lt"/>
              </a:rPr>
              <a:t>modalità</a:t>
            </a:r>
            <a:r>
              <a:rPr sz="1400" dirty="0">
                <a:latin typeface="+mj-lt"/>
              </a:rPr>
              <a:t>, </a:t>
            </a:r>
            <a:r>
              <a:rPr sz="1400" dirty="0" err="1">
                <a:latin typeface="+mj-lt"/>
              </a:rPr>
              <a:t>esclusivamente</a:t>
            </a:r>
            <a:r>
              <a:rPr sz="1400" dirty="0">
                <a:latin typeface="+mj-lt"/>
              </a:rPr>
              <a:t> </a:t>
            </a:r>
            <a:r>
              <a:rPr sz="1400" dirty="0" err="1">
                <a:latin typeface="+mj-lt"/>
              </a:rPr>
              <a:t>telematiche</a:t>
            </a:r>
            <a:r>
              <a:rPr sz="1400" dirty="0">
                <a:latin typeface="+mj-lt"/>
              </a:rPr>
              <a:t>, </a:t>
            </a:r>
            <a:r>
              <a:rPr sz="1400" dirty="0" err="1">
                <a:latin typeface="+mj-lt"/>
              </a:rPr>
              <a:t>che</a:t>
            </a:r>
            <a:r>
              <a:rPr sz="1400" dirty="0">
                <a:latin typeface="+mj-lt"/>
              </a:rPr>
              <a:t> lo </a:t>
            </a:r>
            <a:r>
              <a:rPr sz="1400" dirty="0" err="1">
                <a:latin typeface="+mj-lt"/>
              </a:rPr>
              <a:t>stesso</a:t>
            </a:r>
            <a:r>
              <a:rPr sz="1400" dirty="0">
                <a:latin typeface="+mj-lt"/>
              </a:rPr>
              <a:t> </a:t>
            </a:r>
            <a:r>
              <a:rPr sz="1400" dirty="0" err="1">
                <a:latin typeface="+mj-lt"/>
              </a:rPr>
              <a:t>agente</a:t>
            </a:r>
            <a:r>
              <a:rPr sz="1400" dirty="0">
                <a:latin typeface="+mj-lt"/>
              </a:rPr>
              <a:t> </a:t>
            </a:r>
            <a:r>
              <a:rPr sz="1400" dirty="0" err="1">
                <a:latin typeface="+mj-lt"/>
              </a:rPr>
              <a:t>pubblica</a:t>
            </a:r>
            <a:r>
              <a:rPr sz="1400" dirty="0">
                <a:latin typeface="+mj-lt"/>
              </a:rPr>
              <a:t> </a:t>
            </a:r>
            <a:r>
              <a:rPr sz="1400" dirty="0" err="1">
                <a:latin typeface="+mj-lt"/>
              </a:rPr>
              <a:t>nel</a:t>
            </a:r>
            <a:r>
              <a:rPr sz="1400" dirty="0">
                <a:latin typeface="+mj-lt"/>
              </a:rPr>
              <a:t> </a:t>
            </a:r>
            <a:r>
              <a:rPr sz="1400" dirty="0" err="1">
                <a:latin typeface="+mj-lt"/>
              </a:rPr>
              <a:t>proprio</a:t>
            </a:r>
            <a:r>
              <a:rPr sz="1400" dirty="0">
                <a:latin typeface="+mj-lt"/>
              </a:rPr>
              <a:t> </a:t>
            </a:r>
            <a:r>
              <a:rPr sz="1400" dirty="0" err="1">
                <a:latin typeface="+mj-lt"/>
              </a:rPr>
              <a:t>sito</a:t>
            </a:r>
            <a:r>
              <a:rPr sz="1400" dirty="0">
                <a:latin typeface="+mj-lt"/>
              </a:rPr>
              <a:t> internet </a:t>
            </a:r>
            <a:r>
              <a:rPr sz="1400" dirty="0" err="1">
                <a:latin typeface="+mj-lt"/>
              </a:rPr>
              <a:t>entro</a:t>
            </a:r>
            <a:r>
              <a:rPr sz="1400" dirty="0">
                <a:latin typeface="+mj-lt"/>
              </a:rPr>
              <a:t> </a:t>
            </a:r>
            <a:r>
              <a:rPr sz="1400" dirty="0" err="1">
                <a:latin typeface="+mj-lt"/>
              </a:rPr>
              <a:t>venti</a:t>
            </a:r>
            <a:r>
              <a:rPr sz="1400" dirty="0">
                <a:latin typeface="+mj-lt"/>
              </a:rPr>
              <a:t> </a:t>
            </a:r>
            <a:r>
              <a:rPr sz="1400" dirty="0" err="1">
                <a:latin typeface="+mj-lt"/>
              </a:rPr>
              <a:t>giorni</a:t>
            </a:r>
            <a:r>
              <a:rPr sz="1400" dirty="0">
                <a:latin typeface="+mj-lt"/>
              </a:rPr>
              <a:t> </a:t>
            </a:r>
            <a:r>
              <a:rPr sz="1400" dirty="0" err="1">
                <a:latin typeface="+mj-lt"/>
              </a:rPr>
              <a:t>dalla</a:t>
            </a:r>
            <a:r>
              <a:rPr sz="1400" dirty="0">
                <a:latin typeface="+mj-lt"/>
              </a:rPr>
              <a:t> data di </a:t>
            </a:r>
            <a:r>
              <a:rPr sz="1400" dirty="0" err="1">
                <a:latin typeface="+mj-lt"/>
              </a:rPr>
              <a:t>entrata</a:t>
            </a:r>
            <a:r>
              <a:rPr sz="1400" dirty="0">
                <a:latin typeface="+mj-lt"/>
              </a:rPr>
              <a:t> in </a:t>
            </a:r>
            <a:r>
              <a:rPr sz="1400" dirty="0" err="1">
                <a:latin typeface="+mj-lt"/>
              </a:rPr>
              <a:t>vigore</a:t>
            </a:r>
            <a:r>
              <a:rPr sz="1400" dirty="0">
                <a:latin typeface="+mj-lt"/>
              </a:rPr>
              <a:t> </a:t>
            </a:r>
            <a:r>
              <a:rPr sz="1400" dirty="0" err="1">
                <a:latin typeface="+mj-lt"/>
              </a:rPr>
              <a:t>della</a:t>
            </a:r>
            <a:r>
              <a:rPr sz="1400" dirty="0">
                <a:latin typeface="+mj-lt"/>
              </a:rPr>
              <a:t> </a:t>
            </a:r>
            <a:r>
              <a:rPr sz="1400" dirty="0" err="1">
                <a:latin typeface="+mj-lt"/>
              </a:rPr>
              <a:t>presente</a:t>
            </a:r>
            <a:r>
              <a:rPr sz="1400" dirty="0">
                <a:latin typeface="+mj-lt"/>
              </a:rPr>
              <a:t> </a:t>
            </a:r>
            <a:r>
              <a:rPr sz="1400" dirty="0" err="1">
                <a:latin typeface="+mj-lt"/>
              </a:rPr>
              <a:t>legge</a:t>
            </a:r>
            <a:r>
              <a:rPr sz="1400" dirty="0">
                <a:latin typeface="+mj-lt"/>
              </a:rPr>
              <a:t>” </a:t>
            </a:r>
          </a:p>
        </p:txBody>
      </p:sp>
      <p:sp>
        <p:nvSpPr>
          <p:cNvPr id="725" name="CasellaDiTesto 7"/>
          <p:cNvSpPr txBox="1"/>
          <p:nvPr/>
        </p:nvSpPr>
        <p:spPr>
          <a:xfrm>
            <a:off x="924865" y="1295609"/>
            <a:ext cx="1287209" cy="729044"/>
          </a:xfrm>
          <a:prstGeom prst="rect">
            <a:avLst/>
          </a:prstGeom>
          <a:solidFill>
            <a:schemeClr val="accent1">
              <a:lumMod val="20000"/>
              <a:lumOff val="80000"/>
            </a:schemeClr>
          </a:solidFill>
          <a:ln>
            <a:no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89" tIns="34289" rIns="34289" bIns="34289" anchor="ctr">
            <a:spAutoFit/>
          </a:bodyPr>
          <a:lstStyle>
            <a:lvl1pPr algn="ctr">
              <a:lnSpc>
                <a:spcPct val="150000"/>
              </a:lnSpc>
              <a:defRPr sz="2000">
                <a:solidFill>
                  <a:srgbClr val="FEFEFE"/>
                </a:solidFill>
                <a:latin typeface="Poppins"/>
                <a:ea typeface="Poppins"/>
                <a:cs typeface="Poppins"/>
                <a:sym typeface="Poppins"/>
              </a:defRPr>
            </a:lvl1pPr>
          </a:lstStyle>
          <a:p>
            <a:r>
              <a:rPr sz="1500" b="1" dirty="0">
                <a:solidFill>
                  <a:schemeClr val="tx1"/>
                </a:solidFill>
                <a:latin typeface="+mj-lt"/>
              </a:rPr>
              <a:t>Apertura </a:t>
            </a:r>
            <a:r>
              <a:rPr sz="1500" b="1" dirty="0" err="1">
                <a:solidFill>
                  <a:schemeClr val="tx1"/>
                </a:solidFill>
                <a:latin typeface="+mj-lt"/>
              </a:rPr>
              <a:t>sportello</a:t>
            </a:r>
            <a:r>
              <a:rPr sz="1500" b="1" dirty="0">
                <a:solidFill>
                  <a:schemeClr val="tx1"/>
                </a:solidFill>
                <a:latin typeface="+mj-lt"/>
              </a:rPr>
              <a:t>*</a:t>
            </a:r>
          </a:p>
        </p:txBody>
      </p:sp>
      <p:sp>
        <p:nvSpPr>
          <p:cNvPr id="726" name="CasellaDiTesto 8"/>
          <p:cNvSpPr txBox="1"/>
          <p:nvPr/>
        </p:nvSpPr>
        <p:spPr>
          <a:xfrm>
            <a:off x="3004630" y="1296106"/>
            <a:ext cx="1287209" cy="729044"/>
          </a:xfrm>
          <a:prstGeom prst="rect">
            <a:avLst/>
          </a:prstGeom>
          <a:solidFill>
            <a:schemeClr val="accent1">
              <a:lumMod val="20000"/>
              <a:lumOff val="80000"/>
            </a:schemeClr>
          </a:solidFill>
          <a:ln>
            <a:no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89" tIns="34289" rIns="34289" bIns="34289" anchor="ctr">
            <a:spAutoFit/>
          </a:bodyPr>
          <a:lstStyle>
            <a:lvl1pPr algn="ctr">
              <a:lnSpc>
                <a:spcPct val="150000"/>
              </a:lnSpc>
              <a:defRPr sz="2000">
                <a:solidFill>
                  <a:srgbClr val="FEFEFE"/>
                </a:solidFill>
                <a:latin typeface="Poppins"/>
                <a:ea typeface="Poppins"/>
                <a:cs typeface="Poppins"/>
                <a:sym typeface="Poppins"/>
              </a:defRPr>
            </a:lvl1pPr>
          </a:lstStyle>
          <a:p>
            <a:r>
              <a:rPr sz="1500" b="1" dirty="0" err="1">
                <a:solidFill>
                  <a:schemeClr val="tx1"/>
                </a:solidFill>
                <a:latin typeface="+mj-lt"/>
              </a:rPr>
              <a:t>Istanza</a:t>
            </a:r>
            <a:r>
              <a:rPr sz="1500" b="1" dirty="0">
                <a:solidFill>
                  <a:schemeClr val="tx1"/>
                </a:solidFill>
                <a:latin typeface="+mj-lt"/>
              </a:rPr>
              <a:t> di </a:t>
            </a:r>
            <a:r>
              <a:rPr sz="1500" b="1" dirty="0" err="1">
                <a:solidFill>
                  <a:schemeClr val="tx1"/>
                </a:solidFill>
                <a:latin typeface="+mj-lt"/>
              </a:rPr>
              <a:t>adesione</a:t>
            </a:r>
            <a:endParaRPr sz="1500" b="1" dirty="0">
              <a:solidFill>
                <a:schemeClr val="tx1"/>
              </a:solidFill>
              <a:latin typeface="+mj-lt"/>
            </a:endParaRPr>
          </a:p>
        </p:txBody>
      </p:sp>
      <p:pic>
        <p:nvPicPr>
          <p:cNvPr id="727" name="Immagine 10" descr="Immagine 10"/>
          <p:cNvPicPr>
            <a:picLocks noChangeAspect="1"/>
          </p:cNvPicPr>
          <p:nvPr/>
        </p:nvPicPr>
        <p:blipFill>
          <a:blip r:embed="rId2"/>
          <a:stretch>
            <a:fillRect/>
          </a:stretch>
        </p:blipFill>
        <p:spPr>
          <a:xfrm>
            <a:off x="856487" y="2186758"/>
            <a:ext cx="7655746" cy="977242"/>
          </a:xfrm>
          <a:prstGeom prst="rect">
            <a:avLst/>
          </a:prstGeom>
          <a:ln w="12700">
            <a:miter lim="400000"/>
          </a:ln>
        </p:spPr>
      </p:pic>
      <p:sp>
        <p:nvSpPr>
          <p:cNvPr id="2" name="Titolo 1">
            <a:extLst>
              <a:ext uri="{FF2B5EF4-FFF2-40B4-BE49-F238E27FC236}">
                <a16:creationId xmlns:a16="http://schemas.microsoft.com/office/drawing/2014/main" id="{5E5BD1E0-3EB9-D644-3DF8-75AEE02ABC4F}"/>
              </a:ext>
            </a:extLst>
          </p:cNvPr>
          <p:cNvSpPr txBox="1">
            <a:spLocks/>
          </p:cNvSpPr>
          <p:nvPr/>
        </p:nvSpPr>
        <p:spPr>
          <a:xfrm>
            <a:off x="566057" y="540099"/>
            <a:ext cx="8011886" cy="626851"/>
          </a:xfrm>
          <a:prstGeom prst="rect">
            <a:avLst/>
          </a:prstGeom>
        </p:spPr>
        <p:txBody>
          <a:bodyPr vert="horz" lIns="91440" tIns="45720" rIns="91440" bIns="45720" rtlCol="0" anchor="ctr">
            <a:normAutofit/>
          </a:bodyPr>
          <a:lstStyle>
            <a:lvl1pPr algn="l" defTabSz="685800" rtl="0" eaLnBrk="1" latinLnBrk="0" hangingPunct="1">
              <a:lnSpc>
                <a:spcPct val="100000"/>
              </a:lnSpc>
              <a:spcBef>
                <a:spcPct val="0"/>
              </a:spcBef>
              <a:buNone/>
              <a:defRPr sz="1500" b="1" kern="1200">
                <a:solidFill>
                  <a:srgbClr val="484848"/>
                </a:solidFill>
                <a:latin typeface="Verdana" panose="020B0604030504040204" pitchFamily="34" charset="0"/>
                <a:ea typeface="Verdana" panose="020B0604030504040204" pitchFamily="34" charset="0"/>
                <a:cs typeface="Verdana" panose="020B0604030504040204" pitchFamily="34" charset="0"/>
              </a:defRPr>
            </a:lvl1pPr>
          </a:lstStyle>
          <a:p>
            <a:r>
              <a:rPr lang="it-IT" dirty="0">
                <a:solidFill>
                  <a:schemeClr val="tx1"/>
                </a:solidFill>
                <a:latin typeface="+mj-lt"/>
              </a:rPr>
              <a:t>Rottamazione-quinquies</a:t>
            </a:r>
          </a:p>
        </p:txBody>
      </p:sp>
      <p:sp>
        <p:nvSpPr>
          <p:cNvPr id="3" name="CasellaDiTesto 8">
            <a:extLst>
              <a:ext uri="{FF2B5EF4-FFF2-40B4-BE49-F238E27FC236}">
                <a16:creationId xmlns:a16="http://schemas.microsoft.com/office/drawing/2014/main" id="{4188B61D-5499-7481-596C-5CD9B4CF985E}"/>
              </a:ext>
            </a:extLst>
          </p:cNvPr>
          <p:cNvSpPr txBox="1"/>
          <p:nvPr/>
        </p:nvSpPr>
        <p:spPr>
          <a:xfrm>
            <a:off x="5170741" y="1383581"/>
            <a:ext cx="1287209" cy="553098"/>
          </a:xfrm>
          <a:prstGeom prst="rect">
            <a:avLst/>
          </a:prstGeom>
          <a:solidFill>
            <a:schemeClr val="accent1">
              <a:lumMod val="20000"/>
              <a:lumOff val="80000"/>
            </a:schemeClr>
          </a:solidFill>
          <a:ln>
            <a:no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89" tIns="34289" rIns="34289" bIns="34289" anchor="ctr">
            <a:spAutoFit/>
          </a:bodyPr>
          <a:lstStyle>
            <a:lvl1pPr algn="ctr">
              <a:lnSpc>
                <a:spcPct val="150000"/>
              </a:lnSpc>
              <a:defRPr sz="2000">
                <a:solidFill>
                  <a:srgbClr val="FEFEFE"/>
                </a:solidFill>
                <a:latin typeface="Poppins"/>
                <a:ea typeface="Poppins"/>
                <a:cs typeface="Poppins"/>
                <a:sym typeface="Poppins"/>
              </a:defRPr>
            </a:lvl1pPr>
          </a:lstStyle>
          <a:p>
            <a:r>
              <a:rPr lang="it-IT" sz="1100" b="1" dirty="0">
                <a:solidFill>
                  <a:schemeClr val="tx1"/>
                </a:solidFill>
                <a:latin typeface="+mj-lt"/>
              </a:rPr>
              <a:t>Comunicazione somme dovute</a:t>
            </a:r>
            <a:endParaRPr sz="1100" b="1" dirty="0">
              <a:solidFill>
                <a:schemeClr val="tx1"/>
              </a:solidFill>
              <a:latin typeface="+mj-lt"/>
            </a:endParaRPr>
          </a:p>
        </p:txBody>
      </p:sp>
      <p:sp>
        <p:nvSpPr>
          <p:cNvPr id="4" name="CasellaDiTesto 8">
            <a:extLst>
              <a:ext uri="{FF2B5EF4-FFF2-40B4-BE49-F238E27FC236}">
                <a16:creationId xmlns:a16="http://schemas.microsoft.com/office/drawing/2014/main" id="{F6B6BF29-9F51-F0FB-1376-05C5DAB741C9}"/>
              </a:ext>
            </a:extLst>
          </p:cNvPr>
          <p:cNvSpPr txBox="1"/>
          <p:nvPr/>
        </p:nvSpPr>
        <p:spPr>
          <a:xfrm>
            <a:off x="7225024" y="1512133"/>
            <a:ext cx="1287209" cy="361892"/>
          </a:xfrm>
          <a:prstGeom prst="rect">
            <a:avLst/>
          </a:prstGeom>
          <a:solidFill>
            <a:schemeClr val="accent1">
              <a:lumMod val="20000"/>
              <a:lumOff val="80000"/>
            </a:schemeClr>
          </a:solidFill>
          <a:ln>
            <a:no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89" tIns="34289" rIns="34289" bIns="34289" anchor="ctr">
            <a:spAutoFit/>
          </a:bodyPr>
          <a:lstStyle>
            <a:lvl1pPr algn="ctr">
              <a:lnSpc>
                <a:spcPct val="150000"/>
              </a:lnSpc>
              <a:defRPr sz="2000">
                <a:solidFill>
                  <a:srgbClr val="FEFEFE"/>
                </a:solidFill>
                <a:latin typeface="Poppins"/>
                <a:ea typeface="Poppins"/>
                <a:cs typeface="Poppins"/>
                <a:sym typeface="Poppins"/>
              </a:defRPr>
            </a:lvl1pPr>
          </a:lstStyle>
          <a:p>
            <a:r>
              <a:rPr lang="it-IT" sz="1400" b="1" dirty="0">
                <a:solidFill>
                  <a:schemeClr val="tx1"/>
                </a:solidFill>
                <a:latin typeface="+mj-lt"/>
              </a:rPr>
              <a:t>I rata</a:t>
            </a:r>
          </a:p>
        </p:txBody>
      </p:sp>
      <p:sp>
        <p:nvSpPr>
          <p:cNvPr id="5" name="Segnaposto numero diapositiva 3">
            <a:extLst>
              <a:ext uri="{FF2B5EF4-FFF2-40B4-BE49-F238E27FC236}">
                <a16:creationId xmlns:a16="http://schemas.microsoft.com/office/drawing/2014/main" id="{C5AEEC13-92EB-288C-C27E-2D8C953CF7F5}"/>
              </a:ext>
            </a:extLst>
          </p:cNvPr>
          <p:cNvSpPr txBox="1">
            <a:spLocks/>
          </p:cNvSpPr>
          <p:nvPr/>
        </p:nvSpPr>
        <p:spPr>
          <a:xfrm>
            <a:off x="3604591" y="4793767"/>
            <a:ext cx="2292626"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FB5B9F2C-B2AC-42B8-8C0E-D6B8362F432E}" type="slidenum">
              <a:rPr lang="it-IT" sz="1300" b="1" smtClean="0">
                <a:solidFill>
                  <a:srgbClr val="0082C6"/>
                </a:solidFill>
                <a:latin typeface="+mj-lt"/>
              </a:rPr>
              <a:pPr algn="ctr"/>
              <a:t>179</a:t>
            </a:fld>
            <a:endParaRPr lang="it-IT" sz="1300" b="1" dirty="0">
              <a:solidFill>
                <a:srgbClr val="0082C6"/>
              </a:solidFill>
              <a:latin typeface="+mj-lt"/>
            </a:endParaRPr>
          </a:p>
        </p:txBody>
      </p:sp>
    </p:spTree>
    <p:extLst>
      <p:ext uri="{BB962C8B-B14F-4D97-AF65-F5344CB8AC3E}">
        <p14:creationId xmlns:p14="http://schemas.microsoft.com/office/powerpoint/2010/main" val="991371821"/>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9" name="Connettore diritto 3"/>
          <p:cNvSpPr/>
          <p:nvPr/>
        </p:nvSpPr>
        <p:spPr>
          <a:xfrm>
            <a:off x="0" y="0"/>
            <a:ext cx="685801" cy="0"/>
          </a:xfrm>
          <a:prstGeom prst="line">
            <a:avLst/>
          </a:prstGeom>
          <a:ln w="3175">
            <a:solidFill>
              <a:srgbClr val="FBFFFF"/>
            </a:solidFill>
            <a:miter/>
          </a:ln>
        </p:spPr>
        <p:txBody>
          <a:bodyPr lIns="34289" tIns="34289" rIns="34289" bIns="34289"/>
          <a:lstStyle/>
          <a:p>
            <a:endParaRPr sz="1350">
              <a:latin typeface="+mj-lt"/>
            </a:endParaRPr>
          </a:p>
        </p:txBody>
      </p:sp>
      <p:sp>
        <p:nvSpPr>
          <p:cNvPr id="783" name="CasellaDiTesto 12"/>
          <p:cNvSpPr txBox="1"/>
          <p:nvPr/>
        </p:nvSpPr>
        <p:spPr>
          <a:xfrm>
            <a:off x="685801" y="3365220"/>
            <a:ext cx="7829549" cy="1075292"/>
          </a:xfrm>
          <a:prstGeom prst="rect">
            <a:avLst/>
          </a:prstGeom>
          <a:noFill/>
          <a:ln>
            <a:no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4289" tIns="34289" rIns="34289" bIns="34289" anchor="ctr">
            <a:spAutoFit/>
          </a:bodyPr>
          <a:lstStyle>
            <a:lvl1pPr algn="just">
              <a:lnSpc>
                <a:spcPct val="150000"/>
              </a:lnSpc>
              <a:defRPr sz="2000">
                <a:solidFill>
                  <a:srgbClr val="FEFEFE"/>
                </a:solidFill>
                <a:latin typeface="Poppins"/>
                <a:ea typeface="Poppins"/>
                <a:cs typeface="Poppins"/>
                <a:sym typeface="Poppins"/>
              </a:defRPr>
            </a:lvl1pPr>
          </a:lstStyle>
          <a:p>
            <a:r>
              <a:rPr sz="1500" dirty="0" err="1">
                <a:solidFill>
                  <a:schemeClr val="tx1"/>
                </a:solidFill>
                <a:latin typeface="+mj-lt"/>
              </a:rPr>
              <a:t>Nella</a:t>
            </a:r>
            <a:r>
              <a:rPr sz="1500" dirty="0">
                <a:solidFill>
                  <a:schemeClr val="tx1"/>
                </a:solidFill>
                <a:latin typeface="+mj-lt"/>
              </a:rPr>
              <a:t> </a:t>
            </a:r>
            <a:r>
              <a:rPr sz="1500" dirty="0" err="1">
                <a:solidFill>
                  <a:schemeClr val="tx1"/>
                </a:solidFill>
                <a:latin typeface="+mj-lt"/>
              </a:rPr>
              <a:t>Rottamazione-quater</a:t>
            </a:r>
            <a:r>
              <a:rPr sz="1500" dirty="0">
                <a:solidFill>
                  <a:schemeClr val="tx1"/>
                </a:solidFill>
                <a:latin typeface="+mj-lt"/>
              </a:rPr>
              <a:t> </a:t>
            </a:r>
            <a:r>
              <a:rPr sz="1500" dirty="0" err="1">
                <a:solidFill>
                  <a:schemeClr val="tx1"/>
                </a:solidFill>
                <a:latin typeface="+mj-lt"/>
              </a:rPr>
              <a:t>l'estinzione</a:t>
            </a:r>
            <a:r>
              <a:rPr sz="1500" dirty="0">
                <a:solidFill>
                  <a:schemeClr val="tx1"/>
                </a:solidFill>
                <a:latin typeface="+mj-lt"/>
              </a:rPr>
              <a:t> del </a:t>
            </a:r>
            <a:r>
              <a:rPr sz="1500" dirty="0" err="1">
                <a:solidFill>
                  <a:schemeClr val="tx1"/>
                </a:solidFill>
                <a:latin typeface="+mj-lt"/>
              </a:rPr>
              <a:t>giudizio</a:t>
            </a:r>
            <a:r>
              <a:rPr sz="1500" dirty="0">
                <a:solidFill>
                  <a:schemeClr val="tx1"/>
                </a:solidFill>
                <a:latin typeface="+mj-lt"/>
              </a:rPr>
              <a:t> è </a:t>
            </a:r>
            <a:r>
              <a:rPr sz="1500" dirty="0" err="1">
                <a:solidFill>
                  <a:schemeClr val="tx1"/>
                </a:solidFill>
                <a:latin typeface="+mj-lt"/>
              </a:rPr>
              <a:t>subordinata</a:t>
            </a:r>
            <a:r>
              <a:rPr sz="1500" dirty="0">
                <a:solidFill>
                  <a:schemeClr val="tx1"/>
                </a:solidFill>
                <a:latin typeface="+mj-lt"/>
              </a:rPr>
              <a:t> </a:t>
            </a:r>
            <a:r>
              <a:rPr sz="1500" dirty="0" err="1">
                <a:solidFill>
                  <a:schemeClr val="tx1"/>
                </a:solidFill>
                <a:latin typeface="+mj-lt"/>
              </a:rPr>
              <a:t>all'effettivo</a:t>
            </a:r>
            <a:r>
              <a:rPr sz="1500" dirty="0">
                <a:solidFill>
                  <a:schemeClr val="tx1"/>
                </a:solidFill>
                <a:latin typeface="+mj-lt"/>
              </a:rPr>
              <a:t> </a:t>
            </a:r>
            <a:r>
              <a:rPr sz="1500" dirty="0" err="1">
                <a:solidFill>
                  <a:schemeClr val="tx1"/>
                </a:solidFill>
                <a:latin typeface="+mj-lt"/>
              </a:rPr>
              <a:t>perfezionamento</a:t>
            </a:r>
            <a:r>
              <a:rPr sz="1500" dirty="0">
                <a:solidFill>
                  <a:schemeClr val="tx1"/>
                </a:solidFill>
                <a:latin typeface="+mj-lt"/>
              </a:rPr>
              <a:t> </a:t>
            </a:r>
            <a:r>
              <a:rPr sz="1500" dirty="0" err="1">
                <a:solidFill>
                  <a:schemeClr val="tx1"/>
                </a:solidFill>
                <a:latin typeface="+mj-lt"/>
              </a:rPr>
              <a:t>della</a:t>
            </a:r>
            <a:r>
              <a:rPr sz="1500" dirty="0">
                <a:solidFill>
                  <a:schemeClr val="tx1"/>
                </a:solidFill>
                <a:latin typeface="+mj-lt"/>
              </a:rPr>
              <a:t> </a:t>
            </a:r>
            <a:r>
              <a:rPr sz="1500" dirty="0" err="1">
                <a:solidFill>
                  <a:schemeClr val="tx1"/>
                </a:solidFill>
                <a:latin typeface="+mj-lt"/>
              </a:rPr>
              <a:t>definizione</a:t>
            </a:r>
            <a:r>
              <a:rPr sz="1500" dirty="0">
                <a:solidFill>
                  <a:schemeClr val="tx1"/>
                </a:solidFill>
                <a:latin typeface="+mj-lt"/>
              </a:rPr>
              <a:t> e </a:t>
            </a:r>
            <a:r>
              <a:rPr sz="1500" dirty="0" err="1">
                <a:solidFill>
                  <a:schemeClr val="tx1"/>
                </a:solidFill>
                <a:latin typeface="+mj-lt"/>
              </a:rPr>
              <a:t>alla</a:t>
            </a:r>
            <a:r>
              <a:rPr sz="1500" dirty="0">
                <a:solidFill>
                  <a:schemeClr val="tx1"/>
                </a:solidFill>
                <a:latin typeface="+mj-lt"/>
              </a:rPr>
              <a:t> </a:t>
            </a:r>
            <a:r>
              <a:rPr sz="1500" dirty="0" err="1">
                <a:solidFill>
                  <a:schemeClr val="tx1"/>
                </a:solidFill>
                <a:latin typeface="+mj-lt"/>
              </a:rPr>
              <a:t>produzione</a:t>
            </a:r>
            <a:r>
              <a:rPr sz="1500" dirty="0">
                <a:solidFill>
                  <a:schemeClr val="tx1"/>
                </a:solidFill>
                <a:latin typeface="+mj-lt"/>
              </a:rPr>
              <a:t>, </a:t>
            </a:r>
            <a:r>
              <a:rPr sz="1500" dirty="0" err="1">
                <a:solidFill>
                  <a:schemeClr val="tx1"/>
                </a:solidFill>
                <a:latin typeface="+mj-lt"/>
              </a:rPr>
              <a:t>nello</a:t>
            </a:r>
            <a:r>
              <a:rPr sz="1500" dirty="0">
                <a:solidFill>
                  <a:schemeClr val="tx1"/>
                </a:solidFill>
                <a:latin typeface="+mj-lt"/>
              </a:rPr>
              <a:t> </a:t>
            </a:r>
            <a:r>
              <a:rPr sz="1500" dirty="0" err="1">
                <a:solidFill>
                  <a:schemeClr val="tx1"/>
                </a:solidFill>
                <a:latin typeface="+mj-lt"/>
              </a:rPr>
              <a:t>stesso</a:t>
            </a:r>
            <a:r>
              <a:rPr sz="1500" dirty="0">
                <a:solidFill>
                  <a:schemeClr val="tx1"/>
                </a:solidFill>
                <a:latin typeface="+mj-lt"/>
              </a:rPr>
              <a:t> </a:t>
            </a:r>
            <a:r>
              <a:rPr sz="1500" dirty="0" err="1">
                <a:solidFill>
                  <a:schemeClr val="tx1"/>
                </a:solidFill>
                <a:latin typeface="+mj-lt"/>
              </a:rPr>
              <a:t>giudizio</a:t>
            </a:r>
            <a:r>
              <a:rPr sz="1500" dirty="0">
                <a:solidFill>
                  <a:schemeClr val="tx1"/>
                </a:solidFill>
                <a:latin typeface="+mj-lt"/>
              </a:rPr>
              <a:t>, </a:t>
            </a:r>
            <a:r>
              <a:rPr sz="1500" dirty="0" err="1">
                <a:solidFill>
                  <a:schemeClr val="tx1"/>
                </a:solidFill>
                <a:latin typeface="+mj-lt"/>
              </a:rPr>
              <a:t>della</a:t>
            </a:r>
            <a:r>
              <a:rPr sz="1500" dirty="0">
                <a:solidFill>
                  <a:schemeClr val="tx1"/>
                </a:solidFill>
                <a:latin typeface="+mj-lt"/>
              </a:rPr>
              <a:t> </a:t>
            </a:r>
            <a:r>
              <a:rPr sz="1500" dirty="0" err="1">
                <a:solidFill>
                  <a:schemeClr val="tx1"/>
                </a:solidFill>
                <a:latin typeface="+mj-lt"/>
              </a:rPr>
              <a:t>documentazione</a:t>
            </a:r>
            <a:r>
              <a:rPr sz="1500" dirty="0">
                <a:solidFill>
                  <a:schemeClr val="tx1"/>
                </a:solidFill>
                <a:latin typeface="+mj-lt"/>
              </a:rPr>
              <a:t> </a:t>
            </a:r>
            <a:r>
              <a:rPr sz="1500" dirty="0" err="1">
                <a:solidFill>
                  <a:schemeClr val="tx1"/>
                </a:solidFill>
                <a:latin typeface="+mj-lt"/>
              </a:rPr>
              <a:t>attestante</a:t>
            </a:r>
            <a:r>
              <a:rPr sz="1500" dirty="0">
                <a:solidFill>
                  <a:schemeClr val="tx1"/>
                </a:solidFill>
                <a:latin typeface="+mj-lt"/>
              </a:rPr>
              <a:t> </a:t>
            </a:r>
            <a:r>
              <a:rPr sz="1500" dirty="0" err="1">
                <a:solidFill>
                  <a:schemeClr val="tx1"/>
                </a:solidFill>
                <a:latin typeface="+mj-lt"/>
              </a:rPr>
              <a:t>i</a:t>
            </a:r>
            <a:r>
              <a:rPr sz="1500" dirty="0">
                <a:solidFill>
                  <a:schemeClr val="tx1"/>
                </a:solidFill>
                <a:latin typeface="+mj-lt"/>
              </a:rPr>
              <a:t> </a:t>
            </a:r>
            <a:r>
              <a:rPr sz="1500" dirty="0" err="1">
                <a:solidFill>
                  <a:schemeClr val="tx1"/>
                </a:solidFill>
                <a:latin typeface="+mj-lt"/>
              </a:rPr>
              <a:t>pagamenti</a:t>
            </a:r>
            <a:r>
              <a:rPr sz="1500" dirty="0">
                <a:solidFill>
                  <a:schemeClr val="tx1"/>
                </a:solidFill>
                <a:latin typeface="+mj-lt"/>
              </a:rPr>
              <a:t> </a:t>
            </a:r>
            <a:r>
              <a:rPr sz="1500" dirty="0" err="1">
                <a:solidFill>
                  <a:schemeClr val="tx1"/>
                </a:solidFill>
                <a:latin typeface="+mj-lt"/>
              </a:rPr>
              <a:t>effettuati</a:t>
            </a:r>
            <a:r>
              <a:rPr sz="1500" dirty="0">
                <a:solidFill>
                  <a:schemeClr val="tx1"/>
                </a:solidFill>
                <a:latin typeface="+mj-lt"/>
              </a:rPr>
              <a:t>.</a:t>
            </a:r>
          </a:p>
        </p:txBody>
      </p:sp>
      <p:sp>
        <p:nvSpPr>
          <p:cNvPr id="784" name="CasellaDiTesto 10"/>
          <p:cNvSpPr txBox="1"/>
          <p:nvPr/>
        </p:nvSpPr>
        <p:spPr>
          <a:xfrm>
            <a:off x="4910400" y="1424206"/>
            <a:ext cx="2859472" cy="382795"/>
          </a:xfrm>
          <a:prstGeom prst="rect">
            <a:avLst/>
          </a:prstGeom>
          <a:solidFill>
            <a:srgbClr val="002D56"/>
          </a:solidFill>
          <a:ln>
            <a:solidFill>
              <a:srgbClr val="002D56"/>
            </a:solid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89" tIns="34289" rIns="34289" bIns="34289" anchor="ctr">
            <a:spAutoFit/>
          </a:bodyPr>
          <a:lstStyle>
            <a:lvl1pPr algn="ctr">
              <a:lnSpc>
                <a:spcPct val="150000"/>
              </a:lnSpc>
              <a:defRPr sz="2000">
                <a:solidFill>
                  <a:srgbClr val="FEFEFE"/>
                </a:solidFill>
                <a:latin typeface="Poppins"/>
                <a:ea typeface="Poppins"/>
                <a:cs typeface="Poppins"/>
                <a:sym typeface="Poppins"/>
              </a:defRPr>
            </a:lvl1pPr>
          </a:lstStyle>
          <a:p>
            <a:r>
              <a:rPr sz="1500">
                <a:latin typeface="+mj-lt"/>
              </a:rPr>
              <a:t>Sospensione del processo</a:t>
            </a:r>
          </a:p>
        </p:txBody>
      </p:sp>
      <p:sp>
        <p:nvSpPr>
          <p:cNvPr id="785" name="CasellaDiTesto 11"/>
          <p:cNvSpPr txBox="1"/>
          <p:nvPr/>
        </p:nvSpPr>
        <p:spPr>
          <a:xfrm>
            <a:off x="1223986" y="1424207"/>
            <a:ext cx="2431112" cy="38279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89" tIns="34289" rIns="34289" bIns="34289">
            <a:spAutoFit/>
          </a:bodyPr>
          <a:lstStyle>
            <a:lvl1pPr algn="ctr">
              <a:lnSpc>
                <a:spcPct val="150000"/>
              </a:lnSpc>
              <a:defRPr sz="2000" b="1">
                <a:latin typeface="Poppins"/>
                <a:ea typeface="Poppins"/>
                <a:cs typeface="Poppins"/>
                <a:sym typeface="Poppins"/>
              </a:defRPr>
            </a:lvl1pPr>
          </a:lstStyle>
          <a:p>
            <a:r>
              <a:rPr sz="1500">
                <a:latin typeface="+mj-lt"/>
              </a:rPr>
              <a:t>Adesione Rottamazione</a:t>
            </a:r>
          </a:p>
        </p:txBody>
      </p:sp>
      <p:sp>
        <p:nvSpPr>
          <p:cNvPr id="786" name="Connettore 2 15"/>
          <p:cNvSpPr/>
          <p:nvPr/>
        </p:nvSpPr>
        <p:spPr>
          <a:xfrm>
            <a:off x="3879355" y="1638624"/>
            <a:ext cx="841078" cy="2"/>
          </a:xfrm>
          <a:prstGeom prst="line">
            <a:avLst/>
          </a:prstGeom>
          <a:ln w="6350">
            <a:solidFill>
              <a:schemeClr val="accent1"/>
            </a:solidFill>
            <a:miter/>
            <a:tailEnd type="triangle"/>
          </a:ln>
        </p:spPr>
        <p:txBody>
          <a:bodyPr lIns="34289" tIns="34289" rIns="34289" bIns="34289"/>
          <a:lstStyle/>
          <a:p>
            <a:endParaRPr sz="1350">
              <a:latin typeface="+mj-lt"/>
            </a:endParaRPr>
          </a:p>
        </p:txBody>
      </p:sp>
      <p:sp>
        <p:nvSpPr>
          <p:cNvPr id="787" name="CasellaDiTesto 18"/>
          <p:cNvSpPr txBox="1"/>
          <p:nvPr/>
        </p:nvSpPr>
        <p:spPr>
          <a:xfrm>
            <a:off x="1143858" y="2182239"/>
            <a:ext cx="2591367" cy="38279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89" tIns="34289" rIns="34289" bIns="34289">
            <a:spAutoFit/>
          </a:bodyPr>
          <a:lstStyle>
            <a:lvl1pPr algn="ctr">
              <a:lnSpc>
                <a:spcPct val="150000"/>
              </a:lnSpc>
              <a:defRPr sz="2000" b="1">
                <a:latin typeface="Poppins"/>
                <a:ea typeface="Poppins"/>
                <a:cs typeface="Poppins"/>
                <a:sym typeface="Poppins"/>
              </a:defRPr>
            </a:lvl1pPr>
          </a:lstStyle>
          <a:p>
            <a:r>
              <a:rPr sz="1500">
                <a:latin typeface="+mj-lt"/>
              </a:rPr>
              <a:t>Versamento prima rata</a:t>
            </a:r>
          </a:p>
        </p:txBody>
      </p:sp>
      <p:sp>
        <p:nvSpPr>
          <p:cNvPr id="788" name="CasellaDiTesto 5"/>
          <p:cNvSpPr txBox="1"/>
          <p:nvPr/>
        </p:nvSpPr>
        <p:spPr>
          <a:xfrm>
            <a:off x="4910400" y="2167260"/>
            <a:ext cx="2449661" cy="382795"/>
          </a:xfrm>
          <a:prstGeom prst="rect">
            <a:avLst/>
          </a:prstGeom>
          <a:solidFill>
            <a:srgbClr val="002D56"/>
          </a:solidFill>
          <a:ln>
            <a:solidFill>
              <a:srgbClr val="002D56"/>
            </a:solid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89" tIns="34289" rIns="34289" bIns="34289" anchor="ctr">
            <a:spAutoFit/>
          </a:bodyPr>
          <a:lstStyle>
            <a:lvl1pPr algn="ctr">
              <a:lnSpc>
                <a:spcPct val="150000"/>
              </a:lnSpc>
              <a:defRPr sz="2000">
                <a:solidFill>
                  <a:srgbClr val="FEFEFE"/>
                </a:solidFill>
                <a:latin typeface="Poppins"/>
                <a:ea typeface="Poppins"/>
                <a:cs typeface="Poppins"/>
                <a:sym typeface="Poppins"/>
              </a:defRPr>
            </a:lvl1pPr>
          </a:lstStyle>
          <a:p>
            <a:r>
              <a:rPr sz="1500">
                <a:latin typeface="+mj-lt"/>
              </a:rPr>
              <a:t>Estinzione del processo</a:t>
            </a:r>
          </a:p>
        </p:txBody>
      </p:sp>
      <p:sp>
        <p:nvSpPr>
          <p:cNvPr id="789" name="Connettore 2 21"/>
          <p:cNvSpPr/>
          <p:nvPr/>
        </p:nvSpPr>
        <p:spPr>
          <a:xfrm>
            <a:off x="3879355" y="2374026"/>
            <a:ext cx="841078" cy="2"/>
          </a:xfrm>
          <a:prstGeom prst="line">
            <a:avLst/>
          </a:prstGeom>
          <a:ln w="6350">
            <a:solidFill>
              <a:schemeClr val="accent1"/>
            </a:solidFill>
            <a:miter/>
            <a:tailEnd type="triangle"/>
          </a:ln>
        </p:spPr>
        <p:txBody>
          <a:bodyPr lIns="34289" tIns="34289" rIns="34289" bIns="34289"/>
          <a:lstStyle/>
          <a:p>
            <a:endParaRPr sz="1350">
              <a:latin typeface="+mj-lt"/>
            </a:endParaRPr>
          </a:p>
        </p:txBody>
      </p:sp>
      <p:sp>
        <p:nvSpPr>
          <p:cNvPr id="2" name="Titolo 1">
            <a:extLst>
              <a:ext uri="{FF2B5EF4-FFF2-40B4-BE49-F238E27FC236}">
                <a16:creationId xmlns:a16="http://schemas.microsoft.com/office/drawing/2014/main" id="{C33643DB-EE97-0EA9-49FC-D2DF9757E34C}"/>
              </a:ext>
            </a:extLst>
          </p:cNvPr>
          <p:cNvSpPr txBox="1">
            <a:spLocks/>
          </p:cNvSpPr>
          <p:nvPr/>
        </p:nvSpPr>
        <p:spPr>
          <a:xfrm>
            <a:off x="566057" y="540099"/>
            <a:ext cx="8011886" cy="626851"/>
          </a:xfrm>
          <a:prstGeom prst="rect">
            <a:avLst/>
          </a:prstGeom>
        </p:spPr>
        <p:txBody>
          <a:bodyPr vert="horz" lIns="91440" tIns="45720" rIns="91440" bIns="45720" rtlCol="0" anchor="ctr">
            <a:normAutofit/>
          </a:bodyPr>
          <a:lstStyle>
            <a:lvl1pPr algn="l" defTabSz="685800" rtl="0" eaLnBrk="1" latinLnBrk="0" hangingPunct="1">
              <a:lnSpc>
                <a:spcPct val="100000"/>
              </a:lnSpc>
              <a:spcBef>
                <a:spcPct val="0"/>
              </a:spcBef>
              <a:buNone/>
              <a:defRPr sz="1500" b="1" kern="1200">
                <a:solidFill>
                  <a:srgbClr val="484848"/>
                </a:solidFill>
                <a:latin typeface="Verdana" panose="020B0604030504040204" pitchFamily="34" charset="0"/>
                <a:ea typeface="Verdana" panose="020B0604030504040204" pitchFamily="34" charset="0"/>
                <a:cs typeface="Verdana" panose="020B0604030504040204" pitchFamily="34" charset="0"/>
              </a:defRPr>
            </a:lvl1pPr>
          </a:lstStyle>
          <a:p>
            <a:r>
              <a:rPr lang="it-IT" dirty="0">
                <a:solidFill>
                  <a:schemeClr val="tx1"/>
                </a:solidFill>
                <a:latin typeface="+mj-lt"/>
              </a:rPr>
              <a:t>Rottamazione-quinquies</a:t>
            </a:r>
          </a:p>
        </p:txBody>
      </p:sp>
      <p:sp>
        <p:nvSpPr>
          <p:cNvPr id="3" name="Segnaposto numero diapositiva 3">
            <a:extLst>
              <a:ext uri="{FF2B5EF4-FFF2-40B4-BE49-F238E27FC236}">
                <a16:creationId xmlns:a16="http://schemas.microsoft.com/office/drawing/2014/main" id="{9268C418-C858-E374-2B61-C2F62D5A1AC3}"/>
              </a:ext>
            </a:extLst>
          </p:cNvPr>
          <p:cNvSpPr txBox="1">
            <a:spLocks/>
          </p:cNvSpPr>
          <p:nvPr/>
        </p:nvSpPr>
        <p:spPr>
          <a:xfrm>
            <a:off x="3604591" y="4793767"/>
            <a:ext cx="2292626"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FB5B9F2C-B2AC-42B8-8C0E-D6B8362F432E}" type="slidenum">
              <a:rPr lang="it-IT" sz="1300" b="1" smtClean="0">
                <a:solidFill>
                  <a:srgbClr val="0082C6"/>
                </a:solidFill>
                <a:latin typeface="+mj-lt"/>
              </a:rPr>
              <a:pPr algn="ctr"/>
              <a:t>180</a:t>
            </a:fld>
            <a:endParaRPr lang="it-IT" sz="1300" b="1" dirty="0">
              <a:solidFill>
                <a:srgbClr val="0082C6"/>
              </a:solidFill>
              <a:latin typeface="+mj-lt"/>
            </a:endParaRPr>
          </a:p>
        </p:txBody>
      </p:sp>
    </p:spTree>
    <p:extLst>
      <p:ext uri="{BB962C8B-B14F-4D97-AF65-F5344CB8AC3E}">
        <p14:creationId xmlns:p14="http://schemas.microsoft.com/office/powerpoint/2010/main" val="2242276252"/>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 name="Connettore diritto 3"/>
          <p:cNvSpPr/>
          <p:nvPr/>
        </p:nvSpPr>
        <p:spPr>
          <a:xfrm>
            <a:off x="0" y="0"/>
            <a:ext cx="685801" cy="0"/>
          </a:xfrm>
          <a:prstGeom prst="line">
            <a:avLst/>
          </a:prstGeom>
          <a:ln w="3175">
            <a:solidFill>
              <a:srgbClr val="FBFFFF"/>
            </a:solidFill>
            <a:miter/>
          </a:ln>
        </p:spPr>
        <p:txBody>
          <a:bodyPr lIns="34289" tIns="34289" rIns="34289" bIns="34289"/>
          <a:lstStyle/>
          <a:p>
            <a:endParaRPr sz="1350">
              <a:latin typeface="+mj-lt"/>
            </a:endParaRPr>
          </a:p>
        </p:txBody>
      </p:sp>
      <p:sp>
        <p:nvSpPr>
          <p:cNvPr id="801" name="CasellaDiTesto 5"/>
          <p:cNvSpPr txBox="1"/>
          <p:nvPr/>
        </p:nvSpPr>
        <p:spPr>
          <a:xfrm>
            <a:off x="4264554" y="1451905"/>
            <a:ext cx="3724608" cy="279563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4289" tIns="34289" rIns="34289" bIns="34289">
            <a:spAutoFit/>
          </a:bodyPr>
          <a:lstStyle/>
          <a:p>
            <a:pPr algn="just">
              <a:lnSpc>
                <a:spcPct val="150000"/>
              </a:lnSpc>
              <a:defRPr sz="2400">
                <a:latin typeface="Poppins"/>
                <a:ea typeface="Poppins"/>
                <a:cs typeface="Poppins"/>
                <a:sym typeface="Poppins"/>
              </a:defRPr>
            </a:pPr>
            <a:r>
              <a:rPr sz="2000" dirty="0">
                <a:latin typeface="+mj-lt"/>
              </a:rPr>
              <a:t>Ai </a:t>
            </a:r>
            <a:r>
              <a:rPr sz="2000" b="1" u="sng" dirty="0" err="1">
                <a:latin typeface="+mj-lt"/>
              </a:rPr>
              <a:t>debitori</a:t>
            </a:r>
            <a:r>
              <a:rPr sz="2000" dirty="0">
                <a:latin typeface="+mj-lt"/>
              </a:rPr>
              <a:t> </a:t>
            </a:r>
            <a:r>
              <a:rPr sz="2000" dirty="0" err="1">
                <a:latin typeface="+mj-lt"/>
              </a:rPr>
              <a:t>che</a:t>
            </a:r>
            <a:r>
              <a:rPr sz="2000" dirty="0">
                <a:latin typeface="+mj-lt"/>
              </a:rPr>
              <a:t> </a:t>
            </a:r>
            <a:r>
              <a:rPr sz="2000" dirty="0" err="1">
                <a:latin typeface="+mj-lt"/>
              </a:rPr>
              <a:t>hanno</a:t>
            </a:r>
            <a:r>
              <a:rPr sz="2000" dirty="0">
                <a:latin typeface="+mj-lt"/>
              </a:rPr>
              <a:t> </a:t>
            </a:r>
            <a:r>
              <a:rPr sz="2000" dirty="0" err="1">
                <a:latin typeface="+mj-lt"/>
              </a:rPr>
              <a:t>presentato</a:t>
            </a:r>
            <a:r>
              <a:rPr sz="2000" dirty="0">
                <a:latin typeface="+mj-lt"/>
              </a:rPr>
              <a:t> la </a:t>
            </a:r>
            <a:r>
              <a:rPr sz="2000" dirty="0" err="1">
                <a:latin typeface="+mj-lt"/>
              </a:rPr>
              <a:t>dichiarazione</a:t>
            </a:r>
            <a:r>
              <a:rPr sz="2000" dirty="0">
                <a:latin typeface="+mj-lt"/>
              </a:rPr>
              <a:t> </a:t>
            </a:r>
            <a:r>
              <a:rPr sz="2000" dirty="0" err="1">
                <a:latin typeface="+mj-lt"/>
              </a:rPr>
              <a:t>nell’area</a:t>
            </a:r>
            <a:r>
              <a:rPr sz="2000" dirty="0">
                <a:latin typeface="+mj-lt"/>
              </a:rPr>
              <a:t> </a:t>
            </a:r>
            <a:r>
              <a:rPr sz="2000" dirty="0" err="1">
                <a:latin typeface="+mj-lt"/>
              </a:rPr>
              <a:t>riservata</a:t>
            </a:r>
            <a:r>
              <a:rPr sz="2000" dirty="0">
                <a:latin typeface="+mj-lt"/>
              </a:rPr>
              <a:t> la comunicazione è </a:t>
            </a:r>
            <a:r>
              <a:rPr sz="2000" dirty="0" err="1">
                <a:latin typeface="+mj-lt"/>
              </a:rPr>
              <a:t>resa</a:t>
            </a:r>
            <a:r>
              <a:rPr sz="2000" dirty="0">
                <a:latin typeface="+mj-lt"/>
              </a:rPr>
              <a:t> </a:t>
            </a:r>
            <a:r>
              <a:rPr sz="2000" dirty="0" err="1">
                <a:latin typeface="+mj-lt"/>
              </a:rPr>
              <a:t>disponibile</a:t>
            </a:r>
            <a:r>
              <a:rPr sz="2000" dirty="0">
                <a:latin typeface="+mj-lt"/>
              </a:rPr>
              <a:t> </a:t>
            </a:r>
            <a:r>
              <a:rPr sz="2000" dirty="0" err="1">
                <a:latin typeface="+mj-lt"/>
              </a:rPr>
              <a:t>esclusivamente</a:t>
            </a:r>
            <a:r>
              <a:rPr sz="2000" dirty="0">
                <a:latin typeface="+mj-lt"/>
              </a:rPr>
              <a:t> in tale area</a:t>
            </a:r>
          </a:p>
        </p:txBody>
      </p:sp>
      <p:pic>
        <p:nvPicPr>
          <p:cNvPr id="803" name="Immagine 7" descr="Immagine 7"/>
          <p:cNvPicPr>
            <a:picLocks noChangeAspect="1"/>
          </p:cNvPicPr>
          <p:nvPr/>
        </p:nvPicPr>
        <p:blipFill>
          <a:blip r:embed="rId2"/>
          <a:stretch>
            <a:fillRect/>
          </a:stretch>
        </p:blipFill>
        <p:spPr>
          <a:xfrm>
            <a:off x="940130" y="1943471"/>
            <a:ext cx="3075584" cy="1622317"/>
          </a:xfrm>
          <a:prstGeom prst="rect">
            <a:avLst/>
          </a:prstGeom>
          <a:ln w="12700">
            <a:miter lim="400000"/>
          </a:ln>
        </p:spPr>
      </p:pic>
      <p:sp>
        <p:nvSpPr>
          <p:cNvPr id="2" name="Titolo 1">
            <a:extLst>
              <a:ext uri="{FF2B5EF4-FFF2-40B4-BE49-F238E27FC236}">
                <a16:creationId xmlns:a16="http://schemas.microsoft.com/office/drawing/2014/main" id="{7793EBFF-2058-53D1-707D-8E0B87C396CA}"/>
              </a:ext>
            </a:extLst>
          </p:cNvPr>
          <p:cNvSpPr txBox="1">
            <a:spLocks/>
          </p:cNvSpPr>
          <p:nvPr/>
        </p:nvSpPr>
        <p:spPr>
          <a:xfrm>
            <a:off x="566057" y="540099"/>
            <a:ext cx="8011886" cy="626851"/>
          </a:xfrm>
          <a:prstGeom prst="rect">
            <a:avLst/>
          </a:prstGeom>
        </p:spPr>
        <p:txBody>
          <a:bodyPr vert="horz" lIns="91440" tIns="45720" rIns="91440" bIns="45720" rtlCol="0" anchor="ctr">
            <a:normAutofit/>
          </a:bodyPr>
          <a:lstStyle>
            <a:lvl1pPr algn="l" defTabSz="685800" rtl="0" eaLnBrk="1" latinLnBrk="0" hangingPunct="1">
              <a:lnSpc>
                <a:spcPct val="100000"/>
              </a:lnSpc>
              <a:spcBef>
                <a:spcPct val="0"/>
              </a:spcBef>
              <a:buNone/>
              <a:defRPr sz="1500" b="1" kern="1200">
                <a:solidFill>
                  <a:srgbClr val="484848"/>
                </a:solidFill>
                <a:latin typeface="Verdana" panose="020B0604030504040204" pitchFamily="34" charset="0"/>
                <a:ea typeface="Verdana" panose="020B0604030504040204" pitchFamily="34" charset="0"/>
                <a:cs typeface="Verdana" panose="020B0604030504040204" pitchFamily="34" charset="0"/>
              </a:defRPr>
            </a:lvl1pPr>
          </a:lstStyle>
          <a:p>
            <a:r>
              <a:rPr lang="it-IT" dirty="0">
                <a:solidFill>
                  <a:schemeClr val="tx1"/>
                </a:solidFill>
                <a:latin typeface="+mj-lt"/>
              </a:rPr>
              <a:t>Rottamazione-quinquies</a:t>
            </a:r>
          </a:p>
        </p:txBody>
      </p:sp>
      <p:sp>
        <p:nvSpPr>
          <p:cNvPr id="3" name="Segnaposto numero diapositiva 3">
            <a:extLst>
              <a:ext uri="{FF2B5EF4-FFF2-40B4-BE49-F238E27FC236}">
                <a16:creationId xmlns:a16="http://schemas.microsoft.com/office/drawing/2014/main" id="{1DA9DDBF-9A69-53F2-8452-51C003B24BAB}"/>
              </a:ext>
            </a:extLst>
          </p:cNvPr>
          <p:cNvSpPr txBox="1">
            <a:spLocks/>
          </p:cNvSpPr>
          <p:nvPr/>
        </p:nvSpPr>
        <p:spPr>
          <a:xfrm>
            <a:off x="3604591" y="4793767"/>
            <a:ext cx="2292626"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FB5B9F2C-B2AC-42B8-8C0E-D6B8362F432E}" type="slidenum">
              <a:rPr lang="it-IT" sz="1300" b="1" smtClean="0">
                <a:solidFill>
                  <a:srgbClr val="0082C6"/>
                </a:solidFill>
                <a:latin typeface="+mj-lt"/>
              </a:rPr>
              <a:pPr algn="ctr"/>
              <a:t>181</a:t>
            </a:fld>
            <a:endParaRPr lang="it-IT" sz="1300" b="1" dirty="0">
              <a:solidFill>
                <a:srgbClr val="0082C6"/>
              </a:solidFill>
              <a:latin typeface="+mj-lt"/>
            </a:endParaRPr>
          </a:p>
        </p:txBody>
      </p:sp>
    </p:spTree>
    <p:extLst>
      <p:ext uri="{BB962C8B-B14F-4D97-AF65-F5344CB8AC3E}">
        <p14:creationId xmlns:p14="http://schemas.microsoft.com/office/powerpoint/2010/main" val="2040107544"/>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5" name="Connettore diritto 3"/>
          <p:cNvSpPr/>
          <p:nvPr/>
        </p:nvSpPr>
        <p:spPr>
          <a:xfrm>
            <a:off x="0" y="0"/>
            <a:ext cx="685801" cy="0"/>
          </a:xfrm>
          <a:prstGeom prst="line">
            <a:avLst/>
          </a:prstGeom>
          <a:ln w="3175">
            <a:solidFill>
              <a:srgbClr val="FBFFFF"/>
            </a:solidFill>
            <a:miter/>
          </a:ln>
        </p:spPr>
        <p:txBody>
          <a:bodyPr lIns="34289" tIns="34289" rIns="34289" bIns="34289"/>
          <a:lstStyle/>
          <a:p>
            <a:endParaRPr sz="1350">
              <a:latin typeface="+mj-lt"/>
            </a:endParaRPr>
          </a:p>
        </p:txBody>
      </p:sp>
      <p:sp>
        <p:nvSpPr>
          <p:cNvPr id="808" name="CasellaDiTesto 5"/>
          <p:cNvSpPr txBox="1"/>
          <p:nvPr/>
        </p:nvSpPr>
        <p:spPr>
          <a:xfrm>
            <a:off x="3126861" y="1478569"/>
            <a:ext cx="5647682" cy="7290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89" tIns="34289" rIns="34289" bIns="34289">
            <a:spAutoFit/>
          </a:bodyPr>
          <a:lstStyle/>
          <a:p>
            <a:pPr algn="just">
              <a:lnSpc>
                <a:spcPct val="150000"/>
              </a:lnSpc>
              <a:defRPr sz="2000">
                <a:latin typeface="Poppins"/>
                <a:ea typeface="Poppins"/>
                <a:cs typeface="Poppins"/>
                <a:sym typeface="Poppins"/>
              </a:defRPr>
            </a:pPr>
            <a:r>
              <a:rPr sz="1500" dirty="0" err="1">
                <a:latin typeface="+mj-lt"/>
              </a:rPr>
              <a:t>nel</a:t>
            </a:r>
            <a:r>
              <a:rPr sz="1500" dirty="0">
                <a:latin typeface="+mj-lt"/>
              </a:rPr>
              <a:t> </a:t>
            </a:r>
            <a:r>
              <a:rPr sz="1500" b="1" dirty="0" err="1">
                <a:latin typeface="+mj-lt"/>
              </a:rPr>
              <a:t>numero</a:t>
            </a:r>
            <a:r>
              <a:rPr sz="1500" b="1" dirty="0">
                <a:latin typeface="+mj-lt"/>
              </a:rPr>
              <a:t> </a:t>
            </a:r>
            <a:r>
              <a:rPr sz="1500" b="1" dirty="0" err="1">
                <a:latin typeface="+mj-lt"/>
              </a:rPr>
              <a:t>massimo</a:t>
            </a:r>
            <a:r>
              <a:rPr sz="1500" b="1" dirty="0">
                <a:latin typeface="+mj-lt"/>
              </a:rPr>
              <a:t> </a:t>
            </a:r>
            <a:r>
              <a:rPr sz="1500" dirty="0">
                <a:latin typeface="+mj-lt"/>
              </a:rPr>
              <a:t>di </a:t>
            </a:r>
            <a:r>
              <a:rPr lang="it-IT" sz="1500" dirty="0">
                <a:latin typeface="+mj-lt"/>
              </a:rPr>
              <a:t>54</a:t>
            </a:r>
            <a:r>
              <a:rPr sz="1500" dirty="0">
                <a:latin typeface="+mj-lt"/>
              </a:rPr>
              <a:t> rate </a:t>
            </a:r>
            <a:r>
              <a:rPr sz="1500" dirty="0" err="1">
                <a:latin typeface="+mj-lt"/>
              </a:rPr>
              <a:t>bimestrali</a:t>
            </a:r>
            <a:r>
              <a:rPr sz="1500" dirty="0">
                <a:latin typeface="+mj-lt"/>
              </a:rPr>
              <a:t>, di pari </a:t>
            </a:r>
            <a:r>
              <a:rPr sz="1500" dirty="0" err="1">
                <a:latin typeface="+mj-lt"/>
              </a:rPr>
              <a:t>ammontare</a:t>
            </a:r>
            <a:r>
              <a:rPr sz="1500" dirty="0">
                <a:latin typeface="+mj-lt"/>
              </a:rPr>
              <a:t>. </a:t>
            </a:r>
            <a:r>
              <a:rPr sz="1500" dirty="0" err="1">
                <a:latin typeface="+mj-lt"/>
              </a:rPr>
              <a:t>Interessi</a:t>
            </a:r>
            <a:r>
              <a:rPr sz="1500" dirty="0">
                <a:latin typeface="+mj-lt"/>
              </a:rPr>
              <a:t> al 3%</a:t>
            </a:r>
          </a:p>
        </p:txBody>
      </p:sp>
      <p:pic>
        <p:nvPicPr>
          <p:cNvPr id="810" name="Immagine 7" descr="Immagine 7"/>
          <p:cNvPicPr>
            <a:picLocks noChangeAspect="1"/>
          </p:cNvPicPr>
          <p:nvPr/>
        </p:nvPicPr>
        <p:blipFill>
          <a:blip r:embed="rId2"/>
          <a:stretch>
            <a:fillRect/>
          </a:stretch>
        </p:blipFill>
        <p:spPr>
          <a:xfrm>
            <a:off x="542202" y="1261864"/>
            <a:ext cx="2274768" cy="1360289"/>
          </a:xfrm>
          <a:prstGeom prst="rect">
            <a:avLst/>
          </a:prstGeom>
          <a:ln w="12700">
            <a:miter lim="400000"/>
          </a:ln>
        </p:spPr>
      </p:pic>
      <p:sp>
        <p:nvSpPr>
          <p:cNvPr id="811" name="CasellaDiTesto 8"/>
          <p:cNvSpPr txBox="1"/>
          <p:nvPr/>
        </p:nvSpPr>
        <p:spPr>
          <a:xfrm>
            <a:off x="566057" y="2782336"/>
            <a:ext cx="8011886" cy="14234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4289" tIns="34289" rIns="34289" bIns="34289">
            <a:spAutoFit/>
          </a:bodyPr>
          <a:lstStyle/>
          <a:p>
            <a:pPr marL="342900" indent="-342900" algn="just">
              <a:lnSpc>
                <a:spcPct val="150000"/>
              </a:lnSpc>
              <a:buSzPct val="100000"/>
              <a:buAutoNum type="alphaLcPeriod"/>
              <a:defRPr sz="1900">
                <a:latin typeface="Poppins"/>
                <a:ea typeface="Poppins"/>
                <a:cs typeface="Poppins"/>
                <a:sym typeface="Poppins"/>
              </a:defRPr>
            </a:pPr>
            <a:r>
              <a:rPr sz="1200" dirty="0">
                <a:latin typeface="+mj-lt"/>
              </a:rPr>
              <a:t>la </a:t>
            </a:r>
            <a:r>
              <a:rPr sz="1200" b="1" dirty="0">
                <a:latin typeface="+mj-lt"/>
              </a:rPr>
              <a:t>prima</a:t>
            </a:r>
            <a:r>
              <a:rPr sz="1200" dirty="0">
                <a:latin typeface="+mj-lt"/>
              </a:rPr>
              <a:t>, la </a:t>
            </a:r>
            <a:r>
              <a:rPr sz="1200" b="1" dirty="0" err="1">
                <a:latin typeface="+mj-lt"/>
              </a:rPr>
              <a:t>seconda</a:t>
            </a:r>
            <a:r>
              <a:rPr sz="1200" dirty="0">
                <a:latin typeface="+mj-lt"/>
              </a:rPr>
              <a:t> e la </a:t>
            </a:r>
            <a:r>
              <a:rPr sz="1200" b="1" dirty="0">
                <a:latin typeface="+mj-lt"/>
              </a:rPr>
              <a:t>terza</a:t>
            </a:r>
            <a:r>
              <a:rPr sz="1200" dirty="0">
                <a:latin typeface="+mj-lt"/>
              </a:rPr>
              <a:t>, </a:t>
            </a:r>
            <a:r>
              <a:rPr sz="1200" dirty="0" err="1">
                <a:latin typeface="+mj-lt"/>
              </a:rPr>
              <a:t>rispettivamente</a:t>
            </a:r>
            <a:r>
              <a:rPr sz="1200" dirty="0">
                <a:latin typeface="+mj-lt"/>
              </a:rPr>
              <a:t>, il 31 </a:t>
            </a:r>
            <a:r>
              <a:rPr sz="1200" dirty="0" err="1">
                <a:latin typeface="+mj-lt"/>
              </a:rPr>
              <a:t>luglio</a:t>
            </a:r>
            <a:r>
              <a:rPr sz="1200" dirty="0">
                <a:latin typeface="+mj-lt"/>
              </a:rPr>
              <a:t> 2026, il 30 </a:t>
            </a:r>
            <a:r>
              <a:rPr sz="1200" dirty="0" err="1">
                <a:latin typeface="+mj-lt"/>
              </a:rPr>
              <a:t>settembre</a:t>
            </a:r>
            <a:r>
              <a:rPr sz="1200" dirty="0">
                <a:latin typeface="+mj-lt"/>
              </a:rPr>
              <a:t> 2026 e il 30 </a:t>
            </a:r>
            <a:r>
              <a:rPr sz="1200" dirty="0" err="1">
                <a:latin typeface="+mj-lt"/>
              </a:rPr>
              <a:t>novembre</a:t>
            </a:r>
            <a:r>
              <a:rPr sz="1200" dirty="0">
                <a:latin typeface="+mj-lt"/>
              </a:rPr>
              <a:t> 2026; </a:t>
            </a:r>
          </a:p>
          <a:p>
            <a:pPr marL="342900" indent="-342900" algn="just">
              <a:lnSpc>
                <a:spcPct val="150000"/>
              </a:lnSpc>
              <a:buSzPct val="100000"/>
              <a:buAutoNum type="alphaLcPeriod"/>
              <a:defRPr sz="1900">
                <a:latin typeface="Poppins"/>
                <a:ea typeface="Poppins"/>
                <a:cs typeface="Poppins"/>
                <a:sym typeface="Poppins"/>
              </a:defRPr>
            </a:pPr>
            <a:r>
              <a:rPr sz="1200" dirty="0" err="1">
                <a:latin typeface="+mj-lt"/>
              </a:rPr>
              <a:t>dalla</a:t>
            </a:r>
            <a:r>
              <a:rPr sz="1200" dirty="0">
                <a:latin typeface="+mj-lt"/>
              </a:rPr>
              <a:t> </a:t>
            </a:r>
            <a:r>
              <a:rPr sz="1200" b="1" dirty="0" err="1">
                <a:latin typeface="+mj-lt"/>
              </a:rPr>
              <a:t>quarta</a:t>
            </a:r>
            <a:r>
              <a:rPr sz="1200" dirty="0">
                <a:latin typeface="+mj-lt"/>
              </a:rPr>
              <a:t> alla </a:t>
            </a:r>
            <a:r>
              <a:rPr sz="1200" b="1" dirty="0" err="1">
                <a:latin typeface="+mj-lt"/>
              </a:rPr>
              <a:t>cinquantunesima</a:t>
            </a:r>
            <a:r>
              <a:rPr sz="1200" dirty="0">
                <a:latin typeface="+mj-lt"/>
              </a:rPr>
              <a:t>, </a:t>
            </a:r>
            <a:r>
              <a:rPr sz="1200" dirty="0" err="1">
                <a:latin typeface="+mj-lt"/>
              </a:rPr>
              <a:t>rispettivamente</a:t>
            </a:r>
            <a:r>
              <a:rPr sz="1200" dirty="0">
                <a:latin typeface="+mj-lt"/>
              </a:rPr>
              <a:t>, il 31 </a:t>
            </a:r>
            <a:r>
              <a:rPr sz="1200" dirty="0" err="1">
                <a:latin typeface="+mj-lt"/>
              </a:rPr>
              <a:t>gennaio</a:t>
            </a:r>
            <a:r>
              <a:rPr sz="1200" dirty="0">
                <a:latin typeface="+mj-lt"/>
              </a:rPr>
              <a:t>, il 31 </a:t>
            </a:r>
            <a:r>
              <a:rPr sz="1200" dirty="0" err="1">
                <a:latin typeface="+mj-lt"/>
              </a:rPr>
              <a:t>marzo</a:t>
            </a:r>
            <a:r>
              <a:rPr sz="1200" dirty="0">
                <a:latin typeface="+mj-lt"/>
              </a:rPr>
              <a:t>, il 31 </a:t>
            </a:r>
            <a:r>
              <a:rPr sz="1200" dirty="0" err="1">
                <a:latin typeface="+mj-lt"/>
              </a:rPr>
              <a:t>maggio</a:t>
            </a:r>
            <a:r>
              <a:rPr sz="1200" dirty="0">
                <a:latin typeface="+mj-lt"/>
              </a:rPr>
              <a:t>, il 31 </a:t>
            </a:r>
            <a:r>
              <a:rPr sz="1200" dirty="0" err="1">
                <a:latin typeface="+mj-lt"/>
              </a:rPr>
              <a:t>luglio</a:t>
            </a:r>
            <a:r>
              <a:rPr sz="1200" dirty="0">
                <a:latin typeface="+mj-lt"/>
              </a:rPr>
              <a:t>, il 30 </a:t>
            </a:r>
            <a:r>
              <a:rPr sz="1200" dirty="0" err="1">
                <a:latin typeface="+mj-lt"/>
              </a:rPr>
              <a:t>settembre</a:t>
            </a:r>
            <a:r>
              <a:rPr sz="1200" dirty="0">
                <a:latin typeface="+mj-lt"/>
              </a:rPr>
              <a:t> e il 30 </a:t>
            </a:r>
            <a:r>
              <a:rPr sz="1200" dirty="0" err="1">
                <a:latin typeface="+mj-lt"/>
              </a:rPr>
              <a:t>novembre</a:t>
            </a:r>
            <a:r>
              <a:rPr sz="1200" dirty="0">
                <a:latin typeface="+mj-lt"/>
              </a:rPr>
              <a:t> di </a:t>
            </a:r>
            <a:r>
              <a:rPr sz="1200" dirty="0" err="1">
                <a:latin typeface="+mj-lt"/>
              </a:rPr>
              <a:t>ciascun</a:t>
            </a:r>
            <a:r>
              <a:rPr sz="1200" dirty="0">
                <a:latin typeface="+mj-lt"/>
              </a:rPr>
              <a:t> anno a </a:t>
            </a:r>
            <a:r>
              <a:rPr sz="1200" dirty="0" err="1">
                <a:latin typeface="+mj-lt"/>
              </a:rPr>
              <a:t>decorrere</a:t>
            </a:r>
            <a:r>
              <a:rPr sz="1200" dirty="0">
                <a:latin typeface="+mj-lt"/>
              </a:rPr>
              <a:t> dal 2027; </a:t>
            </a:r>
          </a:p>
          <a:p>
            <a:pPr marL="342900" indent="-342900" algn="just">
              <a:lnSpc>
                <a:spcPct val="150000"/>
              </a:lnSpc>
              <a:buSzPct val="100000"/>
              <a:buAutoNum type="alphaLcPeriod"/>
              <a:defRPr sz="1900">
                <a:latin typeface="Poppins"/>
                <a:ea typeface="Poppins"/>
                <a:cs typeface="Poppins"/>
                <a:sym typeface="Poppins"/>
              </a:defRPr>
            </a:pPr>
            <a:r>
              <a:rPr sz="1200" dirty="0" err="1">
                <a:latin typeface="+mj-lt"/>
              </a:rPr>
              <a:t>dalla</a:t>
            </a:r>
            <a:r>
              <a:rPr sz="1200" dirty="0">
                <a:latin typeface="+mj-lt"/>
              </a:rPr>
              <a:t> </a:t>
            </a:r>
            <a:r>
              <a:rPr sz="1200" b="1" dirty="0" err="1">
                <a:latin typeface="+mj-lt"/>
              </a:rPr>
              <a:t>cinquantaduesima</a:t>
            </a:r>
            <a:r>
              <a:rPr sz="1200" dirty="0">
                <a:latin typeface="+mj-lt"/>
              </a:rPr>
              <a:t> alla </a:t>
            </a:r>
            <a:r>
              <a:rPr sz="1200" dirty="0" err="1">
                <a:latin typeface="+mj-lt"/>
              </a:rPr>
              <a:t>cinquantaquattresima</a:t>
            </a:r>
            <a:r>
              <a:rPr sz="1200" dirty="0">
                <a:latin typeface="+mj-lt"/>
              </a:rPr>
              <a:t>, </a:t>
            </a:r>
            <a:r>
              <a:rPr sz="1200" dirty="0" err="1">
                <a:latin typeface="+mj-lt"/>
              </a:rPr>
              <a:t>rispettivamente</a:t>
            </a:r>
            <a:r>
              <a:rPr sz="1200" dirty="0">
                <a:latin typeface="+mj-lt"/>
              </a:rPr>
              <a:t>, il 31 </a:t>
            </a:r>
            <a:r>
              <a:rPr sz="1200" dirty="0" err="1">
                <a:latin typeface="+mj-lt"/>
              </a:rPr>
              <a:t>gennaio</a:t>
            </a:r>
            <a:r>
              <a:rPr sz="1200" dirty="0">
                <a:latin typeface="+mj-lt"/>
              </a:rPr>
              <a:t> 2035, il 31 </a:t>
            </a:r>
            <a:r>
              <a:rPr sz="1200" dirty="0" err="1">
                <a:latin typeface="+mj-lt"/>
              </a:rPr>
              <a:t>marzo</a:t>
            </a:r>
            <a:r>
              <a:rPr sz="1200" dirty="0">
                <a:latin typeface="+mj-lt"/>
              </a:rPr>
              <a:t> 2035 e il 31 </a:t>
            </a:r>
            <a:r>
              <a:rPr sz="1200" dirty="0" err="1">
                <a:latin typeface="+mj-lt"/>
              </a:rPr>
              <a:t>maggio</a:t>
            </a:r>
            <a:r>
              <a:rPr sz="1200" dirty="0">
                <a:latin typeface="+mj-lt"/>
              </a:rPr>
              <a:t> 2035</a:t>
            </a:r>
          </a:p>
        </p:txBody>
      </p:sp>
      <p:sp>
        <p:nvSpPr>
          <p:cNvPr id="2" name="Titolo 1">
            <a:extLst>
              <a:ext uri="{FF2B5EF4-FFF2-40B4-BE49-F238E27FC236}">
                <a16:creationId xmlns:a16="http://schemas.microsoft.com/office/drawing/2014/main" id="{7346154D-B61B-3E49-7DD7-76C42F4D980E}"/>
              </a:ext>
            </a:extLst>
          </p:cNvPr>
          <p:cNvSpPr txBox="1">
            <a:spLocks/>
          </p:cNvSpPr>
          <p:nvPr/>
        </p:nvSpPr>
        <p:spPr>
          <a:xfrm>
            <a:off x="566057" y="540099"/>
            <a:ext cx="8011886" cy="626851"/>
          </a:xfrm>
          <a:prstGeom prst="rect">
            <a:avLst/>
          </a:prstGeom>
        </p:spPr>
        <p:txBody>
          <a:bodyPr vert="horz" lIns="91440" tIns="45720" rIns="91440" bIns="45720" rtlCol="0" anchor="ctr">
            <a:normAutofit/>
          </a:bodyPr>
          <a:lstStyle>
            <a:lvl1pPr algn="l" defTabSz="685800" rtl="0" eaLnBrk="1" latinLnBrk="0" hangingPunct="1">
              <a:lnSpc>
                <a:spcPct val="100000"/>
              </a:lnSpc>
              <a:spcBef>
                <a:spcPct val="0"/>
              </a:spcBef>
              <a:buNone/>
              <a:defRPr sz="1500" b="1" kern="1200">
                <a:solidFill>
                  <a:srgbClr val="484848"/>
                </a:solidFill>
                <a:latin typeface="Verdana" panose="020B0604030504040204" pitchFamily="34" charset="0"/>
                <a:ea typeface="Verdana" panose="020B0604030504040204" pitchFamily="34" charset="0"/>
                <a:cs typeface="Verdana" panose="020B0604030504040204" pitchFamily="34" charset="0"/>
              </a:defRPr>
            </a:lvl1pPr>
          </a:lstStyle>
          <a:p>
            <a:r>
              <a:rPr lang="it-IT" dirty="0">
                <a:solidFill>
                  <a:schemeClr val="tx1"/>
                </a:solidFill>
                <a:latin typeface="+mj-lt"/>
              </a:rPr>
              <a:t>Rottamazione-quinquies</a:t>
            </a:r>
          </a:p>
        </p:txBody>
      </p:sp>
      <p:sp>
        <p:nvSpPr>
          <p:cNvPr id="3" name="Segnaposto numero diapositiva 3">
            <a:extLst>
              <a:ext uri="{FF2B5EF4-FFF2-40B4-BE49-F238E27FC236}">
                <a16:creationId xmlns:a16="http://schemas.microsoft.com/office/drawing/2014/main" id="{F6613CB2-07B8-ABEF-7811-C29C811EC73F}"/>
              </a:ext>
            </a:extLst>
          </p:cNvPr>
          <p:cNvSpPr txBox="1">
            <a:spLocks/>
          </p:cNvSpPr>
          <p:nvPr/>
        </p:nvSpPr>
        <p:spPr>
          <a:xfrm>
            <a:off x="3604591" y="4793767"/>
            <a:ext cx="2292626"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FB5B9F2C-B2AC-42B8-8C0E-D6B8362F432E}" type="slidenum">
              <a:rPr lang="it-IT" sz="1300" b="1" smtClean="0">
                <a:solidFill>
                  <a:srgbClr val="0082C6"/>
                </a:solidFill>
                <a:latin typeface="+mj-lt"/>
              </a:rPr>
              <a:pPr algn="ctr"/>
              <a:t>182</a:t>
            </a:fld>
            <a:endParaRPr lang="it-IT" sz="1300" b="1" dirty="0">
              <a:solidFill>
                <a:srgbClr val="0082C6"/>
              </a:solidFill>
              <a:latin typeface="+mj-lt"/>
            </a:endParaRPr>
          </a:p>
        </p:txBody>
      </p:sp>
    </p:spTree>
    <p:extLst>
      <p:ext uri="{BB962C8B-B14F-4D97-AF65-F5344CB8AC3E}">
        <p14:creationId xmlns:p14="http://schemas.microsoft.com/office/powerpoint/2010/main" val="3449334279"/>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3" name="Connettore diritto 3"/>
          <p:cNvSpPr/>
          <p:nvPr/>
        </p:nvSpPr>
        <p:spPr>
          <a:xfrm>
            <a:off x="0" y="0"/>
            <a:ext cx="685801" cy="0"/>
          </a:xfrm>
          <a:prstGeom prst="line">
            <a:avLst/>
          </a:prstGeom>
          <a:ln w="3175">
            <a:solidFill>
              <a:srgbClr val="FBFFFF"/>
            </a:solidFill>
            <a:miter/>
          </a:ln>
        </p:spPr>
        <p:txBody>
          <a:bodyPr lIns="34289" tIns="34289" rIns="34289" bIns="34289"/>
          <a:lstStyle/>
          <a:p>
            <a:endParaRPr sz="1350">
              <a:latin typeface="+mj-lt"/>
            </a:endParaRPr>
          </a:p>
        </p:txBody>
      </p:sp>
      <p:sp>
        <p:nvSpPr>
          <p:cNvPr id="816" name="CasellaDiTesto 5"/>
          <p:cNvSpPr txBox="1"/>
          <p:nvPr/>
        </p:nvSpPr>
        <p:spPr>
          <a:xfrm>
            <a:off x="566057" y="1497456"/>
            <a:ext cx="8011886" cy="16491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4289" tIns="34289" rIns="34289" bIns="34289">
            <a:spAutoFit/>
          </a:bodyPr>
          <a:lstStyle/>
          <a:p>
            <a:pPr marL="257175" indent="-257175" algn="just">
              <a:lnSpc>
                <a:spcPct val="150000"/>
              </a:lnSpc>
              <a:buSzPct val="100000"/>
              <a:buFont typeface="Helvetica"/>
              <a:buChar char="❖"/>
              <a:defRPr sz="2000">
                <a:latin typeface="Poppins"/>
                <a:ea typeface="Poppins"/>
                <a:cs typeface="Poppins"/>
                <a:sym typeface="Poppins"/>
              </a:defRPr>
            </a:pPr>
            <a:r>
              <a:rPr sz="1400" dirty="0">
                <a:latin typeface="+mj-lt"/>
              </a:rPr>
              <a:t>Mediante </a:t>
            </a:r>
            <a:r>
              <a:rPr sz="1400" dirty="0" err="1">
                <a:latin typeface="+mj-lt"/>
              </a:rPr>
              <a:t>domiciliazione</a:t>
            </a:r>
            <a:r>
              <a:rPr sz="1400" dirty="0">
                <a:latin typeface="+mj-lt"/>
              </a:rPr>
              <a:t> </a:t>
            </a:r>
            <a:r>
              <a:rPr sz="1400" dirty="0" err="1">
                <a:latin typeface="+mj-lt"/>
              </a:rPr>
              <a:t>sul</a:t>
            </a:r>
            <a:r>
              <a:rPr sz="1400" dirty="0">
                <a:latin typeface="+mj-lt"/>
              </a:rPr>
              <a:t> </a:t>
            </a:r>
            <a:r>
              <a:rPr sz="1400" dirty="0" err="1">
                <a:latin typeface="+mj-lt"/>
              </a:rPr>
              <a:t>conto</a:t>
            </a:r>
            <a:r>
              <a:rPr sz="1400" dirty="0">
                <a:latin typeface="+mj-lt"/>
              </a:rPr>
              <a:t> </a:t>
            </a:r>
            <a:r>
              <a:rPr sz="1400" dirty="0" err="1">
                <a:latin typeface="+mj-lt"/>
              </a:rPr>
              <a:t>corrente</a:t>
            </a:r>
            <a:r>
              <a:rPr sz="1400" dirty="0">
                <a:latin typeface="+mj-lt"/>
              </a:rPr>
              <a:t> </a:t>
            </a:r>
            <a:r>
              <a:rPr sz="1400" dirty="0" err="1">
                <a:latin typeface="+mj-lt"/>
              </a:rPr>
              <a:t>eventualmente</a:t>
            </a:r>
            <a:r>
              <a:rPr sz="1400" dirty="0">
                <a:latin typeface="+mj-lt"/>
              </a:rPr>
              <a:t> </a:t>
            </a:r>
            <a:r>
              <a:rPr sz="1400" dirty="0" err="1">
                <a:latin typeface="+mj-lt"/>
              </a:rPr>
              <a:t>indicato</a:t>
            </a:r>
            <a:r>
              <a:rPr sz="1400" dirty="0">
                <a:latin typeface="+mj-lt"/>
              </a:rPr>
              <a:t> dal </a:t>
            </a:r>
            <a:r>
              <a:rPr sz="1400" dirty="0" err="1">
                <a:latin typeface="+mj-lt"/>
              </a:rPr>
              <a:t>debitore</a:t>
            </a:r>
            <a:r>
              <a:rPr sz="1400" dirty="0">
                <a:latin typeface="+mj-lt"/>
              </a:rPr>
              <a:t> con le </a:t>
            </a:r>
            <a:r>
              <a:rPr sz="1400" dirty="0" err="1">
                <a:latin typeface="+mj-lt"/>
              </a:rPr>
              <a:t>modalità</a:t>
            </a:r>
            <a:r>
              <a:rPr sz="1400" dirty="0">
                <a:latin typeface="+mj-lt"/>
              </a:rPr>
              <a:t> determinate </a:t>
            </a:r>
            <a:r>
              <a:rPr sz="1400" dirty="0" err="1">
                <a:latin typeface="+mj-lt"/>
              </a:rPr>
              <a:t>dall'agente</a:t>
            </a:r>
            <a:r>
              <a:rPr sz="1400" dirty="0">
                <a:latin typeface="+mj-lt"/>
              </a:rPr>
              <a:t> della </a:t>
            </a:r>
            <a:r>
              <a:rPr sz="1400" dirty="0" err="1">
                <a:latin typeface="+mj-lt"/>
              </a:rPr>
              <a:t>riscossione</a:t>
            </a:r>
            <a:r>
              <a:rPr sz="1400" dirty="0">
                <a:latin typeface="+mj-lt"/>
              </a:rPr>
              <a:t> </a:t>
            </a:r>
            <a:r>
              <a:rPr sz="1400" dirty="0" err="1">
                <a:latin typeface="+mj-lt"/>
              </a:rPr>
              <a:t>nella</a:t>
            </a:r>
            <a:r>
              <a:rPr sz="1400" dirty="0">
                <a:latin typeface="+mj-lt"/>
              </a:rPr>
              <a:t> comunicazione di cui al comma 11;</a:t>
            </a:r>
          </a:p>
          <a:p>
            <a:pPr marL="257175" indent="-257175" algn="just">
              <a:lnSpc>
                <a:spcPct val="150000"/>
              </a:lnSpc>
              <a:buSzPct val="100000"/>
              <a:buFont typeface="Helvetica"/>
              <a:buChar char="❖"/>
              <a:defRPr sz="2000">
                <a:latin typeface="Poppins"/>
                <a:ea typeface="Poppins"/>
                <a:cs typeface="Poppins"/>
                <a:sym typeface="Poppins"/>
              </a:defRPr>
            </a:pPr>
            <a:r>
              <a:rPr sz="1400" dirty="0">
                <a:latin typeface="+mj-lt"/>
              </a:rPr>
              <a:t>Mediante moduli di </a:t>
            </a:r>
            <a:r>
              <a:rPr sz="1400" dirty="0" err="1">
                <a:latin typeface="+mj-lt"/>
              </a:rPr>
              <a:t>pagamento</a:t>
            </a:r>
            <a:r>
              <a:rPr sz="1400" dirty="0">
                <a:latin typeface="+mj-lt"/>
              </a:rPr>
              <a:t> </a:t>
            </a:r>
            <a:r>
              <a:rPr sz="1400" dirty="0" err="1">
                <a:latin typeface="+mj-lt"/>
              </a:rPr>
              <a:t>precompilati</a:t>
            </a:r>
            <a:r>
              <a:rPr sz="1400" dirty="0">
                <a:latin typeface="+mj-lt"/>
              </a:rPr>
              <a:t>, </a:t>
            </a:r>
            <a:r>
              <a:rPr sz="1400" dirty="0" err="1">
                <a:latin typeface="+mj-lt"/>
              </a:rPr>
              <a:t>che</a:t>
            </a:r>
            <a:r>
              <a:rPr sz="1400" dirty="0">
                <a:latin typeface="+mj-lt"/>
              </a:rPr>
              <a:t> </a:t>
            </a:r>
            <a:r>
              <a:rPr sz="1400" dirty="0" err="1">
                <a:latin typeface="+mj-lt"/>
              </a:rPr>
              <a:t>l'agente</a:t>
            </a:r>
            <a:r>
              <a:rPr sz="1400" dirty="0">
                <a:latin typeface="+mj-lt"/>
              </a:rPr>
              <a:t> della </a:t>
            </a:r>
            <a:r>
              <a:rPr sz="1400" dirty="0" err="1">
                <a:latin typeface="+mj-lt"/>
              </a:rPr>
              <a:t>riscossione</a:t>
            </a:r>
            <a:r>
              <a:rPr sz="1400" dirty="0">
                <a:latin typeface="+mj-lt"/>
              </a:rPr>
              <a:t> è tenuto a </a:t>
            </a:r>
            <a:r>
              <a:rPr sz="1400" dirty="0" err="1">
                <a:latin typeface="+mj-lt"/>
              </a:rPr>
              <a:t>rendere</a:t>
            </a:r>
            <a:r>
              <a:rPr sz="1400" dirty="0">
                <a:latin typeface="+mj-lt"/>
              </a:rPr>
              <a:t> </a:t>
            </a:r>
            <a:r>
              <a:rPr sz="1400" dirty="0" err="1">
                <a:latin typeface="+mj-lt"/>
              </a:rPr>
              <a:t>disponibili</a:t>
            </a:r>
            <a:r>
              <a:rPr sz="1400" dirty="0">
                <a:latin typeface="+mj-lt"/>
              </a:rPr>
              <a:t>, </a:t>
            </a:r>
            <a:r>
              <a:rPr sz="1400" dirty="0" err="1">
                <a:latin typeface="+mj-lt"/>
              </a:rPr>
              <a:t>mediante</a:t>
            </a:r>
            <a:r>
              <a:rPr sz="1400" dirty="0">
                <a:latin typeface="+mj-lt"/>
              </a:rPr>
              <a:t> </a:t>
            </a:r>
            <a:r>
              <a:rPr sz="1400" dirty="0" err="1">
                <a:latin typeface="+mj-lt"/>
              </a:rPr>
              <a:t>apposito</a:t>
            </a:r>
            <a:r>
              <a:rPr sz="1400" dirty="0">
                <a:latin typeface="+mj-lt"/>
              </a:rPr>
              <a:t> </a:t>
            </a:r>
            <a:r>
              <a:rPr sz="1400" dirty="0" err="1">
                <a:latin typeface="+mj-lt"/>
              </a:rPr>
              <a:t>servizio</a:t>
            </a:r>
            <a:r>
              <a:rPr sz="1400" dirty="0">
                <a:latin typeface="+mj-lt"/>
              </a:rPr>
              <a:t>, </a:t>
            </a:r>
            <a:r>
              <a:rPr sz="1400" dirty="0" err="1">
                <a:latin typeface="+mj-lt"/>
              </a:rPr>
              <a:t>sul</a:t>
            </a:r>
            <a:r>
              <a:rPr sz="1400" dirty="0">
                <a:latin typeface="+mj-lt"/>
              </a:rPr>
              <a:t> proprio </a:t>
            </a:r>
            <a:r>
              <a:rPr sz="1400" dirty="0" err="1">
                <a:latin typeface="+mj-lt"/>
              </a:rPr>
              <a:t>sito</a:t>
            </a:r>
            <a:r>
              <a:rPr sz="1400" dirty="0">
                <a:latin typeface="+mj-lt"/>
              </a:rPr>
              <a:t> internet </a:t>
            </a:r>
            <a:r>
              <a:rPr sz="1400" dirty="0" err="1">
                <a:latin typeface="+mj-lt"/>
              </a:rPr>
              <a:t>istituzionale</a:t>
            </a:r>
            <a:r>
              <a:rPr sz="1400" dirty="0">
                <a:latin typeface="+mj-lt"/>
              </a:rPr>
              <a:t>;</a:t>
            </a:r>
          </a:p>
          <a:p>
            <a:pPr marL="257175" indent="-257175" algn="just">
              <a:lnSpc>
                <a:spcPct val="150000"/>
              </a:lnSpc>
              <a:buSzPct val="100000"/>
              <a:buFont typeface="Helvetica"/>
              <a:buChar char="❖"/>
              <a:defRPr sz="2000">
                <a:latin typeface="Poppins"/>
                <a:ea typeface="Poppins"/>
                <a:cs typeface="Poppins"/>
                <a:sym typeface="Poppins"/>
              </a:defRPr>
            </a:pPr>
            <a:r>
              <a:rPr sz="1400" dirty="0" err="1">
                <a:latin typeface="+mj-lt"/>
              </a:rPr>
              <a:t>Presso</a:t>
            </a:r>
            <a:r>
              <a:rPr sz="1400" dirty="0">
                <a:latin typeface="+mj-lt"/>
              </a:rPr>
              <a:t> </a:t>
            </a:r>
            <a:r>
              <a:rPr sz="1400" dirty="0" err="1">
                <a:latin typeface="+mj-lt"/>
              </a:rPr>
              <a:t>gli</a:t>
            </a:r>
            <a:r>
              <a:rPr sz="1400" dirty="0">
                <a:latin typeface="+mj-lt"/>
              </a:rPr>
              <a:t> </a:t>
            </a:r>
            <a:r>
              <a:rPr sz="1400" dirty="0" err="1">
                <a:latin typeface="+mj-lt"/>
              </a:rPr>
              <a:t>sportelli</a:t>
            </a:r>
            <a:r>
              <a:rPr sz="1400" dirty="0">
                <a:latin typeface="+mj-lt"/>
              </a:rPr>
              <a:t> </a:t>
            </a:r>
            <a:r>
              <a:rPr sz="1400" dirty="0" err="1">
                <a:latin typeface="+mj-lt"/>
              </a:rPr>
              <a:t>dell'agente</a:t>
            </a:r>
            <a:r>
              <a:rPr sz="1400" dirty="0">
                <a:latin typeface="+mj-lt"/>
              </a:rPr>
              <a:t> della </a:t>
            </a:r>
            <a:r>
              <a:rPr sz="1400" dirty="0" err="1">
                <a:latin typeface="+mj-lt"/>
              </a:rPr>
              <a:t>riscossione</a:t>
            </a:r>
            <a:r>
              <a:rPr sz="1400" dirty="0">
                <a:latin typeface="+mj-lt"/>
              </a:rPr>
              <a:t>.</a:t>
            </a:r>
          </a:p>
        </p:txBody>
      </p:sp>
      <p:sp>
        <p:nvSpPr>
          <p:cNvPr id="818" name="CasellaDiTesto 6"/>
          <p:cNvSpPr txBox="1"/>
          <p:nvPr/>
        </p:nvSpPr>
        <p:spPr>
          <a:xfrm>
            <a:off x="1145658" y="3661363"/>
            <a:ext cx="6669805" cy="729044"/>
          </a:xfrm>
          <a:prstGeom prst="rect">
            <a:avLst/>
          </a:prstGeom>
          <a:noFill/>
          <a:ln>
            <a:no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89" tIns="34289" rIns="34289" bIns="34289" anchor="ctr">
            <a:spAutoFit/>
          </a:bodyPr>
          <a:lstStyle>
            <a:lvl1pPr algn="ctr">
              <a:lnSpc>
                <a:spcPct val="150000"/>
              </a:lnSpc>
              <a:defRPr sz="2000">
                <a:solidFill>
                  <a:srgbClr val="FEFEFE"/>
                </a:solidFill>
                <a:latin typeface="Poppins"/>
                <a:ea typeface="Poppins"/>
                <a:cs typeface="Poppins"/>
                <a:sym typeface="Poppins"/>
              </a:defRPr>
            </a:lvl1pPr>
          </a:lstStyle>
          <a:p>
            <a:r>
              <a:rPr sz="1500" b="1" dirty="0">
                <a:solidFill>
                  <a:schemeClr val="tx1"/>
                </a:solidFill>
                <a:latin typeface="+mj-lt"/>
              </a:rPr>
              <a:t>Non è </a:t>
            </a:r>
            <a:r>
              <a:rPr sz="1500" b="1" dirty="0" err="1">
                <a:solidFill>
                  <a:schemeClr val="tx1"/>
                </a:solidFill>
                <a:latin typeface="+mj-lt"/>
              </a:rPr>
              <a:t>possibile</a:t>
            </a:r>
            <a:r>
              <a:rPr sz="1500" b="1" dirty="0">
                <a:solidFill>
                  <a:schemeClr val="tx1"/>
                </a:solidFill>
                <a:latin typeface="+mj-lt"/>
              </a:rPr>
              <a:t> </a:t>
            </a:r>
            <a:r>
              <a:rPr sz="1500" b="1" dirty="0" err="1">
                <a:solidFill>
                  <a:schemeClr val="tx1"/>
                </a:solidFill>
                <a:latin typeface="+mj-lt"/>
              </a:rPr>
              <a:t>applicare</a:t>
            </a:r>
            <a:r>
              <a:rPr sz="1500" b="1" dirty="0">
                <a:solidFill>
                  <a:schemeClr val="tx1"/>
                </a:solidFill>
                <a:latin typeface="+mj-lt"/>
              </a:rPr>
              <a:t> la </a:t>
            </a:r>
            <a:r>
              <a:rPr sz="1500" b="1" dirty="0" err="1">
                <a:solidFill>
                  <a:schemeClr val="tx1"/>
                </a:solidFill>
                <a:latin typeface="+mj-lt"/>
              </a:rPr>
              <a:t>procedura</a:t>
            </a:r>
            <a:r>
              <a:rPr sz="1500" b="1" dirty="0">
                <a:solidFill>
                  <a:schemeClr val="tx1"/>
                </a:solidFill>
                <a:latin typeface="+mj-lt"/>
              </a:rPr>
              <a:t> RUOL </a:t>
            </a:r>
            <a:r>
              <a:rPr sz="1500" b="1" dirty="0" err="1">
                <a:solidFill>
                  <a:schemeClr val="tx1"/>
                </a:solidFill>
                <a:latin typeface="+mj-lt"/>
              </a:rPr>
              <a:t>impiegando</a:t>
            </a:r>
            <a:r>
              <a:rPr sz="1500" b="1" dirty="0">
                <a:solidFill>
                  <a:schemeClr val="tx1"/>
                </a:solidFill>
                <a:latin typeface="+mj-lt"/>
              </a:rPr>
              <a:t> </a:t>
            </a:r>
            <a:r>
              <a:rPr sz="1500" b="1" dirty="0" err="1">
                <a:solidFill>
                  <a:schemeClr val="tx1"/>
                </a:solidFill>
                <a:latin typeface="+mj-lt"/>
              </a:rPr>
              <a:t>crediti</a:t>
            </a:r>
            <a:r>
              <a:rPr sz="1500" b="1" dirty="0">
                <a:solidFill>
                  <a:schemeClr val="tx1"/>
                </a:solidFill>
                <a:latin typeface="+mj-lt"/>
              </a:rPr>
              <a:t> </a:t>
            </a:r>
            <a:r>
              <a:rPr sz="1500" b="1" dirty="0" err="1">
                <a:solidFill>
                  <a:schemeClr val="tx1"/>
                </a:solidFill>
                <a:latin typeface="+mj-lt"/>
              </a:rPr>
              <a:t>fiscali</a:t>
            </a:r>
            <a:r>
              <a:rPr sz="1500" b="1" dirty="0">
                <a:solidFill>
                  <a:schemeClr val="tx1"/>
                </a:solidFill>
                <a:latin typeface="+mj-lt"/>
              </a:rPr>
              <a:t> (</a:t>
            </a:r>
            <a:r>
              <a:rPr sz="1500" b="1" dirty="0" err="1">
                <a:solidFill>
                  <a:schemeClr val="tx1"/>
                </a:solidFill>
                <a:latin typeface="+mj-lt"/>
              </a:rPr>
              <a:t>risposta</a:t>
            </a:r>
            <a:r>
              <a:rPr sz="1500" b="1" dirty="0">
                <a:solidFill>
                  <a:schemeClr val="tx1"/>
                </a:solidFill>
                <a:latin typeface="+mj-lt"/>
              </a:rPr>
              <a:t> n. 372</a:t>
            </a:r>
            <a:r>
              <a:rPr lang="it-IT" sz="1500" b="1" dirty="0">
                <a:solidFill>
                  <a:schemeClr val="tx1"/>
                </a:solidFill>
                <a:latin typeface="+mj-lt"/>
              </a:rPr>
              <a:t>/</a:t>
            </a:r>
            <a:r>
              <a:rPr sz="1500" b="1" dirty="0">
                <a:solidFill>
                  <a:schemeClr val="tx1"/>
                </a:solidFill>
                <a:latin typeface="+mj-lt"/>
              </a:rPr>
              <a:t>2023</a:t>
            </a:r>
            <a:r>
              <a:rPr lang="it-IT" sz="1500" b="1" dirty="0">
                <a:solidFill>
                  <a:schemeClr val="tx1"/>
                </a:solidFill>
                <a:latin typeface="+mj-lt"/>
              </a:rPr>
              <a:t>)</a:t>
            </a:r>
            <a:endParaRPr sz="1500" b="1" dirty="0">
              <a:solidFill>
                <a:schemeClr val="tx1"/>
              </a:solidFill>
              <a:latin typeface="+mj-lt"/>
            </a:endParaRPr>
          </a:p>
        </p:txBody>
      </p:sp>
      <p:sp>
        <p:nvSpPr>
          <p:cNvPr id="2" name="Titolo 1">
            <a:extLst>
              <a:ext uri="{FF2B5EF4-FFF2-40B4-BE49-F238E27FC236}">
                <a16:creationId xmlns:a16="http://schemas.microsoft.com/office/drawing/2014/main" id="{79BED298-B0D4-A5FF-629D-D44B46F6A6BF}"/>
              </a:ext>
            </a:extLst>
          </p:cNvPr>
          <p:cNvSpPr txBox="1">
            <a:spLocks/>
          </p:cNvSpPr>
          <p:nvPr/>
        </p:nvSpPr>
        <p:spPr>
          <a:xfrm>
            <a:off x="566057" y="540099"/>
            <a:ext cx="8011886" cy="626851"/>
          </a:xfrm>
          <a:prstGeom prst="rect">
            <a:avLst/>
          </a:prstGeom>
        </p:spPr>
        <p:txBody>
          <a:bodyPr vert="horz" lIns="91440" tIns="45720" rIns="91440" bIns="45720" rtlCol="0" anchor="ctr">
            <a:normAutofit/>
          </a:bodyPr>
          <a:lstStyle>
            <a:lvl1pPr algn="l" defTabSz="685800" rtl="0" eaLnBrk="1" latinLnBrk="0" hangingPunct="1">
              <a:lnSpc>
                <a:spcPct val="100000"/>
              </a:lnSpc>
              <a:spcBef>
                <a:spcPct val="0"/>
              </a:spcBef>
              <a:buNone/>
              <a:defRPr sz="1500" b="1" kern="1200">
                <a:solidFill>
                  <a:srgbClr val="484848"/>
                </a:solidFill>
                <a:latin typeface="Verdana" panose="020B0604030504040204" pitchFamily="34" charset="0"/>
                <a:ea typeface="Verdana" panose="020B0604030504040204" pitchFamily="34" charset="0"/>
                <a:cs typeface="Verdana" panose="020B0604030504040204" pitchFamily="34" charset="0"/>
              </a:defRPr>
            </a:lvl1pPr>
          </a:lstStyle>
          <a:p>
            <a:r>
              <a:rPr lang="it-IT" dirty="0">
                <a:solidFill>
                  <a:schemeClr val="tx1"/>
                </a:solidFill>
                <a:latin typeface="+mj-lt"/>
              </a:rPr>
              <a:t>Rottamazione-quinquies</a:t>
            </a:r>
          </a:p>
        </p:txBody>
      </p:sp>
      <p:sp>
        <p:nvSpPr>
          <p:cNvPr id="3" name="Segnaposto numero diapositiva 3">
            <a:extLst>
              <a:ext uri="{FF2B5EF4-FFF2-40B4-BE49-F238E27FC236}">
                <a16:creationId xmlns:a16="http://schemas.microsoft.com/office/drawing/2014/main" id="{F249BE1D-4687-1A0A-25CB-AF1131C432A8}"/>
              </a:ext>
            </a:extLst>
          </p:cNvPr>
          <p:cNvSpPr txBox="1">
            <a:spLocks/>
          </p:cNvSpPr>
          <p:nvPr/>
        </p:nvSpPr>
        <p:spPr>
          <a:xfrm>
            <a:off x="3604591" y="4793767"/>
            <a:ext cx="2292626"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FB5B9F2C-B2AC-42B8-8C0E-D6B8362F432E}" type="slidenum">
              <a:rPr lang="it-IT" sz="1300" b="1" smtClean="0">
                <a:solidFill>
                  <a:srgbClr val="0082C6"/>
                </a:solidFill>
                <a:latin typeface="+mj-lt"/>
              </a:rPr>
              <a:pPr algn="ctr"/>
              <a:t>183</a:t>
            </a:fld>
            <a:endParaRPr lang="it-IT" sz="1300" b="1" dirty="0">
              <a:solidFill>
                <a:srgbClr val="0082C6"/>
              </a:solidFill>
              <a:latin typeface="+mj-lt"/>
            </a:endParaRPr>
          </a:p>
        </p:txBody>
      </p:sp>
    </p:spTree>
    <p:extLst>
      <p:ext uri="{BB962C8B-B14F-4D97-AF65-F5344CB8AC3E}">
        <p14:creationId xmlns:p14="http://schemas.microsoft.com/office/powerpoint/2010/main" val="4057614106"/>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 name="Connettore diritto 3"/>
          <p:cNvSpPr/>
          <p:nvPr/>
        </p:nvSpPr>
        <p:spPr>
          <a:xfrm>
            <a:off x="0" y="0"/>
            <a:ext cx="685801" cy="0"/>
          </a:xfrm>
          <a:prstGeom prst="line">
            <a:avLst/>
          </a:prstGeom>
          <a:ln w="3175">
            <a:solidFill>
              <a:srgbClr val="FBFFFF"/>
            </a:solidFill>
            <a:miter/>
          </a:ln>
        </p:spPr>
        <p:txBody>
          <a:bodyPr lIns="34289" tIns="34289" rIns="34289" bIns="34289"/>
          <a:lstStyle/>
          <a:p>
            <a:endParaRPr sz="1350">
              <a:latin typeface="+mj-lt"/>
            </a:endParaRPr>
          </a:p>
        </p:txBody>
      </p:sp>
      <p:sp>
        <p:nvSpPr>
          <p:cNvPr id="823" name="CasellaDiTesto 5"/>
          <p:cNvSpPr txBox="1"/>
          <p:nvPr/>
        </p:nvSpPr>
        <p:spPr>
          <a:xfrm>
            <a:off x="566057" y="1497455"/>
            <a:ext cx="8011886" cy="11464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4289" tIns="34289" rIns="34289" bIns="34289">
            <a:spAutoFit/>
          </a:bodyPr>
          <a:lstStyle/>
          <a:p>
            <a:pPr algn="just">
              <a:lnSpc>
                <a:spcPct val="150000"/>
              </a:lnSpc>
              <a:defRPr sz="2000">
                <a:latin typeface="Poppins"/>
                <a:ea typeface="Poppins"/>
                <a:cs typeface="Poppins"/>
                <a:sym typeface="Poppins"/>
              </a:defRPr>
            </a:pPr>
            <a:r>
              <a:rPr sz="1200" dirty="0">
                <a:latin typeface="+mj-lt"/>
              </a:rPr>
              <a:t>In </a:t>
            </a:r>
            <a:r>
              <a:rPr sz="1200" dirty="0" err="1">
                <a:latin typeface="+mj-lt"/>
              </a:rPr>
              <a:t>caso</a:t>
            </a:r>
            <a:r>
              <a:rPr sz="1200" dirty="0">
                <a:latin typeface="+mj-lt"/>
              </a:rPr>
              <a:t> di </a:t>
            </a:r>
            <a:r>
              <a:rPr sz="1200" dirty="0" err="1">
                <a:latin typeface="+mj-lt"/>
              </a:rPr>
              <a:t>mancato</a:t>
            </a:r>
            <a:r>
              <a:rPr sz="1200" dirty="0">
                <a:latin typeface="+mj-lt"/>
              </a:rPr>
              <a:t> o di </a:t>
            </a:r>
            <a:r>
              <a:rPr sz="1200" dirty="0" err="1">
                <a:latin typeface="+mj-lt"/>
              </a:rPr>
              <a:t>insufficiente</a:t>
            </a:r>
            <a:r>
              <a:rPr sz="1200" dirty="0">
                <a:latin typeface="+mj-lt"/>
              </a:rPr>
              <a:t> </a:t>
            </a:r>
            <a:r>
              <a:rPr sz="1200" dirty="0" err="1">
                <a:latin typeface="+mj-lt"/>
              </a:rPr>
              <a:t>versamento</a:t>
            </a:r>
            <a:r>
              <a:rPr sz="1200" dirty="0">
                <a:latin typeface="+mj-lt"/>
              </a:rPr>
              <a:t>:</a:t>
            </a:r>
          </a:p>
          <a:p>
            <a:pPr marL="257175" indent="-257175" algn="just">
              <a:lnSpc>
                <a:spcPct val="150000"/>
              </a:lnSpc>
              <a:buSzPct val="100000"/>
              <a:buFont typeface="Arial"/>
              <a:buChar char="•"/>
              <a:defRPr sz="2000">
                <a:latin typeface="Poppins"/>
                <a:ea typeface="Poppins"/>
                <a:cs typeface="Poppins"/>
                <a:sym typeface="Poppins"/>
              </a:defRPr>
            </a:pPr>
            <a:r>
              <a:rPr sz="1200" dirty="0" err="1">
                <a:latin typeface="+mj-lt"/>
              </a:rPr>
              <a:t>dell'unica</a:t>
            </a:r>
            <a:r>
              <a:rPr sz="1200" dirty="0">
                <a:latin typeface="+mj-lt"/>
              </a:rPr>
              <a:t> rata </a:t>
            </a:r>
            <a:r>
              <a:rPr sz="1200" dirty="0" err="1">
                <a:latin typeface="+mj-lt"/>
              </a:rPr>
              <a:t>scelta</a:t>
            </a:r>
            <a:r>
              <a:rPr sz="1200" dirty="0">
                <a:latin typeface="+mj-lt"/>
              </a:rPr>
              <a:t> dal </a:t>
            </a:r>
            <a:r>
              <a:rPr sz="1200" dirty="0" err="1">
                <a:latin typeface="+mj-lt"/>
              </a:rPr>
              <a:t>debitore</a:t>
            </a:r>
            <a:r>
              <a:rPr sz="1200" dirty="0">
                <a:latin typeface="+mj-lt"/>
              </a:rPr>
              <a:t> per </a:t>
            </a:r>
            <a:r>
              <a:rPr sz="1200" dirty="0" err="1">
                <a:latin typeface="+mj-lt"/>
              </a:rPr>
              <a:t>effettuare</a:t>
            </a:r>
            <a:r>
              <a:rPr sz="1200" dirty="0">
                <a:latin typeface="+mj-lt"/>
              </a:rPr>
              <a:t> il </a:t>
            </a:r>
            <a:r>
              <a:rPr sz="1200" dirty="0" err="1">
                <a:latin typeface="+mj-lt"/>
              </a:rPr>
              <a:t>pagamento</a:t>
            </a:r>
            <a:r>
              <a:rPr sz="1200" dirty="0">
                <a:latin typeface="+mj-lt"/>
              </a:rPr>
              <a:t>;</a:t>
            </a:r>
          </a:p>
          <a:p>
            <a:pPr marL="257175" indent="-257175" algn="just">
              <a:lnSpc>
                <a:spcPct val="150000"/>
              </a:lnSpc>
              <a:buSzPct val="100000"/>
              <a:buFont typeface="Arial"/>
              <a:buChar char="•"/>
              <a:defRPr sz="2000">
                <a:latin typeface="Poppins"/>
                <a:ea typeface="Poppins"/>
                <a:cs typeface="Poppins"/>
                <a:sym typeface="Poppins"/>
              </a:defRPr>
            </a:pPr>
            <a:r>
              <a:rPr sz="1200" dirty="0">
                <a:latin typeface="+mj-lt"/>
              </a:rPr>
              <a:t>di due rate, </a:t>
            </a:r>
            <a:r>
              <a:rPr sz="1200" dirty="0" err="1">
                <a:latin typeface="+mj-lt"/>
              </a:rPr>
              <a:t>anche</a:t>
            </a:r>
            <a:r>
              <a:rPr sz="1200" dirty="0">
                <a:latin typeface="+mj-lt"/>
              </a:rPr>
              <a:t> non consecutive, di quelle </a:t>
            </a:r>
            <a:r>
              <a:rPr sz="1200" dirty="0" err="1">
                <a:latin typeface="+mj-lt"/>
              </a:rPr>
              <a:t>nelle</a:t>
            </a:r>
            <a:r>
              <a:rPr sz="1200" dirty="0">
                <a:latin typeface="+mj-lt"/>
              </a:rPr>
              <a:t> </a:t>
            </a:r>
            <a:r>
              <a:rPr sz="1200" dirty="0" err="1">
                <a:latin typeface="+mj-lt"/>
              </a:rPr>
              <a:t>quali</a:t>
            </a:r>
            <a:r>
              <a:rPr sz="1200" dirty="0">
                <a:latin typeface="+mj-lt"/>
              </a:rPr>
              <a:t> il </a:t>
            </a:r>
            <a:r>
              <a:rPr sz="1200" dirty="0" err="1">
                <a:latin typeface="+mj-lt"/>
              </a:rPr>
              <a:t>debitore</a:t>
            </a:r>
            <a:r>
              <a:rPr sz="1200" dirty="0">
                <a:latin typeface="+mj-lt"/>
              </a:rPr>
              <a:t> ha </a:t>
            </a:r>
            <a:r>
              <a:rPr sz="1200" dirty="0" err="1">
                <a:latin typeface="+mj-lt"/>
              </a:rPr>
              <a:t>scelto</a:t>
            </a:r>
            <a:r>
              <a:rPr sz="1200" dirty="0">
                <a:latin typeface="+mj-lt"/>
              </a:rPr>
              <a:t> di </a:t>
            </a:r>
            <a:r>
              <a:rPr sz="1200" dirty="0" err="1">
                <a:latin typeface="+mj-lt"/>
              </a:rPr>
              <a:t>dilazionare</a:t>
            </a:r>
            <a:r>
              <a:rPr sz="1200" dirty="0">
                <a:latin typeface="+mj-lt"/>
              </a:rPr>
              <a:t> il </a:t>
            </a:r>
            <a:r>
              <a:rPr sz="1200" dirty="0" err="1">
                <a:latin typeface="+mj-lt"/>
              </a:rPr>
              <a:t>pagamento</a:t>
            </a:r>
            <a:r>
              <a:rPr sz="1200" dirty="0">
                <a:latin typeface="+mj-lt"/>
              </a:rPr>
              <a:t>;</a:t>
            </a:r>
          </a:p>
          <a:p>
            <a:pPr marL="257175" indent="-257175" algn="just">
              <a:lnSpc>
                <a:spcPct val="150000"/>
              </a:lnSpc>
              <a:buSzPct val="100000"/>
              <a:buFont typeface="Arial"/>
              <a:buChar char="•"/>
              <a:defRPr sz="2000">
                <a:latin typeface="Poppins"/>
                <a:ea typeface="Poppins"/>
                <a:cs typeface="Poppins"/>
                <a:sym typeface="Poppins"/>
              </a:defRPr>
            </a:pPr>
            <a:r>
              <a:rPr sz="1200" dirty="0" err="1">
                <a:latin typeface="+mj-lt"/>
              </a:rPr>
              <a:t>dell’ultima</a:t>
            </a:r>
            <a:r>
              <a:rPr sz="1200" dirty="0">
                <a:latin typeface="+mj-lt"/>
              </a:rPr>
              <a:t> rata di quelle </a:t>
            </a:r>
            <a:r>
              <a:rPr sz="1200" dirty="0" err="1">
                <a:latin typeface="+mj-lt"/>
              </a:rPr>
              <a:t>nelle</a:t>
            </a:r>
            <a:r>
              <a:rPr sz="1200" dirty="0">
                <a:latin typeface="+mj-lt"/>
              </a:rPr>
              <a:t> </a:t>
            </a:r>
            <a:r>
              <a:rPr sz="1200" dirty="0" err="1">
                <a:latin typeface="+mj-lt"/>
              </a:rPr>
              <a:t>quali</a:t>
            </a:r>
            <a:r>
              <a:rPr sz="1200" dirty="0">
                <a:latin typeface="+mj-lt"/>
              </a:rPr>
              <a:t> il </a:t>
            </a:r>
            <a:r>
              <a:rPr sz="1200" dirty="0" err="1">
                <a:latin typeface="+mj-lt"/>
              </a:rPr>
              <a:t>debitore</a:t>
            </a:r>
            <a:r>
              <a:rPr sz="1200" dirty="0">
                <a:latin typeface="+mj-lt"/>
              </a:rPr>
              <a:t> ha </a:t>
            </a:r>
            <a:r>
              <a:rPr sz="1200" dirty="0" err="1">
                <a:latin typeface="+mj-lt"/>
              </a:rPr>
              <a:t>scelto</a:t>
            </a:r>
            <a:r>
              <a:rPr sz="1200" dirty="0">
                <a:latin typeface="+mj-lt"/>
              </a:rPr>
              <a:t> di </a:t>
            </a:r>
            <a:r>
              <a:rPr sz="1200" dirty="0" err="1">
                <a:latin typeface="+mj-lt"/>
              </a:rPr>
              <a:t>dilazionare</a:t>
            </a:r>
            <a:r>
              <a:rPr sz="1200" dirty="0">
                <a:latin typeface="+mj-lt"/>
              </a:rPr>
              <a:t> il </a:t>
            </a:r>
            <a:r>
              <a:rPr sz="1200" dirty="0" err="1">
                <a:latin typeface="+mj-lt"/>
              </a:rPr>
              <a:t>pagamento</a:t>
            </a:r>
            <a:r>
              <a:rPr sz="1200" dirty="0">
                <a:latin typeface="+mj-lt"/>
              </a:rPr>
              <a:t>.</a:t>
            </a:r>
          </a:p>
        </p:txBody>
      </p:sp>
      <p:sp>
        <p:nvSpPr>
          <p:cNvPr id="825" name="CasellaDiTesto 6"/>
          <p:cNvSpPr txBox="1"/>
          <p:nvPr/>
        </p:nvSpPr>
        <p:spPr>
          <a:xfrm>
            <a:off x="1075748" y="3342032"/>
            <a:ext cx="6992504" cy="729044"/>
          </a:xfrm>
          <a:prstGeom prst="rect">
            <a:avLst/>
          </a:prstGeom>
          <a:noFill/>
          <a:ln>
            <a:no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89" tIns="34289" rIns="34289" bIns="34289" anchor="ctr">
            <a:spAutoFit/>
          </a:bodyPr>
          <a:lstStyle>
            <a:lvl1pPr algn="ctr">
              <a:lnSpc>
                <a:spcPct val="150000"/>
              </a:lnSpc>
              <a:defRPr sz="2000">
                <a:solidFill>
                  <a:srgbClr val="FEFEFE"/>
                </a:solidFill>
                <a:latin typeface="Poppins"/>
                <a:ea typeface="Poppins"/>
                <a:cs typeface="Poppins"/>
                <a:sym typeface="Poppins"/>
              </a:defRPr>
            </a:lvl1pPr>
          </a:lstStyle>
          <a:p>
            <a:r>
              <a:rPr sz="1500" b="1" dirty="0">
                <a:solidFill>
                  <a:schemeClr val="tx1"/>
                </a:solidFill>
                <a:latin typeface="+mj-lt"/>
              </a:rPr>
              <a:t>Non trova </a:t>
            </a:r>
            <a:r>
              <a:rPr sz="1500" b="1" dirty="0" err="1">
                <a:solidFill>
                  <a:schemeClr val="tx1"/>
                </a:solidFill>
                <a:latin typeface="+mj-lt"/>
              </a:rPr>
              <a:t>applicazione</a:t>
            </a:r>
            <a:r>
              <a:rPr sz="1500" b="1" dirty="0">
                <a:solidFill>
                  <a:schemeClr val="tx1"/>
                </a:solidFill>
                <a:latin typeface="+mj-lt"/>
              </a:rPr>
              <a:t> le </a:t>
            </a:r>
            <a:r>
              <a:rPr sz="1500" b="1" dirty="0" err="1">
                <a:solidFill>
                  <a:schemeClr val="tx1"/>
                </a:solidFill>
                <a:latin typeface="+mj-lt"/>
              </a:rPr>
              <a:t>disposizioni</a:t>
            </a:r>
            <a:r>
              <a:rPr sz="1500" b="1" dirty="0">
                <a:solidFill>
                  <a:schemeClr val="tx1"/>
                </a:solidFill>
                <a:latin typeface="+mj-lt"/>
              </a:rPr>
              <a:t> in </a:t>
            </a:r>
            <a:r>
              <a:rPr sz="1500" b="1" dirty="0" err="1">
                <a:solidFill>
                  <a:schemeClr val="tx1"/>
                </a:solidFill>
                <a:latin typeface="+mj-lt"/>
              </a:rPr>
              <a:t>tema</a:t>
            </a:r>
            <a:r>
              <a:rPr sz="1500" b="1" dirty="0">
                <a:solidFill>
                  <a:schemeClr val="tx1"/>
                </a:solidFill>
                <a:latin typeface="+mj-lt"/>
              </a:rPr>
              <a:t> di </a:t>
            </a:r>
            <a:r>
              <a:rPr sz="1500" b="1" dirty="0" err="1">
                <a:solidFill>
                  <a:schemeClr val="tx1"/>
                </a:solidFill>
                <a:latin typeface="+mj-lt"/>
              </a:rPr>
              <a:t>lieve</a:t>
            </a:r>
            <a:r>
              <a:rPr sz="1500" b="1" dirty="0">
                <a:solidFill>
                  <a:schemeClr val="tx1"/>
                </a:solidFill>
                <a:latin typeface="+mj-lt"/>
              </a:rPr>
              <a:t> </a:t>
            </a:r>
            <a:r>
              <a:rPr sz="1500" b="1" dirty="0" err="1">
                <a:solidFill>
                  <a:schemeClr val="tx1"/>
                </a:solidFill>
                <a:latin typeface="+mj-lt"/>
              </a:rPr>
              <a:t>inadempimento</a:t>
            </a:r>
            <a:r>
              <a:rPr sz="1500" b="1" dirty="0">
                <a:solidFill>
                  <a:schemeClr val="tx1"/>
                </a:solidFill>
                <a:latin typeface="+mj-lt"/>
              </a:rPr>
              <a:t> e non </a:t>
            </a:r>
            <a:r>
              <a:rPr sz="1500" b="1" dirty="0" err="1">
                <a:solidFill>
                  <a:schemeClr val="tx1"/>
                </a:solidFill>
                <a:latin typeface="+mj-lt"/>
              </a:rPr>
              <a:t>nemmeno</a:t>
            </a:r>
            <a:r>
              <a:rPr sz="1500" b="1" dirty="0">
                <a:solidFill>
                  <a:schemeClr val="tx1"/>
                </a:solidFill>
                <a:latin typeface="+mj-lt"/>
              </a:rPr>
              <a:t> </a:t>
            </a:r>
            <a:r>
              <a:rPr sz="1500" b="1" dirty="0" err="1">
                <a:solidFill>
                  <a:schemeClr val="tx1"/>
                </a:solidFill>
                <a:latin typeface="+mj-lt"/>
              </a:rPr>
              <a:t>previsto</a:t>
            </a:r>
            <a:r>
              <a:rPr sz="1500" b="1" dirty="0">
                <a:solidFill>
                  <a:schemeClr val="tx1"/>
                </a:solidFill>
                <a:latin typeface="+mj-lt"/>
              </a:rPr>
              <a:t> il </a:t>
            </a:r>
            <a:r>
              <a:rPr sz="1500" b="1" dirty="0" err="1">
                <a:solidFill>
                  <a:schemeClr val="tx1"/>
                </a:solidFill>
                <a:latin typeface="+mj-lt"/>
              </a:rPr>
              <a:t>termine</a:t>
            </a:r>
            <a:r>
              <a:rPr sz="1500" b="1" dirty="0">
                <a:solidFill>
                  <a:schemeClr val="tx1"/>
                </a:solidFill>
                <a:latin typeface="+mj-lt"/>
              </a:rPr>
              <a:t> di </a:t>
            </a:r>
            <a:r>
              <a:rPr sz="1500" b="1" dirty="0" err="1">
                <a:solidFill>
                  <a:schemeClr val="tx1"/>
                </a:solidFill>
                <a:latin typeface="+mj-lt"/>
              </a:rPr>
              <a:t>tolleranza</a:t>
            </a:r>
            <a:r>
              <a:rPr sz="1500" b="1" dirty="0">
                <a:solidFill>
                  <a:schemeClr val="tx1"/>
                </a:solidFill>
                <a:latin typeface="+mj-lt"/>
              </a:rPr>
              <a:t> di 5 </a:t>
            </a:r>
            <a:r>
              <a:rPr sz="1500" b="1" dirty="0" err="1">
                <a:solidFill>
                  <a:schemeClr val="tx1"/>
                </a:solidFill>
                <a:latin typeface="+mj-lt"/>
              </a:rPr>
              <a:t>giorni</a:t>
            </a:r>
            <a:endParaRPr sz="1500" b="1" dirty="0">
              <a:solidFill>
                <a:schemeClr val="tx1"/>
              </a:solidFill>
              <a:latin typeface="+mj-lt"/>
            </a:endParaRPr>
          </a:p>
        </p:txBody>
      </p:sp>
      <p:sp>
        <p:nvSpPr>
          <p:cNvPr id="2" name="Titolo 1">
            <a:extLst>
              <a:ext uri="{FF2B5EF4-FFF2-40B4-BE49-F238E27FC236}">
                <a16:creationId xmlns:a16="http://schemas.microsoft.com/office/drawing/2014/main" id="{FFD331D9-9D64-AEDA-9E1F-4EF7EDC48A5F}"/>
              </a:ext>
            </a:extLst>
          </p:cNvPr>
          <p:cNvSpPr txBox="1">
            <a:spLocks/>
          </p:cNvSpPr>
          <p:nvPr/>
        </p:nvSpPr>
        <p:spPr>
          <a:xfrm>
            <a:off x="566057" y="540099"/>
            <a:ext cx="8011886" cy="626851"/>
          </a:xfrm>
          <a:prstGeom prst="rect">
            <a:avLst/>
          </a:prstGeom>
        </p:spPr>
        <p:txBody>
          <a:bodyPr vert="horz" lIns="91440" tIns="45720" rIns="91440" bIns="45720" rtlCol="0" anchor="ctr">
            <a:normAutofit/>
          </a:bodyPr>
          <a:lstStyle>
            <a:lvl1pPr algn="l" defTabSz="685800" rtl="0" eaLnBrk="1" latinLnBrk="0" hangingPunct="1">
              <a:lnSpc>
                <a:spcPct val="100000"/>
              </a:lnSpc>
              <a:spcBef>
                <a:spcPct val="0"/>
              </a:spcBef>
              <a:buNone/>
              <a:defRPr sz="1500" b="1" kern="1200">
                <a:solidFill>
                  <a:srgbClr val="484848"/>
                </a:solidFill>
                <a:latin typeface="Verdana" panose="020B0604030504040204" pitchFamily="34" charset="0"/>
                <a:ea typeface="Verdana" panose="020B0604030504040204" pitchFamily="34" charset="0"/>
                <a:cs typeface="Verdana" panose="020B0604030504040204" pitchFamily="34" charset="0"/>
              </a:defRPr>
            </a:lvl1pPr>
          </a:lstStyle>
          <a:p>
            <a:r>
              <a:rPr lang="it-IT" dirty="0">
                <a:solidFill>
                  <a:schemeClr val="tx1"/>
                </a:solidFill>
                <a:latin typeface="+mj-lt"/>
              </a:rPr>
              <a:t>Rottamazione-quinquies</a:t>
            </a:r>
          </a:p>
        </p:txBody>
      </p:sp>
      <p:sp>
        <p:nvSpPr>
          <p:cNvPr id="3" name="Segnaposto numero diapositiva 3">
            <a:extLst>
              <a:ext uri="{FF2B5EF4-FFF2-40B4-BE49-F238E27FC236}">
                <a16:creationId xmlns:a16="http://schemas.microsoft.com/office/drawing/2014/main" id="{5EF3502A-FEFA-5AD5-E808-3630703151CF}"/>
              </a:ext>
            </a:extLst>
          </p:cNvPr>
          <p:cNvSpPr txBox="1">
            <a:spLocks/>
          </p:cNvSpPr>
          <p:nvPr/>
        </p:nvSpPr>
        <p:spPr>
          <a:xfrm>
            <a:off x="3604591" y="4793767"/>
            <a:ext cx="2292626"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FB5B9F2C-B2AC-42B8-8C0E-D6B8362F432E}" type="slidenum">
              <a:rPr lang="it-IT" sz="1300" b="1" smtClean="0">
                <a:solidFill>
                  <a:srgbClr val="0082C6"/>
                </a:solidFill>
                <a:latin typeface="+mj-lt"/>
              </a:rPr>
              <a:pPr algn="ctr"/>
              <a:t>184</a:t>
            </a:fld>
            <a:endParaRPr lang="it-IT" sz="1300" b="1" dirty="0">
              <a:solidFill>
                <a:srgbClr val="0082C6"/>
              </a:solidFill>
              <a:latin typeface="+mj-lt"/>
            </a:endParaRPr>
          </a:p>
        </p:txBody>
      </p:sp>
    </p:spTree>
    <p:extLst>
      <p:ext uri="{BB962C8B-B14F-4D97-AF65-F5344CB8AC3E}">
        <p14:creationId xmlns:p14="http://schemas.microsoft.com/office/powerpoint/2010/main" val="536527398"/>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7" name="Connettore diritto 3"/>
          <p:cNvSpPr/>
          <p:nvPr/>
        </p:nvSpPr>
        <p:spPr>
          <a:xfrm>
            <a:off x="0" y="0"/>
            <a:ext cx="685801" cy="0"/>
          </a:xfrm>
          <a:prstGeom prst="line">
            <a:avLst/>
          </a:prstGeom>
          <a:ln w="3175">
            <a:solidFill>
              <a:srgbClr val="FBFFFF"/>
            </a:solidFill>
            <a:miter/>
          </a:ln>
        </p:spPr>
        <p:txBody>
          <a:bodyPr lIns="34289" tIns="34289" rIns="34289" bIns="34289"/>
          <a:lstStyle/>
          <a:p>
            <a:endParaRPr sz="1350">
              <a:latin typeface="+mj-lt"/>
            </a:endParaRPr>
          </a:p>
        </p:txBody>
      </p:sp>
      <p:sp>
        <p:nvSpPr>
          <p:cNvPr id="830" name="CasellaDiTesto 5"/>
          <p:cNvSpPr txBox="1"/>
          <p:nvPr/>
        </p:nvSpPr>
        <p:spPr>
          <a:xfrm>
            <a:off x="566057" y="1406263"/>
            <a:ext cx="8011886" cy="59708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4289" tIns="34289" rIns="34289" bIns="34289" anchor="ctr">
            <a:spAutoFit/>
          </a:bodyPr>
          <a:lstStyle/>
          <a:p>
            <a:pPr algn="just">
              <a:lnSpc>
                <a:spcPct val="150000"/>
              </a:lnSpc>
              <a:defRPr sz="2000">
                <a:latin typeface="Poppins"/>
                <a:ea typeface="Poppins"/>
                <a:cs typeface="Poppins"/>
                <a:sym typeface="Poppins"/>
              </a:defRPr>
            </a:pPr>
            <a:r>
              <a:rPr sz="1200" dirty="0">
                <a:latin typeface="+mj-lt"/>
              </a:rPr>
              <a:t>In </a:t>
            </a:r>
            <a:r>
              <a:rPr sz="1200" dirty="0" err="1">
                <a:latin typeface="+mj-lt"/>
              </a:rPr>
              <a:t>caso</a:t>
            </a:r>
            <a:r>
              <a:rPr sz="1200" dirty="0">
                <a:latin typeface="+mj-lt"/>
              </a:rPr>
              <a:t> di </a:t>
            </a:r>
            <a:r>
              <a:rPr sz="1200" b="1" dirty="0" err="1">
                <a:latin typeface="+mj-lt"/>
              </a:rPr>
              <a:t>decadenza</a:t>
            </a:r>
            <a:r>
              <a:rPr sz="1200" b="1" dirty="0">
                <a:latin typeface="+mj-lt"/>
              </a:rPr>
              <a:t> è </a:t>
            </a:r>
            <a:r>
              <a:rPr sz="1200" b="1" dirty="0" err="1">
                <a:latin typeface="+mj-lt"/>
              </a:rPr>
              <a:t>possibile</a:t>
            </a:r>
            <a:r>
              <a:rPr sz="1200" b="1" dirty="0">
                <a:latin typeface="+mj-lt"/>
              </a:rPr>
              <a:t> </a:t>
            </a:r>
            <a:r>
              <a:rPr sz="1200" b="1" dirty="0" err="1">
                <a:latin typeface="+mj-lt"/>
              </a:rPr>
              <a:t>rateizzare</a:t>
            </a:r>
            <a:r>
              <a:rPr sz="1200" b="1" dirty="0">
                <a:latin typeface="+mj-lt"/>
              </a:rPr>
              <a:t> </a:t>
            </a:r>
            <a:r>
              <a:rPr sz="1200" dirty="0" err="1">
                <a:latin typeface="+mj-lt"/>
              </a:rPr>
              <a:t>nuovamente</a:t>
            </a:r>
            <a:r>
              <a:rPr sz="1200" dirty="0">
                <a:latin typeface="+mj-lt"/>
              </a:rPr>
              <a:t> </a:t>
            </a:r>
            <a:r>
              <a:rPr sz="1200" dirty="0" err="1">
                <a:latin typeface="+mj-lt"/>
              </a:rPr>
              <a:t>il</a:t>
            </a:r>
            <a:r>
              <a:rPr sz="1200" dirty="0">
                <a:latin typeface="+mj-lt"/>
              </a:rPr>
              <a:t> </a:t>
            </a:r>
            <a:r>
              <a:rPr sz="1200" dirty="0" err="1">
                <a:latin typeface="+mj-lt"/>
              </a:rPr>
              <a:t>debito</a:t>
            </a:r>
            <a:r>
              <a:rPr sz="1200" dirty="0">
                <a:latin typeface="+mj-lt"/>
              </a:rPr>
              <a:t> (salvo </a:t>
            </a:r>
            <a:r>
              <a:rPr sz="1200" dirty="0" err="1">
                <a:latin typeface="+mj-lt"/>
              </a:rPr>
              <a:t>che</a:t>
            </a:r>
            <a:r>
              <a:rPr sz="1200" dirty="0">
                <a:latin typeface="+mj-lt"/>
              </a:rPr>
              <a:t> non </a:t>
            </a:r>
            <a:r>
              <a:rPr sz="1200" dirty="0" err="1">
                <a:latin typeface="+mj-lt"/>
              </a:rPr>
              <a:t>sia</a:t>
            </a:r>
            <a:r>
              <a:rPr sz="1200" dirty="0">
                <a:latin typeface="+mj-lt"/>
              </a:rPr>
              <a:t> </a:t>
            </a:r>
            <a:r>
              <a:rPr sz="1200" dirty="0" err="1">
                <a:latin typeface="+mj-lt"/>
              </a:rPr>
              <a:t>stato</a:t>
            </a:r>
            <a:r>
              <a:rPr sz="1200" dirty="0">
                <a:latin typeface="+mj-lt"/>
              </a:rPr>
              <a:t> </a:t>
            </a:r>
            <a:r>
              <a:rPr sz="1200" dirty="0" err="1">
                <a:latin typeface="+mj-lt"/>
              </a:rPr>
              <a:t>precedentemente</a:t>
            </a:r>
            <a:r>
              <a:rPr sz="1200" dirty="0">
                <a:latin typeface="+mj-lt"/>
              </a:rPr>
              <a:t> </a:t>
            </a:r>
            <a:r>
              <a:rPr sz="1200" dirty="0" err="1">
                <a:latin typeface="+mj-lt"/>
              </a:rPr>
              <a:t>rateizzato</a:t>
            </a:r>
            <a:r>
              <a:rPr sz="1200" dirty="0">
                <a:latin typeface="+mj-lt"/>
              </a:rPr>
              <a:t> </a:t>
            </a:r>
            <a:r>
              <a:rPr sz="1200" dirty="0" err="1">
                <a:latin typeface="+mj-lt"/>
              </a:rPr>
              <a:t>ed</a:t>
            </a:r>
            <a:r>
              <a:rPr sz="1200" dirty="0">
                <a:latin typeface="+mj-lt"/>
              </a:rPr>
              <a:t> </a:t>
            </a:r>
            <a:r>
              <a:rPr sz="1200" dirty="0" err="1">
                <a:latin typeface="+mj-lt"/>
              </a:rPr>
              <a:t>il</a:t>
            </a:r>
            <a:r>
              <a:rPr sz="1200" dirty="0">
                <a:latin typeface="+mj-lt"/>
              </a:rPr>
              <a:t> piano </a:t>
            </a:r>
            <a:r>
              <a:rPr sz="1200" dirty="0" err="1">
                <a:latin typeface="+mj-lt"/>
              </a:rPr>
              <a:t>sia</a:t>
            </a:r>
            <a:r>
              <a:rPr sz="1200" dirty="0">
                <a:latin typeface="+mj-lt"/>
              </a:rPr>
              <a:t> </a:t>
            </a:r>
            <a:r>
              <a:rPr sz="1200" dirty="0" err="1">
                <a:latin typeface="+mj-lt"/>
              </a:rPr>
              <a:t>stato</a:t>
            </a:r>
            <a:r>
              <a:rPr sz="1200" dirty="0">
                <a:latin typeface="+mj-lt"/>
              </a:rPr>
              <a:t> </a:t>
            </a:r>
            <a:r>
              <a:rPr sz="1200" dirty="0" err="1">
                <a:latin typeface="+mj-lt"/>
              </a:rPr>
              <a:t>revocato</a:t>
            </a:r>
            <a:r>
              <a:rPr sz="1200" dirty="0">
                <a:latin typeface="+mj-lt"/>
              </a:rPr>
              <a:t> a </a:t>
            </a:r>
            <a:r>
              <a:rPr sz="1200" dirty="0" err="1">
                <a:latin typeface="+mj-lt"/>
              </a:rPr>
              <a:t>seguito</a:t>
            </a:r>
            <a:r>
              <a:rPr sz="1200" dirty="0">
                <a:latin typeface="+mj-lt"/>
              </a:rPr>
              <a:t> </a:t>
            </a:r>
            <a:r>
              <a:rPr sz="1200" dirty="0" err="1">
                <a:latin typeface="+mj-lt"/>
              </a:rPr>
              <a:t>della</a:t>
            </a:r>
            <a:r>
              <a:rPr sz="1200" dirty="0">
                <a:latin typeface="+mj-lt"/>
              </a:rPr>
              <a:t> </a:t>
            </a:r>
            <a:r>
              <a:rPr sz="1200" dirty="0" err="1">
                <a:latin typeface="+mj-lt"/>
              </a:rPr>
              <a:t>rottamazione</a:t>
            </a:r>
            <a:r>
              <a:rPr sz="1200" dirty="0">
                <a:latin typeface="+mj-lt"/>
              </a:rPr>
              <a:t>).</a:t>
            </a:r>
          </a:p>
        </p:txBody>
      </p:sp>
      <p:sp>
        <p:nvSpPr>
          <p:cNvPr id="832" name="CasellaDiTesto 6"/>
          <p:cNvSpPr txBox="1"/>
          <p:nvPr/>
        </p:nvSpPr>
        <p:spPr>
          <a:xfrm>
            <a:off x="2272662" y="2248843"/>
            <a:ext cx="4598675" cy="382795"/>
          </a:xfrm>
          <a:prstGeom prst="rect">
            <a:avLst/>
          </a:prstGeom>
          <a:noFill/>
          <a:ln>
            <a:no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89" tIns="34289" rIns="34289" bIns="34289" anchor="ctr">
            <a:spAutoFit/>
          </a:bodyPr>
          <a:lstStyle>
            <a:lvl1pPr algn="ctr">
              <a:lnSpc>
                <a:spcPct val="150000"/>
              </a:lnSpc>
              <a:defRPr sz="2000">
                <a:solidFill>
                  <a:srgbClr val="FEFEFE"/>
                </a:solidFill>
                <a:latin typeface="Poppins"/>
                <a:ea typeface="Poppins"/>
                <a:cs typeface="Poppins"/>
                <a:sym typeface="Poppins"/>
              </a:defRPr>
            </a:lvl1pPr>
          </a:lstStyle>
          <a:p>
            <a:r>
              <a:rPr sz="1500" b="1" dirty="0">
                <a:solidFill>
                  <a:schemeClr val="tx1"/>
                </a:solidFill>
                <a:latin typeface="+mj-lt"/>
              </a:rPr>
              <a:t>Non </a:t>
            </a:r>
            <a:r>
              <a:rPr sz="1500" b="1" dirty="0" err="1">
                <a:solidFill>
                  <a:schemeClr val="tx1"/>
                </a:solidFill>
                <a:latin typeface="+mj-lt"/>
              </a:rPr>
              <a:t>c’è</a:t>
            </a:r>
            <a:r>
              <a:rPr sz="1500" b="1" dirty="0">
                <a:solidFill>
                  <a:schemeClr val="tx1"/>
                </a:solidFill>
                <a:latin typeface="+mj-lt"/>
              </a:rPr>
              <a:t> </a:t>
            </a:r>
            <a:r>
              <a:rPr sz="1500" b="1" dirty="0" err="1">
                <a:solidFill>
                  <a:schemeClr val="tx1"/>
                </a:solidFill>
                <a:latin typeface="+mj-lt"/>
              </a:rPr>
              <a:t>una</a:t>
            </a:r>
            <a:r>
              <a:rPr sz="1500" b="1" dirty="0">
                <a:solidFill>
                  <a:schemeClr val="tx1"/>
                </a:solidFill>
                <a:latin typeface="+mj-lt"/>
              </a:rPr>
              <a:t> </a:t>
            </a:r>
            <a:r>
              <a:rPr sz="1500" b="1" dirty="0" err="1">
                <a:solidFill>
                  <a:schemeClr val="tx1"/>
                </a:solidFill>
                <a:latin typeface="+mj-lt"/>
              </a:rPr>
              <a:t>disposizione</a:t>
            </a:r>
            <a:r>
              <a:rPr sz="1500" b="1" dirty="0">
                <a:solidFill>
                  <a:schemeClr val="tx1"/>
                </a:solidFill>
                <a:latin typeface="+mj-lt"/>
              </a:rPr>
              <a:t> di </a:t>
            </a:r>
            <a:r>
              <a:rPr sz="1500" b="1" dirty="0" err="1">
                <a:solidFill>
                  <a:schemeClr val="tx1"/>
                </a:solidFill>
                <a:latin typeface="+mj-lt"/>
              </a:rPr>
              <a:t>questo</a:t>
            </a:r>
            <a:r>
              <a:rPr sz="1500" b="1" dirty="0">
                <a:solidFill>
                  <a:schemeClr val="tx1"/>
                </a:solidFill>
                <a:latin typeface="+mj-lt"/>
              </a:rPr>
              <a:t> </a:t>
            </a:r>
            <a:r>
              <a:rPr sz="1500" b="1" dirty="0" err="1">
                <a:solidFill>
                  <a:schemeClr val="tx1"/>
                </a:solidFill>
                <a:latin typeface="+mj-lt"/>
              </a:rPr>
              <a:t>tenore</a:t>
            </a:r>
            <a:endParaRPr sz="1500" b="1" dirty="0">
              <a:solidFill>
                <a:schemeClr val="tx1"/>
              </a:solidFill>
              <a:latin typeface="+mj-lt"/>
            </a:endParaRPr>
          </a:p>
        </p:txBody>
      </p:sp>
      <p:sp>
        <p:nvSpPr>
          <p:cNvPr id="833" name="CasellaDiTesto 7"/>
          <p:cNvSpPr txBox="1"/>
          <p:nvPr/>
        </p:nvSpPr>
        <p:spPr>
          <a:xfrm>
            <a:off x="566057" y="3041545"/>
            <a:ext cx="8011886" cy="11464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4289" tIns="34289" rIns="34289" bIns="34289" anchor="ctr">
            <a:spAutoFit/>
          </a:bodyPr>
          <a:lstStyle/>
          <a:p>
            <a:pPr algn="just">
              <a:lnSpc>
                <a:spcPct val="150000"/>
              </a:lnSpc>
              <a:defRPr sz="2000">
                <a:latin typeface="Poppins"/>
                <a:ea typeface="Poppins"/>
                <a:cs typeface="Poppins"/>
                <a:sym typeface="Poppins"/>
              </a:defRPr>
            </a:pPr>
            <a:r>
              <a:rPr sz="1200" dirty="0">
                <a:latin typeface="+mj-lt"/>
              </a:rPr>
              <a:t>“In </a:t>
            </a:r>
            <a:r>
              <a:rPr sz="1200" dirty="0" err="1">
                <a:latin typeface="+mj-lt"/>
              </a:rPr>
              <a:t>tal</a:t>
            </a:r>
            <a:r>
              <a:rPr sz="1200" dirty="0">
                <a:latin typeface="+mj-lt"/>
              </a:rPr>
              <a:t> </a:t>
            </a:r>
            <a:r>
              <a:rPr sz="1200" dirty="0" err="1">
                <a:latin typeface="+mj-lt"/>
              </a:rPr>
              <a:t>caso</a:t>
            </a:r>
            <a:r>
              <a:rPr sz="1200" dirty="0">
                <a:latin typeface="+mj-lt"/>
              </a:rPr>
              <a:t>, </a:t>
            </a:r>
            <a:r>
              <a:rPr sz="1200" dirty="0" err="1">
                <a:latin typeface="+mj-lt"/>
              </a:rPr>
              <a:t>i</a:t>
            </a:r>
            <a:r>
              <a:rPr sz="1200" dirty="0">
                <a:latin typeface="+mj-lt"/>
              </a:rPr>
              <a:t> </a:t>
            </a:r>
            <a:r>
              <a:rPr sz="1200" b="1" dirty="0" err="1">
                <a:latin typeface="+mj-lt"/>
              </a:rPr>
              <a:t>versamenti</a:t>
            </a:r>
            <a:r>
              <a:rPr sz="1200" b="1" dirty="0">
                <a:latin typeface="+mj-lt"/>
              </a:rPr>
              <a:t> </a:t>
            </a:r>
            <a:r>
              <a:rPr sz="1200" b="1" dirty="0" err="1">
                <a:latin typeface="+mj-lt"/>
              </a:rPr>
              <a:t>effettuati</a:t>
            </a:r>
            <a:r>
              <a:rPr sz="1200" b="1" dirty="0">
                <a:latin typeface="+mj-lt"/>
              </a:rPr>
              <a:t> </a:t>
            </a:r>
            <a:r>
              <a:rPr sz="1200" dirty="0" err="1">
                <a:latin typeface="+mj-lt"/>
              </a:rPr>
              <a:t>sono</a:t>
            </a:r>
            <a:r>
              <a:rPr sz="1200" dirty="0">
                <a:latin typeface="+mj-lt"/>
              </a:rPr>
              <a:t> </a:t>
            </a:r>
            <a:r>
              <a:rPr sz="1200" dirty="0" err="1">
                <a:latin typeface="+mj-lt"/>
              </a:rPr>
              <a:t>acquisiti</a:t>
            </a:r>
            <a:r>
              <a:rPr sz="1200" dirty="0">
                <a:latin typeface="+mj-lt"/>
              </a:rPr>
              <a:t> a </a:t>
            </a:r>
            <a:r>
              <a:rPr sz="1200" dirty="0" err="1">
                <a:latin typeface="+mj-lt"/>
              </a:rPr>
              <a:t>titolo</a:t>
            </a:r>
            <a:r>
              <a:rPr sz="1200" dirty="0">
                <a:latin typeface="+mj-lt"/>
              </a:rPr>
              <a:t> di </a:t>
            </a:r>
            <a:r>
              <a:rPr sz="1200" dirty="0" err="1">
                <a:latin typeface="+mj-lt"/>
              </a:rPr>
              <a:t>acconto</a:t>
            </a:r>
            <a:r>
              <a:rPr sz="1200" dirty="0">
                <a:latin typeface="+mj-lt"/>
              </a:rPr>
              <a:t> </a:t>
            </a:r>
            <a:r>
              <a:rPr sz="1200" dirty="0" err="1">
                <a:latin typeface="+mj-lt"/>
              </a:rPr>
              <a:t>dell'importo</a:t>
            </a:r>
            <a:r>
              <a:rPr sz="1200" dirty="0">
                <a:latin typeface="+mj-lt"/>
              </a:rPr>
              <a:t> </a:t>
            </a:r>
            <a:r>
              <a:rPr sz="1200" dirty="0" err="1">
                <a:latin typeface="+mj-lt"/>
              </a:rPr>
              <a:t>complessivamente</a:t>
            </a:r>
            <a:r>
              <a:rPr sz="1200" dirty="0">
                <a:latin typeface="+mj-lt"/>
              </a:rPr>
              <a:t> </a:t>
            </a:r>
            <a:r>
              <a:rPr sz="1200" dirty="0" err="1">
                <a:latin typeface="+mj-lt"/>
              </a:rPr>
              <a:t>dovuto</a:t>
            </a:r>
            <a:r>
              <a:rPr sz="1200" dirty="0">
                <a:latin typeface="+mj-lt"/>
              </a:rPr>
              <a:t> a </a:t>
            </a:r>
            <a:r>
              <a:rPr sz="1200" dirty="0" err="1">
                <a:latin typeface="+mj-lt"/>
              </a:rPr>
              <a:t>seguito</a:t>
            </a:r>
            <a:r>
              <a:rPr sz="1200" dirty="0">
                <a:latin typeface="+mj-lt"/>
              </a:rPr>
              <a:t> </a:t>
            </a:r>
            <a:r>
              <a:rPr sz="1200" dirty="0" err="1">
                <a:latin typeface="+mj-lt"/>
              </a:rPr>
              <a:t>dell'affidamento</a:t>
            </a:r>
            <a:r>
              <a:rPr sz="1200" dirty="0">
                <a:latin typeface="+mj-lt"/>
              </a:rPr>
              <a:t> del </a:t>
            </a:r>
            <a:r>
              <a:rPr sz="1200" dirty="0" err="1">
                <a:latin typeface="+mj-lt"/>
              </a:rPr>
              <a:t>carico</a:t>
            </a:r>
            <a:r>
              <a:rPr sz="1200" dirty="0">
                <a:latin typeface="+mj-lt"/>
              </a:rPr>
              <a:t> e non </a:t>
            </a:r>
            <a:r>
              <a:rPr sz="1200" dirty="0" err="1">
                <a:latin typeface="+mj-lt"/>
              </a:rPr>
              <a:t>determinano</a:t>
            </a:r>
            <a:r>
              <a:rPr sz="1200" dirty="0">
                <a:latin typeface="+mj-lt"/>
              </a:rPr>
              <a:t> </a:t>
            </a:r>
            <a:r>
              <a:rPr sz="1200" dirty="0" err="1">
                <a:latin typeface="+mj-lt"/>
              </a:rPr>
              <a:t>l'estinzione</a:t>
            </a:r>
            <a:r>
              <a:rPr sz="1200" dirty="0">
                <a:latin typeface="+mj-lt"/>
              </a:rPr>
              <a:t> del </a:t>
            </a:r>
            <a:r>
              <a:rPr sz="1200" dirty="0" err="1">
                <a:latin typeface="+mj-lt"/>
              </a:rPr>
              <a:t>debito</a:t>
            </a:r>
            <a:r>
              <a:rPr sz="1200" dirty="0">
                <a:latin typeface="+mj-lt"/>
              </a:rPr>
              <a:t> </a:t>
            </a:r>
            <a:r>
              <a:rPr sz="1200" dirty="0" err="1">
                <a:latin typeface="+mj-lt"/>
              </a:rPr>
              <a:t>residuo</a:t>
            </a:r>
            <a:r>
              <a:rPr sz="1200" dirty="0">
                <a:latin typeface="+mj-lt"/>
              </a:rPr>
              <a:t>, di cui </a:t>
            </a:r>
            <a:r>
              <a:rPr sz="1200" dirty="0" err="1">
                <a:latin typeface="+mj-lt"/>
              </a:rPr>
              <a:t>l'agente</a:t>
            </a:r>
            <a:r>
              <a:rPr sz="1200" dirty="0">
                <a:latin typeface="+mj-lt"/>
              </a:rPr>
              <a:t> della </a:t>
            </a:r>
            <a:r>
              <a:rPr sz="1200" dirty="0" err="1">
                <a:latin typeface="+mj-lt"/>
              </a:rPr>
              <a:t>riscossione</a:t>
            </a:r>
            <a:r>
              <a:rPr sz="1200" dirty="0">
                <a:latin typeface="+mj-lt"/>
              </a:rPr>
              <a:t> </a:t>
            </a:r>
            <a:r>
              <a:rPr sz="1200" dirty="0" err="1">
                <a:latin typeface="+mj-lt"/>
              </a:rPr>
              <a:t>prosegue</a:t>
            </a:r>
            <a:r>
              <a:rPr sz="1200" dirty="0">
                <a:latin typeface="+mj-lt"/>
              </a:rPr>
              <a:t> </a:t>
            </a:r>
            <a:r>
              <a:rPr sz="1200" dirty="0" err="1">
                <a:latin typeface="+mj-lt"/>
              </a:rPr>
              <a:t>l'attività</a:t>
            </a:r>
            <a:r>
              <a:rPr sz="1200" dirty="0">
                <a:latin typeface="+mj-lt"/>
              </a:rPr>
              <a:t> di </a:t>
            </a:r>
            <a:r>
              <a:rPr sz="1200" dirty="0" err="1">
                <a:latin typeface="+mj-lt"/>
              </a:rPr>
              <a:t>recupero</a:t>
            </a:r>
            <a:r>
              <a:rPr sz="1200" dirty="0">
                <a:latin typeface="+mj-lt"/>
              </a:rPr>
              <a:t> e il cui </a:t>
            </a:r>
            <a:r>
              <a:rPr sz="1200" dirty="0" err="1">
                <a:latin typeface="+mj-lt"/>
              </a:rPr>
              <a:t>pagamento</a:t>
            </a:r>
            <a:r>
              <a:rPr sz="1200" dirty="0">
                <a:latin typeface="+mj-lt"/>
              </a:rPr>
              <a:t> non </a:t>
            </a:r>
            <a:r>
              <a:rPr sz="1200" dirty="0" err="1">
                <a:latin typeface="+mj-lt"/>
              </a:rPr>
              <a:t>può</a:t>
            </a:r>
            <a:r>
              <a:rPr sz="1200" dirty="0">
                <a:latin typeface="+mj-lt"/>
              </a:rPr>
              <a:t> </a:t>
            </a:r>
            <a:r>
              <a:rPr sz="1200" dirty="0" err="1">
                <a:latin typeface="+mj-lt"/>
              </a:rPr>
              <a:t>essere</a:t>
            </a:r>
            <a:r>
              <a:rPr sz="1200" dirty="0">
                <a:latin typeface="+mj-lt"/>
              </a:rPr>
              <a:t> </a:t>
            </a:r>
            <a:r>
              <a:rPr sz="1200" dirty="0" err="1">
                <a:latin typeface="+mj-lt"/>
              </a:rPr>
              <a:t>rateizzato</a:t>
            </a:r>
            <a:r>
              <a:rPr sz="1200" dirty="0">
                <a:latin typeface="+mj-lt"/>
              </a:rPr>
              <a:t> ai sensi </a:t>
            </a:r>
            <a:r>
              <a:rPr sz="1200" dirty="0" err="1">
                <a:latin typeface="+mj-lt"/>
              </a:rPr>
              <a:t>dell'articolo</a:t>
            </a:r>
            <a:r>
              <a:rPr sz="1200" dirty="0">
                <a:latin typeface="+mj-lt"/>
              </a:rPr>
              <a:t> 19 del </a:t>
            </a:r>
            <a:r>
              <a:rPr sz="1200" dirty="0" err="1">
                <a:latin typeface="+mj-lt"/>
              </a:rPr>
              <a:t>decreto</a:t>
            </a:r>
            <a:r>
              <a:rPr sz="1200" dirty="0">
                <a:latin typeface="+mj-lt"/>
              </a:rPr>
              <a:t> del </a:t>
            </a:r>
            <a:r>
              <a:rPr sz="1200" b="1" dirty="0">
                <a:latin typeface="+mj-lt"/>
              </a:rPr>
              <a:t>Presidente della Repubblica 29 </a:t>
            </a:r>
            <a:r>
              <a:rPr sz="1200" b="1" dirty="0" err="1">
                <a:latin typeface="+mj-lt"/>
              </a:rPr>
              <a:t>settembre</a:t>
            </a:r>
            <a:r>
              <a:rPr sz="1200" b="1" dirty="0">
                <a:latin typeface="+mj-lt"/>
              </a:rPr>
              <a:t> 1973, n. 602</a:t>
            </a:r>
            <a:r>
              <a:rPr sz="1200" dirty="0">
                <a:latin typeface="+mj-lt"/>
              </a:rPr>
              <a:t>” (art. 6</a:t>
            </a:r>
            <a:r>
              <a:rPr lang="it-IT" sz="1200" dirty="0">
                <a:latin typeface="+mj-lt"/>
              </a:rPr>
              <a:t>,</a:t>
            </a:r>
            <a:r>
              <a:rPr sz="1200" dirty="0">
                <a:latin typeface="+mj-lt"/>
              </a:rPr>
              <a:t> comma 2</a:t>
            </a:r>
            <a:r>
              <a:rPr lang="it-IT" sz="1200" dirty="0">
                <a:latin typeface="+mj-lt"/>
              </a:rPr>
              <a:t> del</a:t>
            </a:r>
            <a:r>
              <a:rPr sz="1200" dirty="0">
                <a:latin typeface="+mj-lt"/>
              </a:rPr>
              <a:t> D</a:t>
            </a:r>
            <a:r>
              <a:rPr lang="it-IT" sz="1200" dirty="0">
                <a:latin typeface="+mj-lt"/>
              </a:rPr>
              <a:t>.</a:t>
            </a:r>
            <a:r>
              <a:rPr sz="1200" dirty="0">
                <a:latin typeface="+mj-lt"/>
              </a:rPr>
              <a:t>L</a:t>
            </a:r>
            <a:r>
              <a:rPr lang="it-IT" sz="1200" dirty="0">
                <a:latin typeface="+mj-lt"/>
              </a:rPr>
              <a:t>.</a:t>
            </a:r>
            <a:r>
              <a:rPr sz="1200" dirty="0">
                <a:latin typeface="+mj-lt"/>
              </a:rPr>
              <a:t> 193</a:t>
            </a:r>
            <a:r>
              <a:rPr lang="it-IT" sz="1200" dirty="0">
                <a:latin typeface="+mj-lt"/>
              </a:rPr>
              <a:t>/</a:t>
            </a:r>
            <a:r>
              <a:rPr sz="1200" dirty="0">
                <a:latin typeface="+mj-lt"/>
              </a:rPr>
              <a:t>2016).</a:t>
            </a:r>
          </a:p>
        </p:txBody>
      </p:sp>
      <p:sp>
        <p:nvSpPr>
          <p:cNvPr id="2" name="Titolo 1">
            <a:extLst>
              <a:ext uri="{FF2B5EF4-FFF2-40B4-BE49-F238E27FC236}">
                <a16:creationId xmlns:a16="http://schemas.microsoft.com/office/drawing/2014/main" id="{AD9FADC7-EF14-3D38-BB10-E512FC83F205}"/>
              </a:ext>
            </a:extLst>
          </p:cNvPr>
          <p:cNvSpPr txBox="1">
            <a:spLocks/>
          </p:cNvSpPr>
          <p:nvPr/>
        </p:nvSpPr>
        <p:spPr>
          <a:xfrm>
            <a:off x="566057" y="540099"/>
            <a:ext cx="8011886" cy="626851"/>
          </a:xfrm>
          <a:prstGeom prst="rect">
            <a:avLst/>
          </a:prstGeom>
        </p:spPr>
        <p:txBody>
          <a:bodyPr vert="horz" lIns="91440" tIns="45720" rIns="91440" bIns="45720" rtlCol="0" anchor="ctr">
            <a:normAutofit/>
          </a:bodyPr>
          <a:lstStyle>
            <a:lvl1pPr algn="l" defTabSz="685800" rtl="0" eaLnBrk="1" latinLnBrk="0" hangingPunct="1">
              <a:lnSpc>
                <a:spcPct val="100000"/>
              </a:lnSpc>
              <a:spcBef>
                <a:spcPct val="0"/>
              </a:spcBef>
              <a:buNone/>
              <a:defRPr sz="1500" b="1" kern="1200">
                <a:solidFill>
                  <a:srgbClr val="484848"/>
                </a:solidFill>
                <a:latin typeface="Verdana" panose="020B0604030504040204" pitchFamily="34" charset="0"/>
                <a:ea typeface="Verdana" panose="020B0604030504040204" pitchFamily="34" charset="0"/>
                <a:cs typeface="Verdana" panose="020B0604030504040204" pitchFamily="34" charset="0"/>
              </a:defRPr>
            </a:lvl1pPr>
          </a:lstStyle>
          <a:p>
            <a:r>
              <a:rPr lang="it-IT" dirty="0">
                <a:solidFill>
                  <a:schemeClr val="tx1"/>
                </a:solidFill>
                <a:latin typeface="+mj-lt"/>
              </a:rPr>
              <a:t>Rottamazione-quinquies</a:t>
            </a:r>
          </a:p>
        </p:txBody>
      </p:sp>
      <p:sp>
        <p:nvSpPr>
          <p:cNvPr id="3" name="Segnaposto numero diapositiva 3">
            <a:extLst>
              <a:ext uri="{FF2B5EF4-FFF2-40B4-BE49-F238E27FC236}">
                <a16:creationId xmlns:a16="http://schemas.microsoft.com/office/drawing/2014/main" id="{96F977A7-1336-769B-AA24-A9583864B226}"/>
              </a:ext>
            </a:extLst>
          </p:cNvPr>
          <p:cNvSpPr txBox="1">
            <a:spLocks/>
          </p:cNvSpPr>
          <p:nvPr/>
        </p:nvSpPr>
        <p:spPr>
          <a:xfrm>
            <a:off x="3604591" y="4793767"/>
            <a:ext cx="2292626"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FB5B9F2C-B2AC-42B8-8C0E-D6B8362F432E}" type="slidenum">
              <a:rPr lang="it-IT" sz="1300" b="1" smtClean="0">
                <a:solidFill>
                  <a:srgbClr val="0082C6"/>
                </a:solidFill>
                <a:latin typeface="+mj-lt"/>
              </a:rPr>
              <a:pPr algn="ctr"/>
              <a:t>185</a:t>
            </a:fld>
            <a:endParaRPr lang="it-IT" sz="1300" b="1" dirty="0">
              <a:solidFill>
                <a:srgbClr val="0082C6"/>
              </a:solidFill>
              <a:latin typeface="+mj-lt"/>
            </a:endParaRPr>
          </a:p>
        </p:txBody>
      </p:sp>
    </p:spTree>
    <p:extLst>
      <p:ext uri="{BB962C8B-B14F-4D97-AF65-F5344CB8AC3E}">
        <p14:creationId xmlns:p14="http://schemas.microsoft.com/office/powerpoint/2010/main" val="3358132030"/>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475DB9-93AF-6B7A-B8E6-06899FB323B6}"/>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677773D4-4AA1-594D-10B4-11C88DD23D43}"/>
              </a:ext>
            </a:extLst>
          </p:cNvPr>
          <p:cNvSpPr>
            <a:spLocks noGrp="1"/>
          </p:cNvSpPr>
          <p:nvPr>
            <p:ph type="title"/>
          </p:nvPr>
        </p:nvSpPr>
        <p:spPr>
          <a:xfrm>
            <a:off x="566057" y="540099"/>
            <a:ext cx="8011886" cy="626851"/>
          </a:xfrm>
        </p:spPr>
        <p:txBody>
          <a:bodyPr/>
          <a:lstStyle/>
          <a:p>
            <a:r>
              <a:rPr lang="it-IT" dirty="0"/>
              <a:t>D.LGS 192/2025, art. 13 – Modifiche allo statuto dei diritti del contribuente</a:t>
            </a:r>
          </a:p>
        </p:txBody>
      </p:sp>
      <p:graphicFrame>
        <p:nvGraphicFramePr>
          <p:cNvPr id="6" name="Segnaposto contenuto 5">
            <a:extLst>
              <a:ext uri="{FF2B5EF4-FFF2-40B4-BE49-F238E27FC236}">
                <a16:creationId xmlns:a16="http://schemas.microsoft.com/office/drawing/2014/main" id="{08DF5265-A523-DC85-76D0-BBBE5C247D76}"/>
              </a:ext>
            </a:extLst>
          </p:cNvPr>
          <p:cNvGraphicFramePr>
            <a:graphicFrameLocks noGrp="1"/>
          </p:cNvGraphicFramePr>
          <p:nvPr>
            <p:ph idx="1"/>
          </p:nvPr>
        </p:nvGraphicFramePr>
        <p:xfrm>
          <a:off x="714375" y="1385888"/>
          <a:ext cx="7715250" cy="1696720"/>
        </p:xfrm>
        <a:graphic>
          <a:graphicData uri="http://schemas.openxmlformats.org/drawingml/2006/table">
            <a:tbl>
              <a:tblPr firstRow="1" bandRow="1">
                <a:tableStyleId>{5C22544A-7EE6-4342-B048-85BDC9FD1C3A}</a:tableStyleId>
              </a:tblPr>
              <a:tblGrid>
                <a:gridCol w="1791081">
                  <a:extLst>
                    <a:ext uri="{9D8B030D-6E8A-4147-A177-3AD203B41FA5}">
                      <a16:colId xmlns:a16="http://schemas.microsoft.com/office/drawing/2014/main" val="1353074283"/>
                    </a:ext>
                  </a:extLst>
                </a:gridCol>
                <a:gridCol w="5924169">
                  <a:extLst>
                    <a:ext uri="{9D8B030D-6E8A-4147-A177-3AD203B41FA5}">
                      <a16:colId xmlns:a16="http://schemas.microsoft.com/office/drawing/2014/main" val="3755376536"/>
                    </a:ext>
                  </a:extLst>
                </a:gridCol>
              </a:tblGrid>
              <a:tr h="370840">
                <a:tc gridSpan="2">
                  <a:txBody>
                    <a:bodyPr/>
                    <a:lstStyle/>
                    <a:p>
                      <a:pPr algn="ctr"/>
                      <a:endParaRPr lang="it-IT" dirty="0"/>
                    </a:p>
                  </a:txBody>
                  <a:tcPr anchor="ctr">
                    <a:noFill/>
                  </a:tcPr>
                </a:tc>
                <a:tc hMerge="1">
                  <a:txBody>
                    <a:bodyPr/>
                    <a:lstStyle/>
                    <a:p>
                      <a:endParaRPr lang="it-IT" dirty="0"/>
                    </a:p>
                  </a:txBody>
                  <a:tcPr/>
                </a:tc>
                <a:extLst>
                  <a:ext uri="{0D108BD9-81ED-4DB2-BD59-A6C34878D82A}">
                    <a16:rowId xmlns:a16="http://schemas.microsoft.com/office/drawing/2014/main" val="1425924627"/>
                  </a:ext>
                </a:extLst>
              </a:tr>
              <a:tr h="370840">
                <a:tc>
                  <a:txBody>
                    <a:bodyPr/>
                    <a:lstStyle/>
                    <a:p>
                      <a:pPr algn="ctr"/>
                      <a:r>
                        <a:rPr lang="it-IT" b="1" dirty="0"/>
                        <a:t>Comma 1, lett. a),</a:t>
                      </a:r>
                    </a:p>
                  </a:txBody>
                  <a:tcPr anchor="ctr"/>
                </a:tc>
                <a:tc>
                  <a:txBody>
                    <a:bodyPr/>
                    <a:lstStyle/>
                    <a:p>
                      <a:pPr algn="just"/>
                      <a:r>
                        <a:rPr lang="it-IT" dirty="0"/>
                        <a:t>intervenendo sull’art. 6-bis, comma 3, primo periodo dello Statuto si chiarisce che, ai fini dell’instaurazione del contraddittorio a seguito della comunicazione dello schema di atto di cui al comma 1 del medesimo art. 6-bis, per la presentazione di eventuali controdeduzioni e per la richiesta di accesso agli atti è assegnato un termine non inferiore complessivamente a 60 giorni</a:t>
                      </a:r>
                    </a:p>
                  </a:txBody>
                  <a:tcPr anchor="ctr">
                    <a:solidFill>
                      <a:schemeClr val="bg1"/>
                    </a:solidFill>
                  </a:tcPr>
                </a:tc>
                <a:extLst>
                  <a:ext uri="{0D108BD9-81ED-4DB2-BD59-A6C34878D82A}">
                    <a16:rowId xmlns:a16="http://schemas.microsoft.com/office/drawing/2014/main" val="3719496783"/>
                  </a:ext>
                </a:extLst>
              </a:tr>
            </a:tbl>
          </a:graphicData>
        </a:graphic>
      </p:graphicFrame>
      <p:sp>
        <p:nvSpPr>
          <p:cNvPr id="4" name="Segnaposto numero diapositiva 3">
            <a:extLst>
              <a:ext uri="{FF2B5EF4-FFF2-40B4-BE49-F238E27FC236}">
                <a16:creationId xmlns:a16="http://schemas.microsoft.com/office/drawing/2014/main" id="{CF4C7FEF-025C-73C6-54AF-B1B50266A972}"/>
              </a:ext>
            </a:extLst>
          </p:cNvPr>
          <p:cNvSpPr>
            <a:spLocks noGrp="1"/>
          </p:cNvSpPr>
          <p:nvPr>
            <p:ph type="sldNum" sz="quarter" idx="12"/>
          </p:nvPr>
        </p:nvSpPr>
        <p:spPr/>
        <p:txBody>
          <a:bodyPr/>
          <a:lstStyle/>
          <a:p>
            <a:fld id="{FB5B9F2C-B2AC-42B8-8C0E-D6B8362F432E}" type="slidenum">
              <a:rPr lang="it-IT" sz="1300" smtClean="0">
                <a:latin typeface="+mj-lt"/>
              </a:rPr>
              <a:t>186</a:t>
            </a:fld>
            <a:endParaRPr lang="it-IT" sz="1300" dirty="0">
              <a:latin typeface="+mj-lt"/>
            </a:endParaRPr>
          </a:p>
        </p:txBody>
      </p:sp>
    </p:spTree>
    <p:extLst>
      <p:ext uri="{BB962C8B-B14F-4D97-AF65-F5344CB8AC3E}">
        <p14:creationId xmlns:p14="http://schemas.microsoft.com/office/powerpoint/2010/main" val="991547756"/>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69BA9BA-42F4-BA12-0FCC-14BBBFD6E42A}"/>
              </a:ext>
            </a:extLst>
          </p:cNvPr>
          <p:cNvSpPr>
            <a:spLocks noGrp="1"/>
          </p:cNvSpPr>
          <p:nvPr>
            <p:ph type="title"/>
          </p:nvPr>
        </p:nvSpPr>
        <p:spPr>
          <a:xfrm>
            <a:off x="566057" y="540099"/>
            <a:ext cx="8011886" cy="626851"/>
          </a:xfrm>
        </p:spPr>
        <p:txBody>
          <a:bodyPr/>
          <a:lstStyle/>
          <a:p>
            <a:r>
              <a:rPr lang="it-IT" dirty="0"/>
              <a:t>D.LGS 192/2025, art. 13 – Modifiche allo statuto dei diritti del contribuente</a:t>
            </a:r>
          </a:p>
        </p:txBody>
      </p:sp>
      <p:graphicFrame>
        <p:nvGraphicFramePr>
          <p:cNvPr id="6" name="Segnaposto contenuto 5">
            <a:extLst>
              <a:ext uri="{FF2B5EF4-FFF2-40B4-BE49-F238E27FC236}">
                <a16:creationId xmlns:a16="http://schemas.microsoft.com/office/drawing/2014/main" id="{43042B27-20B1-429E-50D3-DA588C3A2331}"/>
              </a:ext>
            </a:extLst>
          </p:cNvPr>
          <p:cNvGraphicFramePr>
            <a:graphicFrameLocks noGrp="1"/>
          </p:cNvGraphicFramePr>
          <p:nvPr>
            <p:ph idx="1"/>
          </p:nvPr>
        </p:nvGraphicFramePr>
        <p:xfrm>
          <a:off x="714375" y="2271698"/>
          <a:ext cx="7715250" cy="708660"/>
        </p:xfrm>
        <a:graphic>
          <a:graphicData uri="http://schemas.openxmlformats.org/drawingml/2006/table">
            <a:tbl>
              <a:tblPr firstRow="1" bandRow="1">
                <a:tableStyleId>{5C22544A-7EE6-4342-B048-85BDC9FD1C3A}</a:tableStyleId>
              </a:tblPr>
              <a:tblGrid>
                <a:gridCol w="1791081">
                  <a:extLst>
                    <a:ext uri="{9D8B030D-6E8A-4147-A177-3AD203B41FA5}">
                      <a16:colId xmlns:a16="http://schemas.microsoft.com/office/drawing/2014/main" val="1353074283"/>
                    </a:ext>
                  </a:extLst>
                </a:gridCol>
                <a:gridCol w="5924169">
                  <a:extLst>
                    <a:ext uri="{9D8B030D-6E8A-4147-A177-3AD203B41FA5}">
                      <a16:colId xmlns:a16="http://schemas.microsoft.com/office/drawing/2014/main" val="3755376536"/>
                    </a:ext>
                  </a:extLst>
                </a:gridCol>
              </a:tblGrid>
              <a:tr h="0">
                <a:tc>
                  <a:txBody>
                    <a:bodyPr/>
                    <a:lstStyle/>
                    <a:p>
                      <a:pPr algn="ctr"/>
                      <a:r>
                        <a:rPr lang="it-IT" b="1" dirty="0">
                          <a:solidFill>
                            <a:schemeClr val="tx1"/>
                          </a:solidFill>
                        </a:rPr>
                        <a:t>Comma 1, lett. b)</a:t>
                      </a:r>
                    </a:p>
                  </a:txBody>
                  <a:tcPr anchor="ctr">
                    <a:solidFill>
                      <a:schemeClr val="accent1">
                        <a:lumMod val="20000"/>
                        <a:lumOff val="80000"/>
                      </a:schemeClr>
                    </a:solidFill>
                  </a:tcPr>
                </a:tc>
                <a:tc>
                  <a:txBody>
                    <a:bodyPr/>
                    <a:lstStyle/>
                    <a:p>
                      <a:pPr marL="0" algn="just" defTabSz="685800" rtl="0" eaLnBrk="1" latinLnBrk="0" hangingPunct="1"/>
                      <a:r>
                        <a:rPr lang="it-IT" sz="1350" b="0" kern="1200" dirty="0">
                          <a:solidFill>
                            <a:schemeClr val="dk1"/>
                          </a:solidFill>
                          <a:latin typeface="+mn-lt"/>
                          <a:ea typeface="+mn-ea"/>
                          <a:cs typeface="+mn-cs"/>
                        </a:rPr>
                        <a:t>intervenendo sull’art. 10-quater, comma 1 dello Statuto viene chiarito che le ipotesi di autotutela obbligatoria già previste per gli atti impositivi si estendono anche agli atti sanzionatori</a:t>
                      </a:r>
                    </a:p>
                  </a:txBody>
                  <a:tcPr anchor="ctr">
                    <a:solidFill>
                      <a:schemeClr val="bg1"/>
                    </a:solidFill>
                  </a:tcPr>
                </a:tc>
                <a:extLst>
                  <a:ext uri="{0D108BD9-81ED-4DB2-BD59-A6C34878D82A}">
                    <a16:rowId xmlns:a16="http://schemas.microsoft.com/office/drawing/2014/main" val="3719496783"/>
                  </a:ext>
                </a:extLst>
              </a:tr>
            </a:tbl>
          </a:graphicData>
        </a:graphic>
      </p:graphicFrame>
      <p:sp>
        <p:nvSpPr>
          <p:cNvPr id="4" name="Segnaposto numero diapositiva 3">
            <a:extLst>
              <a:ext uri="{FF2B5EF4-FFF2-40B4-BE49-F238E27FC236}">
                <a16:creationId xmlns:a16="http://schemas.microsoft.com/office/drawing/2014/main" id="{176F45D7-E052-DBEA-F651-65B5F101F7D5}"/>
              </a:ext>
            </a:extLst>
          </p:cNvPr>
          <p:cNvSpPr>
            <a:spLocks noGrp="1"/>
          </p:cNvSpPr>
          <p:nvPr>
            <p:ph type="sldNum" sz="quarter" idx="12"/>
          </p:nvPr>
        </p:nvSpPr>
        <p:spPr/>
        <p:txBody>
          <a:bodyPr/>
          <a:lstStyle/>
          <a:p>
            <a:fld id="{FB5B9F2C-B2AC-42B8-8C0E-D6B8362F432E}" type="slidenum">
              <a:rPr lang="it-IT" sz="1300" smtClean="0"/>
              <a:t>187</a:t>
            </a:fld>
            <a:endParaRPr lang="it-IT" sz="1300" dirty="0"/>
          </a:p>
        </p:txBody>
      </p:sp>
    </p:spTree>
    <p:extLst>
      <p:ext uri="{BB962C8B-B14F-4D97-AF65-F5344CB8AC3E}">
        <p14:creationId xmlns:p14="http://schemas.microsoft.com/office/powerpoint/2010/main" val="3125144289"/>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C2E5C9-2E04-8A3A-5AFA-235EBE4B7FCE}"/>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3B1BFDE-FE20-017F-D687-E6C9ECDBFC9E}"/>
              </a:ext>
            </a:extLst>
          </p:cNvPr>
          <p:cNvSpPr>
            <a:spLocks noGrp="1"/>
          </p:cNvSpPr>
          <p:nvPr>
            <p:ph type="title"/>
          </p:nvPr>
        </p:nvSpPr>
        <p:spPr>
          <a:xfrm>
            <a:off x="566057" y="540099"/>
            <a:ext cx="8011886" cy="626851"/>
          </a:xfrm>
        </p:spPr>
        <p:txBody>
          <a:bodyPr/>
          <a:lstStyle/>
          <a:p>
            <a:r>
              <a:rPr lang="it-IT" dirty="0"/>
              <a:t>D.LGS 192/2025, art. 13 – Modifiche allo statuto dei diritti del contribuente</a:t>
            </a:r>
          </a:p>
        </p:txBody>
      </p:sp>
      <p:graphicFrame>
        <p:nvGraphicFramePr>
          <p:cNvPr id="6" name="Segnaposto contenuto 5">
            <a:extLst>
              <a:ext uri="{FF2B5EF4-FFF2-40B4-BE49-F238E27FC236}">
                <a16:creationId xmlns:a16="http://schemas.microsoft.com/office/drawing/2014/main" id="{B0B705D2-4C7C-C50B-DCAB-BC020B9688E0}"/>
              </a:ext>
            </a:extLst>
          </p:cNvPr>
          <p:cNvGraphicFramePr>
            <a:graphicFrameLocks noGrp="1"/>
          </p:cNvGraphicFramePr>
          <p:nvPr>
            <p:ph idx="1"/>
          </p:nvPr>
        </p:nvGraphicFramePr>
        <p:xfrm>
          <a:off x="714375" y="1204747"/>
          <a:ext cx="7715250" cy="3276600"/>
        </p:xfrm>
        <a:graphic>
          <a:graphicData uri="http://schemas.openxmlformats.org/drawingml/2006/table">
            <a:tbl>
              <a:tblPr firstRow="1" bandRow="1">
                <a:tableStyleId>{5C22544A-7EE6-4342-B048-85BDC9FD1C3A}</a:tableStyleId>
              </a:tblPr>
              <a:tblGrid>
                <a:gridCol w="1791081">
                  <a:extLst>
                    <a:ext uri="{9D8B030D-6E8A-4147-A177-3AD203B41FA5}">
                      <a16:colId xmlns:a16="http://schemas.microsoft.com/office/drawing/2014/main" val="1353074283"/>
                    </a:ext>
                  </a:extLst>
                </a:gridCol>
                <a:gridCol w="5924169">
                  <a:extLst>
                    <a:ext uri="{9D8B030D-6E8A-4147-A177-3AD203B41FA5}">
                      <a16:colId xmlns:a16="http://schemas.microsoft.com/office/drawing/2014/main" val="3755376536"/>
                    </a:ext>
                  </a:extLst>
                </a:gridCol>
              </a:tblGrid>
              <a:tr h="0">
                <a:tc>
                  <a:txBody>
                    <a:bodyPr/>
                    <a:lstStyle/>
                    <a:p>
                      <a:r>
                        <a:rPr lang="it-IT" b="1" dirty="0">
                          <a:solidFill>
                            <a:schemeClr val="tx1"/>
                          </a:solidFill>
                        </a:rPr>
                        <a:t>Comma 1, lett. c)</a:t>
                      </a:r>
                    </a:p>
                  </a:txBody>
                  <a:tcPr anchor="ctr">
                    <a:solidFill>
                      <a:schemeClr val="accent1">
                        <a:lumMod val="20000"/>
                        <a:lumOff val="80000"/>
                      </a:schemeClr>
                    </a:solidFill>
                  </a:tcPr>
                </a:tc>
                <a:tc>
                  <a:txBody>
                    <a:bodyPr/>
                    <a:lstStyle/>
                    <a:p>
                      <a:pPr marL="0" algn="just" defTabSz="685800" rtl="0" eaLnBrk="1" latinLnBrk="0" hangingPunct="1"/>
                      <a:r>
                        <a:rPr lang="it-IT" sz="1300" b="0" kern="1200" dirty="0">
                          <a:solidFill>
                            <a:schemeClr val="dk1"/>
                          </a:solidFill>
                          <a:latin typeface="+mn-lt"/>
                          <a:ea typeface="+mn-ea"/>
                          <a:cs typeface="+mn-cs"/>
                        </a:rPr>
                        <a:t>con l’eliminazione della parola “privati”, la disposizione rimuove una possibile condizione di incertezza interpretativa in ordine all’individuazione dei soggetti legittimati alla presentazione dell’istanza di consulenza giuridica, in linea con un principio di carattere generale – coerente, peraltro, con la circostanza che le richieste di chiarimenti oggetto dell’istanza di consulenza non possono riguardare una fattispecie concreta e personale relativa a un singolo contribuente – in base al quale a tale istituto accedono solo gli enti privati esponenziali di «interessi collettivi» in relazione a questioni legate all’interpretazione di norme tributarie che attengono alla cura o rientrano nell’ambito di tali interessi. La modifica non riduce l’ambito dei soggetti legittimati alla presentazione delle istanze di consulenza giuridica, in quanto, in linea con la prassi dell’Amministrazione finanziaria, gli enti privati che possono ricorrere a tale istituto, poiché rappresentativi di interessi generali riconducibili a una determinata platea di contribuenti, già sono richiamati espressamente dall’attuale testo dell’art. 10-octies (le </a:t>
                      </a:r>
                      <a:r>
                        <a:rPr lang="it-IT" sz="1350" b="0" kern="1200" dirty="0">
                          <a:solidFill>
                            <a:schemeClr val="dk1"/>
                          </a:solidFill>
                          <a:latin typeface="+mn-lt"/>
                          <a:ea typeface="+mn-ea"/>
                          <a:cs typeface="+mn-cs"/>
                        </a:rPr>
                        <a:t>associazioni sindacali e di categoria, nonché gli ordini professionali)</a:t>
                      </a:r>
                    </a:p>
                  </a:txBody>
                  <a:tcPr anchor="ctr">
                    <a:solidFill>
                      <a:schemeClr val="bg1"/>
                    </a:solidFill>
                  </a:tcPr>
                </a:tc>
                <a:extLst>
                  <a:ext uri="{0D108BD9-81ED-4DB2-BD59-A6C34878D82A}">
                    <a16:rowId xmlns:a16="http://schemas.microsoft.com/office/drawing/2014/main" val="3719496783"/>
                  </a:ext>
                </a:extLst>
              </a:tr>
            </a:tbl>
          </a:graphicData>
        </a:graphic>
      </p:graphicFrame>
      <p:sp>
        <p:nvSpPr>
          <p:cNvPr id="4" name="Segnaposto numero diapositiva 3">
            <a:extLst>
              <a:ext uri="{FF2B5EF4-FFF2-40B4-BE49-F238E27FC236}">
                <a16:creationId xmlns:a16="http://schemas.microsoft.com/office/drawing/2014/main" id="{FA868A75-0F3C-3369-BD83-ECA66457F487}"/>
              </a:ext>
            </a:extLst>
          </p:cNvPr>
          <p:cNvSpPr>
            <a:spLocks noGrp="1"/>
          </p:cNvSpPr>
          <p:nvPr>
            <p:ph type="sldNum" sz="quarter" idx="12"/>
          </p:nvPr>
        </p:nvSpPr>
        <p:spPr/>
        <p:txBody>
          <a:bodyPr/>
          <a:lstStyle/>
          <a:p>
            <a:fld id="{FB5B9F2C-B2AC-42B8-8C0E-D6B8362F432E}" type="slidenum">
              <a:rPr lang="it-IT" sz="1300" smtClean="0"/>
              <a:t>188</a:t>
            </a:fld>
            <a:endParaRPr lang="it-IT" sz="1300" dirty="0"/>
          </a:p>
        </p:txBody>
      </p:sp>
    </p:spTree>
    <p:extLst>
      <p:ext uri="{BB962C8B-B14F-4D97-AF65-F5344CB8AC3E}">
        <p14:creationId xmlns:p14="http://schemas.microsoft.com/office/powerpoint/2010/main" val="2893482378"/>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D3AADD-C77D-C794-240D-15E9F2220227}"/>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8C97F958-9751-9155-4E68-42D6AC01E24C}"/>
              </a:ext>
            </a:extLst>
          </p:cNvPr>
          <p:cNvSpPr>
            <a:spLocks noGrp="1"/>
          </p:cNvSpPr>
          <p:nvPr>
            <p:ph type="title"/>
          </p:nvPr>
        </p:nvSpPr>
        <p:spPr>
          <a:xfrm>
            <a:off x="566057" y="540099"/>
            <a:ext cx="8011886" cy="626851"/>
          </a:xfrm>
        </p:spPr>
        <p:txBody>
          <a:bodyPr/>
          <a:lstStyle/>
          <a:p>
            <a:r>
              <a:rPr lang="it-IT" dirty="0"/>
              <a:t>D.LGS 192/2025, art. 13 – Modifiche allo statuto dei diritti del contribuente</a:t>
            </a:r>
          </a:p>
        </p:txBody>
      </p:sp>
      <p:graphicFrame>
        <p:nvGraphicFramePr>
          <p:cNvPr id="6" name="Segnaposto contenuto 5">
            <a:extLst>
              <a:ext uri="{FF2B5EF4-FFF2-40B4-BE49-F238E27FC236}">
                <a16:creationId xmlns:a16="http://schemas.microsoft.com/office/drawing/2014/main" id="{7DC1399F-3FEF-AB9F-9837-20DC73E76130}"/>
              </a:ext>
            </a:extLst>
          </p:cNvPr>
          <p:cNvGraphicFramePr>
            <a:graphicFrameLocks noGrp="1"/>
          </p:cNvGraphicFramePr>
          <p:nvPr>
            <p:ph idx="1"/>
          </p:nvPr>
        </p:nvGraphicFramePr>
        <p:xfrm>
          <a:off x="714375" y="1805940"/>
          <a:ext cx="7715250" cy="1531620"/>
        </p:xfrm>
        <a:graphic>
          <a:graphicData uri="http://schemas.openxmlformats.org/drawingml/2006/table">
            <a:tbl>
              <a:tblPr firstRow="1" bandRow="1">
                <a:tableStyleId>{5C22544A-7EE6-4342-B048-85BDC9FD1C3A}</a:tableStyleId>
              </a:tblPr>
              <a:tblGrid>
                <a:gridCol w="1791081">
                  <a:extLst>
                    <a:ext uri="{9D8B030D-6E8A-4147-A177-3AD203B41FA5}">
                      <a16:colId xmlns:a16="http://schemas.microsoft.com/office/drawing/2014/main" val="1353074283"/>
                    </a:ext>
                  </a:extLst>
                </a:gridCol>
                <a:gridCol w="5924169">
                  <a:extLst>
                    <a:ext uri="{9D8B030D-6E8A-4147-A177-3AD203B41FA5}">
                      <a16:colId xmlns:a16="http://schemas.microsoft.com/office/drawing/2014/main" val="3755376536"/>
                    </a:ext>
                  </a:extLst>
                </a:gridCol>
              </a:tblGrid>
              <a:tr h="0">
                <a:tc>
                  <a:txBody>
                    <a:bodyPr/>
                    <a:lstStyle/>
                    <a:p>
                      <a:r>
                        <a:rPr lang="it-IT" b="1" dirty="0">
                          <a:solidFill>
                            <a:schemeClr val="tx1"/>
                          </a:solidFill>
                        </a:rPr>
                        <a:t>Comma 1, lett. d)</a:t>
                      </a:r>
                    </a:p>
                  </a:txBody>
                  <a:tcPr anchor="ctr">
                    <a:solidFill>
                      <a:schemeClr val="accent1">
                        <a:lumMod val="20000"/>
                        <a:lumOff val="80000"/>
                      </a:schemeClr>
                    </a:solidFill>
                  </a:tcPr>
                </a:tc>
                <a:tc>
                  <a:txBody>
                    <a:bodyPr/>
                    <a:lstStyle/>
                    <a:p>
                      <a:pPr marL="0" algn="just" defTabSz="685800" rtl="0" eaLnBrk="1" latinLnBrk="0" hangingPunct="1"/>
                      <a:r>
                        <a:rPr lang="it-IT" sz="1350" b="0" kern="1200" dirty="0">
                          <a:solidFill>
                            <a:schemeClr val="dk1"/>
                          </a:solidFill>
                          <a:latin typeface="+mn-lt"/>
                          <a:ea typeface="+mn-ea"/>
                          <a:cs typeface="+mn-cs"/>
                        </a:rPr>
                        <a:t>viene aggiunto un nuovo periodo all’art. 10-nonies, comma 4 dello Statuto in base al quale, nei casi di utilizzo del servizio di consultazione semplificata ivi previsto, l’istanza di interpello è inammissibile se la banca dati non informa il contribuente della possibilità di presentare l’interpello medesimo sempreché il contribuente non sia in grado di dimostrare che il documento di prassi richiamato nella risposta ricevuta non fornisce una soluzione univoca al quesito interpretativo</a:t>
                      </a:r>
                    </a:p>
                  </a:txBody>
                  <a:tcPr anchor="ctr">
                    <a:solidFill>
                      <a:schemeClr val="bg1"/>
                    </a:solidFill>
                  </a:tcPr>
                </a:tc>
                <a:extLst>
                  <a:ext uri="{0D108BD9-81ED-4DB2-BD59-A6C34878D82A}">
                    <a16:rowId xmlns:a16="http://schemas.microsoft.com/office/drawing/2014/main" val="3719496783"/>
                  </a:ext>
                </a:extLst>
              </a:tr>
            </a:tbl>
          </a:graphicData>
        </a:graphic>
      </p:graphicFrame>
      <p:sp>
        <p:nvSpPr>
          <p:cNvPr id="4" name="Segnaposto numero diapositiva 3">
            <a:extLst>
              <a:ext uri="{FF2B5EF4-FFF2-40B4-BE49-F238E27FC236}">
                <a16:creationId xmlns:a16="http://schemas.microsoft.com/office/drawing/2014/main" id="{4C2296B3-C144-030D-D7DB-BF881E33D475}"/>
              </a:ext>
            </a:extLst>
          </p:cNvPr>
          <p:cNvSpPr>
            <a:spLocks noGrp="1"/>
          </p:cNvSpPr>
          <p:nvPr>
            <p:ph type="sldNum" sz="quarter" idx="12"/>
          </p:nvPr>
        </p:nvSpPr>
        <p:spPr/>
        <p:txBody>
          <a:bodyPr/>
          <a:lstStyle/>
          <a:p>
            <a:fld id="{FB5B9F2C-B2AC-42B8-8C0E-D6B8362F432E}" type="slidenum">
              <a:rPr lang="it-IT" sz="1300" smtClean="0"/>
              <a:t>189</a:t>
            </a:fld>
            <a:endParaRPr lang="it-IT" sz="1300" dirty="0"/>
          </a:p>
        </p:txBody>
      </p:sp>
    </p:spTree>
    <p:extLst>
      <p:ext uri="{BB962C8B-B14F-4D97-AF65-F5344CB8AC3E}">
        <p14:creationId xmlns:p14="http://schemas.microsoft.com/office/powerpoint/2010/main" val="2028580936"/>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9420D1-CB7E-5FEF-5251-5E18C249689D}"/>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93D01724-BC0A-3191-525C-913332412A62}"/>
              </a:ext>
            </a:extLst>
          </p:cNvPr>
          <p:cNvSpPr>
            <a:spLocks noGrp="1"/>
          </p:cNvSpPr>
          <p:nvPr>
            <p:ph type="title"/>
          </p:nvPr>
        </p:nvSpPr>
        <p:spPr>
          <a:xfrm>
            <a:off x="566057" y="540099"/>
            <a:ext cx="8011886" cy="626851"/>
          </a:xfrm>
        </p:spPr>
        <p:txBody>
          <a:bodyPr/>
          <a:lstStyle/>
          <a:p>
            <a:r>
              <a:rPr lang="it-IT" dirty="0"/>
              <a:t>D.LGS 192/2025, art. 13 – Modifiche allo statuto dei diritti del contribuente</a:t>
            </a:r>
          </a:p>
        </p:txBody>
      </p:sp>
      <p:graphicFrame>
        <p:nvGraphicFramePr>
          <p:cNvPr id="6" name="Segnaposto contenuto 5">
            <a:extLst>
              <a:ext uri="{FF2B5EF4-FFF2-40B4-BE49-F238E27FC236}">
                <a16:creationId xmlns:a16="http://schemas.microsoft.com/office/drawing/2014/main" id="{CB816864-ED64-82DE-C309-6E1519304938}"/>
              </a:ext>
            </a:extLst>
          </p:cNvPr>
          <p:cNvGraphicFramePr>
            <a:graphicFrameLocks noGrp="1"/>
          </p:cNvGraphicFramePr>
          <p:nvPr>
            <p:ph idx="1"/>
          </p:nvPr>
        </p:nvGraphicFramePr>
        <p:xfrm>
          <a:off x="714375" y="1497330"/>
          <a:ext cx="7715250" cy="1943100"/>
        </p:xfrm>
        <a:graphic>
          <a:graphicData uri="http://schemas.openxmlformats.org/drawingml/2006/table">
            <a:tbl>
              <a:tblPr firstRow="1" bandRow="1">
                <a:tableStyleId>{5C22544A-7EE6-4342-B048-85BDC9FD1C3A}</a:tableStyleId>
              </a:tblPr>
              <a:tblGrid>
                <a:gridCol w="1791081">
                  <a:extLst>
                    <a:ext uri="{9D8B030D-6E8A-4147-A177-3AD203B41FA5}">
                      <a16:colId xmlns:a16="http://schemas.microsoft.com/office/drawing/2014/main" val="1353074283"/>
                    </a:ext>
                  </a:extLst>
                </a:gridCol>
                <a:gridCol w="5924169">
                  <a:extLst>
                    <a:ext uri="{9D8B030D-6E8A-4147-A177-3AD203B41FA5}">
                      <a16:colId xmlns:a16="http://schemas.microsoft.com/office/drawing/2014/main" val="3755376536"/>
                    </a:ext>
                  </a:extLst>
                </a:gridCol>
              </a:tblGrid>
              <a:tr h="0">
                <a:tc>
                  <a:txBody>
                    <a:bodyPr/>
                    <a:lstStyle/>
                    <a:p>
                      <a:r>
                        <a:rPr lang="it-IT" b="1" dirty="0">
                          <a:solidFill>
                            <a:schemeClr val="tx1"/>
                          </a:solidFill>
                        </a:rPr>
                        <a:t>Comma 1, lett. e)</a:t>
                      </a:r>
                    </a:p>
                  </a:txBody>
                  <a:tcPr anchor="ctr">
                    <a:solidFill>
                      <a:schemeClr val="accent1">
                        <a:lumMod val="20000"/>
                        <a:lumOff val="80000"/>
                      </a:schemeClr>
                    </a:solidFill>
                  </a:tcPr>
                </a:tc>
                <a:tc>
                  <a:txBody>
                    <a:bodyPr/>
                    <a:lstStyle/>
                    <a:p>
                      <a:pPr marL="0" algn="just" defTabSz="685800" rtl="0" eaLnBrk="1" latinLnBrk="0" hangingPunct="1"/>
                      <a:r>
                        <a:rPr lang="it-IT" sz="1350" b="0" kern="1200" dirty="0">
                          <a:solidFill>
                            <a:schemeClr val="dk1"/>
                          </a:solidFill>
                          <a:latin typeface="+mn-lt"/>
                          <a:ea typeface="+mn-ea"/>
                          <a:cs typeface="+mn-cs"/>
                        </a:rPr>
                        <a:t>è stato riformulato il comma 3 dell’art. 11 dello Statuto al fine di prevedere espressamente che il versamento del contributo è obbligatorio, a pena di inammissibilità, per la sola presentazione delle istanze di interpello particolarmente complesse.</a:t>
                      </a:r>
                    </a:p>
                    <a:p>
                      <a:pPr marL="0" algn="just" defTabSz="685800" rtl="0" eaLnBrk="1" latinLnBrk="0" hangingPunct="1"/>
                      <a:r>
                        <a:rPr lang="it-IT" sz="1350" b="0" kern="1200" dirty="0">
                          <a:solidFill>
                            <a:schemeClr val="dk1"/>
                          </a:solidFill>
                          <a:latin typeface="+mn-lt"/>
                          <a:ea typeface="+mn-ea"/>
                          <a:cs typeface="+mn-cs"/>
                        </a:rPr>
                        <a:t>Inoltre, viene demandato a un decreto di natura regolamentare del Ministero dell’economia e delle finanze, come richiesto dalla Commissione, il compito di individuare le modalità di corresponsione del contributo, nonché la sua misura, in funzione della tipologia di contribuente, del suo volume di affari o di ricavi e della tipologia di interpello presentata</a:t>
                      </a:r>
                    </a:p>
                  </a:txBody>
                  <a:tcPr anchor="ctr">
                    <a:solidFill>
                      <a:schemeClr val="bg1"/>
                    </a:solidFill>
                  </a:tcPr>
                </a:tc>
                <a:extLst>
                  <a:ext uri="{0D108BD9-81ED-4DB2-BD59-A6C34878D82A}">
                    <a16:rowId xmlns:a16="http://schemas.microsoft.com/office/drawing/2014/main" val="3719496783"/>
                  </a:ext>
                </a:extLst>
              </a:tr>
            </a:tbl>
          </a:graphicData>
        </a:graphic>
      </p:graphicFrame>
      <p:sp>
        <p:nvSpPr>
          <p:cNvPr id="4" name="Segnaposto numero diapositiva 3">
            <a:extLst>
              <a:ext uri="{FF2B5EF4-FFF2-40B4-BE49-F238E27FC236}">
                <a16:creationId xmlns:a16="http://schemas.microsoft.com/office/drawing/2014/main" id="{43AEFEEA-7457-62AC-B334-EEF724D0DF9B}"/>
              </a:ext>
            </a:extLst>
          </p:cNvPr>
          <p:cNvSpPr>
            <a:spLocks noGrp="1"/>
          </p:cNvSpPr>
          <p:nvPr>
            <p:ph type="sldNum" sz="quarter" idx="12"/>
          </p:nvPr>
        </p:nvSpPr>
        <p:spPr/>
        <p:txBody>
          <a:bodyPr/>
          <a:lstStyle/>
          <a:p>
            <a:fld id="{FB5B9F2C-B2AC-42B8-8C0E-D6B8362F432E}" type="slidenum">
              <a:rPr lang="it-IT" sz="1300" smtClean="0"/>
              <a:t>190</a:t>
            </a:fld>
            <a:endParaRPr lang="it-IT" sz="1300" dirty="0"/>
          </a:p>
        </p:txBody>
      </p:sp>
    </p:spTree>
    <p:extLst>
      <p:ext uri="{BB962C8B-B14F-4D97-AF65-F5344CB8AC3E}">
        <p14:creationId xmlns:p14="http://schemas.microsoft.com/office/powerpoint/2010/main" val="3281255330"/>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288F23-A3BB-00C5-E8F0-A56671F240DB}"/>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5A53A99B-7116-471E-7486-A76C3CEC6EE1}"/>
              </a:ext>
            </a:extLst>
          </p:cNvPr>
          <p:cNvSpPr>
            <a:spLocks noGrp="1"/>
          </p:cNvSpPr>
          <p:nvPr>
            <p:ph type="title"/>
          </p:nvPr>
        </p:nvSpPr>
        <p:spPr>
          <a:xfrm>
            <a:off x="566057" y="540099"/>
            <a:ext cx="8011886" cy="626851"/>
          </a:xfrm>
        </p:spPr>
        <p:txBody>
          <a:bodyPr/>
          <a:lstStyle/>
          <a:p>
            <a:r>
              <a:rPr lang="it-IT" dirty="0"/>
              <a:t>Interpello probatorio</a:t>
            </a:r>
          </a:p>
        </p:txBody>
      </p:sp>
      <p:sp>
        <p:nvSpPr>
          <p:cNvPr id="4" name="Segnaposto numero diapositiva 3">
            <a:extLst>
              <a:ext uri="{FF2B5EF4-FFF2-40B4-BE49-F238E27FC236}">
                <a16:creationId xmlns:a16="http://schemas.microsoft.com/office/drawing/2014/main" id="{A55A1B19-AE68-F4AA-31AE-F099D608A639}"/>
              </a:ext>
            </a:extLst>
          </p:cNvPr>
          <p:cNvSpPr>
            <a:spLocks noGrp="1"/>
          </p:cNvSpPr>
          <p:nvPr>
            <p:ph type="sldNum" sz="quarter" idx="12"/>
          </p:nvPr>
        </p:nvSpPr>
        <p:spPr/>
        <p:txBody>
          <a:bodyPr/>
          <a:lstStyle/>
          <a:p>
            <a:fld id="{FB5B9F2C-B2AC-42B8-8C0E-D6B8362F432E}" type="slidenum">
              <a:rPr lang="it-IT" sz="1300" smtClean="0"/>
              <a:t>191</a:t>
            </a:fld>
            <a:endParaRPr lang="it-IT" sz="1300" dirty="0"/>
          </a:p>
        </p:txBody>
      </p:sp>
      <p:sp>
        <p:nvSpPr>
          <p:cNvPr id="5" name="Segnaposto contenuto 4">
            <a:extLst>
              <a:ext uri="{FF2B5EF4-FFF2-40B4-BE49-F238E27FC236}">
                <a16:creationId xmlns:a16="http://schemas.microsoft.com/office/drawing/2014/main" id="{22DD39B1-7583-4520-532F-2F0664DEF8F4}"/>
              </a:ext>
            </a:extLst>
          </p:cNvPr>
          <p:cNvSpPr>
            <a:spLocks noGrp="1"/>
          </p:cNvSpPr>
          <p:nvPr>
            <p:ph idx="1"/>
          </p:nvPr>
        </p:nvSpPr>
        <p:spPr/>
        <p:txBody>
          <a:bodyPr/>
          <a:lstStyle/>
          <a:p>
            <a:pPr algn="just"/>
            <a:r>
              <a:rPr lang="it-IT" dirty="0"/>
              <a:t>Si aggiornano i richiami all’</a:t>
            </a:r>
            <a:r>
              <a:rPr lang="it-IT" b="1" dirty="0"/>
              <a:t>interpello probatorio</a:t>
            </a:r>
            <a:r>
              <a:rPr lang="it-IT" dirty="0"/>
              <a:t> – sparsi tra diverse disposizioni normative presenti nel TUIR, nel D.P.R. 633/1972 e nella Legge 724/1994 – a seguito della novella dell’art. 11 dello Statuto del contribuente, con un intervento di coordinamento normativo necessario in seguito alla ricollocazione di questa forma di interpello probatorio (che non è più disciplinato dalla lettera b) bensì dalla lettera e) del medesimo art. 11).</a:t>
            </a:r>
          </a:p>
          <a:p>
            <a:endParaRPr lang="it-IT" dirty="0"/>
          </a:p>
        </p:txBody>
      </p:sp>
    </p:spTree>
    <p:extLst>
      <p:ext uri="{BB962C8B-B14F-4D97-AF65-F5344CB8AC3E}">
        <p14:creationId xmlns:p14="http://schemas.microsoft.com/office/powerpoint/2010/main" val="4027934322"/>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245BAF-8214-EA22-FFDB-929563347CDE}"/>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0D6866D9-7610-4A91-E5C4-692EAC23381C}"/>
              </a:ext>
            </a:extLst>
          </p:cNvPr>
          <p:cNvSpPr>
            <a:spLocks noGrp="1"/>
          </p:cNvSpPr>
          <p:nvPr>
            <p:ph type="title"/>
          </p:nvPr>
        </p:nvSpPr>
        <p:spPr>
          <a:xfrm>
            <a:off x="566057" y="540099"/>
            <a:ext cx="8011886" cy="626851"/>
          </a:xfrm>
        </p:spPr>
        <p:txBody>
          <a:bodyPr/>
          <a:lstStyle/>
          <a:p>
            <a:r>
              <a:rPr lang="it-IT" dirty="0"/>
              <a:t>Interpello probatorio</a:t>
            </a:r>
          </a:p>
        </p:txBody>
      </p:sp>
      <p:sp>
        <p:nvSpPr>
          <p:cNvPr id="4" name="Segnaposto numero diapositiva 3">
            <a:extLst>
              <a:ext uri="{FF2B5EF4-FFF2-40B4-BE49-F238E27FC236}">
                <a16:creationId xmlns:a16="http://schemas.microsoft.com/office/drawing/2014/main" id="{DA0185DE-9AAE-EC84-3004-CC61B2DB450A}"/>
              </a:ext>
            </a:extLst>
          </p:cNvPr>
          <p:cNvSpPr>
            <a:spLocks noGrp="1"/>
          </p:cNvSpPr>
          <p:nvPr>
            <p:ph type="sldNum" sz="quarter" idx="12"/>
          </p:nvPr>
        </p:nvSpPr>
        <p:spPr/>
        <p:txBody>
          <a:bodyPr/>
          <a:lstStyle/>
          <a:p>
            <a:fld id="{FB5B9F2C-B2AC-42B8-8C0E-D6B8362F432E}" type="slidenum">
              <a:rPr lang="it-IT" sz="1300" smtClean="0"/>
              <a:t>192</a:t>
            </a:fld>
            <a:endParaRPr lang="it-IT" sz="1300" dirty="0"/>
          </a:p>
        </p:txBody>
      </p:sp>
      <p:sp>
        <p:nvSpPr>
          <p:cNvPr id="5" name="Segnaposto contenuto 4">
            <a:extLst>
              <a:ext uri="{FF2B5EF4-FFF2-40B4-BE49-F238E27FC236}">
                <a16:creationId xmlns:a16="http://schemas.microsoft.com/office/drawing/2014/main" id="{04B73A45-6FEB-D50A-7CEC-51E69ADDF721}"/>
              </a:ext>
            </a:extLst>
          </p:cNvPr>
          <p:cNvSpPr>
            <a:spLocks noGrp="1"/>
          </p:cNvSpPr>
          <p:nvPr>
            <p:ph idx="1"/>
          </p:nvPr>
        </p:nvSpPr>
        <p:spPr/>
        <p:txBody>
          <a:bodyPr/>
          <a:lstStyle/>
          <a:p>
            <a:pPr algn="just"/>
            <a:r>
              <a:rPr lang="it-IT" dirty="0"/>
              <a:t>Si ricorda a tal fine che il comma 2 dell’art. 11 in questione stabilisce il limite alla legittimazione per la presentazione degli interpelli probatori, ora infatti riservato solamente a coloro che: </a:t>
            </a:r>
          </a:p>
          <a:p>
            <a:pPr marL="285750" indent="-285750" algn="just">
              <a:buFont typeface="Arial" panose="020B0604020202020204" pitchFamily="34" charset="0"/>
              <a:buChar char="•"/>
            </a:pPr>
            <a:r>
              <a:rPr lang="it-IT" dirty="0"/>
              <a:t>aderiscono all’adempimento collaborativo, o </a:t>
            </a:r>
          </a:p>
          <a:p>
            <a:pPr marL="285750" indent="-285750" algn="just">
              <a:buFont typeface="Arial" panose="020B0604020202020204" pitchFamily="34" charset="0"/>
              <a:buChar char="•"/>
            </a:pPr>
            <a:r>
              <a:rPr lang="it-IT" dirty="0"/>
              <a:t>che presentano l’interpello per i nuovi investimenti (art. 2 del </a:t>
            </a:r>
            <a:r>
              <a:rPr lang="it-IT" dirty="0" err="1"/>
              <a:t>D.Lgs</a:t>
            </a:r>
            <a:r>
              <a:rPr lang="it-IT" dirty="0"/>
              <a:t> 147/2015), </a:t>
            </a:r>
          </a:p>
          <a:p>
            <a:pPr algn="just"/>
            <a:r>
              <a:rPr lang="it-IT" dirty="0"/>
              <a:t>mentre, proprio grazie a una modifica recata dal </a:t>
            </a:r>
            <a:r>
              <a:rPr lang="it-IT" dirty="0" err="1"/>
              <a:t>D.Lgs</a:t>
            </a:r>
            <a:r>
              <a:rPr lang="it-IT" dirty="0"/>
              <a:t> 192/2025, il predetto limite non si applica per gli interpelli in materia di perimetrazione del gruppo IVA (previsti dall’art. 70-ter, commi 5 e 6 del D.P.R. 633/1972).</a:t>
            </a:r>
          </a:p>
          <a:p>
            <a:endParaRPr lang="it-IT" dirty="0"/>
          </a:p>
        </p:txBody>
      </p:sp>
    </p:spTree>
    <p:extLst>
      <p:ext uri="{BB962C8B-B14F-4D97-AF65-F5344CB8AC3E}">
        <p14:creationId xmlns:p14="http://schemas.microsoft.com/office/powerpoint/2010/main" val="1380618384"/>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FBEC28-F0CC-69ED-29F8-4DC91ACAA959}"/>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5BD40FFF-9FF3-9219-BEDB-E5B618C63C6F}"/>
              </a:ext>
            </a:extLst>
          </p:cNvPr>
          <p:cNvSpPr>
            <a:spLocks noGrp="1"/>
          </p:cNvSpPr>
          <p:nvPr>
            <p:ph type="title"/>
          </p:nvPr>
        </p:nvSpPr>
        <p:spPr>
          <a:xfrm>
            <a:off x="566057" y="540099"/>
            <a:ext cx="8011886" cy="626851"/>
          </a:xfrm>
        </p:spPr>
        <p:txBody>
          <a:bodyPr/>
          <a:lstStyle/>
          <a:p>
            <a:r>
              <a:rPr lang="it-IT" dirty="0"/>
              <a:t>Interpello probatorio</a:t>
            </a:r>
          </a:p>
        </p:txBody>
      </p:sp>
      <p:sp>
        <p:nvSpPr>
          <p:cNvPr id="4" name="Segnaposto numero diapositiva 3">
            <a:extLst>
              <a:ext uri="{FF2B5EF4-FFF2-40B4-BE49-F238E27FC236}">
                <a16:creationId xmlns:a16="http://schemas.microsoft.com/office/drawing/2014/main" id="{1136AC91-8928-9D44-9AC3-BF91D806620B}"/>
              </a:ext>
            </a:extLst>
          </p:cNvPr>
          <p:cNvSpPr>
            <a:spLocks noGrp="1"/>
          </p:cNvSpPr>
          <p:nvPr>
            <p:ph type="sldNum" sz="quarter" idx="12"/>
          </p:nvPr>
        </p:nvSpPr>
        <p:spPr/>
        <p:txBody>
          <a:bodyPr/>
          <a:lstStyle/>
          <a:p>
            <a:fld id="{FB5B9F2C-B2AC-42B8-8C0E-D6B8362F432E}" type="slidenum">
              <a:rPr lang="it-IT" sz="1300" smtClean="0"/>
              <a:t>193</a:t>
            </a:fld>
            <a:endParaRPr lang="it-IT" sz="1300" dirty="0"/>
          </a:p>
        </p:txBody>
      </p:sp>
      <p:sp>
        <p:nvSpPr>
          <p:cNvPr id="5" name="Segnaposto contenuto 4">
            <a:extLst>
              <a:ext uri="{FF2B5EF4-FFF2-40B4-BE49-F238E27FC236}">
                <a16:creationId xmlns:a16="http://schemas.microsoft.com/office/drawing/2014/main" id="{A0DAB2E3-7427-91A2-DF7A-273C9F478715}"/>
              </a:ext>
            </a:extLst>
          </p:cNvPr>
          <p:cNvSpPr>
            <a:spLocks noGrp="1"/>
          </p:cNvSpPr>
          <p:nvPr>
            <p:ph idx="1"/>
          </p:nvPr>
        </p:nvSpPr>
        <p:spPr/>
        <p:txBody>
          <a:bodyPr/>
          <a:lstStyle/>
          <a:p>
            <a:pPr algn="just"/>
            <a:r>
              <a:rPr lang="it-IT" dirty="0"/>
              <a:t>Si tratta degli interpelli con cui le imprese possono dimostrare l’insussistenza del vincolo economico o di quello organizzativo in presenza del vincolo finanziario (ipotesi del comma 5) oppure provare la ricorrenza del vincolo economico in dipendenza di partecipazioni acquisite nell’ambito degli interventi finalizzati al recupero di crediti o derivanti dalla conversione in azioni di nuova emissione dei crediti verso imprese in temporanea difficoltà finanziaria.</a:t>
            </a:r>
          </a:p>
        </p:txBody>
      </p:sp>
    </p:spTree>
    <p:extLst>
      <p:ext uri="{BB962C8B-B14F-4D97-AF65-F5344CB8AC3E}">
        <p14:creationId xmlns:p14="http://schemas.microsoft.com/office/powerpoint/2010/main" val="2893080686"/>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3B284B-6F4A-FA7D-661A-EF041E21681B}"/>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2F105C51-4D50-291E-ED91-C3427CFB9CAF}"/>
              </a:ext>
            </a:extLst>
          </p:cNvPr>
          <p:cNvSpPr>
            <a:spLocks noGrp="1"/>
          </p:cNvSpPr>
          <p:nvPr>
            <p:ph type="title"/>
          </p:nvPr>
        </p:nvSpPr>
        <p:spPr>
          <a:xfrm>
            <a:off x="566057" y="540099"/>
            <a:ext cx="8011886" cy="626851"/>
          </a:xfrm>
        </p:spPr>
        <p:txBody>
          <a:bodyPr/>
          <a:lstStyle/>
          <a:p>
            <a:r>
              <a:rPr lang="it-IT" dirty="0"/>
              <a:t>Interpello probatorio</a:t>
            </a:r>
          </a:p>
        </p:txBody>
      </p:sp>
      <p:sp>
        <p:nvSpPr>
          <p:cNvPr id="4" name="Segnaposto numero diapositiva 3">
            <a:extLst>
              <a:ext uri="{FF2B5EF4-FFF2-40B4-BE49-F238E27FC236}">
                <a16:creationId xmlns:a16="http://schemas.microsoft.com/office/drawing/2014/main" id="{9E46B340-2F0E-FA30-E03A-6E65C60A90F0}"/>
              </a:ext>
            </a:extLst>
          </p:cNvPr>
          <p:cNvSpPr>
            <a:spLocks noGrp="1"/>
          </p:cNvSpPr>
          <p:nvPr>
            <p:ph type="sldNum" sz="quarter" idx="12"/>
          </p:nvPr>
        </p:nvSpPr>
        <p:spPr/>
        <p:txBody>
          <a:bodyPr/>
          <a:lstStyle/>
          <a:p>
            <a:fld id="{FB5B9F2C-B2AC-42B8-8C0E-D6B8362F432E}" type="slidenum">
              <a:rPr lang="it-IT" sz="1300" smtClean="0"/>
              <a:t>194</a:t>
            </a:fld>
            <a:endParaRPr lang="it-IT" sz="1300" dirty="0"/>
          </a:p>
        </p:txBody>
      </p:sp>
      <p:sp>
        <p:nvSpPr>
          <p:cNvPr id="5" name="Segnaposto contenuto 4">
            <a:extLst>
              <a:ext uri="{FF2B5EF4-FFF2-40B4-BE49-F238E27FC236}">
                <a16:creationId xmlns:a16="http://schemas.microsoft.com/office/drawing/2014/main" id="{6EA4E3F2-00E7-8315-1341-E4A20FF91135}"/>
              </a:ext>
            </a:extLst>
          </p:cNvPr>
          <p:cNvSpPr>
            <a:spLocks noGrp="1"/>
          </p:cNvSpPr>
          <p:nvPr>
            <p:ph idx="1"/>
          </p:nvPr>
        </p:nvSpPr>
        <p:spPr/>
        <p:txBody>
          <a:bodyPr/>
          <a:lstStyle/>
          <a:p>
            <a:pPr algn="just"/>
            <a:r>
              <a:rPr lang="it-IT" dirty="0"/>
              <a:t>Non è invece più prevista la possibilità di presentare gli interpelli, su tutti, per la disciplina delle </a:t>
            </a:r>
            <a:r>
              <a:rPr lang="it-IT" b="1" dirty="0"/>
              <a:t>società di comodo </a:t>
            </a:r>
            <a:r>
              <a:rPr lang="it-IT" dirty="0"/>
              <a:t>– rimanendo soltanto l’eventuale esclusione, disapplicazione sulla base delle cause previste dalla legge oppure l’auto-disapplicazione da parte del contribuente (in quel caso con obbligo di segnalazione nella dichiarazione dei redditi pena l’irrogazione di un’apposita sanzione).</a:t>
            </a:r>
          </a:p>
        </p:txBody>
      </p:sp>
    </p:spTree>
    <p:extLst>
      <p:ext uri="{BB962C8B-B14F-4D97-AF65-F5344CB8AC3E}">
        <p14:creationId xmlns:p14="http://schemas.microsoft.com/office/powerpoint/2010/main" val="186064361"/>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5C8B67-D9B6-BEBC-1B44-FBF99421A0F6}"/>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80A07D00-480A-F65D-8915-494BA1742F38}"/>
              </a:ext>
            </a:extLst>
          </p:cNvPr>
          <p:cNvSpPr>
            <a:spLocks noGrp="1"/>
          </p:cNvSpPr>
          <p:nvPr>
            <p:ph type="title"/>
          </p:nvPr>
        </p:nvSpPr>
        <p:spPr>
          <a:xfrm>
            <a:off x="566057" y="540099"/>
            <a:ext cx="8011886" cy="626851"/>
          </a:xfrm>
        </p:spPr>
        <p:txBody>
          <a:bodyPr/>
          <a:lstStyle/>
          <a:p>
            <a:r>
              <a:rPr lang="it-IT" dirty="0"/>
              <a:t>Modifiche alle disposizioni riguardanti l’avvicinamento dei valori fiscali ai valori contabili </a:t>
            </a:r>
          </a:p>
        </p:txBody>
      </p:sp>
      <p:sp>
        <p:nvSpPr>
          <p:cNvPr id="4" name="Segnaposto numero diapositiva 3">
            <a:extLst>
              <a:ext uri="{FF2B5EF4-FFF2-40B4-BE49-F238E27FC236}">
                <a16:creationId xmlns:a16="http://schemas.microsoft.com/office/drawing/2014/main" id="{AF2B8A54-9737-FE46-F832-8D35F567E873}"/>
              </a:ext>
            </a:extLst>
          </p:cNvPr>
          <p:cNvSpPr>
            <a:spLocks noGrp="1"/>
          </p:cNvSpPr>
          <p:nvPr>
            <p:ph type="sldNum" sz="quarter" idx="12"/>
          </p:nvPr>
        </p:nvSpPr>
        <p:spPr/>
        <p:txBody>
          <a:bodyPr/>
          <a:lstStyle/>
          <a:p>
            <a:fld id="{FB5B9F2C-B2AC-42B8-8C0E-D6B8362F432E}" type="slidenum">
              <a:rPr lang="it-IT" sz="1300" smtClean="0"/>
              <a:t>195</a:t>
            </a:fld>
            <a:endParaRPr lang="it-IT" sz="1300" dirty="0"/>
          </a:p>
        </p:txBody>
      </p:sp>
      <p:sp>
        <p:nvSpPr>
          <p:cNvPr id="5" name="Segnaposto contenuto 4">
            <a:extLst>
              <a:ext uri="{FF2B5EF4-FFF2-40B4-BE49-F238E27FC236}">
                <a16:creationId xmlns:a16="http://schemas.microsoft.com/office/drawing/2014/main" id="{2A5DF3D9-7BAE-DB29-E4F3-14BF22072A63}"/>
              </a:ext>
            </a:extLst>
          </p:cNvPr>
          <p:cNvSpPr>
            <a:spLocks noGrp="1"/>
          </p:cNvSpPr>
          <p:nvPr>
            <p:ph idx="1"/>
          </p:nvPr>
        </p:nvSpPr>
        <p:spPr/>
        <p:txBody>
          <a:bodyPr/>
          <a:lstStyle/>
          <a:p>
            <a:pPr algn="just"/>
            <a:r>
              <a:rPr lang="it-IT" dirty="0"/>
              <a:t>Si introducono delle modifiche alle disposizioni che disciplinano la determinazione del reddito imponibile dei soggetti passivi IRES, finalizzata a rafforzare il principio di avvicinamento dei valori fiscali ai valori contabili.</a:t>
            </a:r>
          </a:p>
        </p:txBody>
      </p:sp>
      <p:sp>
        <p:nvSpPr>
          <p:cNvPr id="3" name="Segnaposto contenuto 4">
            <a:extLst>
              <a:ext uri="{FF2B5EF4-FFF2-40B4-BE49-F238E27FC236}">
                <a16:creationId xmlns:a16="http://schemas.microsoft.com/office/drawing/2014/main" id="{773C0BE7-1FFC-FAFE-C09C-C2CCBB503502}"/>
              </a:ext>
            </a:extLst>
          </p:cNvPr>
          <p:cNvSpPr txBox="1">
            <a:spLocks/>
          </p:cNvSpPr>
          <p:nvPr/>
        </p:nvSpPr>
        <p:spPr>
          <a:xfrm>
            <a:off x="716869" y="2361996"/>
            <a:ext cx="7715798" cy="3098278"/>
          </a:xfrm>
          <a:prstGeom prst="rect">
            <a:avLst/>
          </a:prstGeom>
        </p:spPr>
        <p:txBody>
          <a:bodyPr vert="horz" lIns="91440" tIns="45720" rIns="91440" bIns="45720" rtlCol="0">
            <a:normAutofit/>
          </a:bodyPr>
          <a:lstStyle>
            <a:lvl1pPr marL="0" indent="0" algn="l" defTabSz="685800" rtl="0" eaLnBrk="1" latinLnBrk="0" hangingPunct="1">
              <a:lnSpc>
                <a:spcPct val="100000"/>
              </a:lnSpc>
              <a:spcBef>
                <a:spcPts val="0"/>
              </a:spcBef>
              <a:buFont typeface="Arial" panose="020B0604020202020204" pitchFamily="34" charset="0"/>
              <a:buNone/>
              <a:defRPr sz="1500" kern="1200" cap="none" baseline="0">
                <a:solidFill>
                  <a:schemeClr val="tx1"/>
                </a:solidFill>
                <a:latin typeface="+mn-lt"/>
                <a:ea typeface="+mn-ea"/>
                <a:cs typeface="+mn-cs"/>
              </a:defRPr>
            </a:lvl1pPr>
            <a:lvl2pPr marL="514350" indent="-171450" algn="l" defTabSz="685800" rtl="0" eaLnBrk="1" latinLnBrk="0" hangingPunct="1">
              <a:lnSpc>
                <a:spcPct val="100000"/>
              </a:lnSpc>
              <a:spcBef>
                <a:spcPts val="0"/>
              </a:spcBef>
              <a:buFont typeface="Arial" panose="020B0604020202020204" pitchFamily="34" charset="0"/>
              <a:buChar char="•"/>
              <a:defRPr sz="1600" kern="1200">
                <a:solidFill>
                  <a:schemeClr val="tx1"/>
                </a:solidFill>
                <a:latin typeface="+mn-lt"/>
                <a:ea typeface="+mn-ea"/>
                <a:cs typeface="+mn-cs"/>
              </a:defRPr>
            </a:lvl2pPr>
            <a:lvl3pPr marL="857250" indent="-171450" algn="l" defTabSz="685800" rtl="0" eaLnBrk="1" latinLnBrk="0" hangingPunct="1">
              <a:lnSpc>
                <a:spcPct val="100000"/>
              </a:lnSpc>
              <a:spcBef>
                <a:spcPts val="0"/>
              </a:spcBef>
              <a:buFont typeface="Roboto" panose="02000000000000000000" pitchFamily="2" charset="0"/>
              <a:buChar char="−"/>
              <a:defRPr sz="1400" kern="1200">
                <a:solidFill>
                  <a:schemeClr val="tx1"/>
                </a:solidFill>
                <a:latin typeface="+mn-lt"/>
                <a:ea typeface="+mn-ea"/>
                <a:cs typeface="+mn-cs"/>
              </a:defRPr>
            </a:lvl3pPr>
            <a:lvl4pPr marL="1200150" indent="-171450" algn="l" defTabSz="685800" rtl="0" eaLnBrk="1" latinLnBrk="0" hangingPunct="1">
              <a:lnSpc>
                <a:spcPct val="100000"/>
              </a:lnSpc>
              <a:spcBef>
                <a:spcPts val="0"/>
              </a:spcBef>
              <a:buFont typeface="Calibri" panose="020F0502020204030204" pitchFamily="34" charset="0"/>
              <a:buChar char="◦"/>
              <a:defRPr sz="1200" kern="1200">
                <a:solidFill>
                  <a:schemeClr val="tx1"/>
                </a:solidFill>
                <a:latin typeface="+mn-lt"/>
                <a:ea typeface="+mn-ea"/>
                <a:cs typeface="+mn-cs"/>
              </a:defRPr>
            </a:lvl4pPr>
            <a:lvl5pPr marL="1543050" indent="-171450" algn="l" defTabSz="685800" rtl="0" eaLnBrk="1" latinLnBrk="0" hangingPunct="1">
              <a:lnSpc>
                <a:spcPct val="100000"/>
              </a:lnSpc>
              <a:spcBef>
                <a:spcPts val="0"/>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a:r>
              <a:rPr lang="it-IT" dirty="0"/>
              <a:t>Nello specifico, il c.d. “</a:t>
            </a:r>
            <a:r>
              <a:rPr lang="it-IT" b="1" dirty="0"/>
              <a:t>principio di derivazione rafforzata</a:t>
            </a:r>
            <a:r>
              <a:rPr lang="it-IT" dirty="0"/>
              <a:t>” è applicabile anche alle </a:t>
            </a:r>
            <a:r>
              <a:rPr lang="it-IT" u="sng" dirty="0"/>
              <a:t>micro-imprese che optano per la redazione del bilancio in </a:t>
            </a:r>
            <a:r>
              <a:rPr lang="it-IT" i="1" u="sng" dirty="0"/>
              <a:t>forma abbreviata</a:t>
            </a:r>
            <a:r>
              <a:rPr lang="it-IT" i="1" dirty="0"/>
              <a:t> </a:t>
            </a:r>
            <a:r>
              <a:rPr lang="it-IT" dirty="0"/>
              <a:t>– e non soltanto a quelle che optano per la redazione del bilancio in forma ordinaria.</a:t>
            </a:r>
          </a:p>
        </p:txBody>
      </p:sp>
    </p:spTree>
    <p:extLst>
      <p:ext uri="{BB962C8B-B14F-4D97-AF65-F5344CB8AC3E}">
        <p14:creationId xmlns:p14="http://schemas.microsoft.com/office/powerpoint/2010/main" val="3394181560"/>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91D799-A4F6-4C82-AC77-3CC1BB3F32DE}"/>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BB6610A4-2574-5287-1550-8745308846EE}"/>
              </a:ext>
            </a:extLst>
          </p:cNvPr>
          <p:cNvSpPr>
            <a:spLocks noGrp="1"/>
          </p:cNvSpPr>
          <p:nvPr>
            <p:ph type="title"/>
          </p:nvPr>
        </p:nvSpPr>
        <p:spPr>
          <a:xfrm>
            <a:off x="566057" y="540099"/>
            <a:ext cx="8011886" cy="626851"/>
          </a:xfrm>
        </p:spPr>
        <p:txBody>
          <a:bodyPr/>
          <a:lstStyle/>
          <a:p>
            <a:r>
              <a:rPr lang="it-IT" dirty="0"/>
              <a:t>Modifiche alle disposizioni riguardanti l’avvicinamento dei valori fiscali ai valori contabili </a:t>
            </a:r>
          </a:p>
        </p:txBody>
      </p:sp>
      <p:sp>
        <p:nvSpPr>
          <p:cNvPr id="4" name="Segnaposto numero diapositiva 3">
            <a:extLst>
              <a:ext uri="{FF2B5EF4-FFF2-40B4-BE49-F238E27FC236}">
                <a16:creationId xmlns:a16="http://schemas.microsoft.com/office/drawing/2014/main" id="{A9D55CC8-C783-0BE1-BD1E-1076D006D408}"/>
              </a:ext>
            </a:extLst>
          </p:cNvPr>
          <p:cNvSpPr>
            <a:spLocks noGrp="1"/>
          </p:cNvSpPr>
          <p:nvPr>
            <p:ph type="sldNum" sz="quarter" idx="12"/>
          </p:nvPr>
        </p:nvSpPr>
        <p:spPr/>
        <p:txBody>
          <a:bodyPr/>
          <a:lstStyle/>
          <a:p>
            <a:fld id="{FB5B9F2C-B2AC-42B8-8C0E-D6B8362F432E}" type="slidenum">
              <a:rPr lang="it-IT" sz="1300" smtClean="0"/>
              <a:t>196</a:t>
            </a:fld>
            <a:endParaRPr lang="it-IT" sz="1300" dirty="0"/>
          </a:p>
        </p:txBody>
      </p:sp>
      <p:sp>
        <p:nvSpPr>
          <p:cNvPr id="5" name="Segnaposto contenuto 4">
            <a:extLst>
              <a:ext uri="{FF2B5EF4-FFF2-40B4-BE49-F238E27FC236}">
                <a16:creationId xmlns:a16="http://schemas.microsoft.com/office/drawing/2014/main" id="{196E4CFB-FFE6-7FCA-3609-A4D0E56B76AD}"/>
              </a:ext>
            </a:extLst>
          </p:cNvPr>
          <p:cNvSpPr>
            <a:spLocks noGrp="1"/>
          </p:cNvSpPr>
          <p:nvPr>
            <p:ph idx="1"/>
          </p:nvPr>
        </p:nvSpPr>
        <p:spPr/>
        <p:txBody>
          <a:bodyPr/>
          <a:lstStyle/>
          <a:p>
            <a:pPr algn="just"/>
            <a:r>
              <a:rPr lang="it-IT" dirty="0"/>
              <a:t>Inoltre, si estende l’ambito di applicazione della disciplina sulle divergenze tra valori contabili e valori fiscali, emerse in sede di cambiamento dei princìpi contabili, anche alle operazioni straordinarie fiscalmente neutrali effettuate tra soggetti che adottano i medesimi princìpi contabili – e non solo a quelle realizzate tra soggetti che adottano princìpi contabili differenti o che hanno obblighi informativi di bilancio differenti).</a:t>
            </a:r>
          </a:p>
        </p:txBody>
      </p:sp>
      <p:sp>
        <p:nvSpPr>
          <p:cNvPr id="3" name="Segnaposto contenuto 4">
            <a:extLst>
              <a:ext uri="{FF2B5EF4-FFF2-40B4-BE49-F238E27FC236}">
                <a16:creationId xmlns:a16="http://schemas.microsoft.com/office/drawing/2014/main" id="{62A8DB73-C673-C29A-F31A-F1643628716C}"/>
              </a:ext>
            </a:extLst>
          </p:cNvPr>
          <p:cNvSpPr txBox="1">
            <a:spLocks/>
          </p:cNvSpPr>
          <p:nvPr/>
        </p:nvSpPr>
        <p:spPr>
          <a:xfrm>
            <a:off x="716870" y="2785947"/>
            <a:ext cx="7715798" cy="3098278"/>
          </a:xfrm>
          <a:prstGeom prst="rect">
            <a:avLst/>
          </a:prstGeom>
        </p:spPr>
        <p:txBody>
          <a:bodyPr vert="horz" lIns="91440" tIns="45720" rIns="91440" bIns="45720" rtlCol="0">
            <a:normAutofit/>
          </a:bodyPr>
          <a:lstStyle>
            <a:lvl1pPr marL="0" indent="0" algn="l" defTabSz="685800" rtl="0" eaLnBrk="1" latinLnBrk="0" hangingPunct="1">
              <a:lnSpc>
                <a:spcPct val="100000"/>
              </a:lnSpc>
              <a:spcBef>
                <a:spcPts val="0"/>
              </a:spcBef>
              <a:buFont typeface="Arial" panose="020B0604020202020204" pitchFamily="34" charset="0"/>
              <a:buNone/>
              <a:defRPr sz="1500" kern="1200" cap="none" baseline="0">
                <a:solidFill>
                  <a:schemeClr val="tx1"/>
                </a:solidFill>
                <a:latin typeface="+mn-lt"/>
                <a:ea typeface="+mn-ea"/>
                <a:cs typeface="+mn-cs"/>
              </a:defRPr>
            </a:lvl1pPr>
            <a:lvl2pPr marL="514350" indent="-171450" algn="l" defTabSz="685800" rtl="0" eaLnBrk="1" latinLnBrk="0" hangingPunct="1">
              <a:lnSpc>
                <a:spcPct val="100000"/>
              </a:lnSpc>
              <a:spcBef>
                <a:spcPts val="0"/>
              </a:spcBef>
              <a:buFont typeface="Arial" panose="020B0604020202020204" pitchFamily="34" charset="0"/>
              <a:buChar char="•"/>
              <a:defRPr sz="1600" kern="1200">
                <a:solidFill>
                  <a:schemeClr val="tx1"/>
                </a:solidFill>
                <a:latin typeface="+mn-lt"/>
                <a:ea typeface="+mn-ea"/>
                <a:cs typeface="+mn-cs"/>
              </a:defRPr>
            </a:lvl2pPr>
            <a:lvl3pPr marL="857250" indent="-171450" algn="l" defTabSz="685800" rtl="0" eaLnBrk="1" latinLnBrk="0" hangingPunct="1">
              <a:lnSpc>
                <a:spcPct val="100000"/>
              </a:lnSpc>
              <a:spcBef>
                <a:spcPts val="0"/>
              </a:spcBef>
              <a:buFont typeface="Roboto" panose="02000000000000000000" pitchFamily="2" charset="0"/>
              <a:buChar char="−"/>
              <a:defRPr sz="1400" kern="1200">
                <a:solidFill>
                  <a:schemeClr val="tx1"/>
                </a:solidFill>
                <a:latin typeface="+mn-lt"/>
                <a:ea typeface="+mn-ea"/>
                <a:cs typeface="+mn-cs"/>
              </a:defRPr>
            </a:lvl3pPr>
            <a:lvl4pPr marL="1200150" indent="-171450" algn="l" defTabSz="685800" rtl="0" eaLnBrk="1" latinLnBrk="0" hangingPunct="1">
              <a:lnSpc>
                <a:spcPct val="100000"/>
              </a:lnSpc>
              <a:spcBef>
                <a:spcPts val="0"/>
              </a:spcBef>
              <a:buFont typeface="Calibri" panose="020F0502020204030204" pitchFamily="34" charset="0"/>
              <a:buChar char="◦"/>
              <a:defRPr sz="1200" kern="1200">
                <a:solidFill>
                  <a:schemeClr val="tx1"/>
                </a:solidFill>
                <a:latin typeface="+mn-lt"/>
                <a:ea typeface="+mn-ea"/>
                <a:cs typeface="+mn-cs"/>
              </a:defRPr>
            </a:lvl4pPr>
            <a:lvl5pPr marL="1543050" indent="-171450" algn="l" defTabSz="685800" rtl="0" eaLnBrk="1" latinLnBrk="0" hangingPunct="1">
              <a:lnSpc>
                <a:spcPct val="100000"/>
              </a:lnSpc>
              <a:spcBef>
                <a:spcPts val="0"/>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a:r>
              <a:rPr lang="it-IT" dirty="0"/>
              <a:t>Entrambe le norme viste si applicano dal periodo d’imposta successivo a quello in corso al 31/12/2024 (2025 per i c.d. “soggetti solari”).</a:t>
            </a:r>
          </a:p>
        </p:txBody>
      </p:sp>
    </p:spTree>
    <p:extLst>
      <p:ext uri="{BB962C8B-B14F-4D97-AF65-F5344CB8AC3E}">
        <p14:creationId xmlns:p14="http://schemas.microsoft.com/office/powerpoint/2010/main" val="3089440143"/>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31B3F6-8911-61BB-9800-A2C72459EE00}"/>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00C8241-5ED1-23BC-14B9-1290FFDF1617}"/>
              </a:ext>
            </a:extLst>
          </p:cNvPr>
          <p:cNvSpPr>
            <a:spLocks noGrp="1"/>
          </p:cNvSpPr>
          <p:nvPr>
            <p:ph type="title"/>
          </p:nvPr>
        </p:nvSpPr>
        <p:spPr>
          <a:xfrm>
            <a:off x="566057" y="540099"/>
            <a:ext cx="8011886" cy="626851"/>
          </a:xfrm>
        </p:spPr>
        <p:txBody>
          <a:bodyPr/>
          <a:lstStyle/>
          <a:p>
            <a:r>
              <a:rPr lang="it-IT" dirty="0"/>
              <a:t>Trattamento fiscale della correzione degli errori contabili</a:t>
            </a:r>
          </a:p>
        </p:txBody>
      </p:sp>
      <p:sp>
        <p:nvSpPr>
          <p:cNvPr id="4" name="Segnaposto numero diapositiva 3">
            <a:extLst>
              <a:ext uri="{FF2B5EF4-FFF2-40B4-BE49-F238E27FC236}">
                <a16:creationId xmlns:a16="http://schemas.microsoft.com/office/drawing/2014/main" id="{C89DF47C-A90A-F8A8-6D85-B662FE22B47E}"/>
              </a:ext>
            </a:extLst>
          </p:cNvPr>
          <p:cNvSpPr>
            <a:spLocks noGrp="1"/>
          </p:cNvSpPr>
          <p:nvPr>
            <p:ph type="sldNum" sz="quarter" idx="12"/>
          </p:nvPr>
        </p:nvSpPr>
        <p:spPr/>
        <p:txBody>
          <a:bodyPr/>
          <a:lstStyle/>
          <a:p>
            <a:fld id="{FB5B9F2C-B2AC-42B8-8C0E-D6B8362F432E}" type="slidenum">
              <a:rPr lang="it-IT" sz="1300" smtClean="0"/>
              <a:t>197</a:t>
            </a:fld>
            <a:endParaRPr lang="it-IT" sz="1300" dirty="0"/>
          </a:p>
        </p:txBody>
      </p:sp>
      <p:sp>
        <p:nvSpPr>
          <p:cNvPr id="5" name="Segnaposto contenuto 4">
            <a:extLst>
              <a:ext uri="{FF2B5EF4-FFF2-40B4-BE49-F238E27FC236}">
                <a16:creationId xmlns:a16="http://schemas.microsoft.com/office/drawing/2014/main" id="{560E5295-B65B-88A3-0F0A-18545A8E6B15}"/>
              </a:ext>
            </a:extLst>
          </p:cNvPr>
          <p:cNvSpPr>
            <a:spLocks noGrp="1"/>
          </p:cNvSpPr>
          <p:nvPr>
            <p:ph idx="1"/>
          </p:nvPr>
        </p:nvSpPr>
        <p:spPr/>
        <p:txBody>
          <a:bodyPr/>
          <a:lstStyle/>
          <a:p>
            <a:pPr algn="just"/>
            <a:r>
              <a:rPr lang="it-IT" dirty="0"/>
              <a:t>Vengono modificate le regole sul trattamento fiscale, ai fini IRES e IRAP, degli </a:t>
            </a:r>
            <a:r>
              <a:rPr lang="it-IT" b="1" dirty="0"/>
              <a:t>errori contabili</a:t>
            </a:r>
            <a:r>
              <a:rPr lang="it-IT" dirty="0"/>
              <a:t>.</a:t>
            </a:r>
          </a:p>
          <a:p>
            <a:pPr algn="just"/>
            <a:endParaRPr lang="it-IT" dirty="0"/>
          </a:p>
          <a:p>
            <a:pPr algn="just"/>
            <a:r>
              <a:rPr lang="it-IT" dirty="0"/>
              <a:t>Per i soggetti che sottopongono il bilancio d’esercizio a revisione legale dei conti assumono rilevanza fiscale (sempre per IRES e IRAP), anche in deroga alle altre disposizioni, gli errori contabili non rilevanti  laddove: </a:t>
            </a:r>
          </a:p>
        </p:txBody>
      </p:sp>
    </p:spTree>
    <p:extLst>
      <p:ext uri="{BB962C8B-B14F-4D97-AF65-F5344CB8AC3E}">
        <p14:creationId xmlns:p14="http://schemas.microsoft.com/office/powerpoint/2010/main" val="3172042308"/>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7F1A96-C515-8613-3F26-671470AE415D}"/>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4D5A0958-5C7A-A42F-EB92-7C512153163F}"/>
              </a:ext>
            </a:extLst>
          </p:cNvPr>
          <p:cNvSpPr>
            <a:spLocks noGrp="1"/>
          </p:cNvSpPr>
          <p:nvPr>
            <p:ph type="title"/>
          </p:nvPr>
        </p:nvSpPr>
        <p:spPr>
          <a:xfrm>
            <a:off x="566057" y="540099"/>
            <a:ext cx="8011886" cy="626851"/>
          </a:xfrm>
        </p:spPr>
        <p:txBody>
          <a:bodyPr/>
          <a:lstStyle/>
          <a:p>
            <a:r>
              <a:rPr lang="it-IT" dirty="0"/>
              <a:t>Trattamento fiscale della correzione degli errori contabili</a:t>
            </a:r>
          </a:p>
        </p:txBody>
      </p:sp>
      <p:graphicFrame>
        <p:nvGraphicFramePr>
          <p:cNvPr id="6" name="Segnaposto contenuto 5">
            <a:extLst>
              <a:ext uri="{FF2B5EF4-FFF2-40B4-BE49-F238E27FC236}">
                <a16:creationId xmlns:a16="http://schemas.microsoft.com/office/drawing/2014/main" id="{2BDF2060-B42D-F33F-6D1B-13E06EA48026}"/>
              </a:ext>
            </a:extLst>
          </p:cNvPr>
          <p:cNvGraphicFramePr>
            <a:graphicFrameLocks noGrp="1"/>
          </p:cNvGraphicFramePr>
          <p:nvPr>
            <p:ph idx="1"/>
          </p:nvPr>
        </p:nvGraphicFramePr>
        <p:xfrm>
          <a:off x="714375" y="1480701"/>
          <a:ext cx="7715250" cy="3024354"/>
        </p:xfrm>
        <a:graphic>
          <a:graphicData uri="http://schemas.openxmlformats.org/drawingml/2006/table">
            <a:tbl>
              <a:tblPr firstRow="1" bandRow="1">
                <a:tableStyleId>{5C22544A-7EE6-4342-B048-85BDC9FD1C3A}</a:tableStyleId>
              </a:tblPr>
              <a:tblGrid>
                <a:gridCol w="1791081">
                  <a:extLst>
                    <a:ext uri="{9D8B030D-6E8A-4147-A177-3AD203B41FA5}">
                      <a16:colId xmlns:a16="http://schemas.microsoft.com/office/drawing/2014/main" val="1353074283"/>
                    </a:ext>
                  </a:extLst>
                </a:gridCol>
                <a:gridCol w="5924169">
                  <a:extLst>
                    <a:ext uri="{9D8B030D-6E8A-4147-A177-3AD203B41FA5}">
                      <a16:colId xmlns:a16="http://schemas.microsoft.com/office/drawing/2014/main" val="3755376536"/>
                    </a:ext>
                  </a:extLst>
                </a:gridCol>
              </a:tblGrid>
              <a:tr h="875514">
                <a:tc>
                  <a:txBody>
                    <a:bodyPr/>
                    <a:lstStyle/>
                    <a:p>
                      <a:pPr algn="ctr"/>
                      <a:r>
                        <a:rPr lang="it-IT" b="1" dirty="0">
                          <a:solidFill>
                            <a:schemeClr val="tx1"/>
                          </a:solidFill>
                        </a:rPr>
                        <a:t>1</a:t>
                      </a:r>
                    </a:p>
                  </a:txBody>
                  <a:tcPr anchor="ctr">
                    <a:solidFill>
                      <a:schemeClr val="accent1">
                        <a:lumMod val="20000"/>
                        <a:lumOff val="80000"/>
                      </a:schemeClr>
                    </a:solidFill>
                  </a:tcPr>
                </a:tc>
                <a:tc>
                  <a:txBody>
                    <a:bodyPr/>
                    <a:lstStyle/>
                    <a:p>
                      <a:pPr marL="0" algn="just" defTabSz="685800" rtl="0" eaLnBrk="1" latinLnBrk="0" hangingPunct="1"/>
                      <a:r>
                        <a:rPr lang="it-IT" sz="1350" b="0" kern="1200" dirty="0">
                          <a:solidFill>
                            <a:schemeClr val="dk1"/>
                          </a:solidFill>
                          <a:latin typeface="+mn-lt"/>
                          <a:ea typeface="+mn-ea"/>
                          <a:cs typeface="+mn-cs"/>
                        </a:rPr>
                        <a:t>La correzione sia stata effettuata entro la data di chiusura dell’esercizio successivo a quello in cui i relativi elementi, patrimoniali o reddituali, sono stati erroneamente rilevati o avrebbero dovuto esserlo</a:t>
                      </a:r>
                    </a:p>
                  </a:txBody>
                  <a:tcPr anchor="ctr">
                    <a:solidFill>
                      <a:schemeClr val="bg1"/>
                    </a:solidFill>
                  </a:tcPr>
                </a:tc>
                <a:extLst>
                  <a:ext uri="{0D108BD9-81ED-4DB2-BD59-A6C34878D82A}">
                    <a16:rowId xmlns:a16="http://schemas.microsoft.com/office/drawing/2014/main" val="3719496783"/>
                  </a:ext>
                </a:extLst>
              </a:tr>
              <a:tr h="445875">
                <a:tc>
                  <a:txBody>
                    <a:bodyPr/>
                    <a:lstStyle/>
                    <a:p>
                      <a:pPr algn="ctr"/>
                      <a:r>
                        <a:rPr lang="it-IT" b="1" dirty="0">
                          <a:solidFill>
                            <a:schemeClr val="tx1"/>
                          </a:solidFill>
                        </a:rPr>
                        <a:t>2</a:t>
                      </a:r>
                    </a:p>
                  </a:txBody>
                  <a:tcPr anchor="ctr">
                    <a:solidFill>
                      <a:schemeClr val="accent1">
                        <a:lumMod val="20000"/>
                        <a:lumOff val="80000"/>
                      </a:schemeClr>
                    </a:solidFill>
                  </a:tcPr>
                </a:tc>
                <a:tc>
                  <a:txBody>
                    <a:bodyPr/>
                    <a:lstStyle/>
                    <a:p>
                      <a:pPr marL="0" algn="just" defTabSz="685800" rtl="0" eaLnBrk="1" latinLnBrk="0" hangingPunct="1"/>
                      <a:r>
                        <a:rPr lang="it-IT" sz="1350" kern="1200" dirty="0">
                          <a:solidFill>
                            <a:schemeClr val="dk1"/>
                          </a:solidFill>
                          <a:latin typeface="+mn-lt"/>
                          <a:ea typeface="+mn-ea"/>
                          <a:cs typeface="+mn-cs"/>
                        </a:rPr>
                        <a:t>La correzione sia stata effettuata prima che tali soggetti abbiano avuto formale conoscenza della data di inizio di accessi, ispezioni, verifiche o altre attività amministrative di accertamento. </a:t>
                      </a:r>
                    </a:p>
                    <a:p>
                      <a:pPr marL="0" algn="just" defTabSz="685800" rtl="0" eaLnBrk="1" latinLnBrk="0" hangingPunct="1"/>
                      <a:endParaRPr lang="it-IT" sz="1350" kern="1200" dirty="0">
                        <a:solidFill>
                          <a:schemeClr val="dk1"/>
                        </a:solidFill>
                        <a:latin typeface="+mn-lt"/>
                        <a:ea typeface="+mn-ea"/>
                        <a:cs typeface="+mn-cs"/>
                      </a:endParaRPr>
                    </a:p>
                    <a:p>
                      <a:pPr marL="0" algn="just" defTabSz="685800" rtl="0" eaLnBrk="1" latinLnBrk="0" hangingPunct="1"/>
                      <a:r>
                        <a:rPr lang="it-IT" sz="1350" i="0" kern="1200" dirty="0">
                          <a:solidFill>
                            <a:schemeClr val="dk1"/>
                          </a:solidFill>
                          <a:latin typeface="+mn-lt"/>
                          <a:ea typeface="+mn-ea"/>
                          <a:cs typeface="+mn-cs"/>
                        </a:rPr>
                        <a:t>Ai soli fini IRAP è poi previsto, quale ulteriore condizione per la rilevanza fiscale di tali componenti reddituali, che sia il valore della produzione netta relativo al periodo d’imposta in cui è effettuata la correzione, sia quello in cui i relativi elementi, patrimoniali o reddituali, avrebbero dovuto essere correttamente rilevati non debba essere negativo, anche non tenendo conto dei predetti elementi</a:t>
                      </a:r>
                    </a:p>
                  </a:txBody>
                  <a:tcPr anchor="ctr">
                    <a:solidFill>
                      <a:schemeClr val="bg1"/>
                    </a:solidFill>
                  </a:tcPr>
                </a:tc>
                <a:extLst>
                  <a:ext uri="{0D108BD9-81ED-4DB2-BD59-A6C34878D82A}">
                    <a16:rowId xmlns:a16="http://schemas.microsoft.com/office/drawing/2014/main" val="944129456"/>
                  </a:ext>
                </a:extLst>
              </a:tr>
            </a:tbl>
          </a:graphicData>
        </a:graphic>
      </p:graphicFrame>
      <p:sp>
        <p:nvSpPr>
          <p:cNvPr id="4" name="Segnaposto numero diapositiva 3">
            <a:extLst>
              <a:ext uri="{FF2B5EF4-FFF2-40B4-BE49-F238E27FC236}">
                <a16:creationId xmlns:a16="http://schemas.microsoft.com/office/drawing/2014/main" id="{57DEEA3F-DA0C-2D83-59EE-2693620368FB}"/>
              </a:ext>
            </a:extLst>
          </p:cNvPr>
          <p:cNvSpPr>
            <a:spLocks noGrp="1"/>
          </p:cNvSpPr>
          <p:nvPr>
            <p:ph type="sldNum" sz="quarter" idx="12"/>
          </p:nvPr>
        </p:nvSpPr>
        <p:spPr/>
        <p:txBody>
          <a:bodyPr/>
          <a:lstStyle/>
          <a:p>
            <a:fld id="{FB5B9F2C-B2AC-42B8-8C0E-D6B8362F432E}" type="slidenum">
              <a:rPr lang="it-IT" sz="1300" smtClean="0"/>
              <a:t>198</a:t>
            </a:fld>
            <a:endParaRPr lang="it-IT" sz="1300" dirty="0"/>
          </a:p>
        </p:txBody>
      </p:sp>
    </p:spTree>
    <p:extLst>
      <p:ext uri="{BB962C8B-B14F-4D97-AF65-F5344CB8AC3E}">
        <p14:creationId xmlns:p14="http://schemas.microsoft.com/office/powerpoint/2010/main" val="1623088935"/>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2597BC-D0CB-2740-7A1A-13C4D879F5E5}"/>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1067AADB-1907-C783-9975-39720C952AD5}"/>
              </a:ext>
            </a:extLst>
          </p:cNvPr>
          <p:cNvSpPr>
            <a:spLocks noGrp="1"/>
          </p:cNvSpPr>
          <p:nvPr>
            <p:ph type="title"/>
          </p:nvPr>
        </p:nvSpPr>
        <p:spPr>
          <a:xfrm>
            <a:off x="566057" y="540099"/>
            <a:ext cx="8011886" cy="626851"/>
          </a:xfrm>
        </p:spPr>
        <p:txBody>
          <a:bodyPr/>
          <a:lstStyle/>
          <a:p>
            <a:r>
              <a:rPr lang="it-IT" dirty="0"/>
              <a:t>Trattamento fiscale della correzione degli errori contabili</a:t>
            </a:r>
          </a:p>
        </p:txBody>
      </p:sp>
      <p:sp>
        <p:nvSpPr>
          <p:cNvPr id="4" name="Segnaposto numero diapositiva 3">
            <a:extLst>
              <a:ext uri="{FF2B5EF4-FFF2-40B4-BE49-F238E27FC236}">
                <a16:creationId xmlns:a16="http://schemas.microsoft.com/office/drawing/2014/main" id="{9499D718-1178-22B7-31A5-F1248E73E35D}"/>
              </a:ext>
            </a:extLst>
          </p:cNvPr>
          <p:cNvSpPr>
            <a:spLocks noGrp="1"/>
          </p:cNvSpPr>
          <p:nvPr>
            <p:ph type="sldNum" sz="quarter" idx="12"/>
          </p:nvPr>
        </p:nvSpPr>
        <p:spPr/>
        <p:txBody>
          <a:bodyPr/>
          <a:lstStyle/>
          <a:p>
            <a:fld id="{FB5B9F2C-B2AC-42B8-8C0E-D6B8362F432E}" type="slidenum">
              <a:rPr lang="it-IT" sz="1300" smtClean="0"/>
              <a:t>199</a:t>
            </a:fld>
            <a:endParaRPr lang="it-IT" sz="1300" dirty="0"/>
          </a:p>
        </p:txBody>
      </p:sp>
      <p:sp>
        <p:nvSpPr>
          <p:cNvPr id="5" name="Segnaposto contenuto 4">
            <a:extLst>
              <a:ext uri="{FF2B5EF4-FFF2-40B4-BE49-F238E27FC236}">
                <a16:creationId xmlns:a16="http://schemas.microsoft.com/office/drawing/2014/main" id="{5AB746FE-B1C3-7754-9D2E-992E4B7B5555}"/>
              </a:ext>
            </a:extLst>
          </p:cNvPr>
          <p:cNvSpPr>
            <a:spLocks noGrp="1"/>
          </p:cNvSpPr>
          <p:nvPr>
            <p:ph idx="1"/>
          </p:nvPr>
        </p:nvSpPr>
        <p:spPr/>
        <p:txBody>
          <a:bodyPr/>
          <a:lstStyle/>
          <a:p>
            <a:pPr algn="just"/>
            <a:r>
              <a:rPr lang="it-IT" dirty="0"/>
              <a:t>Conseguentemente, sono </a:t>
            </a:r>
            <a:r>
              <a:rPr lang="it-IT" b="1" dirty="0"/>
              <a:t>esclusi</a:t>
            </a:r>
            <a:r>
              <a:rPr lang="it-IT" dirty="0"/>
              <a:t> dall’ambito applicativo della nuova disposizione (e quindi non rilevano in derivazione rafforzata): </a:t>
            </a:r>
          </a:p>
          <a:p>
            <a:pPr marL="285750" indent="-285750" algn="just">
              <a:buFont typeface="Arial" panose="020B0604020202020204" pitchFamily="34" charset="0"/>
              <a:buChar char="•"/>
            </a:pPr>
            <a:r>
              <a:rPr lang="it-IT" dirty="0"/>
              <a:t>gli errori contabili </a:t>
            </a:r>
            <a:r>
              <a:rPr lang="it-IT" i="1" dirty="0"/>
              <a:t>rilevanti</a:t>
            </a:r>
            <a:r>
              <a:rPr lang="it-IT" dirty="0"/>
              <a:t> – secondo la definizione dei principi contabili di riferimento; </a:t>
            </a:r>
          </a:p>
          <a:p>
            <a:pPr marL="285750" indent="-285750" algn="just">
              <a:buFont typeface="Arial" panose="020B0604020202020204" pitchFamily="34" charset="0"/>
              <a:buChar char="•"/>
            </a:pPr>
            <a:r>
              <a:rPr lang="it-IT" dirty="0"/>
              <a:t>quelli che, ancorché </a:t>
            </a:r>
            <a:r>
              <a:rPr lang="it-IT" i="1" dirty="0"/>
              <a:t>non rilevanti</a:t>
            </a:r>
            <a:r>
              <a:rPr lang="it-IT" dirty="0"/>
              <a:t>, </a:t>
            </a:r>
            <a:r>
              <a:rPr lang="it-IT" u="sng" dirty="0"/>
              <a:t>non soddisfano i requisiti</a:t>
            </a:r>
            <a:r>
              <a:rPr lang="it-IT" dirty="0"/>
              <a:t> di cui sopra.</a:t>
            </a:r>
          </a:p>
        </p:txBody>
      </p:sp>
    </p:spTree>
    <p:extLst>
      <p:ext uri="{BB962C8B-B14F-4D97-AF65-F5344CB8AC3E}">
        <p14:creationId xmlns:p14="http://schemas.microsoft.com/office/powerpoint/2010/main" val="2835801628"/>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99E7C2-360B-3C46-F9B3-CF47CB7BBFA5}"/>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363E3839-00C8-ADF7-3292-B109E11B62BC}"/>
              </a:ext>
            </a:extLst>
          </p:cNvPr>
          <p:cNvSpPr>
            <a:spLocks noGrp="1"/>
          </p:cNvSpPr>
          <p:nvPr>
            <p:ph type="title"/>
          </p:nvPr>
        </p:nvSpPr>
        <p:spPr>
          <a:xfrm>
            <a:off x="566057" y="540099"/>
            <a:ext cx="8011886" cy="626851"/>
          </a:xfrm>
        </p:spPr>
        <p:txBody>
          <a:bodyPr/>
          <a:lstStyle/>
          <a:p>
            <a:r>
              <a:rPr lang="it-IT" dirty="0"/>
              <a:t>Trattamento fiscale della correzione degli errori contabili</a:t>
            </a:r>
          </a:p>
        </p:txBody>
      </p:sp>
      <p:sp>
        <p:nvSpPr>
          <p:cNvPr id="4" name="Segnaposto numero diapositiva 3">
            <a:extLst>
              <a:ext uri="{FF2B5EF4-FFF2-40B4-BE49-F238E27FC236}">
                <a16:creationId xmlns:a16="http://schemas.microsoft.com/office/drawing/2014/main" id="{CC5747B2-4261-5BEA-F2A3-A59F81D939CD}"/>
              </a:ext>
            </a:extLst>
          </p:cNvPr>
          <p:cNvSpPr>
            <a:spLocks noGrp="1"/>
          </p:cNvSpPr>
          <p:nvPr>
            <p:ph type="sldNum" sz="quarter" idx="12"/>
          </p:nvPr>
        </p:nvSpPr>
        <p:spPr/>
        <p:txBody>
          <a:bodyPr/>
          <a:lstStyle/>
          <a:p>
            <a:fld id="{FB5B9F2C-B2AC-42B8-8C0E-D6B8362F432E}" type="slidenum">
              <a:rPr lang="it-IT" sz="1300" smtClean="0"/>
              <a:t>200</a:t>
            </a:fld>
            <a:endParaRPr lang="it-IT" sz="1300" dirty="0"/>
          </a:p>
        </p:txBody>
      </p:sp>
      <p:sp>
        <p:nvSpPr>
          <p:cNvPr id="5" name="Segnaposto contenuto 4">
            <a:extLst>
              <a:ext uri="{FF2B5EF4-FFF2-40B4-BE49-F238E27FC236}">
                <a16:creationId xmlns:a16="http://schemas.microsoft.com/office/drawing/2014/main" id="{0AD52046-E80E-C55F-FEA2-C35F0B88B4FA}"/>
              </a:ext>
            </a:extLst>
          </p:cNvPr>
          <p:cNvSpPr>
            <a:spLocks noGrp="1"/>
          </p:cNvSpPr>
          <p:nvPr>
            <p:ph idx="1"/>
          </p:nvPr>
        </p:nvSpPr>
        <p:spPr/>
        <p:txBody>
          <a:bodyPr/>
          <a:lstStyle/>
          <a:p>
            <a:pPr algn="just"/>
            <a:r>
              <a:rPr lang="it-IT" dirty="0"/>
              <a:t>Le disposizioni di cui sopra, alle medesime condizioni, sono applicabili anche ai seguenti soggetti:</a:t>
            </a:r>
          </a:p>
          <a:p>
            <a:pPr marL="285750" indent="-285750" algn="just">
              <a:buFont typeface="Arial" panose="020B0604020202020204" pitchFamily="34" charset="0"/>
              <a:buChar char="•"/>
            </a:pPr>
            <a:r>
              <a:rPr lang="it-IT" dirty="0"/>
              <a:t>banche ed intermediari finanziari ;</a:t>
            </a:r>
          </a:p>
          <a:p>
            <a:pPr marL="285750" indent="-285750" algn="just">
              <a:buFont typeface="Arial" panose="020B0604020202020204" pitchFamily="34" charset="0"/>
              <a:buChar char="•"/>
            </a:pPr>
            <a:r>
              <a:rPr lang="it-IT" dirty="0"/>
              <a:t>imprese di assicurazione. </a:t>
            </a:r>
          </a:p>
          <a:p>
            <a:pPr algn="just"/>
            <a:endParaRPr lang="it-IT" dirty="0"/>
          </a:p>
          <a:p>
            <a:pPr algn="just"/>
            <a:r>
              <a:rPr lang="it-IT" dirty="0"/>
              <a:t>Quanto visto vale per le correzioni di errori contabili rilevate nei bilanci relativi agli esercizi aventi inizio a partire dal 01/01/2025.</a:t>
            </a:r>
          </a:p>
        </p:txBody>
      </p:sp>
    </p:spTree>
    <p:extLst>
      <p:ext uri="{BB962C8B-B14F-4D97-AF65-F5344CB8AC3E}">
        <p14:creationId xmlns:p14="http://schemas.microsoft.com/office/powerpoint/2010/main" val="1973061185"/>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D75622-18DA-C07D-B564-6FBEB62BDB9E}"/>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05CE4116-0223-78FC-B96E-FFE58C1F1585}"/>
              </a:ext>
            </a:extLst>
          </p:cNvPr>
          <p:cNvSpPr>
            <a:spLocks noGrp="1"/>
          </p:cNvSpPr>
          <p:nvPr>
            <p:ph type="title"/>
          </p:nvPr>
        </p:nvSpPr>
        <p:spPr>
          <a:xfrm>
            <a:off x="566057" y="540099"/>
            <a:ext cx="8011886" cy="626851"/>
          </a:xfrm>
        </p:spPr>
        <p:txBody>
          <a:bodyPr/>
          <a:lstStyle/>
          <a:p>
            <a:r>
              <a:rPr lang="it-IT" dirty="0"/>
              <a:t>Modifiche alla disciplina dell’adempimento collaborativo</a:t>
            </a:r>
          </a:p>
        </p:txBody>
      </p:sp>
      <p:sp>
        <p:nvSpPr>
          <p:cNvPr id="4" name="Segnaposto numero diapositiva 3">
            <a:extLst>
              <a:ext uri="{FF2B5EF4-FFF2-40B4-BE49-F238E27FC236}">
                <a16:creationId xmlns:a16="http://schemas.microsoft.com/office/drawing/2014/main" id="{6351B031-0948-7B4B-0F7B-D9983E14BBB0}"/>
              </a:ext>
            </a:extLst>
          </p:cNvPr>
          <p:cNvSpPr>
            <a:spLocks noGrp="1"/>
          </p:cNvSpPr>
          <p:nvPr>
            <p:ph type="sldNum" sz="quarter" idx="12"/>
          </p:nvPr>
        </p:nvSpPr>
        <p:spPr/>
        <p:txBody>
          <a:bodyPr/>
          <a:lstStyle/>
          <a:p>
            <a:fld id="{FB5B9F2C-B2AC-42B8-8C0E-D6B8362F432E}" type="slidenum">
              <a:rPr lang="it-IT" sz="1300" smtClean="0"/>
              <a:t>201</a:t>
            </a:fld>
            <a:endParaRPr lang="it-IT" sz="1300" dirty="0"/>
          </a:p>
        </p:txBody>
      </p:sp>
      <p:sp>
        <p:nvSpPr>
          <p:cNvPr id="5" name="Segnaposto contenuto 4">
            <a:extLst>
              <a:ext uri="{FF2B5EF4-FFF2-40B4-BE49-F238E27FC236}">
                <a16:creationId xmlns:a16="http://schemas.microsoft.com/office/drawing/2014/main" id="{ECAC1418-E2A1-39D6-A051-8C4FB1654DB4}"/>
              </a:ext>
            </a:extLst>
          </p:cNvPr>
          <p:cNvSpPr>
            <a:spLocks noGrp="1"/>
          </p:cNvSpPr>
          <p:nvPr>
            <p:ph idx="1"/>
          </p:nvPr>
        </p:nvSpPr>
        <p:spPr/>
        <p:txBody>
          <a:bodyPr/>
          <a:lstStyle/>
          <a:p>
            <a:pPr algn="just"/>
            <a:r>
              <a:rPr lang="it-IT" dirty="0"/>
              <a:t>Si interviene in modo significativo sulla disciplina del regime di </a:t>
            </a:r>
            <a:r>
              <a:rPr lang="it-IT" b="1" dirty="0"/>
              <a:t>adempimento collaborativo </a:t>
            </a:r>
            <a:r>
              <a:rPr lang="it-IT" dirty="0"/>
              <a:t>(c.d. “</a:t>
            </a:r>
            <a:r>
              <a:rPr lang="it-IT" i="1" dirty="0"/>
              <a:t>cooperative compliance</a:t>
            </a:r>
            <a:r>
              <a:rPr lang="it-IT" dirty="0"/>
              <a:t>”), introducendo una deroga temporanea a uno dei presupposti strutturali per l’accesso al regime, ossia la </a:t>
            </a:r>
            <a:r>
              <a:rPr lang="it-IT" u="sng" dirty="0"/>
              <a:t>certificazione del sistema di controllo del rischio fiscale</a:t>
            </a:r>
            <a:r>
              <a:rPr lang="it-IT" dirty="0"/>
              <a:t>.</a:t>
            </a:r>
          </a:p>
        </p:txBody>
      </p:sp>
    </p:spTree>
    <p:extLst>
      <p:ext uri="{BB962C8B-B14F-4D97-AF65-F5344CB8AC3E}">
        <p14:creationId xmlns:p14="http://schemas.microsoft.com/office/powerpoint/2010/main" val="2010045768"/>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BE78E1-677A-DE1D-6610-34C25097E2D2}"/>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81E2D6B-827D-4A00-4630-D87BFDB8606E}"/>
              </a:ext>
            </a:extLst>
          </p:cNvPr>
          <p:cNvSpPr>
            <a:spLocks noGrp="1"/>
          </p:cNvSpPr>
          <p:nvPr>
            <p:ph type="title"/>
          </p:nvPr>
        </p:nvSpPr>
        <p:spPr>
          <a:xfrm>
            <a:off x="566057" y="540099"/>
            <a:ext cx="8011886" cy="626851"/>
          </a:xfrm>
        </p:spPr>
        <p:txBody>
          <a:bodyPr/>
          <a:lstStyle/>
          <a:p>
            <a:r>
              <a:rPr lang="it-IT" dirty="0"/>
              <a:t>Modifiche alla disciplina dell’adempimento collaborativo</a:t>
            </a:r>
          </a:p>
        </p:txBody>
      </p:sp>
      <p:sp>
        <p:nvSpPr>
          <p:cNvPr id="4" name="Segnaposto numero diapositiva 3">
            <a:extLst>
              <a:ext uri="{FF2B5EF4-FFF2-40B4-BE49-F238E27FC236}">
                <a16:creationId xmlns:a16="http://schemas.microsoft.com/office/drawing/2014/main" id="{201E2F1F-1B1B-9289-F78D-B54224E49035}"/>
              </a:ext>
            </a:extLst>
          </p:cNvPr>
          <p:cNvSpPr>
            <a:spLocks noGrp="1"/>
          </p:cNvSpPr>
          <p:nvPr>
            <p:ph type="sldNum" sz="quarter" idx="12"/>
          </p:nvPr>
        </p:nvSpPr>
        <p:spPr/>
        <p:txBody>
          <a:bodyPr/>
          <a:lstStyle/>
          <a:p>
            <a:fld id="{FB5B9F2C-B2AC-42B8-8C0E-D6B8362F432E}" type="slidenum">
              <a:rPr lang="it-IT" sz="1300" smtClean="0"/>
              <a:t>202</a:t>
            </a:fld>
            <a:endParaRPr lang="it-IT" sz="1300" dirty="0"/>
          </a:p>
        </p:txBody>
      </p:sp>
      <p:sp>
        <p:nvSpPr>
          <p:cNvPr id="5" name="Segnaposto contenuto 4">
            <a:extLst>
              <a:ext uri="{FF2B5EF4-FFF2-40B4-BE49-F238E27FC236}">
                <a16:creationId xmlns:a16="http://schemas.microsoft.com/office/drawing/2014/main" id="{69653F3E-E69A-9E30-792F-C7AAA46E2114}"/>
              </a:ext>
            </a:extLst>
          </p:cNvPr>
          <p:cNvSpPr>
            <a:spLocks noGrp="1"/>
          </p:cNvSpPr>
          <p:nvPr>
            <p:ph idx="1"/>
          </p:nvPr>
        </p:nvSpPr>
        <p:spPr/>
        <p:txBody>
          <a:bodyPr/>
          <a:lstStyle/>
          <a:p>
            <a:pPr algn="just"/>
            <a:r>
              <a:rPr lang="it-IT" dirty="0"/>
              <a:t>Si ricorda che, in via ordinaria, l’art. 7, comma 2 del </a:t>
            </a:r>
            <a:r>
              <a:rPr lang="it-IT" dirty="0" err="1"/>
              <a:t>D.Lgs</a:t>
            </a:r>
            <a:r>
              <a:rPr lang="it-IT" dirty="0"/>
              <a:t> 128/2015 subordina l’ammissione al regime alla presenza di un sistema integrato di rilevazione, misurazione, gestione e controllo del rischio fiscale, adeguatamente certificato: tale requisito, pur coerente con la logica del modello collaborativo, ha rappresentato nella prassi un elemento di forte selettività, soprattutto per i contribuenti che, pur in possesso degli altri requisiti soggettivi e dimensionali, non avevano ancora completato il processo di formalizzazione e certificazione dei propri presidi interni.</a:t>
            </a:r>
          </a:p>
        </p:txBody>
      </p:sp>
      <p:sp>
        <p:nvSpPr>
          <p:cNvPr id="3" name="Segnaposto contenuto 4">
            <a:extLst>
              <a:ext uri="{FF2B5EF4-FFF2-40B4-BE49-F238E27FC236}">
                <a16:creationId xmlns:a16="http://schemas.microsoft.com/office/drawing/2014/main" id="{FFBDA91F-F71B-6013-4AD4-E01E5050C8D3}"/>
              </a:ext>
            </a:extLst>
          </p:cNvPr>
          <p:cNvSpPr txBox="1">
            <a:spLocks/>
          </p:cNvSpPr>
          <p:nvPr/>
        </p:nvSpPr>
        <p:spPr>
          <a:xfrm>
            <a:off x="716869" y="3168332"/>
            <a:ext cx="7715798" cy="3098278"/>
          </a:xfrm>
          <a:prstGeom prst="rect">
            <a:avLst/>
          </a:prstGeom>
        </p:spPr>
        <p:txBody>
          <a:bodyPr vert="horz" lIns="91440" tIns="45720" rIns="91440" bIns="45720" rtlCol="0">
            <a:normAutofit/>
          </a:bodyPr>
          <a:lstStyle>
            <a:lvl1pPr marL="0" indent="0" algn="l" defTabSz="685800" rtl="0" eaLnBrk="1" latinLnBrk="0" hangingPunct="1">
              <a:lnSpc>
                <a:spcPct val="100000"/>
              </a:lnSpc>
              <a:spcBef>
                <a:spcPts val="0"/>
              </a:spcBef>
              <a:buFont typeface="Arial" panose="020B0604020202020204" pitchFamily="34" charset="0"/>
              <a:buNone/>
              <a:defRPr sz="1500" kern="1200" cap="none" baseline="0">
                <a:solidFill>
                  <a:schemeClr val="tx1"/>
                </a:solidFill>
                <a:latin typeface="+mn-lt"/>
                <a:ea typeface="+mn-ea"/>
                <a:cs typeface="+mn-cs"/>
              </a:defRPr>
            </a:lvl1pPr>
            <a:lvl2pPr marL="514350" indent="-171450" algn="l" defTabSz="685800" rtl="0" eaLnBrk="1" latinLnBrk="0" hangingPunct="1">
              <a:lnSpc>
                <a:spcPct val="100000"/>
              </a:lnSpc>
              <a:spcBef>
                <a:spcPts val="0"/>
              </a:spcBef>
              <a:buFont typeface="Arial" panose="020B0604020202020204" pitchFamily="34" charset="0"/>
              <a:buChar char="•"/>
              <a:defRPr sz="1600" kern="1200">
                <a:solidFill>
                  <a:schemeClr val="tx1"/>
                </a:solidFill>
                <a:latin typeface="+mn-lt"/>
                <a:ea typeface="+mn-ea"/>
                <a:cs typeface="+mn-cs"/>
              </a:defRPr>
            </a:lvl2pPr>
            <a:lvl3pPr marL="857250" indent="-171450" algn="l" defTabSz="685800" rtl="0" eaLnBrk="1" latinLnBrk="0" hangingPunct="1">
              <a:lnSpc>
                <a:spcPct val="100000"/>
              </a:lnSpc>
              <a:spcBef>
                <a:spcPts val="0"/>
              </a:spcBef>
              <a:buFont typeface="Roboto" panose="02000000000000000000" pitchFamily="2" charset="0"/>
              <a:buChar char="−"/>
              <a:defRPr sz="1400" kern="1200">
                <a:solidFill>
                  <a:schemeClr val="tx1"/>
                </a:solidFill>
                <a:latin typeface="+mn-lt"/>
                <a:ea typeface="+mn-ea"/>
                <a:cs typeface="+mn-cs"/>
              </a:defRPr>
            </a:lvl3pPr>
            <a:lvl4pPr marL="1200150" indent="-171450" algn="l" defTabSz="685800" rtl="0" eaLnBrk="1" latinLnBrk="0" hangingPunct="1">
              <a:lnSpc>
                <a:spcPct val="100000"/>
              </a:lnSpc>
              <a:spcBef>
                <a:spcPts val="0"/>
              </a:spcBef>
              <a:buFont typeface="Calibri" panose="020F0502020204030204" pitchFamily="34" charset="0"/>
              <a:buChar char="◦"/>
              <a:defRPr sz="1200" kern="1200">
                <a:solidFill>
                  <a:schemeClr val="tx1"/>
                </a:solidFill>
                <a:latin typeface="+mn-lt"/>
                <a:ea typeface="+mn-ea"/>
                <a:cs typeface="+mn-cs"/>
              </a:defRPr>
            </a:lvl4pPr>
            <a:lvl5pPr marL="1543050" indent="-171450" algn="l" defTabSz="685800" rtl="0" eaLnBrk="1" latinLnBrk="0" hangingPunct="1">
              <a:lnSpc>
                <a:spcPct val="100000"/>
              </a:lnSpc>
              <a:spcBef>
                <a:spcPts val="0"/>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a:r>
              <a:rPr lang="it-IT"/>
              <a:t>La norma in commento introduce quindi la citata deroga espressa a tale impostazione, stabilendo che per le domande di adesione presentate nei periodi d’imposta 2024 e 2025 l’Agenzia delle Entrate possa procedere all’ammissione al regime anche in assenza della certificazione del sistema di controllo del rischio fiscale. </a:t>
            </a:r>
            <a:endParaRPr lang="it-IT" dirty="0"/>
          </a:p>
        </p:txBody>
      </p:sp>
    </p:spTree>
    <p:extLst>
      <p:ext uri="{BB962C8B-B14F-4D97-AF65-F5344CB8AC3E}">
        <p14:creationId xmlns:p14="http://schemas.microsoft.com/office/powerpoint/2010/main" val="60602122"/>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F4709E-C00E-8F69-0949-0F5368DCA22F}"/>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2780F39C-B57A-C71D-0847-6938BE9C7678}"/>
              </a:ext>
            </a:extLst>
          </p:cNvPr>
          <p:cNvSpPr>
            <a:spLocks noGrp="1"/>
          </p:cNvSpPr>
          <p:nvPr>
            <p:ph type="title"/>
          </p:nvPr>
        </p:nvSpPr>
        <p:spPr>
          <a:xfrm>
            <a:off x="566057" y="540099"/>
            <a:ext cx="8011886" cy="626851"/>
          </a:xfrm>
        </p:spPr>
        <p:txBody>
          <a:bodyPr/>
          <a:lstStyle/>
          <a:p>
            <a:r>
              <a:rPr lang="it-IT" dirty="0"/>
              <a:t>Modifiche alla disciplina dell’adempimento collaborativo</a:t>
            </a:r>
          </a:p>
        </p:txBody>
      </p:sp>
      <p:sp>
        <p:nvSpPr>
          <p:cNvPr id="4" name="Segnaposto numero diapositiva 3">
            <a:extLst>
              <a:ext uri="{FF2B5EF4-FFF2-40B4-BE49-F238E27FC236}">
                <a16:creationId xmlns:a16="http://schemas.microsoft.com/office/drawing/2014/main" id="{61821294-BE9B-CA28-C206-F278767E1198}"/>
              </a:ext>
            </a:extLst>
          </p:cNvPr>
          <p:cNvSpPr>
            <a:spLocks noGrp="1"/>
          </p:cNvSpPr>
          <p:nvPr>
            <p:ph type="sldNum" sz="quarter" idx="12"/>
          </p:nvPr>
        </p:nvSpPr>
        <p:spPr/>
        <p:txBody>
          <a:bodyPr/>
          <a:lstStyle/>
          <a:p>
            <a:fld id="{FB5B9F2C-B2AC-42B8-8C0E-D6B8362F432E}" type="slidenum">
              <a:rPr lang="it-IT" sz="1300" smtClean="0"/>
              <a:t>203</a:t>
            </a:fld>
            <a:endParaRPr lang="it-IT" sz="1300" dirty="0"/>
          </a:p>
        </p:txBody>
      </p:sp>
      <p:sp>
        <p:nvSpPr>
          <p:cNvPr id="5" name="Segnaposto contenuto 4">
            <a:extLst>
              <a:ext uri="{FF2B5EF4-FFF2-40B4-BE49-F238E27FC236}">
                <a16:creationId xmlns:a16="http://schemas.microsoft.com/office/drawing/2014/main" id="{BFBFE4BC-570C-1670-6245-24BDE32EF588}"/>
              </a:ext>
            </a:extLst>
          </p:cNvPr>
          <p:cNvSpPr>
            <a:spLocks noGrp="1"/>
          </p:cNvSpPr>
          <p:nvPr>
            <p:ph idx="1"/>
          </p:nvPr>
        </p:nvSpPr>
        <p:spPr/>
        <p:txBody>
          <a:bodyPr/>
          <a:lstStyle/>
          <a:p>
            <a:pPr algn="just"/>
            <a:r>
              <a:rPr lang="it-IT" dirty="0"/>
              <a:t>La deroga opera tuttavia solo al ricorrere degli altri requisiti previsti dalla normativa vigente, confermando che la semplificazione non incide:</a:t>
            </a:r>
          </a:p>
          <a:p>
            <a:pPr marL="285750" indent="-285750" algn="just">
              <a:buFont typeface="Arial" panose="020B0604020202020204" pitchFamily="34" charset="0"/>
              <a:buChar char="•"/>
            </a:pPr>
            <a:r>
              <a:rPr lang="it-IT" dirty="0"/>
              <a:t>sull’impianto complessivo del regime, né </a:t>
            </a:r>
          </a:p>
          <a:p>
            <a:pPr marL="285750" indent="-285750" algn="just">
              <a:buFont typeface="Arial" panose="020B0604020202020204" pitchFamily="34" charset="0"/>
              <a:buChar char="•"/>
            </a:pPr>
            <a:r>
              <a:rPr lang="it-IT" dirty="0"/>
              <a:t>sulla necessità di un effettivo presidio dei rischi fiscali.</a:t>
            </a:r>
          </a:p>
        </p:txBody>
      </p:sp>
      <p:sp>
        <p:nvSpPr>
          <p:cNvPr id="3" name="Segnaposto contenuto 4">
            <a:extLst>
              <a:ext uri="{FF2B5EF4-FFF2-40B4-BE49-F238E27FC236}">
                <a16:creationId xmlns:a16="http://schemas.microsoft.com/office/drawing/2014/main" id="{E7A300CD-7AC2-42AA-C212-C607EF5AD379}"/>
              </a:ext>
            </a:extLst>
          </p:cNvPr>
          <p:cNvSpPr txBox="1">
            <a:spLocks/>
          </p:cNvSpPr>
          <p:nvPr/>
        </p:nvSpPr>
        <p:spPr>
          <a:xfrm>
            <a:off x="716871" y="2553191"/>
            <a:ext cx="7715798" cy="3098278"/>
          </a:xfrm>
          <a:prstGeom prst="rect">
            <a:avLst/>
          </a:prstGeom>
        </p:spPr>
        <p:txBody>
          <a:bodyPr vert="horz" lIns="91440" tIns="45720" rIns="91440" bIns="45720" rtlCol="0">
            <a:normAutofit/>
          </a:bodyPr>
          <a:lstStyle>
            <a:lvl1pPr marL="0" indent="0" algn="l" defTabSz="685800" rtl="0" eaLnBrk="1" latinLnBrk="0" hangingPunct="1">
              <a:lnSpc>
                <a:spcPct val="100000"/>
              </a:lnSpc>
              <a:spcBef>
                <a:spcPts val="0"/>
              </a:spcBef>
              <a:buFont typeface="Arial" panose="020B0604020202020204" pitchFamily="34" charset="0"/>
              <a:buNone/>
              <a:defRPr sz="1500" kern="1200" cap="none" baseline="0">
                <a:solidFill>
                  <a:schemeClr val="tx1"/>
                </a:solidFill>
                <a:latin typeface="+mn-lt"/>
                <a:ea typeface="+mn-ea"/>
                <a:cs typeface="+mn-cs"/>
              </a:defRPr>
            </a:lvl1pPr>
            <a:lvl2pPr marL="514350" indent="-171450" algn="l" defTabSz="685800" rtl="0" eaLnBrk="1" latinLnBrk="0" hangingPunct="1">
              <a:lnSpc>
                <a:spcPct val="100000"/>
              </a:lnSpc>
              <a:spcBef>
                <a:spcPts val="0"/>
              </a:spcBef>
              <a:buFont typeface="Arial" panose="020B0604020202020204" pitchFamily="34" charset="0"/>
              <a:buChar char="•"/>
              <a:defRPr sz="1600" kern="1200">
                <a:solidFill>
                  <a:schemeClr val="tx1"/>
                </a:solidFill>
                <a:latin typeface="+mn-lt"/>
                <a:ea typeface="+mn-ea"/>
                <a:cs typeface="+mn-cs"/>
              </a:defRPr>
            </a:lvl2pPr>
            <a:lvl3pPr marL="857250" indent="-171450" algn="l" defTabSz="685800" rtl="0" eaLnBrk="1" latinLnBrk="0" hangingPunct="1">
              <a:lnSpc>
                <a:spcPct val="100000"/>
              </a:lnSpc>
              <a:spcBef>
                <a:spcPts val="0"/>
              </a:spcBef>
              <a:buFont typeface="Roboto" panose="02000000000000000000" pitchFamily="2" charset="0"/>
              <a:buChar char="−"/>
              <a:defRPr sz="1400" kern="1200">
                <a:solidFill>
                  <a:schemeClr val="tx1"/>
                </a:solidFill>
                <a:latin typeface="+mn-lt"/>
                <a:ea typeface="+mn-ea"/>
                <a:cs typeface="+mn-cs"/>
              </a:defRPr>
            </a:lvl3pPr>
            <a:lvl4pPr marL="1200150" indent="-171450" algn="l" defTabSz="685800" rtl="0" eaLnBrk="1" latinLnBrk="0" hangingPunct="1">
              <a:lnSpc>
                <a:spcPct val="100000"/>
              </a:lnSpc>
              <a:spcBef>
                <a:spcPts val="0"/>
              </a:spcBef>
              <a:buFont typeface="Calibri" panose="020F0502020204030204" pitchFamily="34" charset="0"/>
              <a:buChar char="◦"/>
              <a:defRPr sz="1200" kern="1200">
                <a:solidFill>
                  <a:schemeClr val="tx1"/>
                </a:solidFill>
                <a:latin typeface="+mn-lt"/>
                <a:ea typeface="+mn-ea"/>
                <a:cs typeface="+mn-cs"/>
              </a:defRPr>
            </a:lvl4pPr>
            <a:lvl5pPr marL="1543050" indent="-171450" algn="l" defTabSz="685800" rtl="0" eaLnBrk="1" latinLnBrk="0" hangingPunct="1">
              <a:lnSpc>
                <a:spcPct val="100000"/>
              </a:lnSpc>
              <a:spcBef>
                <a:spcPts val="0"/>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a:r>
              <a:rPr lang="it-IT"/>
              <a:t>Si tratta dunque di una misura di carattere transitorio e incentivante, che mira a favorire l’ingresso nel regime di contribuenti già orientati verso modelli di compliance evoluta, consentendo loro di completare in un secondo momento il percorso di adeguamento formale richiesto.</a:t>
            </a:r>
            <a:endParaRPr lang="it-IT" dirty="0"/>
          </a:p>
        </p:txBody>
      </p:sp>
    </p:spTree>
    <p:extLst>
      <p:ext uri="{BB962C8B-B14F-4D97-AF65-F5344CB8AC3E}">
        <p14:creationId xmlns:p14="http://schemas.microsoft.com/office/powerpoint/2010/main" val="1515735715"/>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B664CF-40BC-1117-4991-11AFBBD4F34F}"/>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DBFF0385-07E9-243E-46F9-6621B386A961}"/>
              </a:ext>
            </a:extLst>
          </p:cNvPr>
          <p:cNvSpPr>
            <a:spLocks noGrp="1"/>
          </p:cNvSpPr>
          <p:nvPr>
            <p:ph type="title"/>
          </p:nvPr>
        </p:nvSpPr>
        <p:spPr>
          <a:xfrm>
            <a:off x="566057" y="540099"/>
            <a:ext cx="8011886" cy="626851"/>
          </a:xfrm>
        </p:spPr>
        <p:txBody>
          <a:bodyPr/>
          <a:lstStyle/>
          <a:p>
            <a:r>
              <a:rPr lang="it-IT" dirty="0"/>
              <a:t>Modifiche alla disciplina dell’adempimento collaborativo</a:t>
            </a:r>
          </a:p>
        </p:txBody>
      </p:sp>
      <p:sp>
        <p:nvSpPr>
          <p:cNvPr id="4" name="Segnaposto numero diapositiva 3">
            <a:extLst>
              <a:ext uri="{FF2B5EF4-FFF2-40B4-BE49-F238E27FC236}">
                <a16:creationId xmlns:a16="http://schemas.microsoft.com/office/drawing/2014/main" id="{24ECE38A-2315-7A6F-4DAC-D3D9FB1723C4}"/>
              </a:ext>
            </a:extLst>
          </p:cNvPr>
          <p:cNvSpPr>
            <a:spLocks noGrp="1"/>
          </p:cNvSpPr>
          <p:nvPr>
            <p:ph type="sldNum" sz="quarter" idx="12"/>
          </p:nvPr>
        </p:nvSpPr>
        <p:spPr/>
        <p:txBody>
          <a:bodyPr/>
          <a:lstStyle/>
          <a:p>
            <a:fld id="{FB5B9F2C-B2AC-42B8-8C0E-D6B8362F432E}" type="slidenum">
              <a:rPr lang="it-IT" sz="1300" smtClean="0"/>
              <a:t>204</a:t>
            </a:fld>
            <a:endParaRPr lang="it-IT" sz="1300" dirty="0"/>
          </a:p>
        </p:txBody>
      </p:sp>
      <p:sp>
        <p:nvSpPr>
          <p:cNvPr id="5" name="Segnaposto contenuto 4">
            <a:extLst>
              <a:ext uri="{FF2B5EF4-FFF2-40B4-BE49-F238E27FC236}">
                <a16:creationId xmlns:a16="http://schemas.microsoft.com/office/drawing/2014/main" id="{540C7BE9-9715-2560-088F-9DF95AD55D00}"/>
              </a:ext>
            </a:extLst>
          </p:cNvPr>
          <p:cNvSpPr>
            <a:spLocks noGrp="1"/>
          </p:cNvSpPr>
          <p:nvPr>
            <p:ph idx="1"/>
          </p:nvPr>
        </p:nvSpPr>
        <p:spPr/>
        <p:txBody>
          <a:bodyPr/>
          <a:lstStyle/>
          <a:p>
            <a:pPr algn="just"/>
            <a:r>
              <a:rPr lang="it-IT" dirty="0"/>
              <a:t>La deroga non comporta, tuttavia, un venir meno dell’obbligo di certificazione: il legislatore stabilisce infatti che, nei casi di ammissione “anticipata”, la certificazione del sistema integrato di gestione del rischio fiscale debba essere prodotta entro il termine del 30/09/2026. </a:t>
            </a:r>
          </a:p>
          <a:p>
            <a:pPr algn="just"/>
            <a:endParaRPr lang="it-IT" dirty="0"/>
          </a:p>
          <a:p>
            <a:pPr algn="just"/>
            <a:r>
              <a:rPr lang="it-IT" dirty="0"/>
              <a:t>Tale scadenza assume natura essenziale, in quanto rappresenta il momento entro il quale il contribuente è chiamato a dimostrare l’effettiva implementazione di un assetto organizzativo coerente con i principi della “cooperative compliance”.</a:t>
            </a:r>
          </a:p>
        </p:txBody>
      </p:sp>
    </p:spTree>
    <p:extLst>
      <p:ext uri="{BB962C8B-B14F-4D97-AF65-F5344CB8AC3E}">
        <p14:creationId xmlns:p14="http://schemas.microsoft.com/office/powerpoint/2010/main" val="771417457"/>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3C8DCD-2551-DDBA-C1B5-F2FA9EC25829}"/>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C4E4A418-E5C7-E8C5-CAD5-72AFD232AD1C}"/>
              </a:ext>
            </a:extLst>
          </p:cNvPr>
          <p:cNvSpPr>
            <a:spLocks noGrp="1"/>
          </p:cNvSpPr>
          <p:nvPr>
            <p:ph type="title"/>
          </p:nvPr>
        </p:nvSpPr>
        <p:spPr>
          <a:xfrm>
            <a:off x="566057" y="540099"/>
            <a:ext cx="8011886" cy="626851"/>
          </a:xfrm>
        </p:spPr>
        <p:txBody>
          <a:bodyPr/>
          <a:lstStyle/>
          <a:p>
            <a:r>
              <a:rPr lang="it-IT" dirty="0"/>
              <a:t>Modifiche alla disciplina dell’adempimento collaborativo</a:t>
            </a:r>
          </a:p>
        </p:txBody>
      </p:sp>
      <p:sp>
        <p:nvSpPr>
          <p:cNvPr id="4" name="Segnaposto numero diapositiva 3">
            <a:extLst>
              <a:ext uri="{FF2B5EF4-FFF2-40B4-BE49-F238E27FC236}">
                <a16:creationId xmlns:a16="http://schemas.microsoft.com/office/drawing/2014/main" id="{F030821A-772C-2C6B-7CA6-97112F8CA2D6}"/>
              </a:ext>
            </a:extLst>
          </p:cNvPr>
          <p:cNvSpPr>
            <a:spLocks noGrp="1"/>
          </p:cNvSpPr>
          <p:nvPr>
            <p:ph type="sldNum" sz="quarter" idx="12"/>
          </p:nvPr>
        </p:nvSpPr>
        <p:spPr/>
        <p:txBody>
          <a:bodyPr/>
          <a:lstStyle/>
          <a:p>
            <a:fld id="{FB5B9F2C-B2AC-42B8-8C0E-D6B8362F432E}" type="slidenum">
              <a:rPr lang="it-IT" sz="1300" smtClean="0"/>
              <a:t>205</a:t>
            </a:fld>
            <a:endParaRPr lang="it-IT" sz="1300" dirty="0"/>
          </a:p>
        </p:txBody>
      </p:sp>
      <p:sp>
        <p:nvSpPr>
          <p:cNvPr id="5" name="Segnaposto contenuto 4">
            <a:extLst>
              <a:ext uri="{FF2B5EF4-FFF2-40B4-BE49-F238E27FC236}">
                <a16:creationId xmlns:a16="http://schemas.microsoft.com/office/drawing/2014/main" id="{786D985C-CE2D-633E-7214-F26C8B901A97}"/>
              </a:ext>
            </a:extLst>
          </p:cNvPr>
          <p:cNvSpPr>
            <a:spLocks noGrp="1"/>
          </p:cNvSpPr>
          <p:nvPr>
            <p:ph idx="1"/>
          </p:nvPr>
        </p:nvSpPr>
        <p:spPr/>
        <p:txBody>
          <a:bodyPr/>
          <a:lstStyle/>
          <a:p>
            <a:pPr algn="just"/>
            <a:r>
              <a:rPr lang="it-IT" dirty="0"/>
              <a:t>La previsione di un termine certo e differito consente comunque ai contribuenti di pianificare con maggiore gradualità gli interventi organizzativi necessari, senza rinunciare ai benefici immediati derivanti dall’adesione al regime.</a:t>
            </a:r>
          </a:p>
          <a:p>
            <a:pPr algn="just"/>
            <a:endParaRPr lang="it-IT" dirty="0"/>
          </a:p>
          <a:p>
            <a:pPr algn="just"/>
            <a:r>
              <a:rPr lang="it-IT" dirty="0"/>
              <a:t>La disciplina è completata da una previsione di carattere sanzionatorio in senso lato, in quanto la mancata presentazione della certificazione entro il termine stabilito costituisce causa di esclusione dal regime per inosservanza degli impegni assunti . Così facendo il legislatore riafferma la centralità del sistema di controllo del rischio fiscale quale elemento indefettibile del modello collaborativo, pur consentendo una fase iniziale di accesso meno rigida.</a:t>
            </a:r>
          </a:p>
        </p:txBody>
      </p:sp>
    </p:spTree>
    <p:extLst>
      <p:ext uri="{BB962C8B-B14F-4D97-AF65-F5344CB8AC3E}">
        <p14:creationId xmlns:p14="http://schemas.microsoft.com/office/powerpoint/2010/main" val="3065727183"/>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085E12-459B-C44D-4B14-02832B7CAFE6}"/>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2859CFD9-1985-F29D-B409-A9758804F6FA}"/>
              </a:ext>
            </a:extLst>
          </p:cNvPr>
          <p:cNvSpPr>
            <a:spLocks noGrp="1"/>
          </p:cNvSpPr>
          <p:nvPr>
            <p:ph type="ctrTitle"/>
          </p:nvPr>
        </p:nvSpPr>
        <p:spPr>
          <a:xfrm>
            <a:off x="0" y="1843124"/>
            <a:ext cx="9144000" cy="1010804"/>
          </a:xfrm>
        </p:spPr>
        <p:txBody>
          <a:bodyPr>
            <a:normAutofit/>
          </a:bodyPr>
          <a:lstStyle/>
          <a:p>
            <a:r>
              <a:rPr lang="it-IT" sz="2400" dirty="0"/>
              <a:t>GRAZIE PER L’ATTENZIONE!</a:t>
            </a:r>
          </a:p>
        </p:txBody>
      </p:sp>
      <p:sp>
        <p:nvSpPr>
          <p:cNvPr id="3" name="Rectangle 6">
            <a:extLst>
              <a:ext uri="{FF2B5EF4-FFF2-40B4-BE49-F238E27FC236}">
                <a16:creationId xmlns:a16="http://schemas.microsoft.com/office/drawing/2014/main" id="{D78C329D-DB52-A104-2CAC-FE0380B41DED}"/>
              </a:ext>
            </a:extLst>
          </p:cNvPr>
          <p:cNvSpPr>
            <a:spLocks noChangeArrowheads="1"/>
          </p:cNvSpPr>
          <p:nvPr/>
        </p:nvSpPr>
        <p:spPr bwMode="auto">
          <a:xfrm>
            <a:off x="0" y="2485010"/>
            <a:ext cx="9144000" cy="975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1" rIns="91422" bIns="45711" anchor="ctr"/>
          <a:lstStyle>
            <a:lvl1pPr>
              <a:spcBef>
                <a:spcPct val="20000"/>
              </a:spcBef>
              <a:buChar char="•"/>
              <a:defRPr sz="3200">
                <a:solidFill>
                  <a:schemeClr val="tx1"/>
                </a:solidFill>
                <a:latin typeface="Calibri" panose="020F0502020204030204" pitchFamily="34" charset="0"/>
                <a:cs typeface="Arial" panose="020B0604020202020204" pitchFamily="34" charset="0"/>
              </a:defRPr>
            </a:lvl1pPr>
            <a:lvl2pPr marL="742950" indent="-285750">
              <a:spcBef>
                <a:spcPct val="20000"/>
              </a:spcBef>
              <a:buChar char="–"/>
              <a:defRPr sz="2800">
                <a:solidFill>
                  <a:schemeClr val="tx1"/>
                </a:solidFill>
                <a:latin typeface="Calibri" panose="020F0502020204030204" pitchFamily="34" charset="0"/>
                <a:cs typeface="Arial" panose="020B0604020202020204" pitchFamily="34" charset="0"/>
              </a:defRPr>
            </a:lvl2pPr>
            <a:lvl3pPr marL="1143000" indent="-228600">
              <a:spcBef>
                <a:spcPct val="20000"/>
              </a:spcBef>
              <a:buChar char="•"/>
              <a:defRPr sz="2400">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Calibri" panose="020F0502020204030204" pitchFamily="34" charset="0"/>
                <a:cs typeface="Arial" panose="020B0604020202020204" pitchFamily="34" charset="0"/>
              </a:defRPr>
            </a:lvl4pPr>
            <a:lvl5pPr marL="2057400" indent="-228600">
              <a:spcBef>
                <a:spcPct val="20000"/>
              </a:spcBef>
              <a:buChar char="»"/>
              <a:defRPr sz="20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9pPr>
          </a:lstStyle>
          <a:p>
            <a:pPr algn="ctr" eaLnBrk="1" hangingPunct="1">
              <a:buFontTx/>
              <a:buNone/>
            </a:pPr>
            <a:endParaRPr lang="it-IT" altLang="it-IT" sz="1200" b="1" dirty="0">
              <a:latin typeface="Roboto" panose="02000000000000000000" pitchFamily="2" charset="0"/>
              <a:ea typeface="Roboto" panose="02000000000000000000" pitchFamily="2" charset="0"/>
            </a:endParaRPr>
          </a:p>
        </p:txBody>
      </p:sp>
      <p:sp>
        <p:nvSpPr>
          <p:cNvPr id="4" name="CasellaDiTesto 3">
            <a:extLst>
              <a:ext uri="{FF2B5EF4-FFF2-40B4-BE49-F238E27FC236}">
                <a16:creationId xmlns:a16="http://schemas.microsoft.com/office/drawing/2014/main" id="{C837B5AB-72BF-8A21-1730-593DFBD03AAA}"/>
              </a:ext>
            </a:extLst>
          </p:cNvPr>
          <p:cNvSpPr txBox="1"/>
          <p:nvPr/>
        </p:nvSpPr>
        <p:spPr>
          <a:xfrm>
            <a:off x="0" y="452846"/>
            <a:ext cx="9144000" cy="1138773"/>
          </a:xfrm>
          <a:prstGeom prst="rect">
            <a:avLst/>
          </a:prstGeom>
          <a:noFill/>
        </p:spPr>
        <p:txBody>
          <a:bodyPr wrap="square" rtlCol="0">
            <a:spAutoFit/>
          </a:bodyPr>
          <a:lstStyle/>
          <a:p>
            <a:pPr algn="ctr"/>
            <a:r>
              <a:rPr lang="it-IT" sz="3400" b="1" dirty="0">
                <a:solidFill>
                  <a:schemeClr val="accent1"/>
                </a:solidFill>
              </a:rPr>
              <a:t>Labirinto LIVE 2026</a:t>
            </a:r>
          </a:p>
          <a:p>
            <a:pPr algn="ctr"/>
            <a:r>
              <a:rPr lang="it-IT" sz="3400" b="1" dirty="0"/>
              <a:t>Speciale Legge di Bilancio</a:t>
            </a:r>
          </a:p>
        </p:txBody>
      </p:sp>
    </p:spTree>
    <p:extLst>
      <p:ext uri="{BB962C8B-B14F-4D97-AF65-F5344CB8AC3E}">
        <p14:creationId xmlns:p14="http://schemas.microsoft.com/office/powerpoint/2010/main" val="2772144953"/>
      </p:ext>
    </p:extLst>
  </p:cSld>
  <p:clrMapOvr>
    <a:masterClrMapping/>
  </p:clrMapOvr>
</p:sld>
</file>

<file path=ppt/theme/theme1.xml><?xml version="1.0" encoding="utf-8"?>
<a:theme xmlns:a="http://schemas.openxmlformats.org/drawingml/2006/main" name="Tema di Office">
  <a:themeElements>
    <a:clrScheme name="Tema di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ersonalizzato 5">
      <a:majorFont>
        <a:latin typeface="Roboto"/>
        <a:ea typeface=""/>
        <a:cs typeface=""/>
      </a:majorFont>
      <a:minorFont>
        <a:latin typeface="Roboto"/>
        <a:ea typeface=""/>
        <a:cs typeface=""/>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o" ma:contentTypeID="0x010100C505516CF1C5D542A960C0D863721812" ma:contentTypeVersion="1976" ma:contentTypeDescription="Creare un nuovo documento." ma:contentTypeScope="" ma:versionID="eb054d07ee05f03241dae901adb12870">
  <xsd:schema xmlns:xsd="http://www.w3.org/2001/XMLSchema" xmlns:xs="http://www.w3.org/2001/XMLSchema" xmlns:p="http://schemas.microsoft.com/office/2006/metadata/properties" xmlns:ns2="66df63af-702e-4e3c-b55c-d7a2859f1562" xmlns:ns3="5f0e46be-e84c-421c-878e-e4239a6c4c1c" targetNamespace="http://schemas.microsoft.com/office/2006/metadata/properties" ma:root="true" ma:fieldsID="34bd9b57013a8cbfe3e5a3f12d08ba01" ns2:_="" ns3:_="">
    <xsd:import namespace="66df63af-702e-4e3c-b55c-d7a2859f1562"/>
    <xsd:import namespace="5f0e46be-e84c-421c-878e-e4239a6c4c1c"/>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OCR" minOccurs="0"/>
                <xsd:element ref="ns2:_dlc_DocId" minOccurs="0"/>
                <xsd:element ref="ns2:_dlc_DocIdUrl" minOccurs="0"/>
                <xsd:element ref="ns2:_dlc_DocIdPersistId" minOccurs="0"/>
                <xsd:element ref="ns3:MediaServiceGenerationTime" minOccurs="0"/>
                <xsd:element ref="ns3:MediaServiceEventHashCode" minOccurs="0"/>
                <xsd:element ref="ns3:MediaServiceDateTaken" minOccurs="0"/>
                <xsd:element ref="ns3:MediaServiceLocation" minOccurs="0"/>
                <xsd:element ref="ns3:MediaServiceAutoKeyPoints" minOccurs="0"/>
                <xsd:element ref="ns3:MediaServiceKeyPoints"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6df63af-702e-4e3c-b55c-d7a2859f1562" elementFormDefault="qualified">
    <xsd:import namespace="http://schemas.microsoft.com/office/2006/documentManagement/types"/>
    <xsd:import namespace="http://schemas.microsoft.com/office/infopath/2007/PartnerControls"/>
    <xsd:element name="SharedWithUsers" ma:index="8" nillable="true" ma:displayName="Condivis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Condiviso con dettagli" ma:internalName="SharedWithDetails" ma:readOnly="true">
      <xsd:simpleType>
        <xsd:restriction base="dms:Note">
          <xsd:maxLength value="255"/>
        </xsd:restriction>
      </xsd:simpleType>
    </xsd:element>
    <xsd:element name="_dlc_DocId" ma:index="14" nillable="true" ma:displayName="Valore ID documento" ma:description="Valore dell'ID documento assegnato all'elemento." ma:internalName="_dlc_DocId" ma:readOnly="true">
      <xsd:simpleType>
        <xsd:restriction base="dms:Text"/>
      </xsd:simpleType>
    </xsd:element>
    <xsd:element name="_dlc_DocIdUrl" ma:index="15" nillable="true" ma:displayName="ID documento" ma:description="Collegamento permanente al documento."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6" nillable="true" ma:displayName="Persist ID" ma:description="Keep ID on add." ma:hidden="true" ma:internalName="_dlc_DocIdPersistId" ma:readOnly="true">
      <xsd:simpleType>
        <xsd:restriction base="dms:Boolean"/>
      </xsd:simpleType>
    </xsd:element>
    <xsd:element name="TaxCatchAll" ma:index="26" nillable="true" ma:displayName="Taxonomy Catch All Column" ma:hidden="true" ma:list="{afae1ef8-d033-40af-a110-20b7c2600472}" ma:internalName="TaxCatchAll" ma:showField="CatchAllData" ma:web="66df63af-702e-4e3c-b55c-d7a2859f1562">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5f0e46be-e84c-421c-878e-e4239a6c4c1c"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MediaServiceAutoTags" ma:internalName="MediaServiceAutoTags"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element name="MediaLengthInSeconds" ma:index="23" nillable="true" ma:displayName="Length (seconds)" ma:internalName="MediaLengthInSeconds" ma:readOnly="true">
      <xsd:simpleType>
        <xsd:restriction base="dms:Unknown"/>
      </xsd:simpleType>
    </xsd:element>
    <xsd:element name="lcf76f155ced4ddcb4097134ff3c332f" ma:index="25" nillable="true" ma:taxonomy="true" ma:internalName="lcf76f155ced4ddcb4097134ff3c332f" ma:taxonomyFieldName="MediaServiceImageTags" ma:displayName="Tag immagine" ma:readOnly="false" ma:fieldId="{5cf76f15-5ced-4ddc-b409-7134ff3c332f}" ma:taxonomyMulti="true" ma:sspId="4fcfb70c-bfb9-411d-a5bd-78c2dd418d0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element name="MediaServiceBillingMetadata" ma:index="29"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file>

<file path=customXml/item4.xml><?xml version="1.0" encoding="utf-8"?>
<p:properties xmlns:p="http://schemas.microsoft.com/office/2006/metadata/properties" xmlns:xsi="http://www.w3.org/2001/XMLSchema-instance" xmlns:pc="http://schemas.microsoft.com/office/infopath/2007/PartnerControls">
  <documentManagement>
    <lcf76f155ced4ddcb4097134ff3c332f xmlns="5f0e46be-e84c-421c-878e-e4239a6c4c1c">
      <Terms xmlns="http://schemas.microsoft.com/office/infopath/2007/PartnerControls"/>
    </lcf76f155ced4ddcb4097134ff3c332f>
    <TaxCatchAll xmlns="66df63af-702e-4e3c-b55c-d7a2859f1562" xsi:nil="true"/>
  </documentManagement>
</p:properties>
</file>

<file path=customXml/itemProps1.xml><?xml version="1.0" encoding="utf-8"?>
<ds:datastoreItem xmlns:ds="http://schemas.openxmlformats.org/officeDocument/2006/customXml" ds:itemID="{EDF26E30-FAF2-4B63-ADD8-89859F0A5EC1}">
  <ds:schemaRefs>
    <ds:schemaRef ds:uri="http://schemas.microsoft.com/sharepoint/v3/contenttype/forms"/>
  </ds:schemaRefs>
</ds:datastoreItem>
</file>

<file path=customXml/itemProps2.xml><?xml version="1.0" encoding="utf-8"?>
<ds:datastoreItem xmlns:ds="http://schemas.openxmlformats.org/officeDocument/2006/customXml" ds:itemID="{A55F7C5E-800A-4729-B6EE-878B3B55A97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6df63af-702e-4e3c-b55c-d7a2859f1562"/>
    <ds:schemaRef ds:uri="5f0e46be-e84c-421c-878e-e4239a6c4c1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4D3186D-40EE-41E1-B5BB-CACA4C646034}">
  <ds:schemaRefs>
    <ds:schemaRef ds:uri="http://schemas.microsoft.com/sharepoint/events"/>
  </ds:schemaRefs>
</ds:datastoreItem>
</file>

<file path=customXml/itemProps4.xml><?xml version="1.0" encoding="utf-8"?>
<ds:datastoreItem xmlns:ds="http://schemas.openxmlformats.org/officeDocument/2006/customXml" ds:itemID="{662F6E25-EA47-4385-B176-BB1EDA0F2452}">
  <ds:schemaRefs>
    <ds:schemaRef ds:uri="http://schemas.microsoft.com/office/2006/metadata/properties"/>
    <ds:schemaRef ds:uri="http://schemas.microsoft.com/office/infopath/2007/PartnerControls"/>
    <ds:schemaRef ds:uri="5f0e46be-e84c-421c-878e-e4239a6c4c1c"/>
    <ds:schemaRef ds:uri="66df63af-702e-4e3c-b55c-d7a2859f1562"/>
  </ds:schemaRefs>
</ds:datastoreItem>
</file>

<file path=docProps/app.xml><?xml version="1.0" encoding="utf-8"?>
<Properties xmlns="http://schemas.openxmlformats.org/officeDocument/2006/extended-properties" xmlns:vt="http://schemas.openxmlformats.org/officeDocument/2006/docPropsVTypes">
  <Template/>
  <TotalTime>4062</TotalTime>
  <Words>16681</Words>
  <Application>Microsoft Office PowerPoint</Application>
  <PresentationFormat>Presentazione su schermo (16:9)</PresentationFormat>
  <Paragraphs>1417</Paragraphs>
  <Slides>206</Slides>
  <Notes>21</Notes>
  <HiddenSlides>0</HiddenSlides>
  <MMClips>0</MMClips>
  <ScaleCrop>false</ScaleCrop>
  <HeadingPairs>
    <vt:vector size="6" baseType="variant">
      <vt:variant>
        <vt:lpstr>Caratteri utilizzati</vt:lpstr>
      </vt:variant>
      <vt:variant>
        <vt:i4>7</vt:i4>
      </vt:variant>
      <vt:variant>
        <vt:lpstr>Tema</vt:lpstr>
      </vt:variant>
      <vt:variant>
        <vt:i4>1</vt:i4>
      </vt:variant>
      <vt:variant>
        <vt:lpstr>Titoli diapositive</vt:lpstr>
      </vt:variant>
      <vt:variant>
        <vt:i4>206</vt:i4>
      </vt:variant>
    </vt:vector>
  </HeadingPairs>
  <TitlesOfParts>
    <vt:vector size="214" baseType="lpstr">
      <vt:lpstr>Arial</vt:lpstr>
      <vt:lpstr>Calibri</vt:lpstr>
      <vt:lpstr>Helvetica</vt:lpstr>
      <vt:lpstr>Inter</vt:lpstr>
      <vt:lpstr>Roboto</vt:lpstr>
      <vt:lpstr>Verdana</vt:lpstr>
      <vt:lpstr>Wingdings</vt:lpstr>
      <vt:lpstr>Tema di Office</vt:lpstr>
      <vt:lpstr>Modifiche Irpef, nozione di familiare, deducibilità contributi previdenza integrativa, redditi prodotti all’estero, regime forfettario, imposta sostitutiva cripto-attività, rivalutazione costo partecipazioni, crediti di imposta.  </vt:lpstr>
      <vt:lpstr>Modifiche al Testo Unico 917/86: la nuova Irpef  Legge 199/2025, articolo 1, commi 3-4</vt:lpstr>
      <vt:lpstr>MODIFICHE IRPEF E DETRAZIONI</vt:lpstr>
      <vt:lpstr>MODIFICHE IRPEF E DETRAZIONI</vt:lpstr>
      <vt:lpstr>MODIFICHE IRPEF E DETRAZIONI</vt:lpstr>
      <vt:lpstr>MODIFICHE IRPEF E DETRAZIONI</vt:lpstr>
      <vt:lpstr>MODIFICHE IRPEF E DETRAZIONI</vt:lpstr>
      <vt:lpstr>MODIFICHE IRPEF E DETRAZIONI</vt:lpstr>
      <vt:lpstr>MODIFICHE IRPEF E DETRAZIONI</vt:lpstr>
      <vt:lpstr>MODIFICHE IRPEF E DETRAZIONI</vt:lpstr>
      <vt:lpstr>Modifiche al Testo Unico 917/86: Nozione di familiare ai fini fiscali D.lgs n. 192 del 18 dicembre 2025</vt:lpstr>
      <vt:lpstr>NOZIONE DI FAMILIARI RILEVANTI AI FINI FISCALI</vt:lpstr>
      <vt:lpstr>Deducibilità contributi previdenza integrativa Legge 199/2025, articolo 1, commi 201-202</vt:lpstr>
      <vt:lpstr>DEDUCIBILITÀ CONTRIBUTI PREVIDENZA INTEGRATIVA</vt:lpstr>
      <vt:lpstr>Modifiche al Testo Unico 917/86: Redditi prodotti all’estero  Legge 199/2025, articolo 1, commi 25-26</vt:lpstr>
      <vt:lpstr>REDDITI PRODOTTI ALL’ESTERO</vt:lpstr>
      <vt:lpstr> Regime forfettario (Legge 199/2025, articolo 1, comma 27) </vt:lpstr>
      <vt:lpstr>REGIME FORFETTARIO</vt:lpstr>
      <vt:lpstr> Imposta sostitutiva cripto-attività  (Legge 199/2025, articolo 1, comma 28) </vt:lpstr>
      <vt:lpstr> IMPOSTA SOSTITUTIVA CRIPTO-ATTIVITÀ  </vt:lpstr>
      <vt:lpstr> Rivalutazione costo delle partecipazioni (Legge 199/2025, articolo 1, comma 144) </vt:lpstr>
      <vt:lpstr>RIVALUTAZIONE COSTO PARTECIPAZIONI</vt:lpstr>
      <vt:lpstr>RIVALUTAZIONE COSTO PARTECIPAZIONI</vt:lpstr>
      <vt:lpstr> Credito di imposta Design e ideazione estetica  (Legge 199/2025, articolo 1, commi 925-926) </vt:lpstr>
      <vt:lpstr>CREDITO DI IMPOSTA DESIGN E IDEAZIONE ESTETICA</vt:lpstr>
      <vt:lpstr> Credito di imposta 5.0 per imprese energivore  (Legge 199/2025, articolo 1, commi 962-965) </vt:lpstr>
      <vt:lpstr>CREDITO DI IMPOSTA 5.0 PER IMPRESE ENERGIVORE</vt:lpstr>
      <vt:lpstr>CREDITO DI IMPOSTA 5.0 PER IMPRESE ENERGIVORE</vt:lpstr>
      <vt:lpstr>CREDITO DI IMPOSTA 5.0 PER IMPRESE ENERGIVORE</vt:lpstr>
      <vt:lpstr>CREDITO DI IMPOSTA 5.0 PER IMPRESE ENERGIVORE</vt:lpstr>
      <vt:lpstr>GRAZIE PER L’ATTENZIONE!</vt:lpstr>
      <vt:lpstr>L. 30 dicembre 2025, n. 199, commi 35-40  ASSEGNAZIONE AGEVOLATA BENI NON STRUMENTALI AI SOCI</vt:lpstr>
      <vt:lpstr>ASSEGNAZIONE AGEVOLATA BENI NON STRUMENTALI AI SOCI Art. 1, commi 100-105, Legge Bilancio 2023</vt:lpstr>
      <vt:lpstr>ASSEGNAZIONE AGEVOLATA BENI NON STRUMENTALI AI SOCI Art. 1, commi 100-105, Legge Bilancio 2023</vt:lpstr>
      <vt:lpstr>ASSEGNAZIONE AGEVOLATA BENI NON STRUMENTALI AI SOCI Art. 1, commi 100-105, Legge Bilancio 2023</vt:lpstr>
      <vt:lpstr>ASSEGNAZIONE AGEVOLATA BENI NON STRUMENTALI AI SOCI Art. 1, commi 100-105, Legge Bilancio 2023</vt:lpstr>
      <vt:lpstr>ASSEGNAZIONE AGEVOLATA BENI NON STRUMENTALI AI SOCI Art. 1, commi 100-105, Legge Bilancio 2023</vt:lpstr>
      <vt:lpstr>ASSEGNAZIONE AGEVOLATA BENI NON STRUMENTALI AI SOCI Art. 1, commi 100-105, Legge Bilancio 2023</vt:lpstr>
      <vt:lpstr>L. 30 dicembre 2025, n. 199, comma 41 ESTROMISSIONE AGEVOLATA BENI IMMOBILI STRUMENTALI</vt:lpstr>
      <vt:lpstr>ESTROMISSIONE AGEVOLATA IMMOBILI STRUMENTALI Art. 1, comma 121, Legge 208/2015</vt:lpstr>
      <vt:lpstr>ASSEGNAZIONE AGEVOLATA BENI NON STRUMENTALI AI SOCI Art. 1, commi 100-105, Legge Bilancio 2023</vt:lpstr>
      <vt:lpstr>ASSEGNAZIONE AGEVOLATA BENI NON STRUMENTALI AI SOCI Art. 1, commi 100-105, Legge Bilancio 2023</vt:lpstr>
      <vt:lpstr>L. 30 dicembre 2025, n. 199, commi 438 - 443 CREDITO D’IMPOSTA ZES UNICA 2026-2027-2028</vt:lpstr>
      <vt:lpstr>CREDITO D’IMPOSTA PER INVESTIMENTI NELLA ZES UNICA MEZZOGIORNO  ART. 16 DL 124/2023</vt:lpstr>
      <vt:lpstr>CREDITO D’IMPOSTA PER INVESTIMENTI NELLA ZES UNICA MEZZOGIORNO  ART. 16 DL 124/2023</vt:lpstr>
      <vt:lpstr>L. 30 dicembre 2025, n. 199, commi 448-452 CREDITO D’IMPOSTA AGGIUNTIVO ZES UNICA 2025</vt:lpstr>
      <vt:lpstr>CREDITO D’IMPOSTA AGGIUNTIVO ZES UNICA 2025</vt:lpstr>
      <vt:lpstr>CREDITO D’IMPOSTA AGGIUNTIVO ZES UNICA 2025</vt:lpstr>
      <vt:lpstr>CREDITO D’IMPOSTA AGGIUNTIVO ZES UNICA 2025</vt:lpstr>
      <vt:lpstr>L. 30 dicembre 2025, n. 199, commi 460-466 CREDITO D’IMPOSTA ZES UNICA AGRICOLTURA 2026</vt:lpstr>
      <vt:lpstr>CREDITO D’IMPOSTA AGGIUNTIVO ZES AGRICOLTURA 2025  Commi 460 e 461</vt:lpstr>
      <vt:lpstr>CREDITO D’IMPOSTA ZES UNICA PER SETTORE PRIMARIO AGRICOLTURA, PESCA E ACQUACOLTURA - ART. 16-BIS DL 124/2023</vt:lpstr>
      <vt:lpstr>L. 30 dicembre 2025, n. 199, commi 503-504 SOSTEGNO ALL’INTERNAZIONALIZZAZIONE DELLE IMPRESE</vt:lpstr>
      <vt:lpstr>Comma 503 - INCREMENTO SEZIONE VENTURE CAPITAL DEL FONDO CD. 394</vt:lpstr>
      <vt:lpstr>Comma 504 - INCREMENTO FONDO PROMOZIONE DEGLI SCAMBI E L’INTERNAZIONALIZZAZIONE DELLE IMPRESE</vt:lpstr>
      <vt:lpstr>L. 30 dicembre 2025, n. 199, comma 554 SOSTEGNO AL SETTORE CINEMATOGRAFICO E AUDIOVISIVO</vt:lpstr>
      <vt:lpstr>Comma 554 – SOSTEGNO ALLE IMPRESE DEL SETTORE CINEMA E AUDIOVISIVO Modifiche alla disciplina prevista dalla Legge 220/2016</vt:lpstr>
      <vt:lpstr>Comma 554 – SOSTEGNO ALLE IMPRESE DEL SETTORE CINEMA E AUDIOVISIVO Modifiche alla disciplina prevista dalla Legge 220/2016</vt:lpstr>
      <vt:lpstr>L. 30 dicembre 2025, n. 199, comma 770 FONDO RIFINANZIAMENTO «INDUSTRIA 4.0»</vt:lpstr>
      <vt:lpstr>ISTITUZIONE FONDO RIFINANZIAMENTO «INDUSTRIA 4.0»</vt:lpstr>
      <vt:lpstr>ISTITUZIONE FONDO RIFINANZIAMENTO «INDUSTRIA 4.0»</vt:lpstr>
      <vt:lpstr>ISTITUZIONE FONDO RIFINANZIAMENTO «INDUSTRIA 4.0»</vt:lpstr>
      <vt:lpstr>GRAZIE PER L’ATTENZIONE!</vt:lpstr>
      <vt:lpstr>LE DISPOSIZIONI PER IL SETTORE AGRICOLO E  ALTRE DISPOSIZIONI IN TEMA DI ACCERTAMENTO</vt:lpstr>
      <vt:lpstr>LE DISPOSIZIONI PER IL SETTORE AGRICOLO</vt:lpstr>
      <vt:lpstr>PROROGA PER IL PERIODO D'IMPOSTA 2026 DELL'ESENZIONE IRPEF PER CD E IAP </vt:lpstr>
      <vt:lpstr>ESCLUSIONE DALLA TASSAZIONE FORFETTARIA PER IMPIANTI FOTOVOLTAICI A TERRA INSTALLATI DOPO IL 31.12.2025</vt:lpstr>
      <vt:lpstr>CREDITO D'IMPOSTA 4.0 PER IL SETTORE AGRICOLO </vt:lpstr>
      <vt:lpstr>MODIFICA ALLA DISCIPLINA DEI CONTRATTI DI RETE IN AGRICOLTURA </vt:lpstr>
      <vt:lpstr>LIQUIDAZIONI IVA OMESSA DICHIARAZIONE</vt:lpstr>
      <vt:lpstr>LIQUIDAZIONI IVA OMESSA DICHIARAZIONE</vt:lpstr>
      <vt:lpstr>LIQUIDAZIONI IVA OMESSA DICHIARAZIONE</vt:lpstr>
      <vt:lpstr>LIQUIDAZIONI IVA OMESSA DICHIARAZIONE</vt:lpstr>
      <vt:lpstr>LIQUIDAZIONI IVA OMESSA DICHIARAZIONE</vt:lpstr>
      <vt:lpstr>LIQUIDAZIONI IVA OMESSA DICHIARAZIONE</vt:lpstr>
      <vt:lpstr>LIQUIDAZIONI IVA OMESSA DICHIARAZIONE</vt:lpstr>
      <vt:lpstr>RITENUTE SU TRANSAZIONI COMMERCIALI</vt:lpstr>
      <vt:lpstr>RITENUTA SU TRANSAZIONI COMMERCIALI</vt:lpstr>
      <vt:lpstr>RITENUTA SU TRANSAZIONI COMMERCIALI</vt:lpstr>
      <vt:lpstr>RITENUTA SU TRANSAZIONI COMMERCIALI</vt:lpstr>
      <vt:lpstr>RITENUTA SU TRANSAZIONI COMMERCIALI</vt:lpstr>
      <vt:lpstr>RITENUTA SU TRANSAZIONI COMMERCIALI</vt:lpstr>
      <vt:lpstr>RITENUTA SU TRANSAZIONI COMMERCIALI</vt:lpstr>
      <vt:lpstr>COMPENSAZIONE ORIZZONTALE</vt:lpstr>
      <vt:lpstr>COMPENSAZIONE ORIZZONTALE</vt:lpstr>
      <vt:lpstr>COMPENSAZIONE ORIZZONTALE</vt:lpstr>
      <vt:lpstr>COMPENSAZIONE ORIZZONTALE</vt:lpstr>
      <vt:lpstr>COMPENSAZIONE ORIZZONTALE</vt:lpstr>
      <vt:lpstr>COMPENSAZIONE ORIZZONTALE</vt:lpstr>
      <vt:lpstr>RITENUTA SU PROVVIGIONI DI INTERMEDIAZIONE COMMERCIALE</vt:lpstr>
      <vt:lpstr>RITENUTA SU PROVVIGIONI DI INTERMEDIAZIONE COMMERCIALE</vt:lpstr>
      <vt:lpstr>RITENUTA SU PROVVIGIONI DI INTERMEDIAZIONE COMMERCIALE</vt:lpstr>
      <vt:lpstr>RITENUTA SU PROVVIGIONI DI INTERMEDIAZIONE COMMERCIALE</vt:lpstr>
      <vt:lpstr>RITENUTA SU PROVVIGIONI DI INTERMEDIAZIONE COMMERCIALE</vt:lpstr>
      <vt:lpstr>RITENUTA SU PROVVIGIONI DI INTERMEDIAZIONE COMMERCIALE</vt:lpstr>
      <vt:lpstr>GRAZIE PER L’ATTENZIONE!</vt:lpstr>
      <vt:lpstr>Locazioni Brevi, Turismo, Bonus ed Enti Non Commerciali</vt:lpstr>
      <vt:lpstr>Il nuovo paradigma fiscale: dall’espansione al rigore</vt:lpstr>
      <vt:lpstr>Dall’espansione al rigore</vt:lpstr>
      <vt:lpstr>Evoluzione del Ruolo del Professionista</vt:lpstr>
      <vt:lpstr>Le locazioni brevi</vt:lpstr>
      <vt:lpstr>Le locazioni brevi – la stretta progressiva (2017 – 2026)  </vt:lpstr>
      <vt:lpstr>Le locazioni brevi – la nuova soglia critica: da 2 a 3 unità</vt:lpstr>
      <vt:lpstr>Le locazioni brevi – Il perimetro dell’imprenditorialità </vt:lpstr>
      <vt:lpstr>Le locazioni brevi – Le conseguenza: dettaglio operativo</vt:lpstr>
      <vt:lpstr>Le locazioni brevi – Gestione privata (doppio binario)</vt:lpstr>
      <vt:lpstr>Le locazioni brevi – Gestione privata (doppio binario – simulazione di convenienza)</vt:lpstr>
      <vt:lpstr>Le locazioni brevi – Il CIN (Codice Identificativo Nazionale)</vt:lpstr>
      <vt:lpstr>Le locazioni brevi – CIN + DAC7: L’algoritmo di controllo</vt:lpstr>
      <vt:lpstr>Le locazioni brevi – Sanzioni e rischi</vt:lpstr>
      <vt:lpstr>Le locazioni brevi – Strategie di pianificazione patrimoniale</vt:lpstr>
      <vt:lpstr>Il Bonus Turismo</vt:lpstr>
      <vt:lpstr>Il Bonus Turismo – Il paradosso del settore</vt:lpstr>
      <vt:lpstr>Il Bonus Turismo – Dettagli Tecnici </vt:lpstr>
      <vt:lpstr>Il Bonus Turismo – Requisiti soggettivi </vt:lpstr>
      <vt:lpstr>Il Bonus Turismo – Vademecum operativo per il sostituto d’imposta</vt:lpstr>
      <vt:lpstr>Bonus Ristrutturazioni</vt:lpstr>
      <vt:lpstr>Recupero Edilizio – L’evoluzione dei bonus</vt:lpstr>
      <vt:lpstr>Recupero Edilizio – La nuova dicotomia 2026</vt:lpstr>
      <vt:lpstr>Recupero Edilizio – Impatto sulle seconde case</vt:lpstr>
      <vt:lpstr>Recupero Edilizio – Bonus Residui</vt:lpstr>
      <vt:lpstr>IMU e Enti non Commerciali</vt:lpstr>
      <vt:lpstr>IMU e Enti non Commerciali </vt:lpstr>
      <vt:lpstr>IMU e Enti non Commerciali </vt:lpstr>
      <vt:lpstr>GRAZIE PER L’ATTENZIONE!</vt:lpstr>
      <vt:lpstr>LE DISPOSIZIONE RELATIVE AL REDDITO D’IMPRESA</vt:lpstr>
      <vt:lpstr>IPER-AMMORTAMENTI</vt:lpstr>
      <vt:lpstr> Iper-ammortamenti (art. 1 co. 427 - 429 della L. 199/2025, Allegati IV e V)</vt:lpstr>
      <vt:lpstr> Iper-ammortamenti (art. 1 co. 427 - 429 della L. 199/2025, Allegati IV e V)</vt:lpstr>
      <vt:lpstr> Iper-ammortamenti (art. 1 co. 427 - 429 della L. 199/2025, Allegati IV e V)</vt:lpstr>
      <vt:lpstr> Iper-ammortamenti (art. 1 co. 427 - 429 della L. 199/2025, Allegati IV e V)</vt:lpstr>
      <vt:lpstr> Iper-ammortamenti (art. 1 co. 427 - 429 della L. 199/2025, Allegati IV e V)</vt:lpstr>
      <vt:lpstr>FRAZIONAMENTO DELLE PLUSVALENZE</vt:lpstr>
      <vt:lpstr> Frazionamento delle plusvalenze - (art. 1 co. 42 - 43 della L. 199/2025)</vt:lpstr>
      <vt:lpstr> Frazionamento delle plusvalenze - (art. 1 co. 42 - 43 della L. 199/2025)</vt:lpstr>
      <vt:lpstr> Frazionamento delle plusvalenze - (art. 1 co. 42 - 43 della L. 199/2025)</vt:lpstr>
      <vt:lpstr>AFFRANCAMENTO DELLE RISERVE</vt:lpstr>
      <vt:lpstr>   Affrancamento delle riserve (art. 1 co. 44 - 45 della L. 199/2025) </vt:lpstr>
      <vt:lpstr>VALUTAZIONE DEI TITOLI</vt:lpstr>
      <vt:lpstr>   Valutazione dei titoli iscritti nell’attivo circolante (art. 1 co. 65 - 67 della L. 199/2025) </vt:lpstr>
      <vt:lpstr>Valutazione obbligazioni e dei titoli in serie o di massa (art. 1 co. 130 – 131 della L. 199/2025)</vt:lpstr>
      <vt:lpstr>Valutazione obbligazioni e dei titoli in serie o di massa (art. 1 co. 130 – 131 della L. 199/2025)</vt:lpstr>
      <vt:lpstr>Valutazione obbligazioni e dei titoli in serie o di massa (art. 1 co. 130 – 131 della L. 199/2025)</vt:lpstr>
      <vt:lpstr>Valutazione obbligazioni e dei titoli in serie o di massa (art. 1 co. 130 – 131 della L. 199/2025)</vt:lpstr>
      <vt:lpstr>Valutazione obbligazioni e dei titoli in serie o di massa (art. 1 co. 130 – 131 della L. 199/2025)</vt:lpstr>
      <vt:lpstr>Valutazione obbligazioni e dei titoli in serie o di massa (art. 1 co. 130 – 131 della L. 199/2025)</vt:lpstr>
      <vt:lpstr>Valutazione obbligazioni e dei titoli in serie o di massa (art. 1 co. 130 – 131 della L. 199/2025)</vt:lpstr>
      <vt:lpstr>DISPOSIZIONI SOGGETTI IAS/IFRS</vt:lpstr>
      <vt:lpstr>Articolo 1, commi 131 e 132 (Norme di razionalizzazione delle regole di determinazione del reddito d’impresa)</vt:lpstr>
      <vt:lpstr>Regime fiscale della rivendita delle azioni proprie (IAS) (art. 1 co. 131 lett. a) della L. 199/2025</vt:lpstr>
      <vt:lpstr>Deduzione di oneri connessi a piani di stock option(IAS) (art. 1 co. 131 lett. b) della L. 199/2025)</vt:lpstr>
      <vt:lpstr>Deduzione di oneri connessi a piani di stock option(IAS) (art. 1 co. 131 lett. b) della L. 199/2025)</vt:lpstr>
      <vt:lpstr>Deduzione di oneri connessi a piani di stock option(IAS) (art. 1 co. 131 lett. b) della L. 199/2025)</vt:lpstr>
      <vt:lpstr>Deduzione di oneri connessi a piani di stock option(IAS) (art. 1 co. 131 lett. b) della L. 199/2025)</vt:lpstr>
      <vt:lpstr>Ammortamento di marchi, avviamento e attività immateriali a vita utile indefinita (IAS) (art. 1 co. 131 lett. c) e co. 132 della L. 199/2025)</vt:lpstr>
      <vt:lpstr>Ammortamento di marchi, avviamento e attività immateriali a vita utile indefinita (IAS) (art. 1 co. 131 lett. c) e co. 132 della L. 199/2025)</vt:lpstr>
      <vt:lpstr>Ammortamento di marchi, avviamento e attività immateriali a vita utile indefinita (IAS) (art. 1 co. 131 lett. c) e co. 132 della L. 199/2025)</vt:lpstr>
      <vt:lpstr>GRAZIE PER L’ATTENZIONE!</vt:lpstr>
      <vt:lpstr>Rottamazione-quinquies e novità del D.Lgs 192/2025</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D.LGS 192/2025, art. 13 – Modifiche allo statuto dei diritti del contribuente</vt:lpstr>
      <vt:lpstr>D.LGS 192/2025, art. 13 – Modifiche allo statuto dei diritti del contribuente</vt:lpstr>
      <vt:lpstr>D.LGS 192/2025, art. 13 – Modifiche allo statuto dei diritti del contribuente</vt:lpstr>
      <vt:lpstr>D.LGS 192/2025, art. 13 – Modifiche allo statuto dei diritti del contribuente</vt:lpstr>
      <vt:lpstr>D.LGS 192/2025, art. 13 – Modifiche allo statuto dei diritti del contribuente</vt:lpstr>
      <vt:lpstr>Interpello probatorio</vt:lpstr>
      <vt:lpstr>Interpello probatorio</vt:lpstr>
      <vt:lpstr>Interpello probatorio</vt:lpstr>
      <vt:lpstr>Interpello probatorio</vt:lpstr>
      <vt:lpstr>Modifiche alle disposizioni riguardanti l’avvicinamento dei valori fiscali ai valori contabili </vt:lpstr>
      <vt:lpstr>Modifiche alle disposizioni riguardanti l’avvicinamento dei valori fiscali ai valori contabili </vt:lpstr>
      <vt:lpstr>Trattamento fiscale della correzione degli errori contabili</vt:lpstr>
      <vt:lpstr>Trattamento fiscale della correzione degli errori contabili</vt:lpstr>
      <vt:lpstr>Trattamento fiscale della correzione degli errori contabili</vt:lpstr>
      <vt:lpstr>Trattamento fiscale della correzione degli errori contabili</vt:lpstr>
      <vt:lpstr>Modifiche alla disciplina dell’adempimento collaborativo</vt:lpstr>
      <vt:lpstr>Modifiche alla disciplina dell’adempimento collaborativo</vt:lpstr>
      <vt:lpstr>Modifiche alla disciplina dell’adempimento collaborativo</vt:lpstr>
      <vt:lpstr>Modifiche alla disciplina dell’adempimento collaborativo</vt:lpstr>
      <vt:lpstr>Modifiche alla disciplina dell’adempimento collaborativo</vt:lpstr>
      <vt:lpstr>GRAZIE PER L’ATTENZIONE!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Erica Cestaro</dc:creator>
  <cp:lastModifiedBy>Ludovico Caruso</cp:lastModifiedBy>
  <cp:revision>66</cp:revision>
  <cp:lastPrinted>2023-08-04T10:00:43Z</cp:lastPrinted>
  <dcterms:created xsi:type="dcterms:W3CDTF">2023-08-02T15:05:33Z</dcterms:created>
  <dcterms:modified xsi:type="dcterms:W3CDTF">2026-01-19T15:18:36Z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0x010100C505516CF1C5D542A960C0D863721812</vt:lpwstr>
  </property>
  <property fmtid="{D5CDD505-2E9C-101B-9397-08002B2CF9AE}" pid="3" name="MediaServiceImageTags">
    <vt:lpwstr/>
  </property>
</Properties>
</file>