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7" r:id="rId2"/>
    <p:sldId id="355" r:id="rId3"/>
    <p:sldId id="356" r:id="rId4"/>
    <p:sldId id="412" r:id="rId5"/>
    <p:sldId id="417" r:id="rId6"/>
    <p:sldId id="411" r:id="rId7"/>
    <p:sldId id="410" r:id="rId8"/>
    <p:sldId id="409" r:id="rId9"/>
    <p:sldId id="408" r:id="rId10"/>
    <p:sldId id="406" r:id="rId11"/>
    <p:sldId id="405" r:id="rId12"/>
    <p:sldId id="404" r:id="rId13"/>
    <p:sldId id="403" r:id="rId14"/>
    <p:sldId id="402" r:id="rId15"/>
    <p:sldId id="400" r:id="rId16"/>
    <p:sldId id="401" r:id="rId17"/>
    <p:sldId id="414" r:id="rId18"/>
    <p:sldId id="415" r:id="rId19"/>
    <p:sldId id="416" r:id="rId20"/>
    <p:sldId id="369" r:id="rId21"/>
    <p:sldId id="371" r:id="rId22"/>
    <p:sldId id="372" r:id="rId23"/>
    <p:sldId id="379" r:id="rId24"/>
    <p:sldId id="378" r:id="rId25"/>
    <p:sldId id="377" r:id="rId26"/>
    <p:sldId id="376" r:id="rId27"/>
    <p:sldId id="381" r:id="rId28"/>
    <p:sldId id="382" r:id="rId29"/>
    <p:sldId id="375" r:id="rId30"/>
    <p:sldId id="374" r:id="rId31"/>
    <p:sldId id="373" r:id="rId32"/>
    <p:sldId id="385" r:id="rId33"/>
    <p:sldId id="393" r:id="rId34"/>
    <p:sldId id="394" r:id="rId35"/>
    <p:sldId id="395" r:id="rId36"/>
    <p:sldId id="392" r:id="rId37"/>
    <p:sldId id="391" r:id="rId38"/>
    <p:sldId id="396" r:id="rId39"/>
    <p:sldId id="390" r:id="rId40"/>
    <p:sldId id="389" r:id="rId41"/>
    <p:sldId id="388" r:id="rId42"/>
    <p:sldId id="387" r:id="rId43"/>
    <p:sldId id="398" r:id="rId44"/>
    <p:sldId id="386" r:id="rId45"/>
    <p:sldId id="368" r:id="rId46"/>
    <p:sldId id="359" r:id="rId47"/>
    <p:sldId id="360" r:id="rId48"/>
    <p:sldId id="361" r:id="rId49"/>
    <p:sldId id="362" r:id="rId50"/>
    <p:sldId id="363" r:id="rId51"/>
    <p:sldId id="364" r:id="rId52"/>
    <p:sldId id="357" r:id="rId53"/>
    <p:sldId id="365" r:id="rId54"/>
    <p:sldId id="366" r:id="rId55"/>
    <p:sldId id="285" r:id="rId56"/>
  </p:sldIdLst>
  <p:sldSz cx="12192000" cy="6858000"/>
  <p:notesSz cx="6742113" cy="9875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77" userDrawn="1">
          <p15:clr>
            <a:srgbClr val="A4A3A4"/>
          </p15:clr>
        </p15:guide>
        <p15:guide id="2" pos="21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1791" autoAdjust="0"/>
  </p:normalViewPr>
  <p:slideViewPr>
    <p:cSldViewPr snapToGrid="0" showGuides="1">
      <p:cViewPr varScale="1">
        <p:scale>
          <a:sx n="77" d="100"/>
          <a:sy n="77" d="100"/>
        </p:scale>
        <p:origin x="114" y="57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108" y="-522"/>
      </p:cViewPr>
      <p:guideLst>
        <p:guide orient="horz" pos="3377"/>
        <p:guide pos="2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C2E3B-3FC1-4557-8564-F3F31D01F42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C1E296-E3DD-4486-84D1-00DF558F739E}">
      <dgm:prSet phldrT="[Tes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it-I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Le procedure di contestazione e verbalizzazione della Guardia di finanza</a:t>
          </a:r>
        </a:p>
      </dgm:t>
    </dgm:pt>
    <dgm:pt modelId="{4F85729B-324C-43FD-8490-8F12CAF7F77B}" type="parTrans" cxnId="{2E3405C9-ED5E-4648-B361-BA8ABE104FCD}">
      <dgm:prSet/>
      <dgm:spPr/>
      <dgm:t>
        <a:bodyPr/>
        <a:lstStyle/>
        <a:p>
          <a:endParaRPr lang="it-IT" sz="1600"/>
        </a:p>
      </dgm:t>
    </dgm:pt>
    <dgm:pt modelId="{4CC05B75-63B9-49ED-8EE1-46099FD8E3B5}" type="sibTrans" cxnId="{2E3405C9-ED5E-4648-B361-BA8ABE104FCD}">
      <dgm:prSet/>
      <dgm:spPr/>
      <dgm:t>
        <a:bodyPr/>
        <a:lstStyle/>
        <a:p>
          <a:endParaRPr lang="it-IT" sz="1600"/>
        </a:p>
      </dgm:t>
    </dgm:pt>
    <dgm:pt modelId="{8A38BA1A-AA95-4D7A-9672-5B53AAA582B6}">
      <dgm:prSet phldrT="[Tes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it-I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Il sistema sanzionatorio antiriciclaggio</a:t>
          </a:r>
        </a:p>
      </dgm:t>
    </dgm:pt>
    <dgm:pt modelId="{B1B60150-3EA8-4370-88CC-0BE19BD0891B}" type="parTrans" cxnId="{B1F2FC8F-91EC-4162-812B-F17C3B6BEC5F}">
      <dgm:prSet/>
      <dgm:spPr/>
      <dgm:t>
        <a:bodyPr/>
        <a:lstStyle/>
        <a:p>
          <a:endParaRPr lang="it-IT" sz="1600"/>
        </a:p>
      </dgm:t>
    </dgm:pt>
    <dgm:pt modelId="{D94F1673-2580-4243-BE48-B63B396E870E}" type="sibTrans" cxnId="{B1F2FC8F-91EC-4162-812B-F17C3B6BEC5F}">
      <dgm:prSet/>
      <dgm:spPr/>
      <dgm:t>
        <a:bodyPr/>
        <a:lstStyle/>
        <a:p>
          <a:endParaRPr lang="it-IT" sz="1600"/>
        </a:p>
      </dgm:t>
    </dgm:pt>
    <dgm:pt modelId="{66901134-659B-4F7A-8EBF-E78EA6583953}">
      <dgm:prSet phldrT="[Tes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it-I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Gli attori istituzionali e gli obblighi AML/CFT</a:t>
          </a:r>
        </a:p>
      </dgm:t>
    </dgm:pt>
    <dgm:pt modelId="{D9CBCC1B-E711-4164-B123-14B466B8E933}" type="parTrans" cxnId="{F01D373C-CE1C-4ACA-AA0F-7BA6C8B05D2A}">
      <dgm:prSet/>
      <dgm:spPr/>
      <dgm:t>
        <a:bodyPr/>
        <a:lstStyle/>
        <a:p>
          <a:endParaRPr lang="it-IT" sz="1600"/>
        </a:p>
      </dgm:t>
    </dgm:pt>
    <dgm:pt modelId="{7F6DEC20-E316-48E0-9095-FB4027C6551C}" type="sibTrans" cxnId="{F01D373C-CE1C-4ACA-AA0F-7BA6C8B05D2A}">
      <dgm:prSet/>
      <dgm:spPr/>
      <dgm:t>
        <a:bodyPr/>
        <a:lstStyle/>
        <a:p>
          <a:endParaRPr lang="it-IT" sz="1600"/>
        </a:p>
      </dgm:t>
    </dgm:pt>
    <dgm:pt modelId="{2F4CB60F-DD1D-45CE-A948-1289A7D12C7B}">
      <dgm:prSet phldrT="[Testo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it-IT" sz="2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Gli interventi antiriciclaggio</a:t>
          </a:r>
        </a:p>
      </dgm:t>
    </dgm:pt>
    <dgm:pt modelId="{45A8FD10-C1C6-469F-9B2D-9115E47227B3}" type="parTrans" cxnId="{26A0AE72-5B09-42DD-95CE-9401E79A2384}">
      <dgm:prSet/>
      <dgm:spPr/>
      <dgm:t>
        <a:bodyPr/>
        <a:lstStyle/>
        <a:p>
          <a:endParaRPr lang="it-IT"/>
        </a:p>
      </dgm:t>
    </dgm:pt>
    <dgm:pt modelId="{7CA68109-97CC-47D4-A75A-2C8A6827BE0A}" type="sibTrans" cxnId="{26A0AE72-5B09-42DD-95CE-9401E79A2384}">
      <dgm:prSet/>
      <dgm:spPr/>
      <dgm:t>
        <a:bodyPr/>
        <a:lstStyle/>
        <a:p>
          <a:endParaRPr lang="it-IT"/>
        </a:p>
      </dgm:t>
    </dgm:pt>
    <dgm:pt modelId="{BE286944-343F-4939-95CD-D3D95F377D91}" type="pres">
      <dgm:prSet presAssocID="{392C2E3B-3FC1-4557-8564-F3F31D01F42A}" presName="linearFlow" presStyleCnt="0">
        <dgm:presLayoutVars>
          <dgm:dir/>
          <dgm:resizeHandles val="exact"/>
        </dgm:presLayoutVars>
      </dgm:prSet>
      <dgm:spPr/>
    </dgm:pt>
    <dgm:pt modelId="{4880A67D-DF58-452F-A37C-F6F957B802DC}" type="pres">
      <dgm:prSet presAssocID="{66901134-659B-4F7A-8EBF-E78EA6583953}" presName="composite" presStyleCnt="0"/>
      <dgm:spPr/>
    </dgm:pt>
    <dgm:pt modelId="{CF7556DE-3640-499C-ABE5-8D37412FA741}" type="pres">
      <dgm:prSet presAssocID="{66901134-659B-4F7A-8EBF-E78EA6583953}" presName="imgShp" presStyleLbl="fgImgPlace1" presStyleIdx="0" presStyleCnt="4" custLinFactX="-8514" custLinFactNeighborX="-100000" custLinFactNeighborY="-90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te"/>
        </a:ext>
      </dgm:extLst>
    </dgm:pt>
    <dgm:pt modelId="{F916E900-F019-4347-B57A-0EEAB2642176}" type="pres">
      <dgm:prSet presAssocID="{66901134-659B-4F7A-8EBF-E78EA6583953}" presName="txShp" presStyleLbl="node1" presStyleIdx="0" presStyleCnt="4" custScaleX="1329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02908E-74A7-4B1C-AA95-D9837A4241E6}" type="pres">
      <dgm:prSet presAssocID="{7F6DEC20-E316-48E0-9095-FB4027C6551C}" presName="spacing" presStyleCnt="0"/>
      <dgm:spPr/>
    </dgm:pt>
    <dgm:pt modelId="{F7403832-57FE-4156-A029-E3EA38C476A3}" type="pres">
      <dgm:prSet presAssocID="{2F4CB60F-DD1D-45CE-A948-1289A7D12C7B}" presName="composite" presStyleCnt="0"/>
      <dgm:spPr/>
    </dgm:pt>
    <dgm:pt modelId="{C172B57D-FB8B-4D9C-B2A4-DA1D34118334}" type="pres">
      <dgm:prSet presAssocID="{2F4CB60F-DD1D-45CE-A948-1289A7D12C7B}" presName="imgShp" presStyleLbl="fgImgPlace1" presStyleIdx="1" presStyleCnt="4" custLinFactX="-10758" custLinFactNeighborX="-100000" custLinFactNeighborY="112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egnante"/>
        </a:ext>
      </dgm:extLst>
    </dgm:pt>
    <dgm:pt modelId="{07B7C286-F74A-4CC9-83B8-A413F030C989}" type="pres">
      <dgm:prSet presAssocID="{2F4CB60F-DD1D-45CE-A948-1289A7D12C7B}" presName="txShp" presStyleLbl="node1" presStyleIdx="1" presStyleCnt="4" custScaleX="134096" custLinFactNeighborX="-5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4DE946-6520-4BC3-B3A5-785CF6F2DEDB}" type="pres">
      <dgm:prSet presAssocID="{7CA68109-97CC-47D4-A75A-2C8A6827BE0A}" presName="spacing" presStyleCnt="0"/>
      <dgm:spPr/>
    </dgm:pt>
    <dgm:pt modelId="{54D7CB34-6D18-4603-9E0F-C319145D9732}" type="pres">
      <dgm:prSet presAssocID="{8A38BA1A-AA95-4D7A-9672-5B53AAA582B6}" presName="composite" presStyleCnt="0"/>
      <dgm:spPr/>
    </dgm:pt>
    <dgm:pt modelId="{ED7FF09F-E7D1-4F90-A714-D329A194A8E7}" type="pres">
      <dgm:prSet presAssocID="{8A38BA1A-AA95-4D7A-9672-5B53AAA582B6}" presName="imgShp" presStyleLbl="fgImgPlace1" presStyleIdx="2" presStyleCnt="4" custLinFactX="-8514" custLinFactNeighborX="-100000" custLinFactNeighborY="351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fico a barre con andamento ascendente"/>
        </a:ext>
      </dgm:extLst>
    </dgm:pt>
    <dgm:pt modelId="{EA8D621F-9743-40F8-8E81-2E515C3AD142}" type="pres">
      <dgm:prSet presAssocID="{8A38BA1A-AA95-4D7A-9672-5B53AAA582B6}" presName="txShp" presStyleLbl="node1" presStyleIdx="2" presStyleCnt="4" custScaleX="1332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C797EC-CD62-4826-A4DC-304F7DADA200}" type="pres">
      <dgm:prSet presAssocID="{D94F1673-2580-4243-BE48-B63B396E870E}" presName="spacing" presStyleCnt="0"/>
      <dgm:spPr/>
    </dgm:pt>
    <dgm:pt modelId="{645DD101-9FBB-49C0-BE4C-33D93C61837D}" type="pres">
      <dgm:prSet presAssocID="{72C1E296-E3DD-4486-84D1-00DF558F739E}" presName="composite" presStyleCnt="0"/>
      <dgm:spPr/>
    </dgm:pt>
    <dgm:pt modelId="{1977D4AE-4B4A-48F0-9802-14F243474F9E}" type="pres">
      <dgm:prSet presAssocID="{72C1E296-E3DD-4486-84D1-00DF558F739E}" presName="imgShp" presStyleLbl="fgImgPlace1" presStyleIdx="3" presStyleCnt="4" custLinFactX="-11779" custLinFactNeighborX="-10000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BC0F956B-CB8C-4276-9D3E-DCF7517540B4}" type="pres">
      <dgm:prSet presAssocID="{72C1E296-E3DD-4486-84D1-00DF558F739E}" presName="txShp" presStyleLbl="node1" presStyleIdx="3" presStyleCnt="4" custScaleX="1323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F2FC8F-91EC-4162-812B-F17C3B6BEC5F}" srcId="{392C2E3B-3FC1-4557-8564-F3F31D01F42A}" destId="{8A38BA1A-AA95-4D7A-9672-5B53AAA582B6}" srcOrd="2" destOrd="0" parTransId="{B1B60150-3EA8-4370-88CC-0BE19BD0891B}" sibTransId="{D94F1673-2580-4243-BE48-B63B396E870E}"/>
    <dgm:cxn modelId="{FF5C8AEF-6670-4E86-8AC9-8A9126D621B5}" type="presOf" srcId="{2F4CB60F-DD1D-45CE-A948-1289A7D12C7B}" destId="{07B7C286-F74A-4CC9-83B8-A413F030C989}" srcOrd="0" destOrd="0" presId="urn:microsoft.com/office/officeart/2005/8/layout/vList3"/>
    <dgm:cxn modelId="{80F32B6E-DC79-4EF2-B88B-E93E918704EE}" type="presOf" srcId="{392C2E3B-3FC1-4557-8564-F3F31D01F42A}" destId="{BE286944-343F-4939-95CD-D3D95F377D91}" srcOrd="0" destOrd="0" presId="urn:microsoft.com/office/officeart/2005/8/layout/vList3"/>
    <dgm:cxn modelId="{26A0AE72-5B09-42DD-95CE-9401E79A2384}" srcId="{392C2E3B-3FC1-4557-8564-F3F31D01F42A}" destId="{2F4CB60F-DD1D-45CE-A948-1289A7D12C7B}" srcOrd="1" destOrd="0" parTransId="{45A8FD10-C1C6-469F-9B2D-9115E47227B3}" sibTransId="{7CA68109-97CC-47D4-A75A-2C8A6827BE0A}"/>
    <dgm:cxn modelId="{D892BF30-896F-47ED-954A-319AE7CB2702}" type="presOf" srcId="{66901134-659B-4F7A-8EBF-E78EA6583953}" destId="{F916E900-F019-4347-B57A-0EEAB2642176}" srcOrd="0" destOrd="0" presId="urn:microsoft.com/office/officeart/2005/8/layout/vList3"/>
    <dgm:cxn modelId="{2E3405C9-ED5E-4648-B361-BA8ABE104FCD}" srcId="{392C2E3B-3FC1-4557-8564-F3F31D01F42A}" destId="{72C1E296-E3DD-4486-84D1-00DF558F739E}" srcOrd="3" destOrd="0" parTransId="{4F85729B-324C-43FD-8490-8F12CAF7F77B}" sibTransId="{4CC05B75-63B9-49ED-8EE1-46099FD8E3B5}"/>
    <dgm:cxn modelId="{EFA5CB3B-1981-421C-B67E-9AA677197514}" type="presOf" srcId="{72C1E296-E3DD-4486-84D1-00DF558F739E}" destId="{BC0F956B-CB8C-4276-9D3E-DCF7517540B4}" srcOrd="0" destOrd="0" presId="urn:microsoft.com/office/officeart/2005/8/layout/vList3"/>
    <dgm:cxn modelId="{F01D373C-CE1C-4ACA-AA0F-7BA6C8B05D2A}" srcId="{392C2E3B-3FC1-4557-8564-F3F31D01F42A}" destId="{66901134-659B-4F7A-8EBF-E78EA6583953}" srcOrd="0" destOrd="0" parTransId="{D9CBCC1B-E711-4164-B123-14B466B8E933}" sibTransId="{7F6DEC20-E316-48E0-9095-FB4027C6551C}"/>
    <dgm:cxn modelId="{E1229CFD-6E60-4357-BC12-E6DB4BDB6149}" type="presOf" srcId="{8A38BA1A-AA95-4D7A-9672-5B53AAA582B6}" destId="{EA8D621F-9743-40F8-8E81-2E515C3AD142}" srcOrd="0" destOrd="0" presId="urn:microsoft.com/office/officeart/2005/8/layout/vList3"/>
    <dgm:cxn modelId="{A4FDB711-3E9F-42B5-9B50-63F34673CB54}" type="presParOf" srcId="{BE286944-343F-4939-95CD-D3D95F377D91}" destId="{4880A67D-DF58-452F-A37C-F6F957B802DC}" srcOrd="0" destOrd="0" presId="urn:microsoft.com/office/officeart/2005/8/layout/vList3"/>
    <dgm:cxn modelId="{27161F27-470E-4F3C-8D44-E9685B698C2D}" type="presParOf" srcId="{4880A67D-DF58-452F-A37C-F6F957B802DC}" destId="{CF7556DE-3640-499C-ABE5-8D37412FA741}" srcOrd="0" destOrd="0" presId="urn:microsoft.com/office/officeart/2005/8/layout/vList3"/>
    <dgm:cxn modelId="{634F7366-E06B-4378-9B99-6158053ABC38}" type="presParOf" srcId="{4880A67D-DF58-452F-A37C-F6F957B802DC}" destId="{F916E900-F019-4347-B57A-0EEAB2642176}" srcOrd="1" destOrd="0" presId="urn:microsoft.com/office/officeart/2005/8/layout/vList3"/>
    <dgm:cxn modelId="{B514A4D7-FB28-4A96-AE47-4C92490F8303}" type="presParOf" srcId="{BE286944-343F-4939-95CD-D3D95F377D91}" destId="{6602908E-74A7-4B1C-AA95-D9837A4241E6}" srcOrd="1" destOrd="0" presId="urn:microsoft.com/office/officeart/2005/8/layout/vList3"/>
    <dgm:cxn modelId="{80A1860D-ABFE-42E8-9532-DEB677E633D9}" type="presParOf" srcId="{BE286944-343F-4939-95CD-D3D95F377D91}" destId="{F7403832-57FE-4156-A029-E3EA38C476A3}" srcOrd="2" destOrd="0" presId="urn:microsoft.com/office/officeart/2005/8/layout/vList3"/>
    <dgm:cxn modelId="{6BE2DF21-265C-4E12-AEDA-91F21221D315}" type="presParOf" srcId="{F7403832-57FE-4156-A029-E3EA38C476A3}" destId="{C172B57D-FB8B-4D9C-B2A4-DA1D34118334}" srcOrd="0" destOrd="0" presId="urn:microsoft.com/office/officeart/2005/8/layout/vList3"/>
    <dgm:cxn modelId="{21E3C08B-8E8E-42EF-A2DD-E2FDCE83BB46}" type="presParOf" srcId="{F7403832-57FE-4156-A029-E3EA38C476A3}" destId="{07B7C286-F74A-4CC9-83B8-A413F030C989}" srcOrd="1" destOrd="0" presId="urn:microsoft.com/office/officeart/2005/8/layout/vList3"/>
    <dgm:cxn modelId="{E9836931-197B-4375-AED3-F38C4E9E8F90}" type="presParOf" srcId="{BE286944-343F-4939-95CD-D3D95F377D91}" destId="{794DE946-6520-4BC3-B3A5-785CF6F2DEDB}" srcOrd="3" destOrd="0" presId="urn:microsoft.com/office/officeart/2005/8/layout/vList3"/>
    <dgm:cxn modelId="{41F90F08-65C3-4B0B-97EE-017FEC89A28B}" type="presParOf" srcId="{BE286944-343F-4939-95CD-D3D95F377D91}" destId="{54D7CB34-6D18-4603-9E0F-C319145D9732}" srcOrd="4" destOrd="0" presId="urn:microsoft.com/office/officeart/2005/8/layout/vList3"/>
    <dgm:cxn modelId="{5723D64D-7987-4384-9678-3099F42FC3BD}" type="presParOf" srcId="{54D7CB34-6D18-4603-9E0F-C319145D9732}" destId="{ED7FF09F-E7D1-4F90-A714-D329A194A8E7}" srcOrd="0" destOrd="0" presId="urn:microsoft.com/office/officeart/2005/8/layout/vList3"/>
    <dgm:cxn modelId="{9C4089DB-F3D7-408C-9276-E0F096911559}" type="presParOf" srcId="{54D7CB34-6D18-4603-9E0F-C319145D9732}" destId="{EA8D621F-9743-40F8-8E81-2E515C3AD142}" srcOrd="1" destOrd="0" presId="urn:microsoft.com/office/officeart/2005/8/layout/vList3"/>
    <dgm:cxn modelId="{5C70165E-8670-4A69-B3E9-D0DE7CFB43A7}" type="presParOf" srcId="{BE286944-343F-4939-95CD-D3D95F377D91}" destId="{52C797EC-CD62-4826-A4DC-304F7DADA200}" srcOrd="5" destOrd="0" presId="urn:microsoft.com/office/officeart/2005/8/layout/vList3"/>
    <dgm:cxn modelId="{C9684377-92AF-484B-B0B5-22A856329896}" type="presParOf" srcId="{BE286944-343F-4939-95CD-D3D95F377D91}" destId="{645DD101-9FBB-49C0-BE4C-33D93C61837D}" srcOrd="6" destOrd="0" presId="urn:microsoft.com/office/officeart/2005/8/layout/vList3"/>
    <dgm:cxn modelId="{59A183C4-CC78-406B-88F7-2A30C62B5879}" type="presParOf" srcId="{645DD101-9FBB-49C0-BE4C-33D93C61837D}" destId="{1977D4AE-4B4A-48F0-9802-14F243474F9E}" srcOrd="0" destOrd="0" presId="urn:microsoft.com/office/officeart/2005/8/layout/vList3"/>
    <dgm:cxn modelId="{CB7A047A-DC22-4C25-828C-8CACF7547C09}" type="presParOf" srcId="{645DD101-9FBB-49C0-BE4C-33D93C61837D}" destId="{BC0F956B-CB8C-4276-9D3E-DCF7517540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B1EF8-7CAC-4C76-8FD5-329E6D64BE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0ACE10-7F02-470C-98E8-C6FBF386AF47}">
      <dgm:prSet custT="1"/>
      <dgm:spPr>
        <a:solidFill>
          <a:schemeClr val="bg1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Perpetrators of financial crimes need to clean up illicit proceeds through multiple operations to break the link between the money and its illicit origin.</a:t>
          </a:r>
          <a:endParaRPr lang="it-IT" sz="1600" dirty="0">
            <a:solidFill>
              <a:schemeClr val="tx1"/>
            </a:solidFill>
          </a:endParaRPr>
        </a:p>
      </dgm:t>
    </dgm:pt>
    <dgm:pt modelId="{998669EB-B8E1-42BD-A0CD-BA5235810B3A}" type="parTrans" cxnId="{36A70EA9-2259-4122-A13D-D28288AF7F8A}">
      <dgm:prSet/>
      <dgm:spPr/>
      <dgm:t>
        <a:bodyPr/>
        <a:lstStyle/>
        <a:p>
          <a:endParaRPr lang="it-IT"/>
        </a:p>
      </dgm:t>
    </dgm:pt>
    <dgm:pt modelId="{F0751055-8265-4B8F-AC1A-C313B53E1562}" type="sibTrans" cxnId="{36A70EA9-2259-4122-A13D-D28288AF7F8A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r="1000" b="32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0B8322AB-86A0-46DA-B68C-0C7771D12BCB}">
      <dgm:prSet phldrT="[Testo]"/>
      <dgm:spPr/>
      <dgm:t>
        <a:bodyPr/>
        <a:lstStyle/>
        <a:p>
          <a:r>
            <a:rPr lang="en-US" b="0" i="0" dirty="0"/>
            <a:t>The 40 FATF </a:t>
          </a:r>
          <a:r>
            <a:rPr lang="en-US" b="0" i="0" dirty="0" smtClean="0"/>
            <a:t>(</a:t>
          </a:r>
          <a:r>
            <a:rPr lang="en-US" b="0" i="1" dirty="0" smtClean="0"/>
            <a:t>Financial Action Task Force</a:t>
          </a:r>
          <a:r>
            <a:rPr lang="en-US" b="0" i="0" dirty="0" smtClean="0"/>
            <a:t>) </a:t>
          </a:r>
        </a:p>
        <a:p>
          <a:r>
            <a:rPr lang="it-IT" b="0" i="0" dirty="0" smtClean="0"/>
            <a:t>È un organismo intergovernativo internazionale che ha lo scopo di sviluppare e promuovere politiche per contrastare il riciclaggio di denaro e il finanziamento del terrorismo. </a:t>
          </a:r>
          <a:endParaRPr lang="it-IT" dirty="0"/>
        </a:p>
      </dgm:t>
    </dgm:pt>
    <dgm:pt modelId="{FC2E8513-C54C-4F64-A5DF-A8DBFDB9F90E}" type="parTrans" cxnId="{015AAA69-4CF4-4743-9B35-65FF04B579CA}">
      <dgm:prSet/>
      <dgm:spPr/>
      <dgm:t>
        <a:bodyPr/>
        <a:lstStyle/>
        <a:p>
          <a:endParaRPr lang="it-IT"/>
        </a:p>
      </dgm:t>
    </dgm:pt>
    <dgm:pt modelId="{6BB069D9-4186-4EA7-AB4B-C6E55725361E}" type="sibTrans" cxnId="{015AAA69-4CF4-4743-9B35-65FF04B579CA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87626A28-927C-4C52-9907-309188BB2FBA}">
      <dgm:prSet phldrT="[Testo]"/>
      <dgm:spPr/>
      <dgm:t>
        <a:bodyPr/>
        <a:lstStyle/>
        <a:p>
          <a:r>
            <a:rPr lang="en-US" b="0" i="0" u="none" dirty="0"/>
            <a:t>Legislative package to strengthen the EU’s anti-money laundering rules.</a:t>
          </a:r>
          <a:endParaRPr lang="it-IT" u="none" dirty="0"/>
        </a:p>
      </dgm:t>
    </dgm:pt>
    <dgm:pt modelId="{AF856EC1-D6C9-4206-A769-D9CC67B4E9DA}" type="parTrans" cxnId="{1DF89F09-1C64-46FA-A164-B09EBC436A45}">
      <dgm:prSet/>
      <dgm:spPr/>
      <dgm:t>
        <a:bodyPr/>
        <a:lstStyle/>
        <a:p>
          <a:endParaRPr lang="it-IT"/>
        </a:p>
      </dgm:t>
    </dgm:pt>
    <dgm:pt modelId="{3FAB7852-57A2-454A-8708-2D855FDBF653}" type="sibTrans" cxnId="{1DF89F09-1C64-46FA-A164-B09EBC436A45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24000"/>
          </a:stretch>
        </a:blipFill>
      </dgm:spPr>
      <dgm:t>
        <a:bodyPr/>
        <a:lstStyle/>
        <a:p>
          <a:endParaRPr lang="it-IT"/>
        </a:p>
      </dgm:t>
    </dgm:pt>
    <dgm:pt modelId="{EE14F2F3-32D3-4988-959D-8F458D61D2AC}">
      <dgm:prSet phldrT="[Testo]"/>
      <dgm:spPr/>
      <dgm:t>
        <a:bodyPr/>
        <a:lstStyle/>
        <a:p>
          <a:r>
            <a:rPr lang="en-GB" noProof="0" dirty="0"/>
            <a:t>Italian Criminal Code and Legislative Decree n. 231/2007.</a:t>
          </a:r>
        </a:p>
      </dgm:t>
    </dgm:pt>
    <dgm:pt modelId="{1328DEDA-2F42-4FC7-8563-21BABE95CE9F}" type="parTrans" cxnId="{BF10B6A2-1701-4ADD-9F25-71A4960F01B5}">
      <dgm:prSet/>
      <dgm:spPr/>
      <dgm:t>
        <a:bodyPr/>
        <a:lstStyle/>
        <a:p>
          <a:endParaRPr lang="it-IT"/>
        </a:p>
      </dgm:t>
    </dgm:pt>
    <dgm:pt modelId="{F10AE4CA-BBB8-4964-AAAE-8B5207576D25}" type="sibTrans" cxnId="{BF10B6A2-1701-4ADD-9F25-71A4960F01B5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00" t="8000" r="3000" b="13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/>
        </a:p>
      </dgm:t>
    </dgm:pt>
    <dgm:pt modelId="{44691C49-3594-4FA2-B5F5-5BAFF33DAFF5}" type="pres">
      <dgm:prSet presAssocID="{8FEB1EF8-7CAC-4C76-8FD5-329E6D64BE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669B24FF-68F6-4A93-987C-0721FC36A929}" type="pres">
      <dgm:prSet presAssocID="{8FEB1EF8-7CAC-4C76-8FD5-329E6D64BEA2}" presName="Name1" presStyleCnt="0"/>
      <dgm:spPr/>
    </dgm:pt>
    <dgm:pt modelId="{D7F7A008-5A9A-496D-B867-2FD3768C0D1C}" type="pres">
      <dgm:prSet presAssocID="{F0751055-8265-4B8F-AC1A-C313B53E1562}" presName="picture_1" presStyleCnt="0"/>
      <dgm:spPr/>
    </dgm:pt>
    <dgm:pt modelId="{CBF32858-8CA4-4500-BBE8-4969239ED14F}" type="pres">
      <dgm:prSet presAssocID="{F0751055-8265-4B8F-AC1A-C313B53E1562}" presName="pictureRepeatNode" presStyleLbl="alignImgPlace1" presStyleIdx="0" presStyleCnt="4"/>
      <dgm:spPr/>
      <dgm:t>
        <a:bodyPr/>
        <a:lstStyle/>
        <a:p>
          <a:endParaRPr lang="it-IT"/>
        </a:p>
      </dgm:t>
    </dgm:pt>
    <dgm:pt modelId="{CB7619EE-60C5-43FE-A137-EE2A0E439A12}" type="pres">
      <dgm:prSet presAssocID="{710ACE10-7F02-470C-98E8-C6FBF386AF47}" presName="text_1" presStyleLbl="node1" presStyleIdx="0" presStyleCnt="0" custScaleX="120298" custScaleY="108790" custLinFactNeighborX="544" custLinFactNeighborY="-49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ACED73-C064-4FF4-B9D0-9DB95DEA9CC7}" type="pres">
      <dgm:prSet presAssocID="{6BB069D9-4186-4EA7-AB4B-C6E55725361E}" presName="picture_2" presStyleCnt="0"/>
      <dgm:spPr/>
    </dgm:pt>
    <dgm:pt modelId="{27C885F0-813F-41F3-A3A7-3B638C34D076}" type="pres">
      <dgm:prSet presAssocID="{6BB069D9-4186-4EA7-AB4B-C6E55725361E}" presName="pictureRepeatNode" presStyleLbl="alignImgPlace1" presStyleIdx="1" presStyleCnt="4"/>
      <dgm:spPr/>
      <dgm:t>
        <a:bodyPr/>
        <a:lstStyle/>
        <a:p>
          <a:endParaRPr lang="it-IT"/>
        </a:p>
      </dgm:t>
    </dgm:pt>
    <dgm:pt modelId="{5CA4BB68-5C86-4B95-80F1-213F792313E1}" type="pres">
      <dgm:prSet presAssocID="{0B8322AB-86A0-46DA-B68C-0C7771D12BCB}" presName="line_2" presStyleLbl="parChTrans1D1" presStyleIdx="0" presStyleCnt="3"/>
      <dgm:spPr/>
    </dgm:pt>
    <dgm:pt modelId="{A1CBD35B-61C0-452D-A32C-811BBBE1FB70}" type="pres">
      <dgm:prSet presAssocID="{0B8322AB-86A0-46DA-B68C-0C7771D12BCB}" presName="textparent_2" presStyleLbl="node1" presStyleIdx="0" presStyleCnt="0"/>
      <dgm:spPr/>
    </dgm:pt>
    <dgm:pt modelId="{ED3BFAF8-5C9A-4E8E-A59C-6C42B136EA00}" type="pres">
      <dgm:prSet presAssocID="{0B8322AB-86A0-46DA-B68C-0C7771D12BCB}" presName="text_2" presStyleLbl="revTx" presStyleIdx="0" presStyleCnt="3" custLinFactNeighborX="352" custLinFactNeighborY="119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D6FC23-D12B-4525-92DC-440EE41FEF84}" type="pres">
      <dgm:prSet presAssocID="{3FAB7852-57A2-454A-8708-2D855FDBF653}" presName="picture_3" presStyleCnt="0"/>
      <dgm:spPr/>
    </dgm:pt>
    <dgm:pt modelId="{5D940EA8-7F5E-4F05-9270-01F1CBB82AA8}" type="pres">
      <dgm:prSet presAssocID="{3FAB7852-57A2-454A-8708-2D855FDBF653}" presName="pictureRepeatNode" presStyleLbl="alignImgPlace1" presStyleIdx="2" presStyleCnt="4"/>
      <dgm:spPr/>
      <dgm:t>
        <a:bodyPr/>
        <a:lstStyle/>
        <a:p>
          <a:endParaRPr lang="it-IT"/>
        </a:p>
      </dgm:t>
    </dgm:pt>
    <dgm:pt modelId="{FA5E4105-F959-4FDC-850C-E1254B057627}" type="pres">
      <dgm:prSet presAssocID="{87626A28-927C-4C52-9907-309188BB2FBA}" presName="line_3" presStyleLbl="parChTrans1D1" presStyleIdx="1" presStyleCnt="3"/>
      <dgm:spPr/>
    </dgm:pt>
    <dgm:pt modelId="{33297BEC-C401-47E2-A1E2-FB0CB40FE9DB}" type="pres">
      <dgm:prSet presAssocID="{87626A28-927C-4C52-9907-309188BB2FBA}" presName="textparent_3" presStyleLbl="node1" presStyleIdx="0" presStyleCnt="0"/>
      <dgm:spPr/>
    </dgm:pt>
    <dgm:pt modelId="{F1D57726-D995-4E7F-8069-53B87C5CF067}" type="pres">
      <dgm:prSet presAssocID="{87626A28-927C-4C52-9907-309188BB2FBA}" presName="text_3" presStyleLbl="revTx" presStyleIdx="1" presStyleCnt="3" custScaleX="3068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EBECAF-BB41-4907-AC4C-ECEF93043331}" type="pres">
      <dgm:prSet presAssocID="{F10AE4CA-BBB8-4964-AAAE-8B5207576D25}" presName="picture_4" presStyleCnt="0"/>
      <dgm:spPr/>
    </dgm:pt>
    <dgm:pt modelId="{CCE7F9D8-B636-4529-9472-2CFF5FDEA6B9}" type="pres">
      <dgm:prSet presAssocID="{F10AE4CA-BBB8-4964-AAAE-8B5207576D25}" presName="pictureRepeatNode" presStyleLbl="alignImgPlace1" presStyleIdx="3" presStyleCnt="4" custLinFactNeighborY="-1856"/>
      <dgm:spPr/>
      <dgm:t>
        <a:bodyPr/>
        <a:lstStyle/>
        <a:p>
          <a:endParaRPr lang="it-IT"/>
        </a:p>
      </dgm:t>
    </dgm:pt>
    <dgm:pt modelId="{001F1F79-73F5-42CD-AF0E-57C773615E74}" type="pres">
      <dgm:prSet presAssocID="{EE14F2F3-32D3-4988-959D-8F458D61D2AC}" presName="line_4" presStyleLbl="parChTrans1D1" presStyleIdx="2" presStyleCnt="3"/>
      <dgm:spPr/>
    </dgm:pt>
    <dgm:pt modelId="{FACE75BE-CAB3-4C32-84C7-0849ACDEC078}" type="pres">
      <dgm:prSet presAssocID="{EE14F2F3-32D3-4988-959D-8F458D61D2AC}" presName="textparent_4" presStyleLbl="node1" presStyleIdx="0" presStyleCnt="0"/>
      <dgm:spPr/>
    </dgm:pt>
    <dgm:pt modelId="{75C94AD3-CC62-4373-A603-0087B458232D}" type="pres">
      <dgm:prSet presAssocID="{EE14F2F3-32D3-4988-959D-8F458D61D2AC}" presName="text_4" presStyleLbl="revTx" presStyleIdx="2" presStyleCnt="3" custScaleX="267628" custLinFactNeighborX="168" custLinFactNeighborY="106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0F0C9B-0642-47CE-B1ED-1150A803976B}" type="presOf" srcId="{0B8322AB-86A0-46DA-B68C-0C7771D12BCB}" destId="{ED3BFAF8-5C9A-4E8E-A59C-6C42B136EA00}" srcOrd="0" destOrd="0" presId="urn:microsoft.com/office/officeart/2008/layout/CircularPictureCallout"/>
    <dgm:cxn modelId="{384819AF-21EF-439B-A5E3-4261A5642584}" type="presOf" srcId="{F0751055-8265-4B8F-AC1A-C313B53E1562}" destId="{CBF32858-8CA4-4500-BBE8-4969239ED14F}" srcOrd="0" destOrd="0" presId="urn:microsoft.com/office/officeart/2008/layout/CircularPictureCallout"/>
    <dgm:cxn modelId="{4EE3F706-40CE-4F28-931F-7483EC9C1F16}" type="presOf" srcId="{3FAB7852-57A2-454A-8708-2D855FDBF653}" destId="{5D940EA8-7F5E-4F05-9270-01F1CBB82AA8}" srcOrd="0" destOrd="0" presId="urn:microsoft.com/office/officeart/2008/layout/CircularPictureCallout"/>
    <dgm:cxn modelId="{28D093B4-5BD9-49B5-A91F-80C12C8DF598}" type="presOf" srcId="{6BB069D9-4186-4EA7-AB4B-C6E55725361E}" destId="{27C885F0-813F-41F3-A3A7-3B638C34D076}" srcOrd="0" destOrd="0" presId="urn:microsoft.com/office/officeart/2008/layout/CircularPictureCallout"/>
    <dgm:cxn modelId="{BF10B6A2-1701-4ADD-9F25-71A4960F01B5}" srcId="{8FEB1EF8-7CAC-4C76-8FD5-329E6D64BEA2}" destId="{EE14F2F3-32D3-4988-959D-8F458D61D2AC}" srcOrd="3" destOrd="0" parTransId="{1328DEDA-2F42-4FC7-8563-21BABE95CE9F}" sibTransId="{F10AE4CA-BBB8-4964-AAAE-8B5207576D25}"/>
    <dgm:cxn modelId="{E8BA6F39-C264-4CC6-8688-DCC14CCAF209}" type="presOf" srcId="{8FEB1EF8-7CAC-4C76-8FD5-329E6D64BEA2}" destId="{44691C49-3594-4FA2-B5F5-5BAFF33DAFF5}" srcOrd="0" destOrd="0" presId="urn:microsoft.com/office/officeart/2008/layout/CircularPictureCallout"/>
    <dgm:cxn modelId="{8B116A17-1F10-44DF-9E18-45392D86D9E2}" type="presOf" srcId="{EE14F2F3-32D3-4988-959D-8F458D61D2AC}" destId="{75C94AD3-CC62-4373-A603-0087B458232D}" srcOrd="0" destOrd="0" presId="urn:microsoft.com/office/officeart/2008/layout/CircularPictureCallout"/>
    <dgm:cxn modelId="{7C1973ED-77DA-4492-9A49-5F985BD516E1}" type="presOf" srcId="{87626A28-927C-4C52-9907-309188BB2FBA}" destId="{F1D57726-D995-4E7F-8069-53B87C5CF067}" srcOrd="0" destOrd="0" presId="urn:microsoft.com/office/officeart/2008/layout/CircularPictureCallout"/>
    <dgm:cxn modelId="{1DF89F09-1C64-46FA-A164-B09EBC436A45}" srcId="{8FEB1EF8-7CAC-4C76-8FD5-329E6D64BEA2}" destId="{87626A28-927C-4C52-9907-309188BB2FBA}" srcOrd="2" destOrd="0" parTransId="{AF856EC1-D6C9-4206-A769-D9CC67B4E9DA}" sibTransId="{3FAB7852-57A2-454A-8708-2D855FDBF653}"/>
    <dgm:cxn modelId="{BC421919-320D-4DB9-9078-1ECA2FE779A4}" type="presOf" srcId="{710ACE10-7F02-470C-98E8-C6FBF386AF47}" destId="{CB7619EE-60C5-43FE-A137-EE2A0E439A12}" srcOrd="0" destOrd="0" presId="urn:microsoft.com/office/officeart/2008/layout/CircularPictureCallout"/>
    <dgm:cxn modelId="{015AAA69-4CF4-4743-9B35-65FF04B579CA}" srcId="{8FEB1EF8-7CAC-4C76-8FD5-329E6D64BEA2}" destId="{0B8322AB-86A0-46DA-B68C-0C7771D12BCB}" srcOrd="1" destOrd="0" parTransId="{FC2E8513-C54C-4F64-A5DF-A8DBFDB9F90E}" sibTransId="{6BB069D9-4186-4EA7-AB4B-C6E55725361E}"/>
    <dgm:cxn modelId="{36A70EA9-2259-4122-A13D-D28288AF7F8A}" srcId="{8FEB1EF8-7CAC-4C76-8FD5-329E6D64BEA2}" destId="{710ACE10-7F02-470C-98E8-C6FBF386AF47}" srcOrd="0" destOrd="0" parTransId="{998669EB-B8E1-42BD-A0CD-BA5235810B3A}" sibTransId="{F0751055-8265-4B8F-AC1A-C313B53E1562}"/>
    <dgm:cxn modelId="{916B328C-4138-435C-AA64-5EBF9A53824B}" type="presOf" srcId="{F10AE4CA-BBB8-4964-AAAE-8B5207576D25}" destId="{CCE7F9D8-B636-4529-9472-2CFF5FDEA6B9}" srcOrd="0" destOrd="0" presId="urn:microsoft.com/office/officeart/2008/layout/CircularPictureCallout"/>
    <dgm:cxn modelId="{5FB2FD94-1C94-49DF-B517-D5FAB3FC06BD}" type="presParOf" srcId="{44691C49-3594-4FA2-B5F5-5BAFF33DAFF5}" destId="{669B24FF-68F6-4A93-987C-0721FC36A929}" srcOrd="0" destOrd="0" presId="urn:microsoft.com/office/officeart/2008/layout/CircularPictureCallout"/>
    <dgm:cxn modelId="{03C27070-6385-4AC8-ACD6-677F73FE6363}" type="presParOf" srcId="{669B24FF-68F6-4A93-987C-0721FC36A929}" destId="{D7F7A008-5A9A-496D-B867-2FD3768C0D1C}" srcOrd="0" destOrd="0" presId="urn:microsoft.com/office/officeart/2008/layout/CircularPictureCallout"/>
    <dgm:cxn modelId="{9B993DBC-1C8D-4ED3-AF77-B4025364FB99}" type="presParOf" srcId="{D7F7A008-5A9A-496D-B867-2FD3768C0D1C}" destId="{CBF32858-8CA4-4500-BBE8-4969239ED14F}" srcOrd="0" destOrd="0" presId="urn:microsoft.com/office/officeart/2008/layout/CircularPictureCallout"/>
    <dgm:cxn modelId="{EA5FA9E0-B236-40E0-A862-39059422CB90}" type="presParOf" srcId="{669B24FF-68F6-4A93-987C-0721FC36A929}" destId="{CB7619EE-60C5-43FE-A137-EE2A0E439A12}" srcOrd="1" destOrd="0" presId="urn:microsoft.com/office/officeart/2008/layout/CircularPictureCallout"/>
    <dgm:cxn modelId="{14F2257F-2BBC-4A2C-8EB3-D43C1A330AFB}" type="presParOf" srcId="{669B24FF-68F6-4A93-987C-0721FC36A929}" destId="{07ACED73-C064-4FF4-B9D0-9DB95DEA9CC7}" srcOrd="2" destOrd="0" presId="urn:microsoft.com/office/officeart/2008/layout/CircularPictureCallout"/>
    <dgm:cxn modelId="{FB5DA6BD-B73A-440E-BA96-DB00CE1F4349}" type="presParOf" srcId="{07ACED73-C064-4FF4-B9D0-9DB95DEA9CC7}" destId="{27C885F0-813F-41F3-A3A7-3B638C34D076}" srcOrd="0" destOrd="0" presId="urn:microsoft.com/office/officeart/2008/layout/CircularPictureCallout"/>
    <dgm:cxn modelId="{489B1E5D-2368-44E2-AF95-9CD421066720}" type="presParOf" srcId="{669B24FF-68F6-4A93-987C-0721FC36A929}" destId="{5CA4BB68-5C86-4B95-80F1-213F792313E1}" srcOrd="3" destOrd="0" presId="urn:microsoft.com/office/officeart/2008/layout/CircularPictureCallout"/>
    <dgm:cxn modelId="{C2D58BD9-1667-40B9-9216-99665F79109F}" type="presParOf" srcId="{669B24FF-68F6-4A93-987C-0721FC36A929}" destId="{A1CBD35B-61C0-452D-A32C-811BBBE1FB70}" srcOrd="4" destOrd="0" presId="urn:microsoft.com/office/officeart/2008/layout/CircularPictureCallout"/>
    <dgm:cxn modelId="{13A28D53-E4F4-472D-9D33-078530C17823}" type="presParOf" srcId="{A1CBD35B-61C0-452D-A32C-811BBBE1FB70}" destId="{ED3BFAF8-5C9A-4E8E-A59C-6C42B136EA00}" srcOrd="0" destOrd="0" presId="urn:microsoft.com/office/officeart/2008/layout/CircularPictureCallout"/>
    <dgm:cxn modelId="{801BC9FA-E3FE-4431-95F3-7D614DE9AAE6}" type="presParOf" srcId="{669B24FF-68F6-4A93-987C-0721FC36A929}" destId="{A0D6FC23-D12B-4525-92DC-440EE41FEF84}" srcOrd="5" destOrd="0" presId="urn:microsoft.com/office/officeart/2008/layout/CircularPictureCallout"/>
    <dgm:cxn modelId="{72FB9112-132A-47A5-B900-4983D53E5720}" type="presParOf" srcId="{A0D6FC23-D12B-4525-92DC-440EE41FEF84}" destId="{5D940EA8-7F5E-4F05-9270-01F1CBB82AA8}" srcOrd="0" destOrd="0" presId="urn:microsoft.com/office/officeart/2008/layout/CircularPictureCallout"/>
    <dgm:cxn modelId="{5EC8FFF0-5D18-495E-A25D-BB31F9150A53}" type="presParOf" srcId="{669B24FF-68F6-4A93-987C-0721FC36A929}" destId="{FA5E4105-F959-4FDC-850C-E1254B057627}" srcOrd="6" destOrd="0" presId="urn:microsoft.com/office/officeart/2008/layout/CircularPictureCallout"/>
    <dgm:cxn modelId="{032CA04B-BABE-4657-B064-D5C676CE2635}" type="presParOf" srcId="{669B24FF-68F6-4A93-987C-0721FC36A929}" destId="{33297BEC-C401-47E2-A1E2-FB0CB40FE9DB}" srcOrd="7" destOrd="0" presId="urn:microsoft.com/office/officeart/2008/layout/CircularPictureCallout"/>
    <dgm:cxn modelId="{117477DD-D872-4239-8468-E72A83B9C886}" type="presParOf" srcId="{33297BEC-C401-47E2-A1E2-FB0CB40FE9DB}" destId="{F1D57726-D995-4E7F-8069-53B87C5CF067}" srcOrd="0" destOrd="0" presId="urn:microsoft.com/office/officeart/2008/layout/CircularPictureCallout"/>
    <dgm:cxn modelId="{6C839F42-4BB0-497F-A858-60AFE674718D}" type="presParOf" srcId="{669B24FF-68F6-4A93-987C-0721FC36A929}" destId="{66EBECAF-BB41-4907-AC4C-ECEF93043331}" srcOrd="8" destOrd="0" presId="urn:microsoft.com/office/officeart/2008/layout/CircularPictureCallout"/>
    <dgm:cxn modelId="{5F472C2E-4DF6-43F3-8BEC-9BDBEDD22880}" type="presParOf" srcId="{66EBECAF-BB41-4907-AC4C-ECEF93043331}" destId="{CCE7F9D8-B636-4529-9472-2CFF5FDEA6B9}" srcOrd="0" destOrd="0" presId="urn:microsoft.com/office/officeart/2008/layout/CircularPictureCallout"/>
    <dgm:cxn modelId="{3E769C2D-5B5A-47EF-87E9-590946588E37}" type="presParOf" srcId="{669B24FF-68F6-4A93-987C-0721FC36A929}" destId="{001F1F79-73F5-42CD-AF0E-57C773615E74}" srcOrd="9" destOrd="0" presId="urn:microsoft.com/office/officeart/2008/layout/CircularPictureCallout"/>
    <dgm:cxn modelId="{91EFAF0A-16B7-4CE2-9A78-5A63961D89C8}" type="presParOf" srcId="{669B24FF-68F6-4A93-987C-0721FC36A929}" destId="{FACE75BE-CAB3-4C32-84C7-0849ACDEC078}" srcOrd="10" destOrd="0" presId="urn:microsoft.com/office/officeart/2008/layout/CircularPictureCallout"/>
    <dgm:cxn modelId="{9F01E3BA-EA01-4583-9100-3E2F98E4E126}" type="presParOf" srcId="{FACE75BE-CAB3-4C32-84C7-0849ACDEC078}" destId="{75C94AD3-CC62-4373-A603-0087B458232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996D6-CBA6-4166-9A44-54C5A6CD2D0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4BC2D17-17DA-4CC6-9BF9-AB580A027795}">
      <dgm:prSet phldrT="[Testo]" custT="1"/>
      <dgm:spPr>
        <a:solidFill>
          <a:schemeClr val="tx2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Indagini di polizia giudiziaria d’iniziativa o su delega dell’A.G.</a:t>
          </a:r>
        </a:p>
      </dgm:t>
    </dgm:pt>
    <dgm:pt modelId="{E5E695AA-A79D-4EA7-BC0D-0A2892D5DD1E}" type="parTrans" cxnId="{AB6840C4-7367-4B69-BA62-28A80302D7D1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096BE-8B4D-4F09-9DB2-CA0B3B679375}" type="sibTrans" cxnId="{AB6840C4-7367-4B69-BA62-28A80302D7D1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123CD-8500-43CC-9C22-25649B201AD0}">
      <dgm:prSet phldrT="[Testo]" custT="1"/>
      <dgm:spPr>
        <a:solidFill>
          <a:schemeClr val="accent2">
            <a:lumMod val="50000"/>
          </a:schemeClr>
        </a:solidFill>
        <a:ln w="28575"/>
      </dgm:spPr>
      <dgm:t>
        <a:bodyPr/>
        <a:lstStyle/>
        <a:p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Approfondimento delle segnalazioni di operazioni sospette</a:t>
          </a:r>
        </a:p>
      </dgm:t>
    </dgm:pt>
    <dgm:pt modelId="{8B60001B-3B22-427B-8850-09C61BDDD91D}" type="parTrans" cxnId="{EA3EC035-1BA5-417A-B840-6AA8B023288C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54FBF-B5F0-48F0-AB29-E5F0C3419D6F}" type="sibTrans" cxnId="{EA3EC035-1BA5-417A-B840-6AA8B023288C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2B51A-BF0E-4E53-85A8-93EB845541DF}">
      <dgm:prSet phldrT="[Testo]" custT="1"/>
      <dgm:spPr>
        <a:solidFill>
          <a:schemeClr val="bg2">
            <a:lumMod val="25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Attività ispettive antiriciclaggio nei confronti dei soggetti obbligati</a:t>
          </a:r>
        </a:p>
      </dgm:t>
    </dgm:pt>
    <dgm:pt modelId="{E0D1CEB8-B1CA-4CC0-AA76-22D2A31BE0F2}" type="parTrans" cxnId="{64901089-974C-4E07-AAC9-855B4E5FDD00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AC738-6428-49C0-9C7D-0BFF64C46C73}" type="sibTrans" cxnId="{64901089-974C-4E07-AAC9-855B4E5FDD00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6FB93-C47B-439A-A089-448A9CCF937B}">
      <dgm:prSet phldrT="[Testo]" custT="1"/>
      <dgm:spPr>
        <a:solidFill>
          <a:schemeClr val="accent5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Controlli in materia di circolazione transfrontaliera di valuta</a:t>
          </a:r>
        </a:p>
      </dgm:t>
    </dgm:pt>
    <dgm:pt modelId="{8DDEA4AF-FFA4-4C09-8756-ED21BC7E8C51}" type="parTrans" cxnId="{BA1B3FB0-81ED-464A-8480-E9BCB6500E92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1025D7-E560-4184-BA36-BAA5D1B46C84}" type="sibTrans" cxnId="{BA1B3FB0-81ED-464A-8480-E9BCB6500E92}">
      <dgm:prSet/>
      <dgm:spPr/>
      <dgm:t>
        <a:bodyPr/>
        <a:lstStyle/>
        <a:p>
          <a:endParaRPr lang="it-IT" sz="1600" cap="sm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13CB2-45C5-4E63-AA06-CCA55CC19644}" type="pres">
      <dgm:prSet presAssocID="{C42996D6-CBA6-4166-9A44-54C5A6CD2D0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2B3BBD5-D8EB-4304-B910-05AEB3F7436D}" type="pres">
      <dgm:prSet presAssocID="{C42996D6-CBA6-4166-9A44-54C5A6CD2D05}" presName="diamond" presStyleLbl="bgShp" presStyleIdx="0" presStyleCnt="1" custScaleX="103420" custLinFactNeighborX="-1406" custLinFactNeighborY="201"/>
      <dgm:spPr>
        <a:solidFill>
          <a:schemeClr val="bg2">
            <a:lumMod val="90000"/>
          </a:schemeClr>
        </a:solidFill>
        <a:ln w="38100">
          <a:solidFill>
            <a:schemeClr val="bg2">
              <a:lumMod val="1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4D9499B3-E64A-4E4B-A92E-8EBDC414FC34}" type="pres">
      <dgm:prSet presAssocID="{C42996D6-CBA6-4166-9A44-54C5A6CD2D05}" presName="quad1" presStyleLbl="node1" presStyleIdx="0" presStyleCnt="4" custScaleX="141673" custScaleY="73720" custLinFactNeighborX="-25831" custLinFactNeighborY="16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721354-C6D8-467F-AFD2-28C8CF08C368}" type="pres">
      <dgm:prSet presAssocID="{C42996D6-CBA6-4166-9A44-54C5A6CD2D05}" presName="quad2" presStyleLbl="node1" presStyleIdx="1" presStyleCnt="4" custScaleX="145098" custScaleY="73258" custLinFactNeighborX="23818" custLinFactNeighborY="17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628990-38D2-459E-971C-9BBFC68239D8}" type="pres">
      <dgm:prSet presAssocID="{C42996D6-CBA6-4166-9A44-54C5A6CD2D05}" presName="quad3" presStyleLbl="node1" presStyleIdx="2" presStyleCnt="4" custScaleX="140756" custScaleY="77129" custLinFactNeighborX="-27058" custLinFactNeighborY="12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429B3C-C446-41ED-8DE6-D40246263C90}" type="pres">
      <dgm:prSet presAssocID="{C42996D6-CBA6-4166-9A44-54C5A6CD2D05}" presName="quad4" presStyleLbl="node1" presStyleIdx="3" presStyleCnt="4" custScaleX="146959" custScaleY="76417" custLinFactNeighborX="25063" custLinFactNeighborY="13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901089-974C-4E07-AAC9-855B4E5FDD00}" srcId="{C42996D6-CBA6-4166-9A44-54C5A6CD2D05}" destId="{6DF2B51A-BF0E-4E53-85A8-93EB845541DF}" srcOrd="2" destOrd="0" parTransId="{E0D1CEB8-B1CA-4CC0-AA76-22D2A31BE0F2}" sibTransId="{44FAC738-6428-49C0-9C7D-0BFF64C46C73}"/>
    <dgm:cxn modelId="{F93C2887-6667-4ABC-9F6E-06FB6BFADE30}" type="presOf" srcId="{1CD123CD-8500-43CC-9C22-25649B201AD0}" destId="{FC721354-C6D8-467F-AFD2-28C8CF08C368}" srcOrd="0" destOrd="0" presId="urn:microsoft.com/office/officeart/2005/8/layout/matrix3"/>
    <dgm:cxn modelId="{B9F459FD-D165-44C3-BA4C-E6215B4834B5}" type="presOf" srcId="{6DF2B51A-BF0E-4E53-85A8-93EB845541DF}" destId="{8D628990-38D2-459E-971C-9BBFC68239D8}" srcOrd="0" destOrd="0" presId="urn:microsoft.com/office/officeart/2005/8/layout/matrix3"/>
    <dgm:cxn modelId="{AB6840C4-7367-4B69-BA62-28A80302D7D1}" srcId="{C42996D6-CBA6-4166-9A44-54C5A6CD2D05}" destId="{04BC2D17-17DA-4CC6-9BF9-AB580A027795}" srcOrd="0" destOrd="0" parTransId="{E5E695AA-A79D-4EA7-BC0D-0A2892D5DD1E}" sibTransId="{CD0096BE-8B4D-4F09-9DB2-CA0B3B679375}"/>
    <dgm:cxn modelId="{EA3EC035-1BA5-417A-B840-6AA8B023288C}" srcId="{C42996D6-CBA6-4166-9A44-54C5A6CD2D05}" destId="{1CD123CD-8500-43CC-9C22-25649B201AD0}" srcOrd="1" destOrd="0" parTransId="{8B60001B-3B22-427B-8850-09C61BDDD91D}" sibTransId="{F9654FBF-B5F0-48F0-AB29-E5F0C3419D6F}"/>
    <dgm:cxn modelId="{CDA3C841-E347-47BA-913F-917BCF3A6596}" type="presOf" srcId="{8AB6FB93-C47B-439A-A089-448A9CCF937B}" destId="{F8429B3C-C446-41ED-8DE6-D40246263C90}" srcOrd="0" destOrd="0" presId="urn:microsoft.com/office/officeart/2005/8/layout/matrix3"/>
    <dgm:cxn modelId="{BA1B3FB0-81ED-464A-8480-E9BCB6500E92}" srcId="{C42996D6-CBA6-4166-9A44-54C5A6CD2D05}" destId="{8AB6FB93-C47B-439A-A089-448A9CCF937B}" srcOrd="3" destOrd="0" parTransId="{8DDEA4AF-FFA4-4C09-8756-ED21BC7E8C51}" sibTransId="{C51025D7-E560-4184-BA36-BAA5D1B46C84}"/>
    <dgm:cxn modelId="{9D41464B-A047-4BD8-AA74-2243ED365ADE}" type="presOf" srcId="{C42996D6-CBA6-4166-9A44-54C5A6CD2D05}" destId="{B2B13CB2-45C5-4E63-AA06-CCA55CC19644}" srcOrd="0" destOrd="0" presId="urn:microsoft.com/office/officeart/2005/8/layout/matrix3"/>
    <dgm:cxn modelId="{22AE400E-748B-44DA-AC7C-385DC0F55EC4}" type="presOf" srcId="{04BC2D17-17DA-4CC6-9BF9-AB580A027795}" destId="{4D9499B3-E64A-4E4B-A92E-8EBDC414FC34}" srcOrd="0" destOrd="0" presId="urn:microsoft.com/office/officeart/2005/8/layout/matrix3"/>
    <dgm:cxn modelId="{56119A7F-A6CE-4F43-BD90-82EC1DC32F3A}" type="presParOf" srcId="{B2B13CB2-45C5-4E63-AA06-CCA55CC19644}" destId="{22B3BBD5-D8EB-4304-B910-05AEB3F7436D}" srcOrd="0" destOrd="0" presId="urn:microsoft.com/office/officeart/2005/8/layout/matrix3"/>
    <dgm:cxn modelId="{552C6F31-0B60-43EB-AEC5-2468630B7395}" type="presParOf" srcId="{B2B13CB2-45C5-4E63-AA06-CCA55CC19644}" destId="{4D9499B3-E64A-4E4B-A92E-8EBDC414FC34}" srcOrd="1" destOrd="0" presId="urn:microsoft.com/office/officeart/2005/8/layout/matrix3"/>
    <dgm:cxn modelId="{165EEB9B-8390-475C-819B-6E6B9370115F}" type="presParOf" srcId="{B2B13CB2-45C5-4E63-AA06-CCA55CC19644}" destId="{FC721354-C6D8-467F-AFD2-28C8CF08C368}" srcOrd="2" destOrd="0" presId="urn:microsoft.com/office/officeart/2005/8/layout/matrix3"/>
    <dgm:cxn modelId="{A62974A1-F8BE-4008-90C9-11092D3A2D4F}" type="presParOf" srcId="{B2B13CB2-45C5-4E63-AA06-CCA55CC19644}" destId="{8D628990-38D2-459E-971C-9BBFC68239D8}" srcOrd="3" destOrd="0" presId="urn:microsoft.com/office/officeart/2005/8/layout/matrix3"/>
    <dgm:cxn modelId="{CC9A1459-9BB8-4126-B1BD-4133DA204A4E}" type="presParOf" srcId="{B2B13CB2-45C5-4E63-AA06-CCA55CC19644}" destId="{F8429B3C-C446-41ED-8DE6-D40246263C9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D89BA-79BF-419F-8D72-13F3DD12AAB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5CE1B07-992E-42C1-83CF-7016273E0DFE}">
      <dgm:prSet phldrT="[Testo]" custT="1"/>
      <dgm:spPr/>
      <dgm:t>
        <a:bodyPr/>
        <a:lstStyle/>
        <a:p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Precedente formulazione: </a:t>
          </a:r>
        </a:p>
        <a:p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(art. 45, comma 7)</a:t>
          </a:r>
        </a:p>
        <a:p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Quando </a:t>
          </a:r>
          <a:r>
            <a:rPr lang="it-I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ritenuto indispensabile </a:t>
          </a:r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ai fini dell’accertamento dei reati per i quali si procede </a:t>
          </a:r>
          <a:endParaRPr lang="it-IT" sz="1400" dirty="0"/>
        </a:p>
      </dgm:t>
    </dgm:pt>
    <dgm:pt modelId="{B9DA68ED-BB8D-403A-8AC3-D4D45D1D1F27}" type="parTrans" cxnId="{E3F67461-DF82-4E8A-9E67-80E45ECFCEAE}">
      <dgm:prSet/>
      <dgm:spPr/>
      <dgm:t>
        <a:bodyPr/>
        <a:lstStyle/>
        <a:p>
          <a:endParaRPr lang="it-IT"/>
        </a:p>
      </dgm:t>
    </dgm:pt>
    <dgm:pt modelId="{316B4C6F-CF36-4F22-B0A5-D63C62CAEB34}" type="sibTrans" cxnId="{E3F67461-DF82-4E8A-9E67-80E45ECFCEAE}">
      <dgm:prSet/>
      <dgm:spPr/>
      <dgm:t>
        <a:bodyPr/>
        <a:lstStyle/>
        <a:p>
          <a:endParaRPr lang="it-IT"/>
        </a:p>
      </dgm:t>
    </dgm:pt>
    <dgm:pt modelId="{C0243961-666A-4D8C-91AF-D23072ADFEFD}">
      <dgm:prSet phldrT="[Testo]" custT="1"/>
      <dgm:spPr>
        <a:solidFill>
          <a:srgbClr val="F9F9B5"/>
        </a:solidFill>
      </dgm:spPr>
      <dgm:t>
        <a:bodyPr/>
        <a:lstStyle/>
        <a:p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Attuale formulazione: </a:t>
          </a:r>
        </a:p>
        <a:p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(art. 38, comma 3)</a:t>
          </a:r>
        </a:p>
        <a:p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Quando </a:t>
          </a:r>
          <a:r>
            <a:rPr lang="it-I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risulti</a:t>
          </a:r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indispensabile ai fini dell’accertamento dei reati per i quali si procede, adottando le cautele necessarie ad assicurare la </a:t>
          </a:r>
          <a:r>
            <a:rPr lang="it-I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tutela del segnalante </a:t>
          </a:r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e, ove possibile, la </a:t>
          </a:r>
          <a:r>
            <a:rPr lang="it-I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riservatezza</a:t>
          </a:r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della </a:t>
          </a:r>
          <a:r>
            <a:rPr lang="it-IT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segnalazione</a:t>
          </a:r>
          <a:r>
            <a: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e delle informazioni trasmesse dalle FIU</a:t>
          </a:r>
        </a:p>
      </dgm:t>
    </dgm:pt>
    <dgm:pt modelId="{0A038B66-3AA4-4070-8A8F-52CF6F0975E6}" type="parTrans" cxnId="{EEDAB41B-20C4-49C8-8CF6-86434A32DF97}">
      <dgm:prSet/>
      <dgm:spPr/>
      <dgm:t>
        <a:bodyPr/>
        <a:lstStyle/>
        <a:p>
          <a:endParaRPr lang="it-IT"/>
        </a:p>
      </dgm:t>
    </dgm:pt>
    <dgm:pt modelId="{503E618A-CC26-4985-93E3-39DCBA606EBC}" type="sibTrans" cxnId="{EEDAB41B-20C4-49C8-8CF6-86434A32DF97}">
      <dgm:prSet/>
      <dgm:spPr/>
      <dgm:t>
        <a:bodyPr/>
        <a:lstStyle/>
        <a:p>
          <a:endParaRPr lang="it-IT"/>
        </a:p>
      </dgm:t>
    </dgm:pt>
    <dgm:pt modelId="{347CAAF6-36EF-40E4-AFF1-23E1269894F5}" type="pres">
      <dgm:prSet presAssocID="{D5ED89BA-79BF-419F-8D72-13F3DD12AABA}" presName="CompostProcess" presStyleCnt="0">
        <dgm:presLayoutVars>
          <dgm:dir/>
          <dgm:resizeHandles val="exact"/>
        </dgm:presLayoutVars>
      </dgm:prSet>
      <dgm:spPr/>
    </dgm:pt>
    <dgm:pt modelId="{7C4CDA26-360A-4ADA-960E-1CFF59E93D76}" type="pres">
      <dgm:prSet presAssocID="{D5ED89BA-79BF-419F-8D72-13F3DD12AABA}" presName="arrow" presStyleLbl="bgShp" presStyleIdx="0" presStyleCnt="1"/>
      <dgm:spPr/>
    </dgm:pt>
    <dgm:pt modelId="{38A38DE9-2435-464A-BA13-4A1AD821A823}" type="pres">
      <dgm:prSet presAssocID="{D5ED89BA-79BF-419F-8D72-13F3DD12AABA}" presName="linearProcess" presStyleCnt="0"/>
      <dgm:spPr/>
    </dgm:pt>
    <dgm:pt modelId="{5552EAEF-039D-4046-963F-7D842BF4E560}" type="pres">
      <dgm:prSet presAssocID="{A5CE1B07-992E-42C1-83CF-7016273E0DFE}" presName="textNode" presStyleLbl="node1" presStyleIdx="0" presStyleCnt="2" custScaleX="372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EF696D-1DE9-4F76-AB3E-9EF7EAB92C24}" type="pres">
      <dgm:prSet presAssocID="{316B4C6F-CF36-4F22-B0A5-D63C62CAEB34}" presName="sibTrans" presStyleCnt="0"/>
      <dgm:spPr/>
    </dgm:pt>
    <dgm:pt modelId="{A4E94FD5-ABD0-4108-82D8-2D5F126A9EA5}" type="pres">
      <dgm:prSet presAssocID="{C0243961-666A-4D8C-91AF-D23072ADFEFD}" presName="textNode" presStyleLbl="node1" presStyleIdx="1" presStyleCnt="2" custScaleX="82402" custLinFactNeighborX="-87291" custLinFactNeighborY="-11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DAB41B-20C4-49C8-8CF6-86434A32DF97}" srcId="{D5ED89BA-79BF-419F-8D72-13F3DD12AABA}" destId="{C0243961-666A-4D8C-91AF-D23072ADFEFD}" srcOrd="1" destOrd="0" parTransId="{0A038B66-3AA4-4070-8A8F-52CF6F0975E6}" sibTransId="{503E618A-CC26-4985-93E3-39DCBA606EBC}"/>
    <dgm:cxn modelId="{589C4918-F18F-4E81-81C5-14ABDB7D35EA}" type="presOf" srcId="{C0243961-666A-4D8C-91AF-D23072ADFEFD}" destId="{A4E94FD5-ABD0-4108-82D8-2D5F126A9EA5}" srcOrd="0" destOrd="0" presId="urn:microsoft.com/office/officeart/2005/8/layout/hProcess9"/>
    <dgm:cxn modelId="{20382169-C779-4C6E-BB34-7414361EAFEF}" type="presOf" srcId="{A5CE1B07-992E-42C1-83CF-7016273E0DFE}" destId="{5552EAEF-039D-4046-963F-7D842BF4E560}" srcOrd="0" destOrd="0" presId="urn:microsoft.com/office/officeart/2005/8/layout/hProcess9"/>
    <dgm:cxn modelId="{51C70814-4220-42E6-9E91-78C3EC985E61}" type="presOf" srcId="{D5ED89BA-79BF-419F-8D72-13F3DD12AABA}" destId="{347CAAF6-36EF-40E4-AFF1-23E1269894F5}" srcOrd="0" destOrd="0" presId="urn:microsoft.com/office/officeart/2005/8/layout/hProcess9"/>
    <dgm:cxn modelId="{E3F67461-DF82-4E8A-9E67-80E45ECFCEAE}" srcId="{D5ED89BA-79BF-419F-8D72-13F3DD12AABA}" destId="{A5CE1B07-992E-42C1-83CF-7016273E0DFE}" srcOrd="0" destOrd="0" parTransId="{B9DA68ED-BB8D-403A-8AC3-D4D45D1D1F27}" sibTransId="{316B4C6F-CF36-4F22-B0A5-D63C62CAEB34}"/>
    <dgm:cxn modelId="{6BE6BB70-AB7A-42A2-A42E-5013FF126F5F}" type="presParOf" srcId="{347CAAF6-36EF-40E4-AFF1-23E1269894F5}" destId="{7C4CDA26-360A-4ADA-960E-1CFF59E93D76}" srcOrd="0" destOrd="0" presId="urn:microsoft.com/office/officeart/2005/8/layout/hProcess9"/>
    <dgm:cxn modelId="{2589CE2F-BC96-4937-8A4C-1C4797919029}" type="presParOf" srcId="{347CAAF6-36EF-40E4-AFF1-23E1269894F5}" destId="{38A38DE9-2435-464A-BA13-4A1AD821A823}" srcOrd="1" destOrd="0" presId="urn:microsoft.com/office/officeart/2005/8/layout/hProcess9"/>
    <dgm:cxn modelId="{E311D034-67AE-49B8-AAE7-E5CB545A79F6}" type="presParOf" srcId="{38A38DE9-2435-464A-BA13-4A1AD821A823}" destId="{5552EAEF-039D-4046-963F-7D842BF4E560}" srcOrd="0" destOrd="0" presId="urn:microsoft.com/office/officeart/2005/8/layout/hProcess9"/>
    <dgm:cxn modelId="{17F355EA-04EE-478F-A53A-FCF37FE4130D}" type="presParOf" srcId="{38A38DE9-2435-464A-BA13-4A1AD821A823}" destId="{4EEF696D-1DE9-4F76-AB3E-9EF7EAB92C24}" srcOrd="1" destOrd="0" presId="urn:microsoft.com/office/officeart/2005/8/layout/hProcess9"/>
    <dgm:cxn modelId="{4175E736-D7F1-49B1-87F0-8314131C3D9A}" type="presParOf" srcId="{38A38DE9-2435-464A-BA13-4A1AD821A823}" destId="{A4E94FD5-ABD0-4108-82D8-2D5F126A9EA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AB1F9-A617-4D25-8812-3B04A204C5E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2162F4D8-BFE4-4D5A-9DC7-982B64AD18E3}">
      <dgm:prSet phldrT="[Testo]"/>
      <dgm:spPr/>
      <dgm:t>
        <a:bodyPr/>
        <a:lstStyle/>
        <a:p>
          <a:r>
            <a:rPr lang="it-IT" dirty="0"/>
            <a:t>Efficienza ed efficacia</a:t>
          </a:r>
        </a:p>
      </dgm:t>
    </dgm:pt>
    <dgm:pt modelId="{808571E6-6406-4295-AEE9-7453438FF1F6}" type="parTrans" cxnId="{EC234B57-AA5A-49EA-8DFE-48DE85DD4BDF}">
      <dgm:prSet/>
      <dgm:spPr/>
      <dgm:t>
        <a:bodyPr/>
        <a:lstStyle/>
        <a:p>
          <a:endParaRPr lang="it-IT"/>
        </a:p>
      </dgm:t>
    </dgm:pt>
    <dgm:pt modelId="{934E1947-429A-46CE-B837-A076273B5147}" type="sibTrans" cxnId="{EC234B57-AA5A-49EA-8DFE-48DE85DD4BDF}">
      <dgm:prSet/>
      <dgm:spPr/>
      <dgm:t>
        <a:bodyPr/>
        <a:lstStyle/>
        <a:p>
          <a:endParaRPr lang="it-IT"/>
        </a:p>
      </dgm:t>
    </dgm:pt>
    <dgm:pt modelId="{7219D286-5BAF-44A0-AD05-F7C09E51E38D}">
      <dgm:prSet phldrT="[Testo]"/>
      <dgm:spPr/>
      <dgm:t>
        <a:bodyPr/>
        <a:lstStyle/>
        <a:p>
          <a:r>
            <a:rPr lang="it-IT" dirty="0"/>
            <a:t>Correttezza formale e contenutistica</a:t>
          </a:r>
        </a:p>
      </dgm:t>
    </dgm:pt>
    <dgm:pt modelId="{460432E0-3745-48D7-BBAE-90F01DA8FC5A}" type="parTrans" cxnId="{53C775BE-244B-433B-8772-2A659199A1D1}">
      <dgm:prSet/>
      <dgm:spPr/>
      <dgm:t>
        <a:bodyPr/>
        <a:lstStyle/>
        <a:p>
          <a:endParaRPr lang="it-IT"/>
        </a:p>
      </dgm:t>
    </dgm:pt>
    <dgm:pt modelId="{3D20B39A-1693-432D-8558-1D16E8B63D8E}" type="sibTrans" cxnId="{53C775BE-244B-433B-8772-2A659199A1D1}">
      <dgm:prSet/>
      <dgm:spPr/>
      <dgm:t>
        <a:bodyPr/>
        <a:lstStyle/>
        <a:p>
          <a:endParaRPr lang="it-IT"/>
        </a:p>
      </dgm:t>
    </dgm:pt>
    <dgm:pt modelId="{95656202-1D3A-4868-9D89-2A9641385ABA}">
      <dgm:prSet phldrT="[Testo]"/>
      <dgm:spPr/>
      <dgm:t>
        <a:bodyPr/>
        <a:lstStyle/>
        <a:p>
          <a:r>
            <a:rPr lang="it-IT" dirty="0"/>
            <a:t>Tempestiva definizione del contesto</a:t>
          </a:r>
        </a:p>
      </dgm:t>
    </dgm:pt>
    <dgm:pt modelId="{75845DB4-22FC-43A4-B31C-55901618DE10}" type="parTrans" cxnId="{67B5572C-9F26-4C00-9EAD-78CABB9C554B}">
      <dgm:prSet/>
      <dgm:spPr/>
      <dgm:t>
        <a:bodyPr/>
        <a:lstStyle/>
        <a:p>
          <a:endParaRPr lang="it-IT"/>
        </a:p>
      </dgm:t>
    </dgm:pt>
    <dgm:pt modelId="{3BCF3DF2-A158-487B-8412-B7CD30A2E374}" type="sibTrans" cxnId="{67B5572C-9F26-4C00-9EAD-78CABB9C554B}">
      <dgm:prSet/>
      <dgm:spPr/>
      <dgm:t>
        <a:bodyPr/>
        <a:lstStyle/>
        <a:p>
          <a:endParaRPr lang="it-IT"/>
        </a:p>
      </dgm:t>
    </dgm:pt>
    <dgm:pt modelId="{BBB737AE-6A1F-4200-A3E4-55AC7DB6BA4D}" type="pres">
      <dgm:prSet presAssocID="{C7AAB1F9-A617-4D25-8812-3B04A204C5E1}" presName="Name0" presStyleCnt="0">
        <dgm:presLayoutVars>
          <dgm:dir/>
          <dgm:animLvl val="lvl"/>
          <dgm:resizeHandles val="exact"/>
        </dgm:presLayoutVars>
      </dgm:prSet>
      <dgm:spPr/>
    </dgm:pt>
    <dgm:pt modelId="{6CB6BBDE-FE79-452F-8592-E56E6F96A639}" type="pres">
      <dgm:prSet presAssocID="{2162F4D8-BFE4-4D5A-9DC7-982B64AD18E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F73A0A-6F5D-4D03-BBAF-A1773DE0D6CE}" type="pres">
      <dgm:prSet presAssocID="{934E1947-429A-46CE-B837-A076273B5147}" presName="parTxOnlySpace" presStyleCnt="0"/>
      <dgm:spPr/>
    </dgm:pt>
    <dgm:pt modelId="{D16EF5B3-A3DB-4F14-ACD2-709FCC68434A}" type="pres">
      <dgm:prSet presAssocID="{7219D286-5BAF-44A0-AD05-F7C09E51E38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E93799-C775-49D2-884E-EBAE3E42733A}" type="pres">
      <dgm:prSet presAssocID="{3D20B39A-1693-432D-8558-1D16E8B63D8E}" presName="parTxOnlySpace" presStyleCnt="0"/>
      <dgm:spPr/>
    </dgm:pt>
    <dgm:pt modelId="{93CC3429-3ABA-4DCE-A469-81D8A331F6A5}" type="pres">
      <dgm:prSet presAssocID="{95656202-1D3A-4868-9D89-2A9641385A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C234B57-AA5A-49EA-8DFE-48DE85DD4BDF}" srcId="{C7AAB1F9-A617-4D25-8812-3B04A204C5E1}" destId="{2162F4D8-BFE4-4D5A-9DC7-982B64AD18E3}" srcOrd="0" destOrd="0" parTransId="{808571E6-6406-4295-AEE9-7453438FF1F6}" sibTransId="{934E1947-429A-46CE-B837-A076273B5147}"/>
    <dgm:cxn modelId="{53C775BE-244B-433B-8772-2A659199A1D1}" srcId="{C7AAB1F9-A617-4D25-8812-3B04A204C5E1}" destId="{7219D286-5BAF-44A0-AD05-F7C09E51E38D}" srcOrd="1" destOrd="0" parTransId="{460432E0-3745-48D7-BBAE-90F01DA8FC5A}" sibTransId="{3D20B39A-1693-432D-8558-1D16E8B63D8E}"/>
    <dgm:cxn modelId="{DAC81C0F-3834-4153-8357-25CEFBB3608E}" type="presOf" srcId="{2162F4D8-BFE4-4D5A-9DC7-982B64AD18E3}" destId="{6CB6BBDE-FE79-452F-8592-E56E6F96A639}" srcOrd="0" destOrd="0" presId="urn:microsoft.com/office/officeart/2005/8/layout/chevron1"/>
    <dgm:cxn modelId="{6E990FF2-0811-4D81-8CD6-0664763406B7}" type="presOf" srcId="{C7AAB1F9-A617-4D25-8812-3B04A204C5E1}" destId="{BBB737AE-6A1F-4200-A3E4-55AC7DB6BA4D}" srcOrd="0" destOrd="0" presId="urn:microsoft.com/office/officeart/2005/8/layout/chevron1"/>
    <dgm:cxn modelId="{E7A44C73-F744-4666-B82D-4AD6F9C815DF}" type="presOf" srcId="{95656202-1D3A-4868-9D89-2A9641385ABA}" destId="{93CC3429-3ABA-4DCE-A469-81D8A331F6A5}" srcOrd="0" destOrd="0" presId="urn:microsoft.com/office/officeart/2005/8/layout/chevron1"/>
    <dgm:cxn modelId="{67B5572C-9F26-4C00-9EAD-78CABB9C554B}" srcId="{C7AAB1F9-A617-4D25-8812-3B04A204C5E1}" destId="{95656202-1D3A-4868-9D89-2A9641385ABA}" srcOrd="2" destOrd="0" parTransId="{75845DB4-22FC-43A4-B31C-55901618DE10}" sibTransId="{3BCF3DF2-A158-487B-8412-B7CD30A2E374}"/>
    <dgm:cxn modelId="{8197BC1E-9993-42CE-BCDB-4E7D5C79E2B3}" type="presOf" srcId="{7219D286-5BAF-44A0-AD05-F7C09E51E38D}" destId="{D16EF5B3-A3DB-4F14-ACD2-709FCC68434A}" srcOrd="0" destOrd="0" presId="urn:microsoft.com/office/officeart/2005/8/layout/chevron1"/>
    <dgm:cxn modelId="{42F2F022-699D-4986-90F5-287F21C262B2}" type="presParOf" srcId="{BBB737AE-6A1F-4200-A3E4-55AC7DB6BA4D}" destId="{6CB6BBDE-FE79-452F-8592-E56E6F96A639}" srcOrd="0" destOrd="0" presId="urn:microsoft.com/office/officeart/2005/8/layout/chevron1"/>
    <dgm:cxn modelId="{92E439F1-1B90-4CEE-AD48-8D1352F7F4C9}" type="presParOf" srcId="{BBB737AE-6A1F-4200-A3E4-55AC7DB6BA4D}" destId="{25F73A0A-6F5D-4D03-BBAF-A1773DE0D6CE}" srcOrd="1" destOrd="0" presId="urn:microsoft.com/office/officeart/2005/8/layout/chevron1"/>
    <dgm:cxn modelId="{7CDE4DA5-36A0-4DD7-B1AD-7335CDF4DD31}" type="presParOf" srcId="{BBB737AE-6A1F-4200-A3E4-55AC7DB6BA4D}" destId="{D16EF5B3-A3DB-4F14-ACD2-709FCC68434A}" srcOrd="2" destOrd="0" presId="urn:microsoft.com/office/officeart/2005/8/layout/chevron1"/>
    <dgm:cxn modelId="{9EA1DBEE-1438-4527-8144-421EF19AC95D}" type="presParOf" srcId="{BBB737AE-6A1F-4200-A3E4-55AC7DB6BA4D}" destId="{61E93799-C775-49D2-884E-EBAE3E42733A}" srcOrd="3" destOrd="0" presId="urn:microsoft.com/office/officeart/2005/8/layout/chevron1"/>
    <dgm:cxn modelId="{C066BBD0-BE44-4B3D-9939-0FC3260B1005}" type="presParOf" srcId="{BBB737AE-6A1F-4200-A3E4-55AC7DB6BA4D}" destId="{93CC3429-3ABA-4DCE-A469-81D8A331F6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60250F-F9F4-4FC3-936E-AF1414851E5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98635F5-3A0A-4AA5-B954-F308F3349DD4}">
      <dgm:prSet phldrT="[Testo]" custT="1"/>
      <dgm:spPr/>
      <dgm:t>
        <a:bodyPr/>
        <a:lstStyle/>
        <a:p>
          <a:r>
            <a:rPr lang="it-IT" sz="2800" dirty="0"/>
            <a:t>Individuazione destinatari della sanzione</a:t>
          </a:r>
        </a:p>
      </dgm:t>
    </dgm:pt>
    <dgm:pt modelId="{A322E796-EBCC-4112-90E3-BF39C40655E8}" type="parTrans" cxnId="{1803071D-8A96-4658-8B31-4E5BE903B29D}">
      <dgm:prSet/>
      <dgm:spPr/>
      <dgm:t>
        <a:bodyPr/>
        <a:lstStyle/>
        <a:p>
          <a:endParaRPr lang="it-IT" sz="1600"/>
        </a:p>
      </dgm:t>
    </dgm:pt>
    <dgm:pt modelId="{F76EFA80-4AD0-4460-BA81-08EA17ED9BFE}" type="sibTrans" cxnId="{1803071D-8A96-4658-8B31-4E5BE903B29D}">
      <dgm:prSet/>
      <dgm:spPr/>
      <dgm:t>
        <a:bodyPr/>
        <a:lstStyle/>
        <a:p>
          <a:endParaRPr lang="it-IT" sz="1600"/>
        </a:p>
      </dgm:t>
    </dgm:pt>
    <dgm:pt modelId="{D85598ED-C316-410B-9DB2-BDAA9AFB247D}">
      <dgm:prSet phldrT="[Testo]" custT="1"/>
      <dgm:spPr/>
      <dgm:t>
        <a:bodyPr/>
        <a:lstStyle/>
        <a:p>
          <a:r>
            <a:rPr lang="it-IT" sz="2800" dirty="0"/>
            <a:t>Identificazione delle parti verbalizzare</a:t>
          </a:r>
        </a:p>
      </dgm:t>
    </dgm:pt>
    <dgm:pt modelId="{AEA5A469-4FBB-46B5-8DA7-69276B49EFEF}" type="parTrans" cxnId="{DDB4ACB0-379D-40D8-A7A1-DB6636D5ABE4}">
      <dgm:prSet/>
      <dgm:spPr/>
      <dgm:t>
        <a:bodyPr/>
        <a:lstStyle/>
        <a:p>
          <a:endParaRPr lang="it-IT" sz="1600"/>
        </a:p>
      </dgm:t>
    </dgm:pt>
    <dgm:pt modelId="{B47083F4-8D01-4A5C-BCA0-5C2CD2E88253}" type="sibTrans" cxnId="{DDB4ACB0-379D-40D8-A7A1-DB6636D5ABE4}">
      <dgm:prSet/>
      <dgm:spPr/>
      <dgm:t>
        <a:bodyPr/>
        <a:lstStyle/>
        <a:p>
          <a:endParaRPr lang="it-IT" sz="1600"/>
        </a:p>
      </dgm:t>
    </dgm:pt>
    <dgm:pt modelId="{BA072EF9-0713-4ABF-8E4F-1CABFDA2C5A6}">
      <dgm:prSet phldrT="[Testo]" custT="1"/>
      <dgm:spPr/>
      <dgm:t>
        <a:bodyPr/>
        <a:lstStyle/>
        <a:p>
          <a:r>
            <a:rPr lang="it-IT" sz="2000" dirty="0"/>
            <a:t>Generalità complete</a:t>
          </a:r>
        </a:p>
      </dgm:t>
    </dgm:pt>
    <dgm:pt modelId="{E57F685F-E79F-4EB8-A91C-419982F04C53}" type="parTrans" cxnId="{C05CC1C1-C9D2-4F0B-A1B0-2A2902533CF7}">
      <dgm:prSet/>
      <dgm:spPr/>
      <dgm:t>
        <a:bodyPr/>
        <a:lstStyle/>
        <a:p>
          <a:endParaRPr lang="it-IT" sz="1600"/>
        </a:p>
      </dgm:t>
    </dgm:pt>
    <dgm:pt modelId="{7F257F1E-3045-45CA-BA13-829CC068A05D}" type="sibTrans" cxnId="{C05CC1C1-C9D2-4F0B-A1B0-2A2902533CF7}">
      <dgm:prSet/>
      <dgm:spPr/>
      <dgm:t>
        <a:bodyPr/>
        <a:lstStyle/>
        <a:p>
          <a:endParaRPr lang="it-IT" sz="1600"/>
        </a:p>
      </dgm:t>
    </dgm:pt>
    <dgm:pt modelId="{97912F95-75FA-4E77-AF37-152BDB0AA042}">
      <dgm:prSet phldrT="[Testo]" custT="1"/>
      <dgm:spPr/>
      <dgm:t>
        <a:bodyPr/>
        <a:lstStyle/>
        <a:p>
          <a:r>
            <a:rPr lang="it-IT" sz="2000" dirty="0"/>
            <a:t>Domicilio eletto</a:t>
          </a:r>
        </a:p>
      </dgm:t>
    </dgm:pt>
    <dgm:pt modelId="{55E46FDC-BC0A-4335-84F8-82DE081CF485}" type="parTrans" cxnId="{13B26EF1-5F00-41E7-ABB0-9655CE091F95}">
      <dgm:prSet/>
      <dgm:spPr/>
      <dgm:t>
        <a:bodyPr/>
        <a:lstStyle/>
        <a:p>
          <a:endParaRPr lang="it-IT" sz="1600"/>
        </a:p>
      </dgm:t>
    </dgm:pt>
    <dgm:pt modelId="{57797A70-BFE5-4ED3-B6E0-EEEFD4B64818}" type="sibTrans" cxnId="{13B26EF1-5F00-41E7-ABB0-9655CE091F95}">
      <dgm:prSet/>
      <dgm:spPr/>
      <dgm:t>
        <a:bodyPr/>
        <a:lstStyle/>
        <a:p>
          <a:endParaRPr lang="it-IT" sz="1600"/>
        </a:p>
      </dgm:t>
    </dgm:pt>
    <dgm:pt modelId="{5D9B68BF-8873-4364-AA90-2C4F4AF0AC30}">
      <dgm:prSet phldrT="[Testo]" custT="1"/>
      <dgm:spPr/>
      <dgm:t>
        <a:bodyPr/>
        <a:lstStyle/>
        <a:p>
          <a:r>
            <a:rPr lang="it-IT" sz="2000" dirty="0"/>
            <a:t>Qualifica rivestita</a:t>
          </a:r>
        </a:p>
      </dgm:t>
    </dgm:pt>
    <dgm:pt modelId="{95A579CA-D253-4F02-B643-D92FF0B12B9B}" type="parTrans" cxnId="{4BA8BAFB-ED7A-40AB-B5E3-CA11A0A41581}">
      <dgm:prSet/>
      <dgm:spPr/>
      <dgm:t>
        <a:bodyPr/>
        <a:lstStyle/>
        <a:p>
          <a:endParaRPr lang="it-IT" sz="1600"/>
        </a:p>
      </dgm:t>
    </dgm:pt>
    <dgm:pt modelId="{7001625B-E5F5-4E49-8AC3-775EB17C9643}" type="sibTrans" cxnId="{4BA8BAFB-ED7A-40AB-B5E3-CA11A0A41581}">
      <dgm:prSet/>
      <dgm:spPr/>
      <dgm:t>
        <a:bodyPr/>
        <a:lstStyle/>
        <a:p>
          <a:endParaRPr lang="it-IT" sz="1600"/>
        </a:p>
      </dgm:t>
    </dgm:pt>
    <dgm:pt modelId="{F044D75C-EB0E-4E62-A12D-9D4F477C8539}">
      <dgm:prSet phldrT="[Testo]" custT="1"/>
      <dgm:spPr/>
      <dgm:t>
        <a:bodyPr/>
        <a:lstStyle/>
        <a:p>
          <a:r>
            <a:rPr lang="it-IT" sz="2800" dirty="0"/>
            <a:t>Descrizione chiara e completa dei fatti</a:t>
          </a:r>
        </a:p>
      </dgm:t>
    </dgm:pt>
    <dgm:pt modelId="{37B5B3AB-FF0E-4892-8F0C-D97568701A96}" type="parTrans" cxnId="{27159D66-E14F-4090-A979-0ED4ECBAE119}">
      <dgm:prSet/>
      <dgm:spPr/>
      <dgm:t>
        <a:bodyPr/>
        <a:lstStyle/>
        <a:p>
          <a:endParaRPr lang="it-IT" sz="1600"/>
        </a:p>
      </dgm:t>
    </dgm:pt>
    <dgm:pt modelId="{556F68F2-D311-4A60-B763-E8E2DDCEC852}" type="sibTrans" cxnId="{27159D66-E14F-4090-A979-0ED4ECBAE119}">
      <dgm:prSet/>
      <dgm:spPr/>
      <dgm:t>
        <a:bodyPr/>
        <a:lstStyle/>
        <a:p>
          <a:endParaRPr lang="it-IT" sz="1600"/>
        </a:p>
      </dgm:t>
    </dgm:pt>
    <dgm:pt modelId="{288735BD-B7ED-4FCE-A5A9-90258B94D44B}">
      <dgm:prSet phldrT="[Testo]" custT="1"/>
      <dgm:spPr/>
      <dgm:t>
        <a:bodyPr/>
        <a:lstStyle/>
        <a:p>
          <a:r>
            <a:rPr lang="it-IT" sz="2000" dirty="0"/>
            <a:t>Data o periodo di commissione delle condotte</a:t>
          </a:r>
        </a:p>
      </dgm:t>
    </dgm:pt>
    <dgm:pt modelId="{B6CBCF5B-EA1E-486D-95E2-AEC425B03F34}" type="parTrans" cxnId="{8D98D9FD-4825-444E-B8C1-C3FBF237BCBA}">
      <dgm:prSet/>
      <dgm:spPr/>
      <dgm:t>
        <a:bodyPr/>
        <a:lstStyle/>
        <a:p>
          <a:endParaRPr lang="it-IT" sz="1600"/>
        </a:p>
      </dgm:t>
    </dgm:pt>
    <dgm:pt modelId="{9C21364E-B9CD-46D8-B069-ECEFF72E81DC}" type="sibTrans" cxnId="{8D98D9FD-4825-444E-B8C1-C3FBF237BCBA}">
      <dgm:prSet/>
      <dgm:spPr/>
      <dgm:t>
        <a:bodyPr/>
        <a:lstStyle/>
        <a:p>
          <a:endParaRPr lang="it-IT" sz="1600"/>
        </a:p>
      </dgm:t>
    </dgm:pt>
    <dgm:pt modelId="{5782FADA-606F-4040-9498-554E0DC35F7E}">
      <dgm:prSet phldrT="[Testo]" custT="1"/>
      <dgm:spPr/>
      <dgm:t>
        <a:bodyPr/>
        <a:lstStyle/>
        <a:p>
          <a:r>
            <a:rPr lang="it-IT" sz="2000" dirty="0"/>
            <a:t>Presupposti giuridici</a:t>
          </a:r>
        </a:p>
      </dgm:t>
    </dgm:pt>
    <dgm:pt modelId="{86F498A7-6428-463B-BDE5-BCEB067E1216}" type="parTrans" cxnId="{025CF9FD-6184-47DD-9DFA-6C88E3B673B0}">
      <dgm:prSet/>
      <dgm:spPr/>
      <dgm:t>
        <a:bodyPr/>
        <a:lstStyle/>
        <a:p>
          <a:endParaRPr lang="it-IT" sz="1600"/>
        </a:p>
      </dgm:t>
    </dgm:pt>
    <dgm:pt modelId="{4E2B250B-8D91-4314-B9AC-B91EB740B18F}" type="sibTrans" cxnId="{025CF9FD-6184-47DD-9DFA-6C88E3B673B0}">
      <dgm:prSet/>
      <dgm:spPr/>
      <dgm:t>
        <a:bodyPr/>
        <a:lstStyle/>
        <a:p>
          <a:endParaRPr lang="it-IT" sz="1600"/>
        </a:p>
      </dgm:t>
    </dgm:pt>
    <dgm:pt modelId="{96233B51-C247-4EC5-91DA-7C7E9809AE0B}">
      <dgm:prSet phldrT="[Testo]" custT="1"/>
      <dgm:spPr/>
      <dgm:t>
        <a:bodyPr/>
        <a:lstStyle/>
        <a:p>
          <a:r>
            <a:rPr lang="it-IT" sz="2000" dirty="0"/>
            <a:t>Tipologia operatività</a:t>
          </a:r>
        </a:p>
      </dgm:t>
    </dgm:pt>
    <dgm:pt modelId="{472954BD-78AC-4AED-A7E6-7FC738A6306A}" type="parTrans" cxnId="{ABF45B5A-59AE-4F4B-91E9-C902017A3E07}">
      <dgm:prSet/>
      <dgm:spPr/>
      <dgm:t>
        <a:bodyPr/>
        <a:lstStyle/>
        <a:p>
          <a:endParaRPr lang="it-IT" sz="1600"/>
        </a:p>
      </dgm:t>
    </dgm:pt>
    <dgm:pt modelId="{74DAA1A1-71B9-4947-A5ED-5E8B01352049}" type="sibTrans" cxnId="{ABF45B5A-59AE-4F4B-91E9-C902017A3E07}">
      <dgm:prSet/>
      <dgm:spPr/>
      <dgm:t>
        <a:bodyPr/>
        <a:lstStyle/>
        <a:p>
          <a:endParaRPr lang="it-IT" sz="1600"/>
        </a:p>
      </dgm:t>
    </dgm:pt>
    <dgm:pt modelId="{157880AD-50BA-4110-AD4B-D1789A1CB327}">
      <dgm:prSet phldrT="[Testo]" custT="1"/>
      <dgm:spPr/>
      <dgm:t>
        <a:bodyPr/>
        <a:lstStyle/>
        <a:p>
          <a:r>
            <a:rPr lang="it-IT" sz="2000" dirty="0"/>
            <a:t>Informazioni utili per applicazione criteri ex art. 67 D. Lgs. n. 231/2007</a:t>
          </a:r>
        </a:p>
      </dgm:t>
    </dgm:pt>
    <dgm:pt modelId="{81939D26-A6EF-460A-99D4-8C708AC6A9BB}" type="parTrans" cxnId="{A311C28B-620A-4439-A84D-76273AA143D5}">
      <dgm:prSet/>
      <dgm:spPr/>
      <dgm:t>
        <a:bodyPr/>
        <a:lstStyle/>
        <a:p>
          <a:endParaRPr lang="it-IT" sz="1600"/>
        </a:p>
      </dgm:t>
    </dgm:pt>
    <dgm:pt modelId="{7C9005F1-93A8-4DC3-8445-676E94B45895}" type="sibTrans" cxnId="{A311C28B-620A-4439-A84D-76273AA143D5}">
      <dgm:prSet/>
      <dgm:spPr/>
      <dgm:t>
        <a:bodyPr/>
        <a:lstStyle/>
        <a:p>
          <a:endParaRPr lang="it-IT" sz="1600"/>
        </a:p>
      </dgm:t>
    </dgm:pt>
    <dgm:pt modelId="{DB959CD2-B829-48A9-9E7B-6BC2C87E3215}">
      <dgm:prSet phldrT="[Testo]" custT="1"/>
      <dgm:spPr/>
      <dgm:t>
        <a:bodyPr/>
        <a:lstStyle/>
        <a:p>
          <a:r>
            <a:rPr lang="it-IT" sz="2000" dirty="0"/>
            <a:t>Indicazione delle differenti sanzioni amministrative applicabili</a:t>
          </a:r>
        </a:p>
      </dgm:t>
    </dgm:pt>
    <dgm:pt modelId="{438EC82A-82A6-445A-BFB5-9E862B2D3109}" type="parTrans" cxnId="{47E7ED2A-BC9D-4E40-811E-8E4BDA394069}">
      <dgm:prSet/>
      <dgm:spPr/>
      <dgm:t>
        <a:bodyPr/>
        <a:lstStyle/>
        <a:p>
          <a:endParaRPr lang="it-IT" sz="1600"/>
        </a:p>
      </dgm:t>
    </dgm:pt>
    <dgm:pt modelId="{A0DFA140-3E46-4907-ACA2-918445C1D301}" type="sibTrans" cxnId="{47E7ED2A-BC9D-4E40-811E-8E4BDA394069}">
      <dgm:prSet/>
      <dgm:spPr/>
      <dgm:t>
        <a:bodyPr/>
        <a:lstStyle/>
        <a:p>
          <a:endParaRPr lang="it-IT" sz="1600"/>
        </a:p>
      </dgm:t>
    </dgm:pt>
    <dgm:pt modelId="{98187134-F780-4453-B4A0-DD3B568C75DF}" type="pres">
      <dgm:prSet presAssocID="{3460250F-F9F4-4FC3-936E-AF1414851E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809550-6FF4-4BAA-AB9B-0FB30D76314C}" type="pres">
      <dgm:prSet presAssocID="{E98635F5-3A0A-4AA5-B954-F308F3349DD4}" presName="parentText" presStyleLbl="node1" presStyleIdx="0" presStyleCnt="3" custScaleY="6419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44ECB7-6DB6-436F-9A31-E53279AC5EC7}" type="pres">
      <dgm:prSet presAssocID="{F76EFA80-4AD0-4460-BA81-08EA17ED9BFE}" presName="spacer" presStyleCnt="0"/>
      <dgm:spPr/>
    </dgm:pt>
    <dgm:pt modelId="{B4DC3BCC-992E-40B5-9479-20EB94E5C0FF}" type="pres">
      <dgm:prSet presAssocID="{D85598ED-C316-410B-9DB2-BDAA9AFB247D}" presName="parentText" presStyleLbl="node1" presStyleIdx="1" presStyleCnt="3" custScaleY="552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EF275F-3B15-4469-87C6-2858F4884A9C}" type="pres">
      <dgm:prSet presAssocID="{D85598ED-C316-410B-9DB2-BDAA9AFB24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116D72-4FBF-4725-A1CB-7025BFAA04BF}" type="pres">
      <dgm:prSet presAssocID="{F044D75C-EB0E-4E62-A12D-9D4F477C8539}" presName="parentText" presStyleLbl="node1" presStyleIdx="2" presStyleCnt="3" custScaleY="5576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3D3B71-838D-4794-9668-386DB13415B6}" type="pres">
      <dgm:prSet presAssocID="{F044D75C-EB0E-4E62-A12D-9D4F477C85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314424B-7799-4E7A-8A64-37CC9184D23A}" type="presOf" srcId="{3460250F-F9F4-4FC3-936E-AF1414851E59}" destId="{98187134-F780-4453-B4A0-DD3B568C75DF}" srcOrd="0" destOrd="0" presId="urn:microsoft.com/office/officeart/2005/8/layout/vList2"/>
    <dgm:cxn modelId="{EE295E56-3452-4A99-9530-8F9BAAB8C1CE}" type="presOf" srcId="{F044D75C-EB0E-4E62-A12D-9D4F477C8539}" destId="{2A116D72-4FBF-4725-A1CB-7025BFAA04BF}" srcOrd="0" destOrd="0" presId="urn:microsoft.com/office/officeart/2005/8/layout/vList2"/>
    <dgm:cxn modelId="{1803071D-8A96-4658-8B31-4E5BE903B29D}" srcId="{3460250F-F9F4-4FC3-936E-AF1414851E59}" destId="{E98635F5-3A0A-4AA5-B954-F308F3349DD4}" srcOrd="0" destOrd="0" parTransId="{A322E796-EBCC-4112-90E3-BF39C40655E8}" sibTransId="{F76EFA80-4AD0-4460-BA81-08EA17ED9BFE}"/>
    <dgm:cxn modelId="{C48A6FAB-A998-4227-9B9C-7FCDD4F94E6A}" type="presOf" srcId="{E98635F5-3A0A-4AA5-B954-F308F3349DD4}" destId="{C1809550-6FF4-4BAA-AB9B-0FB30D76314C}" srcOrd="0" destOrd="0" presId="urn:microsoft.com/office/officeart/2005/8/layout/vList2"/>
    <dgm:cxn modelId="{47E7ED2A-BC9D-4E40-811E-8E4BDA394069}" srcId="{F044D75C-EB0E-4E62-A12D-9D4F477C8539}" destId="{DB959CD2-B829-48A9-9E7B-6BC2C87E3215}" srcOrd="4" destOrd="0" parTransId="{438EC82A-82A6-445A-BFB5-9E862B2D3109}" sibTransId="{A0DFA140-3E46-4907-ACA2-918445C1D301}"/>
    <dgm:cxn modelId="{C05CC1C1-C9D2-4F0B-A1B0-2A2902533CF7}" srcId="{D85598ED-C316-410B-9DB2-BDAA9AFB247D}" destId="{BA072EF9-0713-4ABF-8E4F-1CABFDA2C5A6}" srcOrd="0" destOrd="0" parTransId="{E57F685F-E79F-4EB8-A91C-419982F04C53}" sibTransId="{7F257F1E-3045-45CA-BA13-829CC068A05D}"/>
    <dgm:cxn modelId="{7A10AA42-4E9D-45DB-9F3F-B98243DA6B30}" type="presOf" srcId="{5782FADA-606F-4040-9498-554E0DC35F7E}" destId="{0B3D3B71-838D-4794-9668-386DB13415B6}" srcOrd="0" destOrd="1" presId="urn:microsoft.com/office/officeart/2005/8/layout/vList2"/>
    <dgm:cxn modelId="{A311C28B-620A-4439-A84D-76273AA143D5}" srcId="{F044D75C-EB0E-4E62-A12D-9D4F477C8539}" destId="{157880AD-50BA-4110-AD4B-D1789A1CB327}" srcOrd="3" destOrd="0" parTransId="{81939D26-A6EF-460A-99D4-8C708AC6A9BB}" sibTransId="{7C9005F1-93A8-4DC3-8445-676E94B45895}"/>
    <dgm:cxn modelId="{025CF9FD-6184-47DD-9DFA-6C88E3B673B0}" srcId="{F044D75C-EB0E-4E62-A12D-9D4F477C8539}" destId="{5782FADA-606F-4040-9498-554E0DC35F7E}" srcOrd="1" destOrd="0" parTransId="{86F498A7-6428-463B-BDE5-BCEB067E1216}" sibTransId="{4E2B250B-8D91-4314-B9AC-B91EB740B18F}"/>
    <dgm:cxn modelId="{13B26EF1-5F00-41E7-ABB0-9655CE091F95}" srcId="{D85598ED-C316-410B-9DB2-BDAA9AFB247D}" destId="{97912F95-75FA-4E77-AF37-152BDB0AA042}" srcOrd="1" destOrd="0" parTransId="{55E46FDC-BC0A-4335-84F8-82DE081CF485}" sibTransId="{57797A70-BFE5-4ED3-B6E0-EEEFD4B64818}"/>
    <dgm:cxn modelId="{0BC26968-B36E-4717-94F9-4E2DCA6B5C22}" type="presOf" srcId="{97912F95-75FA-4E77-AF37-152BDB0AA042}" destId="{E2EF275F-3B15-4469-87C6-2858F4884A9C}" srcOrd="0" destOrd="1" presId="urn:microsoft.com/office/officeart/2005/8/layout/vList2"/>
    <dgm:cxn modelId="{EE5C22AA-FAF9-45F9-823A-94B09428654D}" type="presOf" srcId="{DB959CD2-B829-48A9-9E7B-6BC2C87E3215}" destId="{0B3D3B71-838D-4794-9668-386DB13415B6}" srcOrd="0" destOrd="4" presId="urn:microsoft.com/office/officeart/2005/8/layout/vList2"/>
    <dgm:cxn modelId="{B4BEB09E-6C41-47FD-A1DC-15DE12A52BBF}" type="presOf" srcId="{96233B51-C247-4EC5-91DA-7C7E9809AE0B}" destId="{0B3D3B71-838D-4794-9668-386DB13415B6}" srcOrd="0" destOrd="2" presId="urn:microsoft.com/office/officeart/2005/8/layout/vList2"/>
    <dgm:cxn modelId="{C86988EB-E4B0-4EF5-A194-619424B35E5C}" type="presOf" srcId="{157880AD-50BA-4110-AD4B-D1789A1CB327}" destId="{0B3D3B71-838D-4794-9668-386DB13415B6}" srcOrd="0" destOrd="3" presId="urn:microsoft.com/office/officeart/2005/8/layout/vList2"/>
    <dgm:cxn modelId="{8D98D9FD-4825-444E-B8C1-C3FBF237BCBA}" srcId="{F044D75C-EB0E-4E62-A12D-9D4F477C8539}" destId="{288735BD-B7ED-4FCE-A5A9-90258B94D44B}" srcOrd="0" destOrd="0" parTransId="{B6CBCF5B-EA1E-486D-95E2-AEC425B03F34}" sibTransId="{9C21364E-B9CD-46D8-B069-ECEFF72E81DC}"/>
    <dgm:cxn modelId="{DDB4ACB0-379D-40D8-A7A1-DB6636D5ABE4}" srcId="{3460250F-F9F4-4FC3-936E-AF1414851E59}" destId="{D85598ED-C316-410B-9DB2-BDAA9AFB247D}" srcOrd="1" destOrd="0" parTransId="{AEA5A469-4FBB-46B5-8DA7-69276B49EFEF}" sibTransId="{B47083F4-8D01-4A5C-BCA0-5C2CD2E88253}"/>
    <dgm:cxn modelId="{D0779059-573A-49D6-A81E-485628E99D0E}" type="presOf" srcId="{D85598ED-C316-410B-9DB2-BDAA9AFB247D}" destId="{B4DC3BCC-992E-40B5-9479-20EB94E5C0FF}" srcOrd="0" destOrd="0" presId="urn:microsoft.com/office/officeart/2005/8/layout/vList2"/>
    <dgm:cxn modelId="{ABF45B5A-59AE-4F4B-91E9-C902017A3E07}" srcId="{F044D75C-EB0E-4E62-A12D-9D4F477C8539}" destId="{96233B51-C247-4EC5-91DA-7C7E9809AE0B}" srcOrd="2" destOrd="0" parTransId="{472954BD-78AC-4AED-A7E6-7FC738A6306A}" sibTransId="{74DAA1A1-71B9-4947-A5ED-5E8B01352049}"/>
    <dgm:cxn modelId="{27159D66-E14F-4090-A979-0ED4ECBAE119}" srcId="{3460250F-F9F4-4FC3-936E-AF1414851E59}" destId="{F044D75C-EB0E-4E62-A12D-9D4F477C8539}" srcOrd="2" destOrd="0" parTransId="{37B5B3AB-FF0E-4892-8F0C-D97568701A96}" sibTransId="{556F68F2-D311-4A60-B763-E8E2DDCEC852}"/>
    <dgm:cxn modelId="{08FF53E8-2BAE-471F-B067-175AE01CD277}" type="presOf" srcId="{BA072EF9-0713-4ABF-8E4F-1CABFDA2C5A6}" destId="{E2EF275F-3B15-4469-87C6-2858F4884A9C}" srcOrd="0" destOrd="0" presId="urn:microsoft.com/office/officeart/2005/8/layout/vList2"/>
    <dgm:cxn modelId="{9FEE9D43-387C-40A9-B8B7-0344D7C2F9BA}" type="presOf" srcId="{5D9B68BF-8873-4364-AA90-2C4F4AF0AC30}" destId="{E2EF275F-3B15-4469-87C6-2858F4884A9C}" srcOrd="0" destOrd="2" presId="urn:microsoft.com/office/officeart/2005/8/layout/vList2"/>
    <dgm:cxn modelId="{4BA8BAFB-ED7A-40AB-B5E3-CA11A0A41581}" srcId="{D85598ED-C316-410B-9DB2-BDAA9AFB247D}" destId="{5D9B68BF-8873-4364-AA90-2C4F4AF0AC30}" srcOrd="2" destOrd="0" parTransId="{95A579CA-D253-4F02-B643-D92FF0B12B9B}" sibTransId="{7001625B-E5F5-4E49-8AC3-775EB17C9643}"/>
    <dgm:cxn modelId="{811DE527-39E0-41A7-8A0D-0B2CCADCA3C3}" type="presOf" srcId="{288735BD-B7ED-4FCE-A5A9-90258B94D44B}" destId="{0B3D3B71-838D-4794-9668-386DB13415B6}" srcOrd="0" destOrd="0" presId="urn:microsoft.com/office/officeart/2005/8/layout/vList2"/>
    <dgm:cxn modelId="{9373363B-F0F1-47F4-9CAB-361751621E5C}" type="presParOf" srcId="{98187134-F780-4453-B4A0-DD3B568C75DF}" destId="{C1809550-6FF4-4BAA-AB9B-0FB30D76314C}" srcOrd="0" destOrd="0" presId="urn:microsoft.com/office/officeart/2005/8/layout/vList2"/>
    <dgm:cxn modelId="{693E1D32-260C-4A8E-AAFB-826AA6306A55}" type="presParOf" srcId="{98187134-F780-4453-B4A0-DD3B568C75DF}" destId="{D144ECB7-6DB6-436F-9A31-E53279AC5EC7}" srcOrd="1" destOrd="0" presId="urn:microsoft.com/office/officeart/2005/8/layout/vList2"/>
    <dgm:cxn modelId="{B2A196EC-28C6-474C-ACBF-B992BD21ADE9}" type="presParOf" srcId="{98187134-F780-4453-B4A0-DD3B568C75DF}" destId="{B4DC3BCC-992E-40B5-9479-20EB94E5C0FF}" srcOrd="2" destOrd="0" presId="urn:microsoft.com/office/officeart/2005/8/layout/vList2"/>
    <dgm:cxn modelId="{35C7E50C-76D9-4B1A-8EB7-197BF8B3705F}" type="presParOf" srcId="{98187134-F780-4453-B4A0-DD3B568C75DF}" destId="{E2EF275F-3B15-4469-87C6-2858F4884A9C}" srcOrd="3" destOrd="0" presId="urn:microsoft.com/office/officeart/2005/8/layout/vList2"/>
    <dgm:cxn modelId="{33EC1D89-5AC0-42A3-9F7F-D8F2CEF353BC}" type="presParOf" srcId="{98187134-F780-4453-B4A0-DD3B568C75DF}" destId="{2A116D72-4FBF-4725-A1CB-7025BFAA04BF}" srcOrd="4" destOrd="0" presId="urn:microsoft.com/office/officeart/2005/8/layout/vList2"/>
    <dgm:cxn modelId="{9F85D6AB-F288-49CD-BD8D-406819299C06}" type="presParOf" srcId="{98187134-F780-4453-B4A0-DD3B568C75DF}" destId="{0B3D3B71-838D-4794-9668-386DB13415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60250F-F9F4-4FC3-936E-AF1414851E5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98635F5-3A0A-4AA5-B954-F308F3349DD4}">
      <dgm:prSet phldrT="[Testo]" custT="1"/>
      <dgm:spPr/>
      <dgm:t>
        <a:bodyPr/>
        <a:lstStyle/>
        <a:p>
          <a:r>
            <a:rPr lang="it-IT" sz="2800" dirty="0"/>
            <a:t>Chiaro, trasparente e costruttivo contraddittorio</a:t>
          </a:r>
        </a:p>
      </dgm:t>
    </dgm:pt>
    <dgm:pt modelId="{A322E796-EBCC-4112-90E3-BF39C40655E8}" type="parTrans" cxnId="{1803071D-8A96-4658-8B31-4E5BE903B29D}">
      <dgm:prSet/>
      <dgm:spPr/>
      <dgm:t>
        <a:bodyPr/>
        <a:lstStyle/>
        <a:p>
          <a:endParaRPr lang="it-IT" sz="1600"/>
        </a:p>
      </dgm:t>
    </dgm:pt>
    <dgm:pt modelId="{F76EFA80-4AD0-4460-BA81-08EA17ED9BFE}" type="sibTrans" cxnId="{1803071D-8A96-4658-8B31-4E5BE903B29D}">
      <dgm:prSet/>
      <dgm:spPr/>
      <dgm:t>
        <a:bodyPr/>
        <a:lstStyle/>
        <a:p>
          <a:endParaRPr lang="it-IT" sz="1600"/>
        </a:p>
      </dgm:t>
    </dgm:pt>
    <dgm:pt modelId="{D85598ED-C316-410B-9DB2-BDAA9AFB247D}">
      <dgm:prSet phldrT="[Testo]" custT="1"/>
      <dgm:spPr/>
      <dgm:t>
        <a:bodyPr/>
        <a:lstStyle/>
        <a:p>
          <a:r>
            <a:rPr lang="it-IT" sz="2800" dirty="0"/>
            <a:t>Rispetto termini</a:t>
          </a:r>
        </a:p>
      </dgm:t>
    </dgm:pt>
    <dgm:pt modelId="{AEA5A469-4FBB-46B5-8DA7-69276B49EFEF}" type="parTrans" cxnId="{DDB4ACB0-379D-40D8-A7A1-DB6636D5ABE4}">
      <dgm:prSet/>
      <dgm:spPr/>
      <dgm:t>
        <a:bodyPr/>
        <a:lstStyle/>
        <a:p>
          <a:endParaRPr lang="it-IT" sz="1600"/>
        </a:p>
      </dgm:t>
    </dgm:pt>
    <dgm:pt modelId="{B47083F4-8D01-4A5C-BCA0-5C2CD2E88253}" type="sibTrans" cxnId="{DDB4ACB0-379D-40D8-A7A1-DB6636D5ABE4}">
      <dgm:prSet/>
      <dgm:spPr/>
      <dgm:t>
        <a:bodyPr/>
        <a:lstStyle/>
        <a:p>
          <a:endParaRPr lang="it-IT" sz="1600"/>
        </a:p>
      </dgm:t>
    </dgm:pt>
    <dgm:pt modelId="{BA072EF9-0713-4ABF-8E4F-1CABFDA2C5A6}">
      <dgm:prSet phldrT="[Testo]" custT="1"/>
      <dgm:spPr/>
      <dgm:t>
        <a:bodyPr/>
        <a:lstStyle/>
        <a:p>
          <a:r>
            <a:rPr lang="it-IT" sz="2000" dirty="0"/>
            <a:t>Decadenza</a:t>
          </a:r>
        </a:p>
      </dgm:t>
    </dgm:pt>
    <dgm:pt modelId="{E57F685F-E79F-4EB8-A91C-419982F04C53}" type="parTrans" cxnId="{C05CC1C1-C9D2-4F0B-A1B0-2A2902533CF7}">
      <dgm:prSet/>
      <dgm:spPr/>
      <dgm:t>
        <a:bodyPr/>
        <a:lstStyle/>
        <a:p>
          <a:endParaRPr lang="it-IT" sz="1600"/>
        </a:p>
      </dgm:t>
    </dgm:pt>
    <dgm:pt modelId="{7F257F1E-3045-45CA-BA13-829CC068A05D}" type="sibTrans" cxnId="{C05CC1C1-C9D2-4F0B-A1B0-2A2902533CF7}">
      <dgm:prSet/>
      <dgm:spPr/>
      <dgm:t>
        <a:bodyPr/>
        <a:lstStyle/>
        <a:p>
          <a:endParaRPr lang="it-IT" sz="1600"/>
        </a:p>
      </dgm:t>
    </dgm:pt>
    <dgm:pt modelId="{97912F95-75FA-4E77-AF37-152BDB0AA042}">
      <dgm:prSet phldrT="[Testo]" custT="1"/>
      <dgm:spPr/>
      <dgm:t>
        <a:bodyPr/>
        <a:lstStyle/>
        <a:p>
          <a:r>
            <a:rPr lang="it-IT" sz="2000" dirty="0"/>
            <a:t>Notifica</a:t>
          </a:r>
        </a:p>
      </dgm:t>
    </dgm:pt>
    <dgm:pt modelId="{55E46FDC-BC0A-4335-84F8-82DE081CF485}" type="parTrans" cxnId="{13B26EF1-5F00-41E7-ABB0-9655CE091F95}">
      <dgm:prSet/>
      <dgm:spPr/>
      <dgm:t>
        <a:bodyPr/>
        <a:lstStyle/>
        <a:p>
          <a:endParaRPr lang="it-IT" sz="1600"/>
        </a:p>
      </dgm:t>
    </dgm:pt>
    <dgm:pt modelId="{57797A70-BFE5-4ED3-B6E0-EEEFD4B64818}" type="sibTrans" cxnId="{13B26EF1-5F00-41E7-ABB0-9655CE091F95}">
      <dgm:prSet/>
      <dgm:spPr/>
      <dgm:t>
        <a:bodyPr/>
        <a:lstStyle/>
        <a:p>
          <a:endParaRPr lang="it-IT" sz="1600"/>
        </a:p>
      </dgm:t>
    </dgm:pt>
    <dgm:pt modelId="{5D9B68BF-8873-4364-AA90-2C4F4AF0AC30}">
      <dgm:prSet phldrT="[Testo]" custT="1"/>
      <dgm:spPr/>
      <dgm:t>
        <a:bodyPr/>
        <a:lstStyle/>
        <a:p>
          <a:r>
            <a:rPr lang="it-IT" sz="2000" dirty="0"/>
            <a:t>Prescrizione dell’azione amministrativa</a:t>
          </a:r>
        </a:p>
      </dgm:t>
    </dgm:pt>
    <dgm:pt modelId="{95A579CA-D253-4F02-B643-D92FF0B12B9B}" type="parTrans" cxnId="{4BA8BAFB-ED7A-40AB-B5E3-CA11A0A41581}">
      <dgm:prSet/>
      <dgm:spPr/>
      <dgm:t>
        <a:bodyPr/>
        <a:lstStyle/>
        <a:p>
          <a:endParaRPr lang="it-IT" sz="1600"/>
        </a:p>
      </dgm:t>
    </dgm:pt>
    <dgm:pt modelId="{7001625B-E5F5-4E49-8AC3-775EB17C9643}" type="sibTrans" cxnId="{4BA8BAFB-ED7A-40AB-B5E3-CA11A0A41581}">
      <dgm:prSet/>
      <dgm:spPr/>
      <dgm:t>
        <a:bodyPr/>
        <a:lstStyle/>
        <a:p>
          <a:endParaRPr lang="it-IT" sz="1600"/>
        </a:p>
      </dgm:t>
    </dgm:pt>
    <dgm:pt modelId="{98187134-F780-4453-B4A0-DD3B568C75DF}" type="pres">
      <dgm:prSet presAssocID="{3460250F-F9F4-4FC3-936E-AF1414851E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809550-6FF4-4BAA-AB9B-0FB30D76314C}" type="pres">
      <dgm:prSet presAssocID="{E98635F5-3A0A-4AA5-B954-F308F3349DD4}" presName="parentText" presStyleLbl="node1" presStyleIdx="0" presStyleCnt="2" custScaleY="6419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44ECB7-6DB6-436F-9A31-E53279AC5EC7}" type="pres">
      <dgm:prSet presAssocID="{F76EFA80-4AD0-4460-BA81-08EA17ED9BFE}" presName="spacer" presStyleCnt="0"/>
      <dgm:spPr/>
    </dgm:pt>
    <dgm:pt modelId="{B4DC3BCC-992E-40B5-9479-20EB94E5C0FF}" type="pres">
      <dgm:prSet presAssocID="{D85598ED-C316-410B-9DB2-BDAA9AFB247D}" presName="parentText" presStyleLbl="node1" presStyleIdx="1" presStyleCnt="2" custScaleY="5520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EF275F-3B15-4469-87C6-2858F4884A9C}" type="pres">
      <dgm:prSet presAssocID="{D85598ED-C316-410B-9DB2-BDAA9AFB24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DB4ACB0-379D-40D8-A7A1-DB6636D5ABE4}" srcId="{3460250F-F9F4-4FC3-936E-AF1414851E59}" destId="{D85598ED-C316-410B-9DB2-BDAA9AFB247D}" srcOrd="1" destOrd="0" parTransId="{AEA5A469-4FBB-46B5-8DA7-69276B49EFEF}" sibTransId="{B47083F4-8D01-4A5C-BCA0-5C2CD2E88253}"/>
    <dgm:cxn modelId="{08FF53E8-2BAE-471F-B067-175AE01CD277}" type="presOf" srcId="{BA072EF9-0713-4ABF-8E4F-1CABFDA2C5A6}" destId="{E2EF275F-3B15-4469-87C6-2858F4884A9C}" srcOrd="0" destOrd="0" presId="urn:microsoft.com/office/officeart/2005/8/layout/vList2"/>
    <dgm:cxn modelId="{9FEE9D43-387C-40A9-B8B7-0344D7C2F9BA}" type="presOf" srcId="{5D9B68BF-8873-4364-AA90-2C4F4AF0AC30}" destId="{E2EF275F-3B15-4469-87C6-2858F4884A9C}" srcOrd="0" destOrd="2" presId="urn:microsoft.com/office/officeart/2005/8/layout/vList2"/>
    <dgm:cxn modelId="{C05CC1C1-C9D2-4F0B-A1B0-2A2902533CF7}" srcId="{D85598ED-C316-410B-9DB2-BDAA9AFB247D}" destId="{BA072EF9-0713-4ABF-8E4F-1CABFDA2C5A6}" srcOrd="0" destOrd="0" parTransId="{E57F685F-E79F-4EB8-A91C-419982F04C53}" sibTransId="{7F257F1E-3045-45CA-BA13-829CC068A05D}"/>
    <dgm:cxn modelId="{4BA8BAFB-ED7A-40AB-B5E3-CA11A0A41581}" srcId="{D85598ED-C316-410B-9DB2-BDAA9AFB247D}" destId="{5D9B68BF-8873-4364-AA90-2C4F4AF0AC30}" srcOrd="2" destOrd="0" parTransId="{95A579CA-D253-4F02-B643-D92FF0B12B9B}" sibTransId="{7001625B-E5F5-4E49-8AC3-775EB17C9643}"/>
    <dgm:cxn modelId="{D0779059-573A-49D6-A81E-485628E99D0E}" type="presOf" srcId="{D85598ED-C316-410B-9DB2-BDAA9AFB247D}" destId="{B4DC3BCC-992E-40B5-9479-20EB94E5C0FF}" srcOrd="0" destOrd="0" presId="urn:microsoft.com/office/officeart/2005/8/layout/vList2"/>
    <dgm:cxn modelId="{0BC26968-B36E-4717-94F9-4E2DCA6B5C22}" type="presOf" srcId="{97912F95-75FA-4E77-AF37-152BDB0AA042}" destId="{E2EF275F-3B15-4469-87C6-2858F4884A9C}" srcOrd="0" destOrd="1" presId="urn:microsoft.com/office/officeart/2005/8/layout/vList2"/>
    <dgm:cxn modelId="{7314424B-7799-4E7A-8A64-37CC9184D23A}" type="presOf" srcId="{3460250F-F9F4-4FC3-936E-AF1414851E59}" destId="{98187134-F780-4453-B4A0-DD3B568C75DF}" srcOrd="0" destOrd="0" presId="urn:microsoft.com/office/officeart/2005/8/layout/vList2"/>
    <dgm:cxn modelId="{C48A6FAB-A998-4227-9B9C-7FCDD4F94E6A}" type="presOf" srcId="{E98635F5-3A0A-4AA5-B954-F308F3349DD4}" destId="{C1809550-6FF4-4BAA-AB9B-0FB30D76314C}" srcOrd="0" destOrd="0" presId="urn:microsoft.com/office/officeart/2005/8/layout/vList2"/>
    <dgm:cxn modelId="{13B26EF1-5F00-41E7-ABB0-9655CE091F95}" srcId="{D85598ED-C316-410B-9DB2-BDAA9AFB247D}" destId="{97912F95-75FA-4E77-AF37-152BDB0AA042}" srcOrd="1" destOrd="0" parTransId="{55E46FDC-BC0A-4335-84F8-82DE081CF485}" sibTransId="{57797A70-BFE5-4ED3-B6E0-EEEFD4B64818}"/>
    <dgm:cxn modelId="{1803071D-8A96-4658-8B31-4E5BE903B29D}" srcId="{3460250F-F9F4-4FC3-936E-AF1414851E59}" destId="{E98635F5-3A0A-4AA5-B954-F308F3349DD4}" srcOrd="0" destOrd="0" parTransId="{A322E796-EBCC-4112-90E3-BF39C40655E8}" sibTransId="{F76EFA80-4AD0-4460-BA81-08EA17ED9BFE}"/>
    <dgm:cxn modelId="{9373363B-F0F1-47F4-9CAB-361751621E5C}" type="presParOf" srcId="{98187134-F780-4453-B4A0-DD3B568C75DF}" destId="{C1809550-6FF4-4BAA-AB9B-0FB30D76314C}" srcOrd="0" destOrd="0" presId="urn:microsoft.com/office/officeart/2005/8/layout/vList2"/>
    <dgm:cxn modelId="{693E1D32-260C-4A8E-AAFB-826AA6306A55}" type="presParOf" srcId="{98187134-F780-4453-B4A0-DD3B568C75DF}" destId="{D144ECB7-6DB6-436F-9A31-E53279AC5EC7}" srcOrd="1" destOrd="0" presId="urn:microsoft.com/office/officeart/2005/8/layout/vList2"/>
    <dgm:cxn modelId="{B2A196EC-28C6-474C-ACBF-B992BD21ADE9}" type="presParOf" srcId="{98187134-F780-4453-B4A0-DD3B568C75DF}" destId="{B4DC3BCC-992E-40B5-9479-20EB94E5C0FF}" srcOrd="2" destOrd="0" presId="urn:microsoft.com/office/officeart/2005/8/layout/vList2"/>
    <dgm:cxn modelId="{35C7E50C-76D9-4B1A-8EB7-197BF8B3705F}" type="presParOf" srcId="{98187134-F780-4453-B4A0-DD3B568C75DF}" destId="{E2EF275F-3B15-4469-87C6-2858F4884A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6E900-F019-4347-B57A-0EEAB2642176}">
      <dsp:nvSpPr>
        <dsp:cNvPr id="0" name=""/>
        <dsp:cNvSpPr/>
      </dsp:nvSpPr>
      <dsp:spPr>
        <a:xfrm rot="10800000">
          <a:off x="442441" y="2827"/>
          <a:ext cx="6763888" cy="808237"/>
        </a:xfrm>
        <a:prstGeom prst="homePlate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41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Gli attori istituzionali e gli obblighi AML/CFT</a:t>
          </a:r>
        </a:p>
      </dsp:txBody>
      <dsp:txXfrm rot="10800000">
        <a:off x="644500" y="2827"/>
        <a:ext cx="6561829" cy="808237"/>
      </dsp:txXfrm>
    </dsp:sp>
    <dsp:sp modelId="{CF7556DE-3640-499C-ABE5-8D37412FA741}">
      <dsp:nvSpPr>
        <dsp:cNvPr id="0" name=""/>
        <dsp:cNvSpPr/>
      </dsp:nvSpPr>
      <dsp:spPr>
        <a:xfrm>
          <a:off x="0" y="0"/>
          <a:ext cx="808237" cy="8082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7C286-F74A-4CC9-83B8-A413F030C989}">
      <dsp:nvSpPr>
        <dsp:cNvPr id="0" name=""/>
        <dsp:cNvSpPr/>
      </dsp:nvSpPr>
      <dsp:spPr>
        <a:xfrm rot="10800000">
          <a:off x="385448" y="1052329"/>
          <a:ext cx="6820703" cy="808237"/>
        </a:xfrm>
        <a:prstGeom prst="homePlate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41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Gli interventi antiriciclaggio</a:t>
          </a:r>
        </a:p>
      </dsp:txBody>
      <dsp:txXfrm rot="10800000">
        <a:off x="587507" y="1052329"/>
        <a:ext cx="6618644" cy="808237"/>
      </dsp:txXfrm>
    </dsp:sp>
    <dsp:sp modelId="{C172B57D-FB8B-4D9C-B2A4-DA1D34118334}">
      <dsp:nvSpPr>
        <dsp:cNvPr id="0" name=""/>
        <dsp:cNvSpPr/>
      </dsp:nvSpPr>
      <dsp:spPr>
        <a:xfrm>
          <a:off x="0" y="1061454"/>
          <a:ext cx="808237" cy="8082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D621F-9743-40F8-8E81-2E515C3AD142}">
      <dsp:nvSpPr>
        <dsp:cNvPr id="0" name=""/>
        <dsp:cNvSpPr/>
      </dsp:nvSpPr>
      <dsp:spPr>
        <a:xfrm rot="10800000">
          <a:off x="435549" y="2101832"/>
          <a:ext cx="6777672" cy="808237"/>
        </a:xfrm>
        <a:prstGeom prst="homePlate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41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Il sistema sanzionatorio antiriciclaggio</a:t>
          </a:r>
        </a:p>
      </dsp:txBody>
      <dsp:txXfrm rot="10800000">
        <a:off x="637608" y="2101832"/>
        <a:ext cx="6575613" cy="808237"/>
      </dsp:txXfrm>
    </dsp:sp>
    <dsp:sp modelId="{ED7FF09F-E7D1-4F90-A714-D329A194A8E7}">
      <dsp:nvSpPr>
        <dsp:cNvPr id="0" name=""/>
        <dsp:cNvSpPr/>
      </dsp:nvSpPr>
      <dsp:spPr>
        <a:xfrm>
          <a:off x="0" y="2130266"/>
          <a:ext cx="808237" cy="80823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F956B-CB8C-4276-9D3E-DCF7517540B4}">
      <dsp:nvSpPr>
        <dsp:cNvPr id="0" name=""/>
        <dsp:cNvSpPr/>
      </dsp:nvSpPr>
      <dsp:spPr>
        <a:xfrm rot="10800000">
          <a:off x="457828" y="3151335"/>
          <a:ext cx="6733115" cy="808237"/>
        </a:xfrm>
        <a:prstGeom prst="homePlate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41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Le procedure di contestazione e verbalizzazione della Guardia di finanza</a:t>
          </a:r>
        </a:p>
      </dsp:txBody>
      <dsp:txXfrm rot="10800000">
        <a:off x="659887" y="3151335"/>
        <a:ext cx="6531056" cy="808237"/>
      </dsp:txXfrm>
    </dsp:sp>
    <dsp:sp modelId="{1977D4AE-4B4A-48F0-9802-14F243474F9E}">
      <dsp:nvSpPr>
        <dsp:cNvPr id="0" name=""/>
        <dsp:cNvSpPr/>
      </dsp:nvSpPr>
      <dsp:spPr>
        <a:xfrm>
          <a:off x="0" y="3151335"/>
          <a:ext cx="808237" cy="808237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F1F79-73F5-42CD-AF0E-57C773615E74}">
      <dsp:nvSpPr>
        <dsp:cNvPr id="0" name=""/>
        <dsp:cNvSpPr/>
      </dsp:nvSpPr>
      <dsp:spPr>
        <a:xfrm>
          <a:off x="2439326" y="4143144"/>
          <a:ext cx="489378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E4105-F959-4FDC-850C-E1254B057627}">
      <dsp:nvSpPr>
        <dsp:cNvPr id="0" name=""/>
        <dsp:cNvSpPr/>
      </dsp:nvSpPr>
      <dsp:spPr>
        <a:xfrm>
          <a:off x="2439326" y="2437143"/>
          <a:ext cx="419188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4BB68-5C86-4B95-80F1-213F792313E1}">
      <dsp:nvSpPr>
        <dsp:cNvPr id="0" name=""/>
        <dsp:cNvSpPr/>
      </dsp:nvSpPr>
      <dsp:spPr>
        <a:xfrm>
          <a:off x="2439326" y="731143"/>
          <a:ext cx="489378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32858-8CA4-4500-BBE8-4969239ED14F}">
      <dsp:nvSpPr>
        <dsp:cNvPr id="0" name=""/>
        <dsp:cNvSpPr/>
      </dsp:nvSpPr>
      <dsp:spPr>
        <a:xfrm>
          <a:off x="2182" y="0"/>
          <a:ext cx="4874288" cy="487428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r="1000" b="32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619EE-60C5-43FE-A137-EE2A0E439A12}">
      <dsp:nvSpPr>
        <dsp:cNvPr id="0" name=""/>
        <dsp:cNvSpPr/>
      </dsp:nvSpPr>
      <dsp:spPr>
        <a:xfrm>
          <a:off x="579922" y="2438638"/>
          <a:ext cx="3752749" cy="1749903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Perpetrators of financial crimes need to clean up illicit proceeds through multiple operations to break the link between the money and its illicit origin.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79922" y="2438638"/>
        <a:ext cx="3752749" cy="1749903"/>
      </dsp:txXfrm>
    </dsp:sp>
    <dsp:sp modelId="{27C885F0-813F-41F3-A3A7-3B638C34D076}">
      <dsp:nvSpPr>
        <dsp:cNvPr id="0" name=""/>
        <dsp:cNvSpPr/>
      </dsp:nvSpPr>
      <dsp:spPr>
        <a:xfrm>
          <a:off x="6601968" y="0"/>
          <a:ext cx="1462286" cy="146228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BFAF8-5C9A-4E8E-A59C-6C42B136EA00}">
      <dsp:nvSpPr>
        <dsp:cNvPr id="0" name=""/>
        <dsp:cNvSpPr/>
      </dsp:nvSpPr>
      <dsp:spPr>
        <a:xfrm>
          <a:off x="8076790" y="175372"/>
          <a:ext cx="3561214" cy="146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The 40 FATF </a:t>
          </a:r>
          <a:r>
            <a:rPr lang="en-US" sz="1600" b="0" i="0" kern="1200" dirty="0" smtClean="0"/>
            <a:t>(</a:t>
          </a:r>
          <a:r>
            <a:rPr lang="en-US" sz="1600" b="0" i="1" kern="1200" dirty="0" smtClean="0"/>
            <a:t>Financial Action Task Force</a:t>
          </a:r>
          <a:r>
            <a:rPr lang="en-US" sz="1600" b="0" i="0" kern="1200" dirty="0" smtClean="0"/>
            <a:t>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/>
            <a:t>È un organismo intergovernativo internazionale che ha lo scopo di sviluppare e promuovere politiche per contrastare il riciclaggio di denaro e il finanziamento del terrorismo. </a:t>
          </a:r>
          <a:endParaRPr lang="it-IT" sz="1600" kern="1200" dirty="0"/>
        </a:p>
      </dsp:txBody>
      <dsp:txXfrm>
        <a:off x="8076790" y="175372"/>
        <a:ext cx="3561214" cy="1462286"/>
      </dsp:txXfrm>
    </dsp:sp>
    <dsp:sp modelId="{5D940EA8-7F5E-4F05-9270-01F1CBB82AA8}">
      <dsp:nvSpPr>
        <dsp:cNvPr id="0" name=""/>
        <dsp:cNvSpPr/>
      </dsp:nvSpPr>
      <dsp:spPr>
        <a:xfrm>
          <a:off x="5900071" y="1706000"/>
          <a:ext cx="1462286" cy="146228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57726-D995-4E7F-8069-53B87C5CF067}">
      <dsp:nvSpPr>
        <dsp:cNvPr id="0" name=""/>
        <dsp:cNvSpPr/>
      </dsp:nvSpPr>
      <dsp:spPr>
        <a:xfrm>
          <a:off x="7362357" y="1706000"/>
          <a:ext cx="4471004" cy="146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/>
            <a:t>Legislative package to strengthen the EU’s anti-money laundering rules.</a:t>
          </a:r>
          <a:endParaRPr lang="it-IT" sz="1600" u="none" kern="1200" dirty="0"/>
        </a:p>
      </dsp:txBody>
      <dsp:txXfrm>
        <a:off x="7362357" y="1706000"/>
        <a:ext cx="4471004" cy="1462286"/>
      </dsp:txXfrm>
    </dsp:sp>
    <dsp:sp modelId="{CCE7F9D8-B636-4529-9472-2CFF5FDEA6B9}">
      <dsp:nvSpPr>
        <dsp:cNvPr id="0" name=""/>
        <dsp:cNvSpPr/>
      </dsp:nvSpPr>
      <dsp:spPr>
        <a:xfrm>
          <a:off x="6601968" y="3384861"/>
          <a:ext cx="1462286" cy="1462286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00" t="8000" r="3000" b="13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94AD3-CC62-4373-A603-0087B458232D}">
      <dsp:nvSpPr>
        <dsp:cNvPr id="0" name=""/>
        <dsp:cNvSpPr/>
      </dsp:nvSpPr>
      <dsp:spPr>
        <a:xfrm>
          <a:off x="8065958" y="3412001"/>
          <a:ext cx="2714071" cy="146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Italian Criminal Code and Legislative Decree n. 231/2007.</a:t>
          </a:r>
        </a:p>
      </dsp:txBody>
      <dsp:txXfrm>
        <a:off x="8065958" y="3412001"/>
        <a:ext cx="2714071" cy="1462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3BBD5-D8EB-4304-B910-05AEB3F7436D}">
      <dsp:nvSpPr>
        <dsp:cNvPr id="0" name=""/>
        <dsp:cNvSpPr/>
      </dsp:nvSpPr>
      <dsp:spPr>
        <a:xfrm>
          <a:off x="1249385" y="0"/>
          <a:ext cx="5043917" cy="4877120"/>
        </a:xfrm>
        <a:prstGeom prst="diamond">
          <a:avLst/>
        </a:prstGeom>
        <a:solidFill>
          <a:schemeClr val="bg2">
            <a:lumMod val="90000"/>
          </a:schemeClr>
        </a:solidFill>
        <a:ln w="38100">
          <a:solidFill>
            <a:schemeClr val="bg2">
              <a:lumMod val="1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499B3-E64A-4E4B-A92E-8EBDC414FC34}">
      <dsp:nvSpPr>
        <dsp:cNvPr id="0" name=""/>
        <dsp:cNvSpPr/>
      </dsp:nvSpPr>
      <dsp:spPr>
        <a:xfrm>
          <a:off x="977031" y="779109"/>
          <a:ext cx="2694729" cy="1402211"/>
        </a:xfrm>
        <a:prstGeom prst="roundRect">
          <a:avLst/>
        </a:prstGeom>
        <a:solidFill>
          <a:schemeClr val="tx2">
            <a:lumMod val="50000"/>
          </a:schemeClr>
        </a:solidFill>
        <a:ln w="28575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Indagini di polizia giudiziaria d’iniziativa o su delega dell’A.G.</a:t>
          </a:r>
        </a:p>
      </dsp:txBody>
      <dsp:txXfrm>
        <a:off x="1045481" y="847559"/>
        <a:ext cx="2557829" cy="1265311"/>
      </dsp:txXfrm>
    </dsp:sp>
    <dsp:sp modelId="{FC721354-C6D8-467F-AFD2-28C8CF08C368}">
      <dsp:nvSpPr>
        <dsp:cNvPr id="0" name=""/>
        <dsp:cNvSpPr/>
      </dsp:nvSpPr>
      <dsp:spPr>
        <a:xfrm>
          <a:off x="3937211" y="788904"/>
          <a:ext cx="2759875" cy="1393423"/>
        </a:xfrm>
        <a:prstGeom prst="roundRect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Approfondimento delle segnalazioni di operazioni sospette</a:t>
          </a:r>
        </a:p>
      </dsp:txBody>
      <dsp:txXfrm>
        <a:off x="4005232" y="856925"/>
        <a:ext cx="2623833" cy="1257381"/>
      </dsp:txXfrm>
    </dsp:sp>
    <dsp:sp modelId="{8D628990-38D2-459E-971C-9BBFC68239D8}">
      <dsp:nvSpPr>
        <dsp:cNvPr id="0" name=""/>
        <dsp:cNvSpPr/>
      </dsp:nvSpPr>
      <dsp:spPr>
        <a:xfrm>
          <a:off x="962414" y="2747365"/>
          <a:ext cx="2677287" cy="1467052"/>
        </a:xfrm>
        <a:prstGeom prst="roundRect">
          <a:avLst/>
        </a:prstGeom>
        <a:solidFill>
          <a:schemeClr val="bg2">
            <a:lumMod val="25000"/>
          </a:schemeClr>
        </a:solidFill>
        <a:ln w="28575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Attività ispettive antiriciclaggio nei confronti dei soggetti obbligati</a:t>
          </a:r>
        </a:p>
      </dsp:txBody>
      <dsp:txXfrm>
        <a:off x="1034030" y="2818981"/>
        <a:ext cx="2534055" cy="1323820"/>
      </dsp:txXfrm>
    </dsp:sp>
    <dsp:sp modelId="{F8429B3C-C446-41ED-8DE6-D40246263C90}">
      <dsp:nvSpPr>
        <dsp:cNvPr id="0" name=""/>
        <dsp:cNvSpPr/>
      </dsp:nvSpPr>
      <dsp:spPr>
        <a:xfrm>
          <a:off x="3943193" y="2767527"/>
          <a:ext cx="2795273" cy="1453510"/>
        </a:xfrm>
        <a:prstGeom prst="roundRect">
          <a:avLst/>
        </a:prstGeom>
        <a:solidFill>
          <a:schemeClr val="accent5">
            <a:lumMod val="50000"/>
          </a:schemeClr>
        </a:solidFill>
        <a:ln w="28575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cap="small" baseline="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Controlli in materia di circolazione transfrontaliera di valuta</a:t>
          </a:r>
        </a:p>
      </dsp:txBody>
      <dsp:txXfrm>
        <a:off x="4014148" y="2838482"/>
        <a:ext cx="2653363" cy="131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DA26-360A-4ADA-960E-1CFF59E93D76}">
      <dsp:nvSpPr>
        <dsp:cNvPr id="0" name=""/>
        <dsp:cNvSpPr/>
      </dsp:nvSpPr>
      <dsp:spPr>
        <a:xfrm>
          <a:off x="829308" y="0"/>
          <a:ext cx="9398832" cy="317932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2EAEF-039D-4046-963F-7D842BF4E560}">
      <dsp:nvSpPr>
        <dsp:cNvPr id="0" name=""/>
        <dsp:cNvSpPr/>
      </dsp:nvSpPr>
      <dsp:spPr>
        <a:xfrm>
          <a:off x="485" y="953798"/>
          <a:ext cx="3326315" cy="12717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Precedente formulazione: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(art. 45, comma 7)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Quando </a:t>
          </a:r>
          <a:r>
            <a:rPr lang="it-IT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ritenuto indispensabile 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ai fini dell’accertamento dei reati per i quali si procede </a:t>
          </a:r>
          <a:endParaRPr lang="it-IT" sz="1400" kern="1200" dirty="0"/>
        </a:p>
      </dsp:txBody>
      <dsp:txXfrm>
        <a:off x="62566" y="1015879"/>
        <a:ext cx="3202153" cy="1147569"/>
      </dsp:txXfrm>
    </dsp:sp>
    <dsp:sp modelId="{A4E94FD5-ABD0-4108-82D8-2D5F126A9EA5}">
      <dsp:nvSpPr>
        <dsp:cNvPr id="0" name=""/>
        <dsp:cNvSpPr/>
      </dsp:nvSpPr>
      <dsp:spPr>
        <a:xfrm>
          <a:off x="3374017" y="938855"/>
          <a:ext cx="7358652" cy="1271731"/>
        </a:xfrm>
        <a:prstGeom prst="roundRect">
          <a:avLst/>
        </a:prstGeom>
        <a:solidFill>
          <a:srgbClr val="F9F9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Attuale formulazione: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(art. 38, comma 3)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Quando </a:t>
          </a:r>
          <a:r>
            <a:rPr lang="it-IT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risulti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indispensabile ai fini dell’accertamento dei reati per i quali si procede, adottando le cautele necessarie ad assicurare la </a:t>
          </a:r>
          <a:r>
            <a:rPr lang="it-IT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tutela del segnalante 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e, ove possibile, la </a:t>
          </a:r>
          <a:r>
            <a:rPr lang="it-IT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riservatezza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della </a:t>
          </a:r>
          <a:r>
            <a:rPr lang="it-IT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segnalazione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 e delle informazioni trasmesse dalle FIU</a:t>
          </a:r>
        </a:p>
      </dsp:txBody>
      <dsp:txXfrm>
        <a:off x="3436098" y="1000936"/>
        <a:ext cx="7234490" cy="1147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6BBDE-FE79-452F-8592-E56E6F96A639}">
      <dsp:nvSpPr>
        <dsp:cNvPr id="0" name=""/>
        <dsp:cNvSpPr/>
      </dsp:nvSpPr>
      <dsp:spPr>
        <a:xfrm>
          <a:off x="2692" y="2323055"/>
          <a:ext cx="3280284" cy="13121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Efficienza ed efficacia</a:t>
          </a:r>
        </a:p>
      </dsp:txBody>
      <dsp:txXfrm>
        <a:off x="658749" y="2323055"/>
        <a:ext cx="1968171" cy="1312113"/>
      </dsp:txXfrm>
    </dsp:sp>
    <dsp:sp modelId="{D16EF5B3-A3DB-4F14-ACD2-709FCC68434A}">
      <dsp:nvSpPr>
        <dsp:cNvPr id="0" name=""/>
        <dsp:cNvSpPr/>
      </dsp:nvSpPr>
      <dsp:spPr>
        <a:xfrm>
          <a:off x="2954948" y="2323055"/>
          <a:ext cx="3280284" cy="13121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Correttezza formale e contenutistica</a:t>
          </a:r>
        </a:p>
      </dsp:txBody>
      <dsp:txXfrm>
        <a:off x="3611005" y="2323055"/>
        <a:ext cx="1968171" cy="1312113"/>
      </dsp:txXfrm>
    </dsp:sp>
    <dsp:sp modelId="{93CC3429-3ABA-4DCE-A469-81D8A331F6A5}">
      <dsp:nvSpPr>
        <dsp:cNvPr id="0" name=""/>
        <dsp:cNvSpPr/>
      </dsp:nvSpPr>
      <dsp:spPr>
        <a:xfrm>
          <a:off x="5907204" y="2323055"/>
          <a:ext cx="3280284" cy="13121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Tempestiva definizione del contesto</a:t>
          </a:r>
        </a:p>
      </dsp:txBody>
      <dsp:txXfrm>
        <a:off x="6563261" y="2323055"/>
        <a:ext cx="1968171" cy="1312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9550-6FF4-4BAA-AB9B-0FB30D76314C}">
      <dsp:nvSpPr>
        <dsp:cNvPr id="0" name=""/>
        <dsp:cNvSpPr/>
      </dsp:nvSpPr>
      <dsp:spPr>
        <a:xfrm>
          <a:off x="0" y="154073"/>
          <a:ext cx="9328727" cy="7811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Individuazione destinatari della sanzione</a:t>
          </a:r>
        </a:p>
      </dsp:txBody>
      <dsp:txXfrm>
        <a:off x="38132" y="192205"/>
        <a:ext cx="9252463" cy="704872"/>
      </dsp:txXfrm>
    </dsp:sp>
    <dsp:sp modelId="{B4DC3BCC-992E-40B5-9479-20EB94E5C0FF}">
      <dsp:nvSpPr>
        <dsp:cNvPr id="0" name=""/>
        <dsp:cNvSpPr/>
      </dsp:nvSpPr>
      <dsp:spPr>
        <a:xfrm>
          <a:off x="0" y="1122410"/>
          <a:ext cx="9328727" cy="671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Identificazione delle parti verbalizzare</a:t>
          </a:r>
        </a:p>
      </dsp:txBody>
      <dsp:txXfrm>
        <a:off x="32790" y="1155200"/>
        <a:ext cx="9263147" cy="606130"/>
      </dsp:txXfrm>
    </dsp:sp>
    <dsp:sp modelId="{E2EF275F-3B15-4469-87C6-2858F4884A9C}">
      <dsp:nvSpPr>
        <dsp:cNvPr id="0" name=""/>
        <dsp:cNvSpPr/>
      </dsp:nvSpPr>
      <dsp:spPr>
        <a:xfrm>
          <a:off x="0" y="1794120"/>
          <a:ext cx="932872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1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Generalità complete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Domicilio eletto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Qualifica rivestita</a:t>
          </a:r>
        </a:p>
      </dsp:txBody>
      <dsp:txXfrm>
        <a:off x="0" y="1794120"/>
        <a:ext cx="9328727" cy="1076400"/>
      </dsp:txXfrm>
    </dsp:sp>
    <dsp:sp modelId="{2A116D72-4FBF-4725-A1CB-7025BFAA04BF}">
      <dsp:nvSpPr>
        <dsp:cNvPr id="0" name=""/>
        <dsp:cNvSpPr/>
      </dsp:nvSpPr>
      <dsp:spPr>
        <a:xfrm>
          <a:off x="0" y="2870520"/>
          <a:ext cx="9328727" cy="678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Descrizione chiara e completa dei fatti</a:t>
          </a:r>
        </a:p>
      </dsp:txBody>
      <dsp:txXfrm>
        <a:off x="33125" y="2903645"/>
        <a:ext cx="9262477" cy="612310"/>
      </dsp:txXfrm>
    </dsp:sp>
    <dsp:sp modelId="{0B3D3B71-838D-4794-9668-386DB13415B6}">
      <dsp:nvSpPr>
        <dsp:cNvPr id="0" name=""/>
        <dsp:cNvSpPr/>
      </dsp:nvSpPr>
      <dsp:spPr>
        <a:xfrm>
          <a:off x="0" y="3549081"/>
          <a:ext cx="9328727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1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Data o periodo di commissione delle condotte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Presupposti giuridici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Tipologia operatività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Informazioni utili per applicazione criteri ex art. 67 D. Lgs. n. 231/2007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Indicazione delle differenti sanzioni amministrative applicabili</a:t>
          </a:r>
        </a:p>
      </dsp:txBody>
      <dsp:txXfrm>
        <a:off x="0" y="3549081"/>
        <a:ext cx="9328727" cy="1715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9550-6FF4-4BAA-AB9B-0FB30D76314C}">
      <dsp:nvSpPr>
        <dsp:cNvPr id="0" name=""/>
        <dsp:cNvSpPr/>
      </dsp:nvSpPr>
      <dsp:spPr>
        <a:xfrm>
          <a:off x="0" y="1351109"/>
          <a:ext cx="9328727" cy="7811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Chiaro, trasparente e costruttivo contraddittorio</a:t>
          </a:r>
        </a:p>
      </dsp:txBody>
      <dsp:txXfrm>
        <a:off x="38132" y="1389241"/>
        <a:ext cx="9252463" cy="704872"/>
      </dsp:txXfrm>
    </dsp:sp>
    <dsp:sp modelId="{B4DC3BCC-992E-40B5-9479-20EB94E5C0FF}">
      <dsp:nvSpPr>
        <dsp:cNvPr id="0" name=""/>
        <dsp:cNvSpPr/>
      </dsp:nvSpPr>
      <dsp:spPr>
        <a:xfrm>
          <a:off x="0" y="2319446"/>
          <a:ext cx="9328727" cy="671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Rispetto termini</a:t>
          </a:r>
        </a:p>
      </dsp:txBody>
      <dsp:txXfrm>
        <a:off x="32790" y="2352236"/>
        <a:ext cx="9263147" cy="606130"/>
      </dsp:txXfrm>
    </dsp:sp>
    <dsp:sp modelId="{E2EF275F-3B15-4469-87C6-2858F4884A9C}">
      <dsp:nvSpPr>
        <dsp:cNvPr id="0" name=""/>
        <dsp:cNvSpPr/>
      </dsp:nvSpPr>
      <dsp:spPr>
        <a:xfrm>
          <a:off x="0" y="2991157"/>
          <a:ext cx="932872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1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Decadenza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Notifica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/>
            <a:t>Prescrizione dell’azione amministrativa</a:t>
          </a:r>
        </a:p>
      </dsp:txBody>
      <dsp:txXfrm>
        <a:off x="0" y="2991157"/>
        <a:ext cx="9328727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8" cy="494345"/>
          </a:xfrm>
          <a:prstGeom prst="rect">
            <a:avLst/>
          </a:prstGeom>
        </p:spPr>
        <p:txBody>
          <a:bodyPr vert="horz" lIns="90852" tIns="45426" rIns="90852" bIns="4542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8" cy="494345"/>
          </a:xfrm>
          <a:prstGeom prst="rect">
            <a:avLst/>
          </a:prstGeom>
        </p:spPr>
        <p:txBody>
          <a:bodyPr vert="horz" lIns="90852" tIns="45426" rIns="90852" bIns="45426" rtlCol="0"/>
          <a:lstStyle>
            <a:lvl1pPr algn="r">
              <a:defRPr sz="1200"/>
            </a:lvl1pPr>
          </a:lstStyle>
          <a:p>
            <a:fld id="{EA0328CE-F872-4899-ACCB-7F5EC179BF1D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81494"/>
            <a:ext cx="2922318" cy="494345"/>
          </a:xfrm>
          <a:prstGeom prst="rect">
            <a:avLst/>
          </a:prstGeom>
        </p:spPr>
        <p:txBody>
          <a:bodyPr vert="horz" lIns="90852" tIns="45426" rIns="90852" bIns="4542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8222" y="9381494"/>
            <a:ext cx="2922318" cy="494345"/>
          </a:xfrm>
          <a:prstGeom prst="rect">
            <a:avLst/>
          </a:prstGeom>
        </p:spPr>
        <p:txBody>
          <a:bodyPr vert="horz" lIns="90852" tIns="45426" rIns="90852" bIns="45426" rtlCol="0" anchor="b"/>
          <a:lstStyle>
            <a:lvl1pPr algn="r">
              <a:defRPr sz="1200"/>
            </a:lvl1pPr>
          </a:lstStyle>
          <a:p>
            <a:fld id="{E7E6D581-94AE-4D19-9C27-77197CC39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2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1582" cy="495507"/>
          </a:xfrm>
          <a:prstGeom prst="rect">
            <a:avLst/>
          </a:prstGeom>
        </p:spPr>
        <p:txBody>
          <a:bodyPr vert="horz" lIns="90852" tIns="45426" rIns="90852" bIns="4542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4" y="0"/>
            <a:ext cx="2921582" cy="495507"/>
          </a:xfrm>
          <a:prstGeom prst="rect">
            <a:avLst/>
          </a:prstGeom>
        </p:spPr>
        <p:txBody>
          <a:bodyPr vert="horz" lIns="90852" tIns="45426" rIns="90852" bIns="45426" rtlCol="0"/>
          <a:lstStyle>
            <a:lvl1pPr algn="r">
              <a:defRPr sz="1200"/>
            </a:lvl1pPr>
          </a:lstStyle>
          <a:p>
            <a:fld id="{D3D9C4A1-9919-4905-B5C4-1F14F2E408D7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2" tIns="45426" rIns="90852" bIns="4542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2748"/>
            <a:ext cx="5393690" cy="3888611"/>
          </a:xfrm>
          <a:prstGeom prst="rect">
            <a:avLst/>
          </a:prstGeom>
        </p:spPr>
        <p:txBody>
          <a:bodyPr vert="horz" lIns="90852" tIns="45426" rIns="90852" bIns="4542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380334"/>
            <a:ext cx="2921582" cy="495506"/>
          </a:xfrm>
          <a:prstGeom prst="rect">
            <a:avLst/>
          </a:prstGeom>
        </p:spPr>
        <p:txBody>
          <a:bodyPr vert="horz" lIns="90852" tIns="45426" rIns="90852" bIns="4542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4" y="9380334"/>
            <a:ext cx="2921582" cy="495506"/>
          </a:xfrm>
          <a:prstGeom prst="rect">
            <a:avLst/>
          </a:prstGeom>
        </p:spPr>
        <p:txBody>
          <a:bodyPr vert="horz" lIns="90852" tIns="45426" rIns="90852" bIns="45426" rtlCol="0" anchor="b"/>
          <a:lstStyle>
            <a:lvl1pPr algn="r">
              <a:defRPr sz="1200"/>
            </a:lvl1pPr>
          </a:lstStyle>
          <a:p>
            <a:fld id="{28D562C8-B582-4CFC-8647-8D4245F2D6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46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596"/>
              </a:spcAft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7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74198-BC07-2D35-FC26-445F51DA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B525E27-4640-5B6F-F8A1-B7AA5BCE2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A8C322-497F-2FEF-15D7-3C3599BA5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D8D806-DA34-71AD-3FBA-2005D7ADA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8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E46D-C4C2-DF91-2689-FEB76BC2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BB8ED6-B116-53F7-714F-B8B030B8C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A89008-64D7-9AA7-053F-2E9F42113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622BE4-08CA-6F6D-7948-C3E00121D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91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CBAD-5058-B817-D69B-A52130A5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361688-C35A-406F-81E3-EB968BDCF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6E7E86-E33B-9D7C-3202-1197CC5A4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20DADD-6C73-FE57-036C-4934E48FC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27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CD51-A2AD-ED1F-2A79-4BCFDAE1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36E1EE-83AD-55FE-AAC7-7BDFE5E86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6F52DD-B8D9-90FB-67B6-9510F505A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015425-C9C4-46F3-24BD-688A3AF49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279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F522-A099-D0A4-AEDF-674C8A6BC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297F03-AD83-63CF-97EB-712A95FFB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370DD0-1569-3D5C-57EB-5F6782B20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73F3A3-64B2-C555-6EA4-4900E838F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76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206F0-609B-5294-99C5-FD4F35AA3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350C16-4B6E-30B1-2CDC-F141DF9E7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B9B798-F7C9-5EAB-4A8D-84C866131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741B73-29B5-E606-6430-0AFE10274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347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39F3-B044-E473-77DE-E90F939FC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C3FAE0-4C2A-6BEC-001A-565EC3461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D78A46-8CA2-FEE1-03C8-F40EA560F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600767-C4E6-CA5C-981C-257FD8A08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983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EE7D7-062C-EAB5-E7F0-E9E46A49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B47CD5-6977-C146-DEA4-6DB266671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D12126-79ED-2B31-C751-CB063AF33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E14D80-D895-A542-B323-E9B1F2280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37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5BE36-0EBA-31C7-1AFA-537ED9D68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84C0342-95FA-0E81-8613-4D74AF558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38A093-2DB7-2455-4FBE-9A08CA5CB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D9EF45-42B0-4687-1F3A-B295C14FB4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075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0CFEF-ADB6-0F84-B622-85153CA8C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372C59-CFEE-0762-2843-5849DDB8D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5AB2607-B26A-DA35-CAFC-568B2F036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456F7-66DB-9CCF-157D-F1C5435F3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93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512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0CB92-0AB7-F3BF-65D7-0A2D40A5D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C0AE9F-9D81-80D1-4D71-87C2A20D7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09F85B-B89D-2CE2-04A3-7AF249090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575CCE-06A0-34E6-B8C2-3B0DF08B6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792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FEA86-EFFC-D776-ECA2-EB33A72B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C91632-8C8D-5B15-05F7-AC13B82A7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359624-A622-FF4D-58F1-91626778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B30F55-D253-86AF-4242-7E1B946B7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657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2507-0FF5-B002-2FA7-23A7AC08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D51B8C-A776-9F98-A174-C08AFCAEC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6779C1E-1AAE-3E6D-CFBF-87B4FC7EE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AE11DA-701C-9A79-BC22-2A25F5979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161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E87E7-113C-A4B3-EF2B-30F5EC4C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A243C99-4B51-737D-C4FC-47D701804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7E5492C-3D32-0A6F-BD1F-332E03374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5E4CE0-B4D7-C16A-52F2-F83992D93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555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BA6B6-2A6A-5E55-8708-EE4ED8AC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1C296D-84A9-4D73-97CB-821A2E8C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3ECD42-86C2-D43A-6ABD-36723CEB2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80227A-A4C7-C61C-D4A8-276150E0A4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06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9897-3067-C481-8EE1-774228483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B7FE08-E7CB-C5FB-F5F1-C695FFBA8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AF8A3C9-3E1D-B23B-268A-3CA8E3A13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4A3EB3-7D48-727E-5AD5-24ED960C8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705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02347-8BA1-304C-26C5-F5338B9F4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98B3661-B8DB-66CB-2015-139451DE3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FFD3B7-E3E2-C10C-4529-7503BAB7C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031DF1-990A-3FB0-B717-DECA3DB56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467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747C4-82D1-C6F2-1D8E-1B54223B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E7C909-B0AE-56A5-C95E-BEFA66518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4DB6F5-1997-1917-C681-4EC6A75BB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2C481-BFC8-1256-9E8C-F3C704836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993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3938-1AC2-3535-C1E7-E47CEECDE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10D4D2-0CD3-A264-2561-3AE3DEF2C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DBC689B-F934-F4B4-4408-81F27F16E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33A18B-67CF-4D44-1C3D-CB2EF835A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42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6CD7-74AA-199F-CE76-F2AF3D3F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37B079-BF83-7195-FBA4-398660E08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8FC1632-6EE9-4E79-4EC2-6C4629AED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7604E7-5CE5-3D6A-E77C-BFA52F005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86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95792-240C-59D1-321C-B21D51D0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F5DDBF-7C9E-02AE-C621-C3A34F8DB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2CD102-4723-0F87-6EA0-4868C1F1B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9525D2-DF6E-57FD-13AE-6491AE801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836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6B4B8-A0C9-D2CC-26B3-AD7A0C7AD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74ACA9D-31B0-B88E-923B-93B8718A0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4A40887-AF88-E413-1F68-D29B8DB41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CDCDD4-8BB7-481D-7354-C94C9E886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48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2A68-D36D-B0EA-5F1C-D6EA2126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F5E30A-A23C-4515-A0BB-5899279E9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7442906-261D-4BB9-3C95-D50E51ED1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943C4D-1127-A9B8-ADF3-5B2B5C0C9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940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E746-1699-83F4-A653-355072FA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001FF7-D71F-1242-975D-BA76DAE83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B77FAD-B083-62E3-EB35-C87465BD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F08D83-5F58-B0A8-7E20-FF93EB91D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433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74414-5109-A66F-2DF7-973878933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95DBB2-2E62-DD26-FFFC-EB8723518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5BA193-AAC3-8BA2-7481-E7526AA5F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5E9203-245A-1ECD-4610-1A72723A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209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530ED-1141-51FB-E325-4CE3985B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886181-1FDC-4DE9-0148-8D56D5881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4B29EF-0104-95AF-6F8E-235D53D61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3E26FA-DC03-C27B-8FCB-922914C27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934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E63B1-BE5D-D809-AFDC-7FBDD3C04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F77B43-D526-0B46-CDB9-7A8FD4F9F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7FA263-4EBC-8195-F6BB-4B3B8187D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8003AA-B37C-3B04-5FA6-23DA1984D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435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7CAA8-18CE-7593-4638-448E7B09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79D062-1953-E5CC-4E8E-5A72CA74A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F9A1D03-6910-003F-1199-3EE3C42B5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348B7B-51D3-EF84-375C-83D73782D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422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B56-790E-FE8A-0AD6-5767191B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88C9D0-6184-05A5-B542-9E5C5B5E8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CC65DB-CD9D-CD94-D591-45A6CBDC6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AC9938-EA66-DB6A-B3CB-2540BD18A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239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B91F-6661-7535-F562-E96928285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CB028D-9868-7526-0540-EECE6803C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BA85F8-5FC7-D473-4D68-66BF0010C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2E1232-7AC1-A183-9AB9-3DA4FCB31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273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D113F-0BA0-E6E0-54BA-D681D53D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1BA9AF-CA3C-4923-3B7A-A97303BE9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88ED7F-880F-4ACE-0218-FBC7BCDC4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597554-0C7C-08FC-EF3B-B16569223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11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C07C-F8D5-827E-C38A-A963076C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E065DB-EF34-FC9E-D3EE-D507198A3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48AD42-1934-DB6B-7506-212EE0D4F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27AF9C-CE8B-17DE-4F3B-CD9FC5D86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0287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B662B-AB07-2E33-9E0C-320C2A4D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FCB389C-3FCB-3D54-2B0D-59AB32B56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B5EBDC-7C77-DD7B-6D43-4DF2EF131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358B69-C69A-B093-1B1F-0185DA730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340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B227-D08B-6C65-273D-09FC436BF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C76F384-AD79-89B2-3017-DCDA3281B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4572AB-1435-5E22-5753-338E86B27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64BC56-970D-0D51-6899-EE0D076D0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5866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3E975-7811-0CD9-E36E-872B09D4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3F0EBE-8710-E600-232E-7B7289853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B8AEB7-BF61-FF23-A178-F98DCCABE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2230B9-76BA-0519-71BE-90641F98E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401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B387-1990-79E1-03E3-EC65CB27D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095A87-EAC5-B5AF-B671-0FDCEA77B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27F871-5E9C-485E-4B39-A65A963E5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AC4947-D3FB-417D-71FB-CA704BA25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6223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1BE0-1F9C-033E-21DA-92E31AAC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A034FD-3321-9D5B-38BE-06B23246E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DD6C8AD-55D6-2E15-89B0-06FDF26B0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814287-C1A4-1F0B-C522-AD2F1843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713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8EB0C-D6A3-E800-A4E7-7DA74FECC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CA7126D-B32C-22B0-1C8B-A33E16121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8CFEFC-9E98-D6B6-29A2-FD92559FD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A55585-B36B-3714-8F0E-3CEF919A7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9776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0B09-1948-0F51-B65C-986EF5EB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7DF6CC-EEE8-FF46-6779-0CB349121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1A68B6-0721-9190-410F-ED723CE9E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E7242E-506D-DE73-8832-32A680ADB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7874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22307-E4ED-75DE-6C93-AB63D690C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CA1F0F-7AF3-2593-0B05-BFDAC07F0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D91193-6EB1-41DC-F235-5CBECE008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88FFF0-84A0-A4E0-490E-5B518FD4E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8839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C51E2-05B3-AD47-8AA7-239CBF45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D71A95F-0134-C9EF-8DA5-0B3496ED7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11E38E-7CCD-B653-21F6-A400459CE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56EF5F-155A-D347-DA08-DB1D721EF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3454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3292C-ECDC-CB55-31A0-0F128B33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9EB9F5-F8AF-CB97-2E96-2D2E2A7F9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70B743A-2F60-AEB1-9881-1627806C8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1A383F-B901-E007-7062-AABCF9CF1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0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DF77-6291-6B01-AD5D-1934C664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B077A39-C017-5B0B-627A-44F556021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ED849A5-A714-646E-31A4-598DB6D4D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567F8E-604C-60F6-6339-8A6DB2159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1209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65224-E653-E5A7-F725-1183E787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8FF609-F679-0991-CABF-463263CF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29CE087-4FB3-7E5C-C60F-FB2EC113A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E313C9-8C40-4C81-EB96-11948321D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3518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4E71F-46FF-8205-EC80-AABE3262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5F23085-A01A-76F8-50AF-7D18CBB78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BC521F-5CC4-1EA7-DC84-956C0AC75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DA658A-ECF1-7034-C593-4EB3BC9B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371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04780-46FC-2200-8CA0-85240404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B41758-EB50-DD0B-48B2-95F63CEB7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7B730F8-AD74-4E6F-9035-175CDC4B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AF698C-5D76-01CC-49BA-648990DC0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834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36093-FCF6-1E5B-BA9B-E597420F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C6FFA7-9BE2-68C4-72AD-D8A9E5A21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625A78-3BE2-D75F-37EE-2EBF37B73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625151-122D-D79E-9F0F-B46BBDD4A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6267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D3D3-4E6F-9084-99CB-4F1F1446F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2888044-D709-95DF-4AB3-0A6EB3D97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9A32AE-2913-4927-367F-9D7FFFF61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538518-E019-CF07-6851-71A24C7617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379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01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BA25A-D0A4-ECA7-57BA-9BF99F3A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1526F1-428E-E024-5853-A03470D5C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DC4CB2-1BEB-B493-08F6-99553655D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D3DB30-5EE4-D7DD-7FA0-9D34F7B9C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16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7EAA1-88D2-CBC9-1E57-664647A3F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DF87A0F-84F8-BE1F-D10B-0270BDE7A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C0813F-74C5-08CA-C591-EEB315351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340A27-92F8-9FD1-05BB-E23B48BEA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2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E15C-8878-A466-4BD3-E55524FD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D1F907C-D38B-CE95-509C-78CD827A5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990DDA-448B-0112-260F-85575AB8A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2C29F7-1930-2B6B-371C-32E2D48D5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67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C72B-C470-1EC5-E4B3-5605D50A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009D2F-ED33-0A43-DAE2-B909AE0E1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1AE4126-C9F4-E720-F67A-660DAB476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BA7F7E-56CE-9C14-8BF6-25B0D07C2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562C8-B582-4CFC-8647-8D4245F2D64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65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B8F61-1151-3099-6D2D-85EC1BE0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558DA5-84C9-68B8-93FA-99EDC0B0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32E9F9-617B-4004-900E-3E8A5B04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DD8688-3B27-88A2-E511-4AD5B1F3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977D98-9FF2-11D3-4E95-5004FBCF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41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D188E-2E5A-4183-95B6-6F88D2E7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990A84-8DF7-CF28-5484-A4FCBCA0D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2998EF-D606-7D37-A5DE-C1F497E1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5BD909-D882-9E8A-479F-559D401D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0B7FD9-1151-CFB9-4FB3-BD21864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24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CAC5DC-DD2E-8259-E807-C1A7714FF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E033E2-56E3-BF2F-CF24-D9C3D1073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26AF23-0102-AA6F-C973-A35CFD39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9B471-6326-E539-C0FF-B89D0B3B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3B4AE2-2E3E-762B-7339-8AD5477A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93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6818C-182D-2A98-758D-C23DD763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9E4DD9-D2C4-BF79-BE76-BF5D6DC1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82F5F-D9F3-02CE-B2C4-4194EEAB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AC034-1ADB-C656-72B2-598FF22F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3E1B19-4CAF-E1F5-5A28-FB8A00C3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91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02D66-9011-DED3-5F46-DC557C6C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8A0B8E-BA67-621E-4082-C01853798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63E5C-6F69-21F6-6174-3327856D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83CC6D-7724-1A76-1BE9-A235043F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02729-9B23-162A-4B87-FC82EE65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4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F7451-408E-51EE-BC99-2362DFBC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FF7B5F-1AE5-E93B-528B-70244F719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665780-DE88-FA9E-21ED-CD2182202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FC502-43B2-3937-0964-B912297A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E997BF-2FB8-2A13-4EF8-38A8ABA2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6E3C35-67B3-3C26-9ED0-1CFE2940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236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76BAF-1E5F-0C12-E4DA-CB43EFFB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3E195E-3DD2-1B2D-9D16-CAF4CEF3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0B64B0-E8E7-2EB3-8334-143BB63C5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EFEC2E-2A70-3086-ADB6-573941EE1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889CFE7-424E-FF91-2F29-22EF7F322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C4DE62-A311-96D9-B71D-D1C53A1F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140EC3-C3C3-8A72-324E-C929C101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6B766F-EC78-00B0-69E4-487B9655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62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FE0D4-6417-3503-6C91-4DA561D4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67716F-ECB1-20F6-39F9-6FF75190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64115A-AA6E-FB6A-A9ED-C9972AFC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B6A220-67B6-A226-F85A-E5FF6CD1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08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918572-AED1-6559-8254-919874C2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627598-3563-8BB4-DE8F-53CFF887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00962F-C78A-444F-B9CB-5A5884E7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175375"/>
            <a:ext cx="2743200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7ECE851-9B03-40F5-87A2-2F897D8DC2C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BD15E7D-07F9-4A0B-5328-91017FA59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DB2164-A30F-05DB-5C5C-D6573D71476B}"/>
              </a:ext>
            </a:extLst>
          </p:cNvPr>
          <p:cNvSpPr txBox="1"/>
          <p:nvPr userDrawn="1"/>
        </p:nvSpPr>
        <p:spPr>
          <a:xfrm>
            <a:off x="1887794" y="17252"/>
            <a:ext cx="1019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spc="300" dirty="0">
                <a:solidFill>
                  <a:srgbClr val="E8B264"/>
                </a:solidFill>
                <a:latin typeface="Franklin Gothic Demi Cond" panose="020B0706030402020204" pitchFamily="34" charset="0"/>
              </a:rPr>
              <a:t>Ricchezza virtuale e illeciti economico-finanziari:</a:t>
            </a:r>
          </a:p>
          <a:p>
            <a:pPr lvl="0" algn="r"/>
            <a:r>
              <a:rPr kumimoji="0" lang="it-IT" sz="2800" b="1" u="none" strike="noStrike" kern="1200" cap="none" spc="300" normalizeH="0" baseline="0" noProof="0" dirty="0">
                <a:ln>
                  <a:noFill/>
                </a:ln>
                <a:solidFill>
                  <a:srgbClr val="E8B264"/>
                </a:solidFill>
                <a:effectLst/>
                <a:uLnTx/>
                <a:uFillTx/>
                <a:latin typeface="Franklin Gothic Demi Cond" panose="020B0706030402020204" pitchFamily="34" charset="0"/>
              </a:rPr>
              <a:t>stato dell’arte e prospettive future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7CE43E4-B6ED-85B1-AB6C-648A041DEB2E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E70BE-692D-7AC3-5681-F9FB38E8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C0312B-C6FE-A1FF-71CF-0613CB96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A15C3C-A151-848A-8BD8-1F876665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F826BA-1622-59C0-48B9-2D84A7F8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E2F496-C2EA-2302-8EDB-16DCB336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579D41-D35C-A8EF-F309-52C37582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84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1E834-7C71-3415-E250-A26535AD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AC5982-0F48-1A76-A757-46EFB4568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C37862-A50E-EDAD-CFFB-5793FA625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738B3E-C7B0-B96B-0425-F0BFBC75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54DA7-1A84-B023-38A4-0AD4F828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F53C8A-FF49-E327-7210-872AECCC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25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C3230D-7BB7-8367-8F82-2C1836C6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643D08-C671-2EF7-2E45-5773A71C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370D3-52E4-F6DA-3BAE-248821F4D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EE159F-C174-929D-5089-A7EF358F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AB8FA5-44AB-F56E-2E8F-9694E580A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E851-9B03-40F5-87A2-2F897D8DC2C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1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svg"/><Relationship Id="rId3" Type="http://schemas.openxmlformats.org/officeDocument/2006/relationships/image" Target="../media/image12.png"/><Relationship Id="rId7" Type="http://schemas.openxmlformats.org/officeDocument/2006/relationships/image" Target="../media/image37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1.svg"/><Relationship Id="rId5" Type="http://schemas.openxmlformats.org/officeDocument/2006/relationships/image" Target="../media/image4.png"/><Relationship Id="rId15" Type="http://schemas.openxmlformats.org/officeDocument/2006/relationships/image" Target="../media/image45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9.svg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0.svg"/><Relationship Id="rId3" Type="http://schemas.openxmlformats.org/officeDocument/2006/relationships/image" Target="../media/image12.png"/><Relationship Id="rId7" Type="http://schemas.openxmlformats.org/officeDocument/2006/relationships/image" Target="../media/image56.svg"/><Relationship Id="rId12" Type="http://schemas.openxmlformats.org/officeDocument/2006/relationships/image" Target="../media/image40.png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7.svg"/><Relationship Id="rId5" Type="http://schemas.openxmlformats.org/officeDocument/2006/relationships/image" Target="../media/image4.png"/><Relationship Id="rId15" Type="http://schemas.openxmlformats.org/officeDocument/2006/relationships/image" Target="../media/image62.sv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59.svg"/><Relationship Id="rId1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4.png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scipafi-ammin.consap.it/Scipafi/Default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imnet.dcpc.interno.gov.it/crimnet/ricerca-documenti-rubati-smarrit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F18086B-0D08-3238-FFBE-89950C71F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39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CFAA8D-016A-4276-8C1F-910524A990C3}"/>
              </a:ext>
            </a:extLst>
          </p:cNvPr>
          <p:cNvSpPr txBox="1"/>
          <p:nvPr/>
        </p:nvSpPr>
        <p:spPr>
          <a:xfrm>
            <a:off x="1198678" y="4895154"/>
            <a:ext cx="5929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spc="3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Caserta, 20 maggio </a:t>
            </a:r>
            <a:r>
              <a:rPr lang="it-IT" sz="2400" spc="3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1659594" y="5387757"/>
            <a:ext cx="4980317" cy="103517"/>
            <a:chOff x="6328913" y="1500996"/>
            <a:chExt cx="4980317" cy="103517"/>
          </a:xfrm>
        </p:grpSpPr>
        <p:sp>
          <p:nvSpPr>
            <p:cNvPr id="27" name="Rettangolo 26"/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9CFAA8D-016A-4276-8C1F-910524A990C3}"/>
              </a:ext>
            </a:extLst>
          </p:cNvPr>
          <p:cNvSpPr txBox="1"/>
          <p:nvPr/>
        </p:nvSpPr>
        <p:spPr>
          <a:xfrm>
            <a:off x="0" y="5604704"/>
            <a:ext cx="81895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b="1" i="1" spc="300" dirty="0" err="1" smtClean="0">
                <a:ln>
                  <a:solidFill>
                    <a:srgbClr val="2E4057"/>
                  </a:solidFill>
                </a:ln>
                <a:solidFill>
                  <a:srgbClr val="2E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Ten.Col</a:t>
            </a:r>
            <a:r>
              <a:rPr lang="it-IT" sz="1900" b="1" i="1" spc="300" dirty="0" smtClean="0">
                <a:ln>
                  <a:solidFill>
                    <a:srgbClr val="2E4057"/>
                  </a:solidFill>
                </a:ln>
                <a:solidFill>
                  <a:srgbClr val="2E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Carlo Cardillo</a:t>
            </a:r>
            <a:endParaRPr lang="it-IT" sz="1900" b="1" i="1" spc="300" dirty="0">
              <a:ln>
                <a:solidFill>
                  <a:srgbClr val="2E4057"/>
                </a:solidFill>
              </a:ln>
              <a:solidFill>
                <a:srgbClr val="2E40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it-IT" spc="300" dirty="0" smtClean="0">
                <a:ln>
                  <a:solidFill>
                    <a:srgbClr val="2E4057"/>
                  </a:solidFill>
                </a:ln>
                <a:solidFill>
                  <a:srgbClr val="2E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Comandante </a:t>
            </a:r>
          </a:p>
          <a:p>
            <a:pPr algn="ctr"/>
            <a:r>
              <a:rPr lang="it-IT" spc="300" dirty="0" smtClean="0">
                <a:ln>
                  <a:solidFill>
                    <a:srgbClr val="2E4057"/>
                  </a:solidFill>
                </a:ln>
                <a:solidFill>
                  <a:srgbClr val="2E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Nucleo di Polizia Economico Finanziaria di Caserta</a:t>
            </a:r>
            <a:endParaRPr lang="it-IT" spc="300" dirty="0">
              <a:ln>
                <a:solidFill>
                  <a:srgbClr val="2E4057"/>
                </a:solidFill>
              </a:ln>
              <a:solidFill>
                <a:srgbClr val="2E40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5EDD60-CAAE-B55D-F8DA-6DA0FD915F20}"/>
              </a:ext>
            </a:extLst>
          </p:cNvPr>
          <p:cNvSpPr txBox="1"/>
          <p:nvPr/>
        </p:nvSpPr>
        <p:spPr>
          <a:xfrm>
            <a:off x="0" y="1162628"/>
            <a:ext cx="8326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spc="3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SEMINARIO: Professionisti e </a:t>
            </a:r>
            <a:r>
              <a:rPr lang="it-IT" sz="2800" spc="300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atiriciclaggio</a:t>
            </a:r>
            <a:r>
              <a:rPr lang="it-IT" sz="2800" spc="3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dall’adeguamento normativo al controllo ispettivo</a:t>
            </a:r>
            <a:endParaRPr lang="it-IT" sz="2800" spc="3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351" y="0"/>
            <a:ext cx="1019687" cy="1019687"/>
          </a:xfrm>
          <a:prstGeom prst="rect">
            <a:avLst/>
          </a:prstGeom>
        </p:spPr>
      </p:pic>
      <p:sp>
        <p:nvSpPr>
          <p:cNvPr id="25" name="Figura a mano libera: forma 18">
            <a:extLst>
              <a:ext uri="{FF2B5EF4-FFF2-40B4-BE49-F238E27FC236}">
                <a16:creationId xmlns:a16="http://schemas.microsoft.com/office/drawing/2014/main" id="{ED89589E-171A-E466-D591-4EB78A2EE26C}"/>
              </a:ext>
            </a:extLst>
          </p:cNvPr>
          <p:cNvSpPr/>
          <p:nvPr/>
        </p:nvSpPr>
        <p:spPr>
          <a:xfrm rot="18900000" flipV="1">
            <a:off x="7092399" y="-27636"/>
            <a:ext cx="4870173" cy="4835534"/>
          </a:xfrm>
          <a:custGeom>
            <a:avLst/>
            <a:gdLst>
              <a:gd name="connsiteX0" fmla="*/ 5772173 w 8347227"/>
              <a:gd name="connsiteY0" fmla="*/ 471950 h 7641942"/>
              <a:gd name="connsiteX1" fmla="*/ 8347227 w 8347227"/>
              <a:gd name="connsiteY1" fmla="*/ 471950 h 7641942"/>
              <a:gd name="connsiteX2" fmla="*/ 8347226 w 8347227"/>
              <a:gd name="connsiteY2" fmla="*/ 6904525 h 7641942"/>
              <a:gd name="connsiteX3" fmla="*/ 5772173 w 8347227"/>
              <a:gd name="connsiteY3" fmla="*/ 6904524 h 7641942"/>
              <a:gd name="connsiteX4" fmla="*/ 2886087 w 8347227"/>
              <a:gd name="connsiteY4" fmla="*/ 1209367 h 7641942"/>
              <a:gd name="connsiteX5" fmla="*/ 5629616 w 8347227"/>
              <a:gd name="connsiteY5" fmla="*/ 1209368 h 7641942"/>
              <a:gd name="connsiteX6" fmla="*/ 5629616 w 8347227"/>
              <a:gd name="connsiteY6" fmla="*/ 7641942 h 7641942"/>
              <a:gd name="connsiteX7" fmla="*/ 2886087 w 8347227"/>
              <a:gd name="connsiteY7" fmla="*/ 7641942 h 7641942"/>
              <a:gd name="connsiteX8" fmla="*/ 0 w 8347227"/>
              <a:gd name="connsiteY8" fmla="*/ 0 h 7641942"/>
              <a:gd name="connsiteX9" fmla="*/ 2743529 w 8347227"/>
              <a:gd name="connsiteY9" fmla="*/ 0 h 7641942"/>
              <a:gd name="connsiteX10" fmla="*/ 2743530 w 8347227"/>
              <a:gd name="connsiteY10" fmla="*/ 6432574 h 7641942"/>
              <a:gd name="connsiteX11" fmla="*/ 1 w 8347227"/>
              <a:gd name="connsiteY11" fmla="*/ 6432574 h 76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7227" h="7641942">
                <a:moveTo>
                  <a:pt x="5772173" y="471950"/>
                </a:moveTo>
                <a:lnTo>
                  <a:pt x="8347227" y="471950"/>
                </a:lnTo>
                <a:lnTo>
                  <a:pt x="8347226" y="6904525"/>
                </a:lnTo>
                <a:lnTo>
                  <a:pt x="5772173" y="6904524"/>
                </a:lnTo>
                <a:close/>
                <a:moveTo>
                  <a:pt x="2886087" y="1209367"/>
                </a:moveTo>
                <a:lnTo>
                  <a:pt x="5629616" y="1209368"/>
                </a:lnTo>
                <a:lnTo>
                  <a:pt x="5629616" y="7641942"/>
                </a:lnTo>
                <a:lnTo>
                  <a:pt x="2886087" y="7641942"/>
                </a:lnTo>
                <a:close/>
                <a:moveTo>
                  <a:pt x="0" y="0"/>
                </a:moveTo>
                <a:lnTo>
                  <a:pt x="2743529" y="0"/>
                </a:lnTo>
                <a:lnTo>
                  <a:pt x="2743530" y="6432574"/>
                </a:lnTo>
                <a:lnTo>
                  <a:pt x="1" y="6432574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85000" t="30000" b="-3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520E4F7-8C86-90EF-D3C4-7F071E1FB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61" y="144132"/>
            <a:ext cx="1417077" cy="10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60E3B-7A94-502C-6B66-53BD6D26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89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D68E0CB-5381-94FA-3EA6-165228E80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5CEDB53-484E-750A-A684-C4CF567B237F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0F04E2C-1F0E-55DD-2077-844887A1DE6A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F53CC5B-CAB4-015F-C284-86F47D319379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800BE397-B81A-4929-5911-2FF58F01AC62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916DB824-AA42-EB21-501F-F49000688F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82B97C-9F20-90E5-92E8-33F32A67A498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Conservazione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755CE7-E24C-5C88-DFD8-C8824A73DFDF}"/>
              </a:ext>
            </a:extLst>
          </p:cNvPr>
          <p:cNvSpPr txBox="1"/>
          <p:nvPr/>
        </p:nvSpPr>
        <p:spPr>
          <a:xfrm>
            <a:off x="7002050" y="3385077"/>
            <a:ext cx="507304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" pitchFamily="34" charset="0"/>
                <a:cs typeface="Arial" pitchFamily="34" charset="0"/>
              </a:rPr>
              <a:t>Le modalità di conservazione di cui all’art.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32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D. Lgs. 231/2007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devono </a:t>
            </a:r>
            <a:r>
              <a:rPr lang="it-IT" sz="2000" b="1" u="sng" dirty="0">
                <a:latin typeface="Arial" pitchFamily="34" charset="0"/>
                <a:cs typeface="Arial" pitchFamily="34" charset="0"/>
              </a:rPr>
              <a:t>prevenire qualsiasi perdita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dei dati e delle informazioni ed essere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idonee a garantire la ricostruzione dell'operatività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o attività del cliente nonché l'indicazione esplicita dei soggetti legittimati ad alimentare il sistema di conservazione e accedere ai dati e alle informazioni ivi conservati. </a:t>
            </a:r>
          </a:p>
        </p:txBody>
      </p:sp>
      <p:sp>
        <p:nvSpPr>
          <p:cNvPr id="11" name="Segnaposto contenuto 5"/>
          <p:cNvSpPr txBox="1">
            <a:spLocks/>
          </p:cNvSpPr>
          <p:nvPr/>
        </p:nvSpPr>
        <p:spPr bwMode="auto">
          <a:xfrm>
            <a:off x="122355" y="3385077"/>
            <a:ext cx="6190764" cy="3291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2000" i="1" u="sng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it-IT" sz="2000" i="1" u="sng" dirty="0">
                <a:latin typeface="Arial" pitchFamily="34" charset="0"/>
                <a:cs typeface="Arial" pitchFamily="34" charset="0"/>
              </a:rPr>
              <a:t>documentazione conservata deve consentire, ai sensi dell’art. </a:t>
            </a:r>
            <a:r>
              <a:rPr lang="it-IT" sz="2000" b="1" i="1" u="sng" dirty="0">
                <a:latin typeface="Arial" pitchFamily="34" charset="0"/>
                <a:cs typeface="Arial" pitchFamily="34" charset="0"/>
              </a:rPr>
              <a:t>31</a:t>
            </a:r>
            <a:r>
              <a:rPr lang="it-IT" sz="2000" i="1" u="sng" dirty="0">
                <a:latin typeface="Arial" pitchFamily="34" charset="0"/>
                <a:cs typeface="Arial" pitchFamily="34" charset="0"/>
              </a:rPr>
              <a:t> D. Lgs. 231/2007 di ricostruire univocamente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357188" indent="-357188" algn="just"/>
            <a:r>
              <a:rPr lang="it-IT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) la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data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di instaurazione del rapporto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 continuativo o del conferimento dell'incarico; </a:t>
            </a:r>
          </a:p>
          <a:p>
            <a:pPr marL="357188" indent="-357188" algn="just"/>
            <a:r>
              <a:rPr lang="it-IT" sz="2000" i="1" dirty="0">
                <a:latin typeface="Arial" pitchFamily="34" charset="0"/>
                <a:cs typeface="Arial" pitchFamily="34" charset="0"/>
              </a:rPr>
              <a:t>b) i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dati identificativi 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del cliente, del titolare effettivo e dell'esecutore e le informazioni sullo scopo e la natura del rapporto o della prestazione; </a:t>
            </a:r>
          </a:p>
          <a:p>
            <a:pPr marL="357188" indent="-357188" algn="just"/>
            <a:r>
              <a:rPr lang="it-IT" sz="2000" i="1" dirty="0">
                <a:latin typeface="Arial" pitchFamily="34" charset="0"/>
                <a:cs typeface="Arial" pitchFamily="34" charset="0"/>
              </a:rPr>
              <a:t>c) 	la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data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, l'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importo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 e la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causale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dell'operazione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57188" indent="-357188" algn="just"/>
            <a:r>
              <a:rPr lang="it-IT" sz="2000" i="1" dirty="0">
                <a:latin typeface="Arial" pitchFamily="34" charset="0"/>
                <a:cs typeface="Arial" pitchFamily="34" charset="0"/>
              </a:rPr>
              <a:t>d) 	i </a:t>
            </a:r>
            <a:r>
              <a:rPr lang="it-IT" sz="2000" b="1" i="1" dirty="0">
                <a:latin typeface="Arial" pitchFamily="34" charset="0"/>
                <a:cs typeface="Arial" pitchFamily="34" charset="0"/>
              </a:rPr>
              <a:t>mezzi di pagamento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 utilizzati. </a:t>
            </a:r>
          </a:p>
          <a:p>
            <a:pPr algn="ctr"/>
            <a:endParaRPr lang="it-IT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it-IT" altLang="it-IT" sz="2000" dirty="0">
              <a:solidFill>
                <a:srgbClr val="23476B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12510" y="2120540"/>
            <a:ext cx="6526060" cy="382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DELLA DOCUMENTAZIONE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 smtClean="0"/>
              <a:t>20613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180595" y="2784910"/>
            <a:ext cx="3561568" cy="377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QUALE?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7757786" y="2784910"/>
            <a:ext cx="3561568" cy="377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MODALITÀ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108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FD13-116B-B831-200D-62FE9675F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" y="795650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1A8C98-EC06-6EFD-3225-1BC78D662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20930E5-CA9E-195C-0F93-DF975A5A0447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C7C5D8C-1F4C-4A1C-312F-2BEE097D64BB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4575F88-04B4-9F33-F338-877FAA5C618B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B5D261EF-059B-00B6-A4AF-324427F31583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9709199D-E58A-7999-447F-8A48A2617D0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DB9B92-B208-10CA-5F2B-0D27D0C0DBFE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Conservazione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183BB4-53E4-E447-2F95-96D82662DB36}"/>
              </a:ext>
            </a:extLst>
          </p:cNvPr>
          <p:cNvSpPr txBox="1"/>
          <p:nvPr/>
        </p:nvSpPr>
        <p:spPr>
          <a:xfrm>
            <a:off x="251841" y="3166241"/>
            <a:ext cx="117744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Arial" pitchFamily="34" charset="0"/>
                <a:cs typeface="Arial" pitchFamily="34" charset="0"/>
              </a:rPr>
              <a:t>Le modalità di conservazione di cui all’art.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32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D. Lgs. 231/2007 devono, altresì, </a:t>
            </a:r>
            <a:r>
              <a:rPr lang="it-IT" sz="2000" u="sng" dirty="0">
                <a:latin typeface="Arial" pitchFamily="34" charset="0"/>
                <a:cs typeface="Arial" pitchFamily="34" charset="0"/>
              </a:rPr>
              <a:t>assicurare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354013" indent="-354013" algn="just"/>
            <a:r>
              <a:rPr lang="it-IT" sz="2000" dirty="0">
                <a:latin typeface="Arial" pitchFamily="34" charset="0"/>
                <a:cs typeface="Arial" pitchFamily="34" charset="0"/>
              </a:rPr>
              <a:t>a) l'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accessibilità completa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e tempestiva ai dati e alle informazioni da parte delle autorità di cui all'articolo 21, comma 4, lettera a);</a:t>
            </a:r>
          </a:p>
          <a:p>
            <a:pPr marL="354013" indent="-354013" algn="just"/>
            <a:r>
              <a:rPr lang="it-IT" sz="2000" dirty="0">
                <a:latin typeface="Arial" pitchFamily="34" charset="0"/>
                <a:cs typeface="Arial" pitchFamily="34" charset="0"/>
              </a:rPr>
              <a:t>b) la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tempestiva acquisizione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, da parte del soggetto obbligato, dei documenti, dei dati e delle informazioni, con indicazione della relativa data (entro trenta giorni); </a:t>
            </a:r>
          </a:p>
          <a:p>
            <a:pPr marL="354013" indent="-354013" algn="just"/>
            <a:r>
              <a:rPr lang="it-IT" sz="2000" dirty="0">
                <a:latin typeface="Arial" pitchFamily="34" charset="0"/>
                <a:cs typeface="Arial" pitchFamily="34" charset="0"/>
              </a:rPr>
              <a:t>c) l'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integrità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dei dati e delle informazioni e la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non alterabilità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dei medesimi successivamente alla loro acquisizione; </a:t>
            </a:r>
          </a:p>
          <a:p>
            <a:pPr marL="354013" indent="-354013" algn="just"/>
            <a:r>
              <a:rPr lang="it-IT" sz="2000" dirty="0">
                <a:latin typeface="Arial" pitchFamily="34" charset="0"/>
                <a:cs typeface="Arial" pitchFamily="34" charset="0"/>
              </a:rPr>
              <a:t>d)  la trasparenza, la completezza e la chiarezza dei dati e delle informazioni nonché il mantenimento della 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storicità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dei medesimi.</a:t>
            </a:r>
            <a:endParaRPr lang="it-IT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012510" y="2120540"/>
            <a:ext cx="6526060" cy="382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DELLA DOCUMENTAZIONE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 smtClean="0"/>
              <a:t>20613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06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DE8D-C924-81EE-C37D-F3F85CAFE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F38256A-C9CF-E672-EB56-D9323CDAD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13EED940-08AF-C4EA-A462-91E0C19CC1E1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2DDAA72-2778-FCD1-3072-277E0F0BDF83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2EF0807-3420-4711-06C0-36D96CF9BBB8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0536CC8-F47A-28A9-2DD1-FBF723EBC7C2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FA298AB-8F4E-BB75-1C9F-52FB5EBBA1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47E2CA-7342-CC78-E528-6BA6D0E50B94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Segnalazione</a:t>
            </a:r>
          </a:p>
        </p:txBody>
      </p:sp>
      <p:sp>
        <p:nvSpPr>
          <p:cNvPr id="10" name="Segnaposto contenuto 9"/>
          <p:cNvSpPr txBox="1">
            <a:spLocks/>
          </p:cNvSpPr>
          <p:nvPr/>
        </p:nvSpPr>
        <p:spPr>
          <a:xfrm>
            <a:off x="196240" y="2920208"/>
            <a:ext cx="11799518" cy="261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articolo 35 del D. Lgs. 231/2007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 che:</a:t>
            </a:r>
          </a:p>
          <a:p>
            <a:pPr algn="just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soggetti obbligati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 di compiere l'operazione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inviano senza ritardo alla UIF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una </a:t>
            </a:r>
            <a:r>
              <a:rPr lang="it-IT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segnalazione di operazione sospetta 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it-IT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sanno</a:t>
            </a:r>
            <a:r>
              <a:rPr lang="it-IT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sospettano</a:t>
            </a:r>
            <a:r>
              <a:rPr lang="it-IT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hanno </a:t>
            </a:r>
            <a:r>
              <a:rPr lang="it-IT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motivi ragionevoli per sospettare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siano </a:t>
            </a:r>
            <a:r>
              <a:rPr lang="it-IT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corso 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che siano state </a:t>
            </a:r>
            <a:r>
              <a:rPr lang="it-IT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compiute o tentate operazioni di riciclaggio 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 finanziamento del terrorismo o che comunque i fondi, indipendentemente dalla loro entità, provengano da attività criminosa.»</a:t>
            </a:r>
          </a:p>
        </p:txBody>
      </p:sp>
    </p:spTree>
    <p:extLst>
      <p:ext uri="{BB962C8B-B14F-4D97-AF65-F5344CB8AC3E}">
        <p14:creationId xmlns:p14="http://schemas.microsoft.com/office/powerpoint/2010/main" val="9296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6346E-428A-3820-6BC9-0FE2307EE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07" y="71438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0A6756D-FD25-C14D-E47B-A53E91653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3D542B6-86E8-54D2-2030-6DC2BC4CE581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C5B56E4-F668-A18D-377B-B0A1CCA47153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1EBE9CB-B697-A30D-9F63-055C784FF59F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51C5EA6-9F8C-AC91-A5F6-B8BB299D0E61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C7C604FC-CA85-1FB7-E643-2F35CD9E53F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75117A-F342-BE07-3B21-6A8459672576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Segnalazione</a:t>
            </a:r>
          </a:p>
        </p:txBody>
      </p:sp>
      <p:pic>
        <p:nvPicPr>
          <p:cNvPr id="11" name="Picture 8" descr="Risultati immagini per investigat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91" y="2074821"/>
            <a:ext cx="2656576" cy="30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isultati immagini per sacco dena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108" y="4697562"/>
            <a:ext cx="1242433" cy="12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contenuto 9"/>
          <p:cNvSpPr txBox="1">
            <a:spLocks/>
          </p:cNvSpPr>
          <p:nvPr/>
        </p:nvSpPr>
        <p:spPr>
          <a:xfrm>
            <a:off x="263047" y="2739295"/>
            <a:ext cx="8369061" cy="3561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sospetto</a:t>
            </a: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desunto:</a:t>
            </a:r>
          </a:p>
          <a:p>
            <a:pPr algn="just"/>
            <a:endParaRPr lang="it-IT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dalle caratteristiche, dall'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entità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dalla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operazioni;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collegamento o frazionamento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operazioni o da qualsivoglia altra circostanza conosciuta in ragione delle funzioni esercitate;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</a:t>
            </a:r>
            <a:r>
              <a:rPr lang="it-IT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 economica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dell'attività svolta dal soggetto cui è riferita.</a:t>
            </a:r>
            <a:endParaRPr lang="it-IT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AFDCB-29E3-E317-411B-192B1641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6" y="71438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04DB9D5-57D1-AFE9-C3E3-872D61942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6295E74-592A-578D-0ABE-1CC7D5624AB1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D211BDAA-1E6C-5F89-3451-A978E07ACDD6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6354252-CA6B-DAEA-247A-B1D65BE51EDE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C92807A2-6377-93A1-426D-8A31E64362DE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4CE1F324-1283-0956-0D10-66C869290D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389753-793C-71C3-15B7-5057E5910310}"/>
              </a:ext>
            </a:extLst>
          </p:cNvPr>
          <p:cNvSpPr txBox="1"/>
          <p:nvPr/>
        </p:nvSpPr>
        <p:spPr>
          <a:xfrm>
            <a:off x="2091801" y="1674711"/>
            <a:ext cx="80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Segnalazione</a:t>
            </a:r>
          </a:p>
        </p:txBody>
      </p:sp>
      <p:sp>
        <p:nvSpPr>
          <p:cNvPr id="13" name="Segnaposto contenuto 9"/>
          <p:cNvSpPr txBox="1">
            <a:spLocks/>
          </p:cNvSpPr>
          <p:nvPr/>
        </p:nvSpPr>
        <p:spPr>
          <a:xfrm>
            <a:off x="265134" y="2723081"/>
            <a:ext cx="11661730" cy="280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 ricorso  </a:t>
            </a:r>
            <a:r>
              <a:rPr lang="it-IT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  </a:t>
            </a:r>
            <a:r>
              <a:rPr lang="it-IT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ingiustificato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ad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operazioni in contante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anche se  non  eccedenti  la  soglia  di  3.000 euro e, in particolare, il prelievo  o  il  versamento  in contante di importi non  coerenti  con  il  profilo  di  rischio  del cliente, </a:t>
            </a:r>
            <a:r>
              <a:rPr lang="it-IT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costituisce elemento di sospetto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tal senso, al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di </a:t>
            </a:r>
            <a:r>
              <a:rPr lang="it-IT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agevolare l'individuazione delle operazioni sospette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l’UIF, emana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aggiorna periodicamente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indicatori  di  anomalia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pubblicati  in Gazzetta Ufficiale della Repubblica italiana e  in  apposita  sezione del proprio sito istituzionale. </a:t>
            </a:r>
          </a:p>
          <a:p>
            <a:pPr algn="just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76044" y="2228987"/>
            <a:ext cx="6526060" cy="382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SOSPETTO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62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78E13-5563-067C-D40D-228C3A3F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" y="741662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337BAB2-AABC-435A-E418-BE8880D11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64873F55-FEAB-29C0-0589-009997EB9DC4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BDDD3F7-BB63-E194-3313-A1088B3276C6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EA93522-C1C1-B9FE-B111-72C1FADF9A8E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55E7A00F-8CEF-B61C-BD4F-5F7066EBC41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97275D94-AE59-E76B-C443-D2F90C9CFA3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D42A9D-0C89-C066-F1B4-E27FE3F2A972}"/>
              </a:ext>
            </a:extLst>
          </p:cNvPr>
          <p:cNvSpPr txBox="1"/>
          <p:nvPr/>
        </p:nvSpPr>
        <p:spPr>
          <a:xfrm>
            <a:off x="2091801" y="1674711"/>
            <a:ext cx="80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Segnalazione</a:t>
            </a:r>
          </a:p>
        </p:txBody>
      </p:sp>
      <p:sp>
        <p:nvSpPr>
          <p:cNvPr id="11" name="Segnaposto contenuto 9"/>
          <p:cNvSpPr txBox="1">
            <a:spLocks/>
          </p:cNvSpPr>
          <p:nvPr/>
        </p:nvSpPr>
        <p:spPr>
          <a:xfrm>
            <a:off x="400833" y="2233195"/>
            <a:ext cx="11536471" cy="4310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 </a:t>
            </a:r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indicatori di anomalia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individuano il </a:t>
            </a:r>
            <a:r>
              <a:rPr lang="it-IT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 di </a:t>
            </a:r>
            <a:r>
              <a:rPr lang="it-IT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massima prudenza </a:t>
            </a:r>
            <a:r>
              <a:rPr lang="it-IT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 alle valutazioni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professionista, intermediario finanziario o altro soggetto obbligato.</a:t>
            </a: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Tuttavia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tratta di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indicatori tassativi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rilevare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nessuno degli indicatori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anomalia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permette di </a:t>
            </a:r>
            <a:r>
              <a:rPr lang="it-IT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escludere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priori il sospetto su una determinata operazione </a:t>
            </a:r>
          </a:p>
          <a:p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Viceversa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rispondenza ad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indicatori non comporta necessariamente il </a:t>
            </a:r>
            <a:r>
              <a:rPr lang="it-IT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sorgere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un sospetto di riciclaggio in concreto.</a:t>
            </a:r>
          </a:p>
          <a:p>
            <a:pPr algn="just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5796443" y="3740473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5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F78F-D56E-B780-3B43-8CFA7253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2" y="687072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BDFE273-140B-616A-0488-681605F0E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124731F-4105-FCDF-7CF1-67B8F69F51CD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8C59808-2963-1E11-CD21-34E17DBFFB82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B48CFB7-DC72-6BFD-577F-9A81B6CA0F1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19EC571A-3069-B962-6380-3F0C7CD7205C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B0C865E-CEA0-90B7-BEE1-BEDCF156DE6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8" name="Segnaposto contenuto 9">
            <a:extLst>
              <a:ext uri="{FF2B5EF4-FFF2-40B4-BE49-F238E27FC236}">
                <a16:creationId xmlns:a16="http://schemas.microsoft.com/office/drawing/2014/main" id="{CF2E6282-BE4D-5127-30E0-B03D4D77CD0D}"/>
              </a:ext>
            </a:extLst>
          </p:cNvPr>
          <p:cNvSpPr txBox="1">
            <a:spLocks/>
          </p:cNvSpPr>
          <p:nvPr/>
        </p:nvSpPr>
        <p:spPr>
          <a:xfrm>
            <a:off x="187890" y="2120540"/>
            <a:ext cx="11898176" cy="46443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SEGNALAZIONE DOVRÀ </a:t>
            </a:r>
            <a:r>
              <a:rPr lang="it-IT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CONTENERE</a:t>
            </a:r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/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t-IT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dati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(del soggetto segnalante, del segnalato e di eventuali terzi per conto di cui il cliente operi); </a:t>
            </a:r>
          </a:p>
          <a:p>
            <a:pPr marL="269875" indent="-269875" algn="l"/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informazioni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69875" indent="-269875" algn="l"/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la </a:t>
            </a:r>
            <a:r>
              <a:rPr lang="it-IT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descrizione delle operazioni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69875" indent="-269875" algn="l"/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 </a:t>
            </a:r>
            <a:r>
              <a:rPr lang="it-IT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motivi del sospetto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Inoltre i soggetti obbligati sono </a:t>
            </a:r>
            <a:r>
              <a:rPr lang="it-IT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tenuti a collaborare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UIF, rispondendo tempestivamente alla richiesta di ulteriori informazioni.</a:t>
            </a:r>
          </a:p>
          <a:p>
            <a:endParaRPr lang="it-I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b="1" u="sng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segnalazione alla UIF avviene in via telematica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tramite il </a:t>
            </a:r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portale Internet INFOSTAT-UIF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disponibile sul sito internet dell’UIF, previa registrazione e abilitazione al sistema.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304548-F23D-7A89-CE14-3FDA4878135C}"/>
              </a:ext>
            </a:extLst>
          </p:cNvPr>
          <p:cNvSpPr txBox="1"/>
          <p:nvPr/>
        </p:nvSpPr>
        <p:spPr>
          <a:xfrm>
            <a:off x="2091801" y="1674711"/>
            <a:ext cx="80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Segnalazione</a:t>
            </a:r>
          </a:p>
        </p:txBody>
      </p:sp>
    </p:spTree>
    <p:extLst>
      <p:ext uri="{BB962C8B-B14F-4D97-AF65-F5344CB8AC3E}">
        <p14:creationId xmlns:p14="http://schemas.microsoft.com/office/powerpoint/2010/main" val="22176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77824-746E-4B4C-B8CC-E1FEC5377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0" y="773673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71AC683-D0B7-ABD7-38AA-BE2B4245C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95F3E28-6625-E91F-6A7F-880FB4FD7128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44F5E77-2136-2979-1FA2-B172FE22FFBF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30E3F7A-6FB3-ADB5-4F44-98BB3BA0A588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D51E9133-E97D-D338-80A1-9FB38D510AFC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CC5A64A-6FEB-2D14-8B31-FF64FDF39B7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4D90D-6C09-146A-FFAB-C95BFD10EF13}"/>
              </a:ext>
            </a:extLst>
          </p:cNvPr>
          <p:cNvSpPr txBox="1"/>
          <p:nvPr/>
        </p:nvSpPr>
        <p:spPr>
          <a:xfrm>
            <a:off x="2091801" y="1674711"/>
            <a:ext cx="80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Tutela della riservatezza</a:t>
            </a:r>
          </a:p>
        </p:txBody>
      </p:sp>
      <p:sp>
        <p:nvSpPr>
          <p:cNvPr id="18" name="Rettangolo arrotondato 8">
            <a:extLst>
              <a:ext uri="{FF2B5EF4-FFF2-40B4-BE49-F238E27FC236}">
                <a16:creationId xmlns:a16="http://schemas.microsoft.com/office/drawing/2014/main" id="{724C978D-ED28-4344-FF07-9033156F6369}"/>
              </a:ext>
            </a:extLst>
          </p:cNvPr>
          <p:cNvSpPr/>
          <p:nvPr/>
        </p:nvSpPr>
        <p:spPr>
          <a:xfrm>
            <a:off x="3961056" y="2190263"/>
            <a:ext cx="8008396" cy="1021010"/>
          </a:xfrm>
          <a:prstGeom prst="roundRect">
            <a:avLst>
              <a:gd name="adj" fmla="val 10000"/>
            </a:avLst>
          </a:prstGeom>
          <a:solidFill>
            <a:srgbClr val="FFAFA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anchor="ctr" anchorCtr="0"/>
          <a:lstStyle/>
          <a:p>
            <a:pPr algn="ctr"/>
            <a:r>
              <a:rPr lang="it-IT" sz="2200" b="1" cap="small" dirty="0"/>
              <a:t>I soggetti obbligati adottano tutte le misure idonee ad assicurare la </a:t>
            </a:r>
            <a:r>
              <a:rPr lang="it-IT" sz="2200" b="1" cap="small" dirty="0">
                <a:solidFill>
                  <a:srgbClr val="C00000"/>
                </a:solidFill>
              </a:rPr>
              <a:t>riservatezza dell’identità delle persone che effettuano la segnalazione!</a:t>
            </a:r>
          </a:p>
        </p:txBody>
      </p:sp>
      <p:sp>
        <p:nvSpPr>
          <p:cNvPr id="19" name="Rettangolo arrotondato 11">
            <a:extLst>
              <a:ext uri="{FF2B5EF4-FFF2-40B4-BE49-F238E27FC236}">
                <a16:creationId xmlns:a16="http://schemas.microsoft.com/office/drawing/2014/main" id="{D9DB3298-1288-FE06-6BCD-A2D4BF62F29D}"/>
              </a:ext>
            </a:extLst>
          </p:cNvPr>
          <p:cNvSpPr/>
          <p:nvPr/>
        </p:nvSpPr>
        <p:spPr>
          <a:xfrm>
            <a:off x="222548" y="2491764"/>
            <a:ext cx="333049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LEGGE 25 febbraio 2022, n. 15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di conversione con modificazioni, del decreto-legge 30 dicembre 2021, n. 228</a:t>
            </a:r>
          </a:p>
        </p:txBody>
      </p:sp>
      <p:sp>
        <p:nvSpPr>
          <p:cNvPr id="20" name="Rettangolo arrotondato 13">
            <a:extLst>
              <a:ext uri="{FF2B5EF4-FFF2-40B4-BE49-F238E27FC236}">
                <a16:creationId xmlns:a16="http://schemas.microsoft.com/office/drawing/2014/main" id="{A860AEA6-D372-47F6-CE6B-22446938A4D9}"/>
              </a:ext>
            </a:extLst>
          </p:cNvPr>
          <p:cNvSpPr/>
          <p:nvPr/>
        </p:nvSpPr>
        <p:spPr>
          <a:xfrm>
            <a:off x="124403" y="3419173"/>
            <a:ext cx="11943191" cy="2881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l’obbligo per l’Autorità giudiziaria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, in ogni fase del procedimento penale, di adottare “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misure necessarie 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ad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assicurare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 che l'invio della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segnalazione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 e delle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informazioni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 trasmesse dalle FIU, il contenuto delle medesime e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l’identità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 dei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segnalanti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siano mantenute riservate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”. Si prevede, inoltre, che “In ogni caso, i dati identificativi dei segnalanti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non possono essere inseriti nel fascicolo del Pubblico Ministero né in quello per il dibattimento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, né possono essere in altro modo rivelati, salvo che ciò risulti indispensabile ai fini dell'accertamento dei reati per i quali si procede. In tale caso, l'Autorità giudiziaria provvede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con decreto motivato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, adottando le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cautele necessarie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ad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assicurare la tutela del segnalante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e, ove possibile, la riservatezza della segnalazione e delle informazioni trasmesse dalle FIU.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38DDF59-68C5-0C49-AA1D-D414113B20C6}"/>
              </a:ext>
            </a:extLst>
          </p:cNvPr>
          <p:cNvSpPr txBox="1"/>
          <p:nvPr/>
        </p:nvSpPr>
        <p:spPr>
          <a:xfrm>
            <a:off x="142875" y="2148733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E0008"/>
                </a:solidFill>
              </a:rPr>
              <a:t>Modifiche all’art. 38 </a:t>
            </a:r>
            <a:r>
              <a:rPr lang="it-IT" b="1" dirty="0" err="1">
                <a:solidFill>
                  <a:srgbClr val="CE0008"/>
                </a:solidFill>
              </a:rPr>
              <a:t>D.Lgs.</a:t>
            </a:r>
            <a:r>
              <a:rPr lang="it-IT" b="1" dirty="0">
                <a:solidFill>
                  <a:srgbClr val="CE0008"/>
                </a:solidFill>
              </a:rPr>
              <a:t> 231/2007</a:t>
            </a:r>
          </a:p>
        </p:txBody>
      </p:sp>
    </p:spTree>
    <p:extLst>
      <p:ext uri="{BB962C8B-B14F-4D97-AF65-F5344CB8AC3E}">
        <p14:creationId xmlns:p14="http://schemas.microsoft.com/office/powerpoint/2010/main" val="39211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14205-30C8-D4E2-DCEC-0533DD57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28" y="752014"/>
            <a:ext cx="1024217" cy="101812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66EDCE6-5AB5-F90C-C8A3-311D4EFB4AE9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868F636-2F02-1818-CF1C-181D7EDAD050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AEDD294-8634-BF07-125D-16CEBF8765C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F7BE7848-40E5-9945-0417-74AFBA34A593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A664C00C-EE64-F6EE-B2D7-11B342852F8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A25175-6C31-767B-7F7A-01C5B0F41624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Tutela della riservatezza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5A22F3C6-97C2-E06E-436D-15061E80F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452327"/>
              </p:ext>
            </p:extLst>
          </p:nvPr>
        </p:nvGraphicFramePr>
        <p:xfrm>
          <a:off x="1028616" y="3569359"/>
          <a:ext cx="11057450" cy="317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ttangolo arrotondato 10">
            <a:extLst>
              <a:ext uri="{FF2B5EF4-FFF2-40B4-BE49-F238E27FC236}">
                <a16:creationId xmlns:a16="http://schemas.microsoft.com/office/drawing/2014/main" id="{F9BCFCB6-7D8F-D275-D00E-807B2830F738}"/>
              </a:ext>
            </a:extLst>
          </p:cNvPr>
          <p:cNvSpPr/>
          <p:nvPr/>
        </p:nvSpPr>
        <p:spPr>
          <a:xfrm>
            <a:off x="830332" y="2106976"/>
            <a:ext cx="4874354" cy="1647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Art. 38, comma 4 </a:t>
            </a:r>
          </a:p>
          <a:p>
            <a:pPr algn="ctr" defTabSz="685800"/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defTabSz="685800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In caso di </a:t>
            </a:r>
            <a:r>
              <a:rPr lang="it-IT" b="1" u="sng" dirty="0">
                <a:solidFill>
                  <a:schemeClr val="tx2">
                    <a:lumMod val="75000"/>
                  </a:schemeClr>
                </a:solidFill>
              </a:rPr>
              <a:t>denuncia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o di </a:t>
            </a:r>
            <a:r>
              <a:rPr lang="it-IT" b="1" u="sng" dirty="0">
                <a:solidFill>
                  <a:schemeClr val="tx2">
                    <a:lumMod val="75000"/>
                  </a:schemeClr>
                </a:solidFill>
              </a:rPr>
              <a:t>rapporto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ai sensi degli articoli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331 e 347 del codice di procedura penale, l'identità del segnalante, anche qualora sia conosciuta, non è menzionata</a:t>
            </a:r>
          </a:p>
        </p:txBody>
      </p:sp>
      <p:sp>
        <p:nvSpPr>
          <p:cNvPr id="11" name="Rettangolo arrotondato 14">
            <a:extLst>
              <a:ext uri="{FF2B5EF4-FFF2-40B4-BE49-F238E27FC236}">
                <a16:creationId xmlns:a16="http://schemas.microsoft.com/office/drawing/2014/main" id="{6A2AF016-5E80-A9B5-0EE8-8819D0D1FCD5}"/>
              </a:ext>
            </a:extLst>
          </p:cNvPr>
          <p:cNvSpPr/>
          <p:nvPr/>
        </p:nvSpPr>
        <p:spPr>
          <a:xfrm>
            <a:off x="6096000" y="2106976"/>
            <a:ext cx="5665283" cy="1647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Art. 38, comma 5 </a:t>
            </a:r>
          </a:p>
          <a:p>
            <a:pPr algn="just" defTabSz="685800"/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algn="just" defTabSz="685800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caso di </a:t>
            </a:r>
            <a:r>
              <a:rPr lang="it-IT" b="1" u="sng" dirty="0">
                <a:solidFill>
                  <a:schemeClr val="tx2">
                    <a:lumMod val="75000"/>
                  </a:schemeClr>
                </a:solidFill>
              </a:rPr>
              <a:t>sequestro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 atti o documenti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l'autorità giudiziaria e gli organi di polizia giudiziaria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adottano le cautele necessarie ad assicurare la riservatezza dei segnalanti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2" name="Rettangolo arrotondato 17">
            <a:extLst>
              <a:ext uri="{FF2B5EF4-FFF2-40B4-BE49-F238E27FC236}">
                <a16:creationId xmlns:a16="http://schemas.microsoft.com/office/drawing/2014/main" id="{F4FF3634-27D1-E03A-477C-C2A00499258D}"/>
              </a:ext>
            </a:extLst>
          </p:cNvPr>
          <p:cNvSpPr/>
          <p:nvPr/>
        </p:nvSpPr>
        <p:spPr>
          <a:xfrm>
            <a:off x="506968" y="3904778"/>
            <a:ext cx="4925739" cy="508107"/>
          </a:xfrm>
          <a:prstGeom prst="roundRect">
            <a:avLst>
              <a:gd name="adj" fmla="val 10000"/>
            </a:avLst>
          </a:prstGeom>
          <a:solidFill>
            <a:srgbClr val="FFAFA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anchor="ctr" anchorCtr="0"/>
          <a:lstStyle/>
          <a:p>
            <a:pPr algn="ctr"/>
            <a:r>
              <a:rPr lang="it-IT" b="1" cap="small" dirty="0"/>
              <a:t>Il DECRETO MOTIVATO del Pubblico Ministero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10520"/>
            <a:ext cx="12193057" cy="1146147"/>
          </a:xfrm>
          <a:prstGeom prst="rect">
            <a:avLst/>
          </a:prstGeom>
        </p:spPr>
      </p:pic>
      <p:sp>
        <p:nvSpPr>
          <p:cNvPr id="17" name="Rettangolo arrotondato 15">
            <a:extLst>
              <a:ext uri="{FF2B5EF4-FFF2-40B4-BE49-F238E27FC236}">
                <a16:creationId xmlns:a16="http://schemas.microsoft.com/office/drawing/2014/main" id="{DEB353D3-6D9A-4C0E-F856-18CC804A5E3D}"/>
              </a:ext>
            </a:extLst>
          </p:cNvPr>
          <p:cNvSpPr/>
          <p:nvPr/>
        </p:nvSpPr>
        <p:spPr>
          <a:xfrm>
            <a:off x="142875" y="5875267"/>
            <a:ext cx="11943191" cy="826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punibilità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, con la reclusione da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due a sei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anni, di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chiunque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riveli indebitamente “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l'identità del segnalante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” o “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notizie riguardanti l'invio della segnalazione e delle informazioni trasmesse dalle FIU o il contenuto delle medesime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”, laddove tali condotte siano “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idonee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consentire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 l'i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dentificazione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segnalante.</a:t>
            </a:r>
            <a:endParaRPr lang="it-IT" sz="1400" b="1" cap="small" dirty="0">
              <a:solidFill>
                <a:schemeClr val="tx2">
                  <a:lumMod val="75000"/>
                </a:schemeClr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75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5A60-66B6-AE23-8F42-A84D1E2AE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4" y="78186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2807D99-7D86-797C-2559-DCA20BC63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739F306-9540-D959-3E56-93DC09560DF2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06F3441-860D-4BC1-B560-7F293C54DD68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DFD04AA-0BC8-EC0F-D33B-9BD4C9F0CA35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2DF94C7-E775-25D7-7B83-2CB7975EE6A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F25CDE6-6476-7EB4-95D2-A302CE7E10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BA0221-D2D3-DFE1-2D1A-CA2D21B0752B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Tutela della riservatezza</a:t>
            </a:r>
          </a:p>
        </p:txBody>
      </p:sp>
      <p:sp>
        <p:nvSpPr>
          <p:cNvPr id="9" name="Rettangolo arrotondato 6">
            <a:extLst>
              <a:ext uri="{FF2B5EF4-FFF2-40B4-BE49-F238E27FC236}">
                <a16:creationId xmlns:a16="http://schemas.microsoft.com/office/drawing/2014/main" id="{B4B6134E-F350-FAAC-158F-02E0287BD193}"/>
              </a:ext>
            </a:extLst>
          </p:cNvPr>
          <p:cNvSpPr/>
          <p:nvPr/>
        </p:nvSpPr>
        <p:spPr>
          <a:xfrm>
            <a:off x="709517" y="2371914"/>
            <a:ext cx="10665965" cy="1804749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Fuori dai casi previsti dal presente decreto, è fatto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divieto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ai soggetti tenuti alla segnalazione di un'operazione sospetta e a chiunque ne sia comunque a conoscenza,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 dare comunicazione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 cliente interessato o a terzi dell'avvenuta segnalazione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dell'invio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ulteriori informazioni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richieste dalla UIF o dell'esistenza ovvero della probabilità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indagini o approfondimenti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 materia di riciclaggio o di finanziamento del terrorismo.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EBC8A7-4084-CE64-F4A5-52FEDC3B6CF6}"/>
              </a:ext>
            </a:extLst>
          </p:cNvPr>
          <p:cNvSpPr txBox="1"/>
          <p:nvPr/>
        </p:nvSpPr>
        <p:spPr>
          <a:xfrm>
            <a:off x="1686016" y="1949320"/>
            <a:ext cx="871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E0008"/>
                </a:solidFill>
              </a:rPr>
              <a:t>Divieto di comunicazioni (Art. 39 </a:t>
            </a:r>
            <a:r>
              <a:rPr lang="it-IT" sz="2000" b="1" dirty="0" err="1">
                <a:solidFill>
                  <a:srgbClr val="CE0008"/>
                </a:solidFill>
              </a:rPr>
              <a:t>D.Lgs.</a:t>
            </a:r>
            <a:r>
              <a:rPr lang="it-IT" sz="2000" b="1" dirty="0">
                <a:solidFill>
                  <a:srgbClr val="CE0008"/>
                </a:solidFill>
              </a:rPr>
              <a:t> 231/2007)</a:t>
            </a:r>
          </a:p>
        </p:txBody>
      </p:sp>
      <p:sp>
        <p:nvSpPr>
          <p:cNvPr id="15" name="Rettangolo arrotondato 8">
            <a:extLst>
              <a:ext uri="{FF2B5EF4-FFF2-40B4-BE49-F238E27FC236}">
                <a16:creationId xmlns:a16="http://schemas.microsoft.com/office/drawing/2014/main" id="{8033050B-B00D-9C96-2465-F53121FB65CD}"/>
              </a:ext>
            </a:extLst>
          </p:cNvPr>
          <p:cNvSpPr/>
          <p:nvPr/>
        </p:nvSpPr>
        <p:spPr>
          <a:xfrm>
            <a:off x="737736" y="4376532"/>
            <a:ext cx="5195132" cy="1330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it-IT" sz="1350" b="1" cap="small" dirty="0">
                <a:solidFill>
                  <a:schemeClr val="tx1"/>
                </a:solidFill>
                <a:latin typeface="Helvetica Light"/>
              </a:rPr>
              <a:t>non si estende </a:t>
            </a:r>
            <a:r>
              <a:rPr lang="it-IT" sz="1350" cap="small" dirty="0">
                <a:solidFill>
                  <a:schemeClr val="tx1"/>
                </a:solidFill>
                <a:latin typeface="Helvetica Light"/>
              </a:rPr>
              <a:t>alla comunicazione effettuata alle </a:t>
            </a:r>
            <a:r>
              <a:rPr lang="it-IT" sz="1350" b="1" cap="small" dirty="0">
                <a:solidFill>
                  <a:schemeClr val="tx1"/>
                </a:solidFill>
                <a:latin typeface="Helvetica Light"/>
              </a:rPr>
              <a:t>autorità di vigilanza di settore </a:t>
            </a:r>
            <a:r>
              <a:rPr lang="it-IT" sz="1350" cap="small" dirty="0">
                <a:solidFill>
                  <a:schemeClr val="tx1"/>
                </a:solidFill>
                <a:latin typeface="Helvetica Light"/>
              </a:rPr>
              <a:t>in occasione dell'esercizio delle funzioni di cui all'articolo 7, comma 2, e alla </a:t>
            </a:r>
            <a:r>
              <a:rPr lang="it-IT" sz="1350" b="1" cap="small" dirty="0">
                <a:solidFill>
                  <a:schemeClr val="tx1"/>
                </a:solidFill>
                <a:latin typeface="Helvetica Light"/>
              </a:rPr>
              <a:t>Guardia di Finanza </a:t>
            </a:r>
            <a:r>
              <a:rPr lang="it-IT" sz="1350" cap="small" dirty="0">
                <a:solidFill>
                  <a:schemeClr val="tx1"/>
                </a:solidFill>
                <a:latin typeface="Helvetica Light"/>
              </a:rPr>
              <a:t>in </a:t>
            </a:r>
            <a:r>
              <a:rPr lang="it-IT" sz="1350" b="1" cap="small" dirty="0">
                <a:solidFill>
                  <a:schemeClr val="tx1"/>
                </a:solidFill>
                <a:latin typeface="Helvetica Light"/>
              </a:rPr>
              <a:t>occasione dei controlli </a:t>
            </a:r>
            <a:r>
              <a:rPr lang="it-IT" sz="1350" cap="small" dirty="0">
                <a:solidFill>
                  <a:schemeClr val="tx1"/>
                </a:solidFill>
                <a:latin typeface="Helvetica Light"/>
              </a:rPr>
              <a:t>di cui all'articolo 9, né alla comunicazione effettuata ai fini di accertamento investigativo.</a:t>
            </a:r>
            <a:endParaRPr lang="it-IT" sz="1350" dirty="0">
              <a:solidFill>
                <a:schemeClr val="tx1"/>
              </a:solidFill>
              <a:latin typeface="Helvetica Light"/>
            </a:endParaRPr>
          </a:p>
        </p:txBody>
      </p:sp>
      <p:sp>
        <p:nvSpPr>
          <p:cNvPr id="16" name="Freccia a destra con strisce 11">
            <a:extLst>
              <a:ext uri="{FF2B5EF4-FFF2-40B4-BE49-F238E27FC236}">
                <a16:creationId xmlns:a16="http://schemas.microsoft.com/office/drawing/2014/main" id="{211EAD4D-7DF9-09E3-57A3-88EA2380986A}"/>
              </a:ext>
            </a:extLst>
          </p:cNvPr>
          <p:cNvSpPr/>
          <p:nvPr/>
        </p:nvSpPr>
        <p:spPr>
          <a:xfrm rot="5400000">
            <a:off x="5587780" y="3988998"/>
            <a:ext cx="495624" cy="49644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reccia a destra con strisce 12">
            <a:extLst>
              <a:ext uri="{FF2B5EF4-FFF2-40B4-BE49-F238E27FC236}">
                <a16:creationId xmlns:a16="http://schemas.microsoft.com/office/drawing/2014/main" id="{B242EA31-29E9-33CF-7BAC-CED930C9FFEC}"/>
              </a:ext>
            </a:extLst>
          </p:cNvPr>
          <p:cNvSpPr/>
          <p:nvPr/>
        </p:nvSpPr>
        <p:spPr>
          <a:xfrm>
            <a:off x="6253960" y="4793398"/>
            <a:ext cx="495624" cy="49644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ttangolo arrotondato 13">
            <a:extLst>
              <a:ext uri="{FF2B5EF4-FFF2-40B4-BE49-F238E27FC236}">
                <a16:creationId xmlns:a16="http://schemas.microsoft.com/office/drawing/2014/main" id="{9CBF1242-FF0D-C953-F571-56A7EFA19FDB}"/>
              </a:ext>
            </a:extLst>
          </p:cNvPr>
          <p:cNvSpPr/>
          <p:nvPr/>
        </p:nvSpPr>
        <p:spPr>
          <a:xfrm>
            <a:off x="7070676" y="4434847"/>
            <a:ext cx="4195174" cy="1213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cap="small" dirty="0">
                <a:solidFill>
                  <a:schemeClr val="tx1"/>
                </a:solidFill>
                <a:latin typeface="Helvetica Light"/>
              </a:rPr>
              <a:t>non impedisce la comunicazione tra professionisti </a:t>
            </a:r>
            <a:r>
              <a:rPr lang="it-IT" sz="1350" cap="small" dirty="0">
                <a:solidFill>
                  <a:schemeClr val="tx1"/>
                </a:solidFill>
                <a:latin typeface="Helvetica Light"/>
              </a:rPr>
              <a:t>che svolgono la propria </a:t>
            </a:r>
            <a:r>
              <a:rPr lang="it-IT" sz="1350" b="1" cap="small" dirty="0">
                <a:solidFill>
                  <a:schemeClr val="tx1"/>
                </a:solidFill>
                <a:latin typeface="Helvetica Light"/>
              </a:rPr>
              <a:t>prestazione professionale in forma associata</a:t>
            </a:r>
            <a:r>
              <a:rPr lang="it-IT" sz="1350" cap="small" dirty="0">
                <a:solidFill>
                  <a:schemeClr val="tx1"/>
                </a:solidFill>
                <a:latin typeface="Helvetica Light"/>
              </a:rPr>
              <a:t>, in qualità di dipendenti o collaboratori.</a:t>
            </a:r>
          </a:p>
        </p:txBody>
      </p:sp>
      <p:sp>
        <p:nvSpPr>
          <p:cNvPr id="19" name="Rettangolo arrotondato 14">
            <a:extLst>
              <a:ext uri="{FF2B5EF4-FFF2-40B4-BE49-F238E27FC236}">
                <a16:creationId xmlns:a16="http://schemas.microsoft.com/office/drawing/2014/main" id="{CA8D86D3-9D8A-6E64-DC4B-C0C7DCB4A16B}"/>
              </a:ext>
            </a:extLst>
          </p:cNvPr>
          <p:cNvSpPr/>
          <p:nvPr/>
        </p:nvSpPr>
        <p:spPr>
          <a:xfrm>
            <a:off x="709517" y="5929243"/>
            <a:ext cx="10772964" cy="7430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it-I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Salvo che il fatto costituisca più grave reato, </a:t>
            </a:r>
            <a:r>
              <a:rPr lang="it-IT" sz="16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chiunque, essendovi tenuto, viola il divieto di comunicazione</a:t>
            </a:r>
            <a:r>
              <a:rPr lang="it-I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punito con l'arresto da sei mesi a un anno e con l'ammenda da 5.000 euro a 30.000 euro</a:t>
            </a:r>
            <a:endParaRPr lang="it-IT" sz="1400" dirty="0">
              <a:solidFill>
                <a:prstClr val="white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09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1" y="712822"/>
            <a:ext cx="1019687" cy="1019687"/>
          </a:xfrm>
          <a:prstGeom prst="rect">
            <a:avLst/>
          </a:prstGeom>
        </p:spPr>
      </p:pic>
      <p:grpSp>
        <p:nvGrpSpPr>
          <p:cNvPr id="50" name="Gruppo 49"/>
          <p:cNvGrpSpPr/>
          <p:nvPr/>
        </p:nvGrpSpPr>
        <p:grpSpPr>
          <a:xfrm>
            <a:off x="8992841" y="461565"/>
            <a:ext cx="4293642" cy="7074830"/>
            <a:chOff x="9117609" y="513555"/>
            <a:chExt cx="4293642" cy="7074830"/>
          </a:xfrm>
          <a:blipFill dpi="0" rotWithShape="1">
            <a:blip r:embed="rId4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1" name="Esagono 50"/>
            <p:cNvSpPr/>
            <p:nvPr/>
          </p:nvSpPr>
          <p:spPr>
            <a:xfrm rot="16200000">
              <a:off x="9696817" y="3342981"/>
              <a:ext cx="1684422" cy="141692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grpSp>
          <p:nvGrpSpPr>
            <p:cNvPr id="52" name="Gruppo 51"/>
            <p:cNvGrpSpPr/>
            <p:nvPr/>
          </p:nvGrpSpPr>
          <p:grpSpPr>
            <a:xfrm>
              <a:off x="9830564" y="513555"/>
              <a:ext cx="3580687" cy="7074830"/>
              <a:chOff x="9830564" y="513555"/>
              <a:chExt cx="3580687" cy="7074830"/>
            </a:xfrm>
            <a:grpFill/>
          </p:grpSpPr>
          <p:grpSp>
            <p:nvGrpSpPr>
              <p:cNvPr id="55" name="Gruppo 54"/>
              <p:cNvGrpSpPr/>
              <p:nvPr/>
            </p:nvGrpSpPr>
            <p:grpSpPr>
              <a:xfrm>
                <a:off x="9839639" y="513555"/>
                <a:ext cx="3571612" cy="7074830"/>
                <a:chOff x="9839639" y="513555"/>
                <a:chExt cx="3571612" cy="7074830"/>
              </a:xfrm>
              <a:grpFill/>
            </p:grpSpPr>
            <p:sp>
              <p:nvSpPr>
                <p:cNvPr id="57" name="Esagono 56"/>
                <p:cNvSpPr/>
                <p:nvPr/>
              </p:nvSpPr>
              <p:spPr>
                <a:xfrm rot="16200000">
                  <a:off x="11138986" y="647301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8" name="Esagono 57"/>
                <p:cNvSpPr/>
                <p:nvPr/>
              </p:nvSpPr>
              <p:spPr>
                <a:xfrm rot="16200000">
                  <a:off x="10420896" y="1989796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" name="Esagono 58"/>
                <p:cNvSpPr/>
                <p:nvPr/>
              </p:nvSpPr>
              <p:spPr>
                <a:xfrm rot="16200000">
                  <a:off x="11136730" y="3338654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" name="Esagono 59"/>
                <p:cNvSpPr/>
                <p:nvPr/>
              </p:nvSpPr>
              <p:spPr>
                <a:xfrm rot="16200000">
                  <a:off x="10424460" y="4687512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" name="Esagono 60"/>
                <p:cNvSpPr/>
                <p:nvPr/>
              </p:nvSpPr>
              <p:spPr>
                <a:xfrm rot="16200000">
                  <a:off x="11146356" y="6032433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" name="Esagono 61"/>
                <p:cNvSpPr/>
                <p:nvPr/>
              </p:nvSpPr>
              <p:spPr>
                <a:xfrm rot="16200000">
                  <a:off x="9705893" y="6037709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3" name="Esagono 62"/>
                <p:cNvSpPr/>
                <p:nvPr/>
              </p:nvSpPr>
              <p:spPr>
                <a:xfrm rot="16200000">
                  <a:off x="11860576" y="1989795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4" name="Esagono 63"/>
                <p:cNvSpPr/>
                <p:nvPr/>
              </p:nvSpPr>
              <p:spPr>
                <a:xfrm rot="16200000">
                  <a:off x="11858627" y="4685624"/>
                  <a:ext cx="1684422" cy="1416929"/>
                </a:xfrm>
                <a:prstGeom prst="hexagon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56" name="Esagono 55"/>
              <p:cNvSpPr/>
              <p:nvPr/>
            </p:nvSpPr>
            <p:spPr>
              <a:xfrm rot="16200000">
                <a:off x="9696818" y="651029"/>
                <a:ext cx="1684422" cy="1416929"/>
              </a:xfrm>
              <a:prstGeom prst="hexagon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/>
              </a:p>
            </p:txBody>
          </p:sp>
        </p:grpSp>
        <p:sp>
          <p:nvSpPr>
            <p:cNvPr id="53" name="Esagono 52"/>
            <p:cNvSpPr/>
            <p:nvPr/>
          </p:nvSpPr>
          <p:spPr>
            <a:xfrm rot="16200000">
              <a:off x="8983863" y="1994197"/>
              <a:ext cx="1684422" cy="141692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Esagono 53"/>
            <p:cNvSpPr/>
            <p:nvPr/>
          </p:nvSpPr>
          <p:spPr>
            <a:xfrm rot="16200000">
              <a:off x="8983997" y="4690255"/>
              <a:ext cx="1684422" cy="1416929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BD15E7D-07F9-4A0B-5328-91017FA59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/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/>
          <p:cNvSpPr/>
          <p:nvPr/>
        </p:nvSpPr>
        <p:spPr>
          <a:xfrm>
            <a:off x="3716704" y="1181677"/>
            <a:ext cx="4915404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INDICE degli ARGOMENTI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F7CE43E4-B6ED-85B1-AB6C-648A041DEB2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216324715"/>
              </p:ext>
            </p:extLst>
          </p:nvPr>
        </p:nvGraphicFramePr>
        <p:xfrm>
          <a:off x="1180596" y="2330245"/>
          <a:ext cx="764877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50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B454-16FD-C935-B3EF-4B2E4729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3" y="665364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BCC62A1-F0A9-537E-7E92-781A2C257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636B3B8-C367-1F12-437D-1AECC4BB6203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2BAAB08-8109-8588-1A62-CF132150DC60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6AB0DA9-B3E5-0DD3-5907-CD83C2EE18A3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2BC62D3D-D46A-73C4-CEC2-474AC1684E39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3D6E2AC-E16F-8626-40F9-4BEF21CBE2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D80A0B03-DF76-5A92-91A5-42E8CF792F8A}"/>
              </a:ext>
            </a:extLst>
          </p:cNvPr>
          <p:cNvGrpSpPr/>
          <p:nvPr/>
        </p:nvGrpSpPr>
        <p:grpSpPr>
          <a:xfrm>
            <a:off x="6448584" y="2025890"/>
            <a:ext cx="5388512" cy="4528569"/>
            <a:chOff x="5822295" y="1148189"/>
            <a:chExt cx="5163624" cy="4926686"/>
          </a:xfrm>
        </p:grpSpPr>
        <p:sp>
          <p:nvSpPr>
            <p:cNvPr id="8" name="Oval">
              <a:extLst>
                <a:ext uri="{FF2B5EF4-FFF2-40B4-BE49-F238E27FC236}">
                  <a16:creationId xmlns:a16="http://schemas.microsoft.com/office/drawing/2014/main" id="{9B291873-8CF6-1D47-13EA-D23E36B91417}"/>
                </a:ext>
              </a:extLst>
            </p:cNvPr>
            <p:cNvSpPr/>
            <p:nvPr/>
          </p:nvSpPr>
          <p:spPr>
            <a:xfrm>
              <a:off x="7170394" y="5315035"/>
              <a:ext cx="2467426" cy="759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" name="Group 47">
              <a:extLst>
                <a:ext uri="{FF2B5EF4-FFF2-40B4-BE49-F238E27FC236}">
                  <a16:creationId xmlns:a16="http://schemas.microsoft.com/office/drawing/2014/main" id="{2E394ED1-71A4-28D1-1DE7-21D70C4CE88D}"/>
                </a:ext>
              </a:extLst>
            </p:cNvPr>
            <p:cNvGrpSpPr/>
            <p:nvPr/>
          </p:nvGrpSpPr>
          <p:grpSpPr>
            <a:xfrm>
              <a:off x="7431843" y="4334598"/>
              <a:ext cx="1944528" cy="1556442"/>
              <a:chOff x="7415501" y="4334598"/>
              <a:chExt cx="1944528" cy="1556442"/>
            </a:xfrm>
          </p:grpSpPr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CDD8356C-E9EF-DF67-61CF-E3B4CAE9A4F5}"/>
                  </a:ext>
                </a:extLst>
              </p:cNvPr>
              <p:cNvSpPr/>
              <p:nvPr/>
            </p:nvSpPr>
            <p:spPr>
              <a:xfrm>
                <a:off x="8927004" y="4334598"/>
                <a:ext cx="433025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53" y="195"/>
                    </a:moveTo>
                    <a:lnTo>
                      <a:pt x="2242" y="259"/>
                    </a:lnTo>
                    <a:lnTo>
                      <a:pt x="0" y="454"/>
                    </a:lnTo>
                    <a:lnTo>
                      <a:pt x="20174" y="21600"/>
                    </a:lnTo>
                    <a:lnTo>
                      <a:pt x="20581" y="21535"/>
                    </a:lnTo>
                    <a:lnTo>
                      <a:pt x="21192" y="21470"/>
                    </a:lnTo>
                    <a:lnTo>
                      <a:pt x="21600" y="21470"/>
                    </a:lnTo>
                    <a:lnTo>
                      <a:pt x="50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8A2F9D80-813A-BF61-CF8D-030B1A30725F}"/>
                  </a:ext>
                </a:extLst>
              </p:cNvPr>
              <p:cNvSpPr/>
              <p:nvPr/>
            </p:nvSpPr>
            <p:spPr>
              <a:xfrm>
                <a:off x="7415501" y="4334598"/>
                <a:ext cx="433025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7" y="195"/>
                    </a:moveTo>
                    <a:lnTo>
                      <a:pt x="19359" y="259"/>
                    </a:lnTo>
                    <a:lnTo>
                      <a:pt x="21600" y="454"/>
                    </a:lnTo>
                    <a:lnTo>
                      <a:pt x="1426" y="21600"/>
                    </a:lnTo>
                    <a:lnTo>
                      <a:pt x="1019" y="21535"/>
                    </a:lnTo>
                    <a:lnTo>
                      <a:pt x="408" y="21470"/>
                    </a:lnTo>
                    <a:lnTo>
                      <a:pt x="0" y="21470"/>
                    </a:lnTo>
                    <a:lnTo>
                      <a:pt x="165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95EB1DF6-8879-33F4-AF63-FB972541DAE1}"/>
                  </a:ext>
                </a:extLst>
              </p:cNvPr>
              <p:cNvSpPr/>
              <p:nvPr/>
            </p:nvSpPr>
            <p:spPr>
              <a:xfrm>
                <a:off x="8330570" y="4375449"/>
                <a:ext cx="114390" cy="1515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71" y="0"/>
                    </a:moveTo>
                    <a:lnTo>
                      <a:pt x="9257" y="0"/>
                    </a:lnTo>
                    <a:lnTo>
                      <a:pt x="0" y="0"/>
                    </a:lnTo>
                    <a:lnTo>
                      <a:pt x="7714" y="21600"/>
                    </a:lnTo>
                    <a:lnTo>
                      <a:pt x="9257" y="21600"/>
                    </a:lnTo>
                    <a:lnTo>
                      <a:pt x="11571" y="21600"/>
                    </a:lnTo>
                    <a:lnTo>
                      <a:pt x="138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32CA16DE-E404-1C29-0F9F-9E5B1D518FC7}"/>
                </a:ext>
              </a:extLst>
            </p:cNvPr>
            <p:cNvSpPr/>
            <p:nvPr/>
          </p:nvSpPr>
          <p:spPr>
            <a:xfrm>
              <a:off x="5822295" y="1148189"/>
              <a:ext cx="5163624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2" y="21600"/>
                  </a:moveTo>
                  <a:lnTo>
                    <a:pt x="308" y="21600"/>
                  </a:lnTo>
                  <a:cubicBezTo>
                    <a:pt x="137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137" y="0"/>
                    <a:pt x="308" y="0"/>
                  </a:cubicBezTo>
                  <a:lnTo>
                    <a:pt x="21292" y="0"/>
                  </a:lnTo>
                  <a:cubicBezTo>
                    <a:pt x="21463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583" y="17400"/>
                    <a:pt x="21446" y="21600"/>
                    <a:pt x="21292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95A71852-9662-13DB-CBED-C86903087D6A}"/>
                </a:ext>
              </a:extLst>
            </p:cNvPr>
            <p:cNvSpPr/>
            <p:nvPr/>
          </p:nvSpPr>
          <p:spPr>
            <a:xfrm>
              <a:off x="5822295" y="4252898"/>
              <a:ext cx="5163624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2" y="21600"/>
                  </a:moveTo>
                  <a:lnTo>
                    <a:pt x="308" y="21600"/>
                  </a:lnTo>
                  <a:cubicBezTo>
                    <a:pt x="137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137" y="0"/>
                    <a:pt x="308" y="0"/>
                  </a:cubicBezTo>
                  <a:lnTo>
                    <a:pt x="21292" y="0"/>
                  </a:lnTo>
                  <a:cubicBezTo>
                    <a:pt x="21463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583" y="16800"/>
                    <a:pt x="21446" y="21600"/>
                    <a:pt x="21292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FCDE2A04-B9F4-9771-160B-2B32E321E284}"/>
                </a:ext>
              </a:extLst>
            </p:cNvPr>
            <p:cNvSpPr/>
            <p:nvPr/>
          </p:nvSpPr>
          <p:spPr>
            <a:xfrm>
              <a:off x="5936679" y="1229892"/>
              <a:ext cx="4934856" cy="3096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1718FEFC-2309-785E-FD9C-74588DCFF408}"/>
              </a:ext>
            </a:extLst>
          </p:cNvPr>
          <p:cNvGrpSpPr/>
          <p:nvPr/>
        </p:nvGrpSpPr>
        <p:grpSpPr>
          <a:xfrm>
            <a:off x="725903" y="2025890"/>
            <a:ext cx="4463183" cy="4528569"/>
            <a:chOff x="1206081" y="1148189"/>
            <a:chExt cx="3529570" cy="4926686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3F650D14-53C3-BB80-ADFE-6EA070BB72A5}"/>
                </a:ext>
              </a:extLst>
            </p:cNvPr>
            <p:cNvSpPr/>
            <p:nvPr/>
          </p:nvSpPr>
          <p:spPr>
            <a:xfrm>
              <a:off x="1320467" y="1229892"/>
              <a:ext cx="3300798" cy="3096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7" name="Oval">
              <a:extLst>
                <a:ext uri="{FF2B5EF4-FFF2-40B4-BE49-F238E27FC236}">
                  <a16:creationId xmlns:a16="http://schemas.microsoft.com/office/drawing/2014/main" id="{98F20033-01A0-9E59-B837-633114E0BB2A}"/>
                </a:ext>
              </a:extLst>
            </p:cNvPr>
            <p:cNvSpPr/>
            <p:nvPr/>
          </p:nvSpPr>
          <p:spPr>
            <a:xfrm>
              <a:off x="1737153" y="5315035"/>
              <a:ext cx="2467426" cy="759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" name="Group 46">
              <a:extLst>
                <a:ext uri="{FF2B5EF4-FFF2-40B4-BE49-F238E27FC236}">
                  <a16:creationId xmlns:a16="http://schemas.microsoft.com/office/drawing/2014/main" id="{FB622A15-0936-3D8C-74DE-168B3CB26208}"/>
                </a:ext>
              </a:extLst>
            </p:cNvPr>
            <p:cNvGrpSpPr/>
            <p:nvPr/>
          </p:nvGrpSpPr>
          <p:grpSpPr>
            <a:xfrm>
              <a:off x="2000645" y="4334598"/>
              <a:ext cx="1940443" cy="1556442"/>
              <a:chOff x="2000645" y="4334598"/>
              <a:chExt cx="1940443" cy="1556442"/>
            </a:xfrm>
          </p:grpSpPr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49C4F073-DBC6-8007-E6A5-E4A0E15C2DD6}"/>
                  </a:ext>
                </a:extLst>
              </p:cNvPr>
              <p:cNvSpPr/>
              <p:nvPr/>
            </p:nvSpPr>
            <p:spPr>
              <a:xfrm>
                <a:off x="3512148" y="4334598"/>
                <a:ext cx="428940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74" y="195"/>
                    </a:moveTo>
                    <a:lnTo>
                      <a:pt x="2263" y="259"/>
                    </a:lnTo>
                    <a:lnTo>
                      <a:pt x="0" y="454"/>
                    </a:lnTo>
                    <a:lnTo>
                      <a:pt x="20366" y="21600"/>
                    </a:lnTo>
                    <a:lnTo>
                      <a:pt x="20777" y="21535"/>
                    </a:lnTo>
                    <a:lnTo>
                      <a:pt x="21189" y="21470"/>
                    </a:lnTo>
                    <a:lnTo>
                      <a:pt x="21600" y="21470"/>
                    </a:lnTo>
                    <a:lnTo>
                      <a:pt x="493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E5E87BB7-A80A-C63B-A3EE-F42E020A2C32}"/>
                  </a:ext>
                </a:extLst>
              </p:cNvPr>
              <p:cNvSpPr/>
              <p:nvPr/>
            </p:nvSpPr>
            <p:spPr>
              <a:xfrm>
                <a:off x="2000645" y="4334598"/>
                <a:ext cx="433025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7" y="195"/>
                    </a:moveTo>
                    <a:lnTo>
                      <a:pt x="19358" y="259"/>
                    </a:lnTo>
                    <a:lnTo>
                      <a:pt x="21600" y="454"/>
                    </a:lnTo>
                    <a:lnTo>
                      <a:pt x="1426" y="21600"/>
                    </a:lnTo>
                    <a:lnTo>
                      <a:pt x="1019" y="21535"/>
                    </a:lnTo>
                    <a:lnTo>
                      <a:pt x="408" y="21470"/>
                    </a:lnTo>
                    <a:lnTo>
                      <a:pt x="0" y="21470"/>
                    </a:lnTo>
                    <a:lnTo>
                      <a:pt x="1670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5EE47ED3-4052-77D7-6105-D0EA1B5CD173}"/>
                  </a:ext>
                </a:extLst>
              </p:cNvPr>
              <p:cNvSpPr/>
              <p:nvPr/>
            </p:nvSpPr>
            <p:spPr>
              <a:xfrm>
                <a:off x="2917756" y="4375449"/>
                <a:ext cx="110305" cy="1515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9600" y="0"/>
                    </a:lnTo>
                    <a:lnTo>
                      <a:pt x="0" y="0"/>
                    </a:lnTo>
                    <a:lnTo>
                      <a:pt x="8000" y="21600"/>
                    </a:lnTo>
                    <a:lnTo>
                      <a:pt x="9600" y="21600"/>
                    </a:lnTo>
                    <a:lnTo>
                      <a:pt x="12000" y="21600"/>
                    </a:lnTo>
                    <a:lnTo>
                      <a:pt x="13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8A3CBFA8-D779-404B-F3C1-B84426B2ADC8}"/>
                </a:ext>
              </a:extLst>
            </p:cNvPr>
            <p:cNvSpPr/>
            <p:nvPr/>
          </p:nvSpPr>
          <p:spPr>
            <a:xfrm>
              <a:off x="1206081" y="1148189"/>
              <a:ext cx="3529570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21600"/>
                  </a:moveTo>
                  <a:lnTo>
                    <a:pt x="450" y="21600"/>
                  </a:lnTo>
                  <a:cubicBezTo>
                    <a:pt x="200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200" y="0"/>
                    <a:pt x="450" y="0"/>
                  </a:cubicBezTo>
                  <a:lnTo>
                    <a:pt x="21150" y="0"/>
                  </a:lnTo>
                  <a:cubicBezTo>
                    <a:pt x="21400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600" y="17400"/>
                    <a:pt x="21400" y="21600"/>
                    <a:pt x="21150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3876BBD5-ECE4-D33D-0AD6-FBA48A2A8543}"/>
                </a:ext>
              </a:extLst>
            </p:cNvPr>
            <p:cNvSpPr/>
            <p:nvPr/>
          </p:nvSpPr>
          <p:spPr>
            <a:xfrm>
              <a:off x="1206081" y="4252898"/>
              <a:ext cx="3529570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21600"/>
                  </a:moveTo>
                  <a:lnTo>
                    <a:pt x="450" y="21600"/>
                  </a:lnTo>
                  <a:cubicBezTo>
                    <a:pt x="200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200" y="0"/>
                    <a:pt x="450" y="0"/>
                  </a:cubicBezTo>
                  <a:lnTo>
                    <a:pt x="21150" y="0"/>
                  </a:lnTo>
                  <a:cubicBezTo>
                    <a:pt x="21400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600" y="16800"/>
                    <a:pt x="21400" y="21600"/>
                    <a:pt x="21150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" name="TextBox 18">
            <a:extLst>
              <a:ext uri="{FF2B5EF4-FFF2-40B4-BE49-F238E27FC236}">
                <a16:creationId xmlns:a16="http://schemas.microsoft.com/office/drawing/2014/main" id="{B58F080B-4B64-E855-0AAA-0564F61D0B58}"/>
              </a:ext>
            </a:extLst>
          </p:cNvPr>
          <p:cNvSpPr txBox="1"/>
          <p:nvPr/>
        </p:nvSpPr>
        <p:spPr>
          <a:xfrm>
            <a:off x="1516629" y="3197226"/>
            <a:ext cx="253232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Definizione</a:t>
            </a:r>
          </a:p>
        </p:txBody>
      </p:sp>
      <p:grpSp>
        <p:nvGrpSpPr>
          <p:cNvPr id="26" name="Graphic 28" descr="Lights On">
            <a:extLst>
              <a:ext uri="{FF2B5EF4-FFF2-40B4-BE49-F238E27FC236}">
                <a16:creationId xmlns:a16="http://schemas.microsoft.com/office/drawing/2014/main" id="{C35EEA9F-39BB-F84D-4905-323A7DC205A0}"/>
              </a:ext>
            </a:extLst>
          </p:cNvPr>
          <p:cNvGrpSpPr/>
          <p:nvPr/>
        </p:nvGrpSpPr>
        <p:grpSpPr>
          <a:xfrm>
            <a:off x="4117770" y="2213784"/>
            <a:ext cx="657648" cy="713557"/>
            <a:chOff x="3086769" y="1457724"/>
            <a:chExt cx="1231402" cy="1332972"/>
          </a:xfrm>
        </p:grpSpPr>
        <p:sp>
          <p:nvSpPr>
            <p:cNvPr id="27" name="Freeform: Shape 30">
              <a:extLst>
                <a:ext uri="{FF2B5EF4-FFF2-40B4-BE49-F238E27FC236}">
                  <a16:creationId xmlns:a16="http://schemas.microsoft.com/office/drawing/2014/main" id="{F07EF2B1-4BA3-D4FE-B9A0-19DDEEA9A250}"/>
                </a:ext>
              </a:extLst>
            </p:cNvPr>
            <p:cNvSpPr/>
            <p:nvPr/>
          </p:nvSpPr>
          <p:spPr>
            <a:xfrm>
              <a:off x="3524948" y="2550808"/>
              <a:ext cx="354752" cy="89000"/>
            </a:xfrm>
            <a:custGeom>
              <a:avLst/>
              <a:gdLst>
                <a:gd name="connsiteX0" fmla="*/ 310252 w 354752"/>
                <a:gd name="connsiteY0" fmla="*/ 0 h 89000"/>
                <a:gd name="connsiteX1" fmla="*/ 44500 w 354752"/>
                <a:gd name="connsiteY1" fmla="*/ 0 h 89000"/>
                <a:gd name="connsiteX2" fmla="*/ 0 w 354752"/>
                <a:gd name="connsiteY2" fmla="*/ 44500 h 89000"/>
                <a:gd name="connsiteX3" fmla="*/ 44500 w 354752"/>
                <a:gd name="connsiteY3" fmla="*/ 89001 h 89000"/>
                <a:gd name="connsiteX4" fmla="*/ 310252 w 354752"/>
                <a:gd name="connsiteY4" fmla="*/ 89001 h 89000"/>
                <a:gd name="connsiteX5" fmla="*/ 354752 w 354752"/>
                <a:gd name="connsiteY5" fmla="*/ 44500 h 89000"/>
                <a:gd name="connsiteX6" fmla="*/ 310252 w 354752"/>
                <a:gd name="connsiteY6" fmla="*/ 0 h 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752" h="89000">
                  <a:moveTo>
                    <a:pt x="310252" y="0"/>
                  </a:moveTo>
                  <a:lnTo>
                    <a:pt x="44500" y="0"/>
                  </a:lnTo>
                  <a:cubicBezTo>
                    <a:pt x="19923" y="0"/>
                    <a:pt x="0" y="19923"/>
                    <a:pt x="0" y="44500"/>
                  </a:cubicBezTo>
                  <a:cubicBezTo>
                    <a:pt x="0" y="69077"/>
                    <a:pt x="19923" y="89001"/>
                    <a:pt x="44500" y="89001"/>
                  </a:cubicBezTo>
                  <a:lnTo>
                    <a:pt x="310252" y="89001"/>
                  </a:lnTo>
                  <a:cubicBezTo>
                    <a:pt x="334829" y="89001"/>
                    <a:pt x="354752" y="69077"/>
                    <a:pt x="354752" y="44500"/>
                  </a:cubicBezTo>
                  <a:cubicBezTo>
                    <a:pt x="354752" y="19923"/>
                    <a:pt x="334829" y="0"/>
                    <a:pt x="310252" y="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31">
              <a:extLst>
                <a:ext uri="{FF2B5EF4-FFF2-40B4-BE49-F238E27FC236}">
                  <a16:creationId xmlns:a16="http://schemas.microsoft.com/office/drawing/2014/main" id="{FF19C994-9E6C-E544-F19E-94819BE00EBF}"/>
                </a:ext>
              </a:extLst>
            </p:cNvPr>
            <p:cNvSpPr/>
            <p:nvPr/>
          </p:nvSpPr>
          <p:spPr>
            <a:xfrm>
              <a:off x="3605919" y="2701572"/>
              <a:ext cx="192809" cy="89124"/>
            </a:xfrm>
            <a:custGeom>
              <a:avLst/>
              <a:gdLst>
                <a:gd name="connsiteX0" fmla="*/ 96412 w 192809"/>
                <a:gd name="connsiteY0" fmla="*/ 89124 h 89124"/>
                <a:gd name="connsiteX1" fmla="*/ 192809 w 192809"/>
                <a:gd name="connsiteY1" fmla="*/ 0 h 89124"/>
                <a:gd name="connsiteX2" fmla="*/ 0 w 192809"/>
                <a:gd name="connsiteY2" fmla="*/ 0 h 89124"/>
                <a:gd name="connsiteX3" fmla="*/ 96412 w 192809"/>
                <a:gd name="connsiteY3" fmla="*/ 89124 h 8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09" h="89124">
                  <a:moveTo>
                    <a:pt x="96412" y="89124"/>
                  </a:moveTo>
                  <a:cubicBezTo>
                    <a:pt x="146877" y="89118"/>
                    <a:pt x="188853" y="50309"/>
                    <a:pt x="192809" y="0"/>
                  </a:cubicBezTo>
                  <a:lnTo>
                    <a:pt x="0" y="0"/>
                  </a:lnTo>
                  <a:cubicBezTo>
                    <a:pt x="3957" y="50315"/>
                    <a:pt x="45943" y="89126"/>
                    <a:pt x="96412" y="89124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32">
              <a:extLst>
                <a:ext uri="{FF2B5EF4-FFF2-40B4-BE49-F238E27FC236}">
                  <a16:creationId xmlns:a16="http://schemas.microsoft.com/office/drawing/2014/main" id="{9EAF7E5F-5962-E481-C577-2B8A1564D6FF}"/>
                </a:ext>
              </a:extLst>
            </p:cNvPr>
            <p:cNvSpPr/>
            <p:nvPr/>
          </p:nvSpPr>
          <p:spPr>
            <a:xfrm>
              <a:off x="3316682" y="1688162"/>
              <a:ext cx="771252" cy="800898"/>
            </a:xfrm>
            <a:custGeom>
              <a:avLst/>
              <a:gdLst>
                <a:gd name="connsiteX0" fmla="*/ 771252 w 771252"/>
                <a:gd name="connsiteY0" fmla="*/ 394512 h 800898"/>
                <a:gd name="connsiteX1" fmla="*/ 771252 w 771252"/>
                <a:gd name="connsiteY1" fmla="*/ 381171 h 800898"/>
                <a:gd name="connsiteX2" fmla="*/ 385649 w 771252"/>
                <a:gd name="connsiteY2" fmla="*/ 0 h 800898"/>
                <a:gd name="connsiteX3" fmla="*/ 385649 w 771252"/>
                <a:gd name="connsiteY3" fmla="*/ 0 h 800898"/>
                <a:gd name="connsiteX4" fmla="*/ 0 w 771252"/>
                <a:gd name="connsiteY4" fmla="*/ 381171 h 800898"/>
                <a:gd name="connsiteX5" fmla="*/ 0 w 771252"/>
                <a:gd name="connsiteY5" fmla="*/ 394512 h 800898"/>
                <a:gd name="connsiteX6" fmla="*/ 26852 w 771252"/>
                <a:gd name="connsiteY6" fmla="*/ 527998 h 800898"/>
                <a:gd name="connsiteX7" fmla="*/ 93880 w 771252"/>
                <a:gd name="connsiteY7" fmla="*/ 637751 h 800898"/>
                <a:gd name="connsiteX8" fmla="*/ 184209 w 771252"/>
                <a:gd name="connsiteY8" fmla="*/ 784439 h 800898"/>
                <a:gd name="connsiteX9" fmla="*/ 210751 w 771252"/>
                <a:gd name="connsiteY9" fmla="*/ 800898 h 800898"/>
                <a:gd name="connsiteX10" fmla="*/ 560501 w 771252"/>
                <a:gd name="connsiteY10" fmla="*/ 800898 h 800898"/>
                <a:gd name="connsiteX11" fmla="*/ 587059 w 771252"/>
                <a:gd name="connsiteY11" fmla="*/ 784439 h 800898"/>
                <a:gd name="connsiteX12" fmla="*/ 677372 w 771252"/>
                <a:gd name="connsiteY12" fmla="*/ 637751 h 800898"/>
                <a:gd name="connsiteX13" fmla="*/ 744401 w 771252"/>
                <a:gd name="connsiteY13" fmla="*/ 527998 h 800898"/>
                <a:gd name="connsiteX14" fmla="*/ 771252 w 771252"/>
                <a:gd name="connsiteY14" fmla="*/ 394512 h 800898"/>
                <a:gd name="connsiteX15" fmla="*/ 682267 w 771252"/>
                <a:gd name="connsiteY15" fmla="*/ 392968 h 800898"/>
                <a:gd name="connsiteX16" fmla="*/ 661020 w 771252"/>
                <a:gd name="connsiteY16" fmla="*/ 496823 h 800898"/>
                <a:gd name="connsiteX17" fmla="*/ 610884 w 771252"/>
                <a:gd name="connsiteY17" fmla="*/ 578397 h 800898"/>
                <a:gd name="connsiteX18" fmla="*/ 524122 w 771252"/>
                <a:gd name="connsiteY18" fmla="*/ 711867 h 800898"/>
                <a:gd name="connsiteX19" fmla="*/ 247084 w 771252"/>
                <a:gd name="connsiteY19" fmla="*/ 711867 h 800898"/>
                <a:gd name="connsiteX20" fmla="*/ 160322 w 771252"/>
                <a:gd name="connsiteY20" fmla="*/ 578397 h 800898"/>
                <a:gd name="connsiteX21" fmla="*/ 110201 w 771252"/>
                <a:gd name="connsiteY21" fmla="*/ 496823 h 800898"/>
                <a:gd name="connsiteX22" fmla="*/ 88985 w 771252"/>
                <a:gd name="connsiteY22" fmla="*/ 392999 h 800898"/>
                <a:gd name="connsiteX23" fmla="*/ 88985 w 771252"/>
                <a:gd name="connsiteY23" fmla="*/ 381882 h 800898"/>
                <a:gd name="connsiteX24" fmla="*/ 385618 w 771252"/>
                <a:gd name="connsiteY24" fmla="*/ 88985 h 800898"/>
                <a:gd name="connsiteX25" fmla="*/ 385618 w 771252"/>
                <a:gd name="connsiteY25" fmla="*/ 88985 h 800898"/>
                <a:gd name="connsiteX26" fmla="*/ 682236 w 771252"/>
                <a:gd name="connsiteY26" fmla="*/ 381913 h 80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1252" h="800898">
                  <a:moveTo>
                    <a:pt x="771252" y="394512"/>
                  </a:moveTo>
                  <a:lnTo>
                    <a:pt x="771252" y="381171"/>
                  </a:lnTo>
                  <a:cubicBezTo>
                    <a:pt x="767403" y="170547"/>
                    <a:pt x="596303" y="1414"/>
                    <a:pt x="385649" y="0"/>
                  </a:cubicBezTo>
                  <a:lnTo>
                    <a:pt x="385649" y="0"/>
                  </a:lnTo>
                  <a:cubicBezTo>
                    <a:pt x="174980" y="1397"/>
                    <a:pt x="3857" y="170533"/>
                    <a:pt x="0" y="381171"/>
                  </a:cubicBezTo>
                  <a:lnTo>
                    <a:pt x="0" y="394512"/>
                  </a:lnTo>
                  <a:cubicBezTo>
                    <a:pt x="1439" y="440194"/>
                    <a:pt x="10515" y="485313"/>
                    <a:pt x="26852" y="527998"/>
                  </a:cubicBezTo>
                  <a:cubicBezTo>
                    <a:pt x="42484" y="568280"/>
                    <a:pt x="65183" y="605447"/>
                    <a:pt x="93880" y="637751"/>
                  </a:cubicBezTo>
                  <a:cubicBezTo>
                    <a:pt x="129178" y="676353"/>
                    <a:pt x="167888" y="751210"/>
                    <a:pt x="184209" y="784439"/>
                  </a:cubicBezTo>
                  <a:cubicBezTo>
                    <a:pt x="189211" y="794521"/>
                    <a:pt x="199495" y="800898"/>
                    <a:pt x="210751" y="800898"/>
                  </a:cubicBezTo>
                  <a:lnTo>
                    <a:pt x="560501" y="800898"/>
                  </a:lnTo>
                  <a:cubicBezTo>
                    <a:pt x="571759" y="800894"/>
                    <a:pt x="582045" y="794518"/>
                    <a:pt x="587059" y="784439"/>
                  </a:cubicBezTo>
                  <a:cubicBezTo>
                    <a:pt x="603364" y="751225"/>
                    <a:pt x="642074" y="676353"/>
                    <a:pt x="677372" y="637751"/>
                  </a:cubicBezTo>
                  <a:cubicBezTo>
                    <a:pt x="706069" y="605447"/>
                    <a:pt x="728768" y="568280"/>
                    <a:pt x="744401" y="527998"/>
                  </a:cubicBezTo>
                  <a:cubicBezTo>
                    <a:pt x="760731" y="485310"/>
                    <a:pt x="769805" y="440194"/>
                    <a:pt x="771252" y="394512"/>
                  </a:cubicBezTo>
                  <a:close/>
                  <a:moveTo>
                    <a:pt x="682267" y="392968"/>
                  </a:moveTo>
                  <a:cubicBezTo>
                    <a:pt x="680925" y="428518"/>
                    <a:pt x="673748" y="463604"/>
                    <a:pt x="661020" y="496823"/>
                  </a:cubicBezTo>
                  <a:cubicBezTo>
                    <a:pt x="649255" y="526761"/>
                    <a:pt x="632280" y="554378"/>
                    <a:pt x="610884" y="578397"/>
                  </a:cubicBezTo>
                  <a:cubicBezTo>
                    <a:pt x="576890" y="619375"/>
                    <a:pt x="547774" y="664166"/>
                    <a:pt x="524122" y="711867"/>
                  </a:cubicBezTo>
                  <a:lnTo>
                    <a:pt x="247084" y="711867"/>
                  </a:lnTo>
                  <a:cubicBezTo>
                    <a:pt x="223438" y="664163"/>
                    <a:pt x="194321" y="619372"/>
                    <a:pt x="160322" y="578397"/>
                  </a:cubicBezTo>
                  <a:cubicBezTo>
                    <a:pt x="138924" y="554382"/>
                    <a:pt x="121954" y="526763"/>
                    <a:pt x="110201" y="496823"/>
                  </a:cubicBezTo>
                  <a:cubicBezTo>
                    <a:pt x="97481" y="463613"/>
                    <a:pt x="90313" y="428536"/>
                    <a:pt x="88985" y="392999"/>
                  </a:cubicBezTo>
                  <a:lnTo>
                    <a:pt x="88985" y="381882"/>
                  </a:lnTo>
                  <a:cubicBezTo>
                    <a:pt x="91982" y="219923"/>
                    <a:pt x="223635" y="89930"/>
                    <a:pt x="385618" y="88985"/>
                  </a:cubicBezTo>
                  <a:lnTo>
                    <a:pt x="385618" y="88985"/>
                  </a:lnTo>
                  <a:cubicBezTo>
                    <a:pt x="547614" y="89923"/>
                    <a:pt x="679271" y="219942"/>
                    <a:pt x="682236" y="381913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id="{472EEE99-BADF-B058-43DD-A288E5F136BF}"/>
                </a:ext>
              </a:extLst>
            </p:cNvPr>
            <p:cNvSpPr/>
            <p:nvPr/>
          </p:nvSpPr>
          <p:spPr>
            <a:xfrm>
              <a:off x="3674476" y="1457724"/>
              <a:ext cx="61763" cy="169848"/>
            </a:xfrm>
            <a:custGeom>
              <a:avLst/>
              <a:gdLst>
                <a:gd name="connsiteX0" fmla="*/ 30882 w 61763"/>
                <a:gd name="connsiteY0" fmla="*/ 169849 h 169848"/>
                <a:gd name="connsiteX1" fmla="*/ 61763 w 61763"/>
                <a:gd name="connsiteY1" fmla="*/ 138967 h 169848"/>
                <a:gd name="connsiteX2" fmla="*/ 61763 w 61763"/>
                <a:gd name="connsiteY2" fmla="*/ 30882 h 169848"/>
                <a:gd name="connsiteX3" fmla="*/ 30882 w 61763"/>
                <a:gd name="connsiteY3" fmla="*/ 0 h 169848"/>
                <a:gd name="connsiteX4" fmla="*/ 0 w 61763"/>
                <a:gd name="connsiteY4" fmla="*/ 30882 h 169848"/>
                <a:gd name="connsiteX5" fmla="*/ 0 w 61763"/>
                <a:gd name="connsiteY5" fmla="*/ 138967 h 169848"/>
                <a:gd name="connsiteX6" fmla="*/ 30882 w 61763"/>
                <a:gd name="connsiteY6" fmla="*/ 169849 h 1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63" h="169848">
                  <a:moveTo>
                    <a:pt x="30882" y="169849"/>
                  </a:moveTo>
                  <a:cubicBezTo>
                    <a:pt x="47937" y="169849"/>
                    <a:pt x="61763" y="156023"/>
                    <a:pt x="61763" y="138967"/>
                  </a:cubicBezTo>
                  <a:lnTo>
                    <a:pt x="61763" y="30882"/>
                  </a:lnTo>
                  <a:cubicBezTo>
                    <a:pt x="61763" y="13826"/>
                    <a:pt x="47937" y="0"/>
                    <a:pt x="30882" y="0"/>
                  </a:cubicBezTo>
                  <a:cubicBezTo>
                    <a:pt x="13826" y="0"/>
                    <a:pt x="0" y="13826"/>
                    <a:pt x="0" y="30882"/>
                  </a:cubicBezTo>
                  <a:lnTo>
                    <a:pt x="0" y="138967"/>
                  </a:lnTo>
                  <a:cubicBezTo>
                    <a:pt x="0" y="156023"/>
                    <a:pt x="13826" y="169849"/>
                    <a:pt x="30882" y="169849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: Shape 34">
              <a:extLst>
                <a:ext uri="{FF2B5EF4-FFF2-40B4-BE49-F238E27FC236}">
                  <a16:creationId xmlns:a16="http://schemas.microsoft.com/office/drawing/2014/main" id="{D32920D8-E09C-3FA2-2F9E-60C16BD41E10}"/>
                </a:ext>
              </a:extLst>
            </p:cNvPr>
            <p:cNvSpPr/>
            <p:nvPr/>
          </p:nvSpPr>
          <p:spPr>
            <a:xfrm>
              <a:off x="3253692" y="1634622"/>
              <a:ext cx="138257" cy="138257"/>
            </a:xfrm>
            <a:custGeom>
              <a:avLst/>
              <a:gdLst>
                <a:gd name="connsiteX0" fmla="*/ 85163 w 138257"/>
                <a:gd name="connsiteY0" fmla="*/ 128830 h 138257"/>
                <a:gd name="connsiteX1" fmla="*/ 128829 w 138257"/>
                <a:gd name="connsiteY1" fmla="*/ 129589 h 138257"/>
                <a:gd name="connsiteX2" fmla="*/ 129589 w 138257"/>
                <a:gd name="connsiteY2" fmla="*/ 85923 h 138257"/>
                <a:gd name="connsiteX3" fmla="*/ 128829 w 138257"/>
                <a:gd name="connsiteY3" fmla="*/ 85163 h 138257"/>
                <a:gd name="connsiteX4" fmla="*/ 52336 w 138257"/>
                <a:gd name="connsiteY4" fmla="*/ 8669 h 138257"/>
                <a:gd name="connsiteX5" fmla="*/ 8669 w 138257"/>
                <a:gd name="connsiteY5" fmla="*/ 9429 h 138257"/>
                <a:gd name="connsiteX6" fmla="*/ 8669 w 138257"/>
                <a:gd name="connsiteY6" fmla="*/ 52336 h 1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57" h="138257">
                  <a:moveTo>
                    <a:pt x="85163" y="128830"/>
                  </a:moveTo>
                  <a:cubicBezTo>
                    <a:pt x="97012" y="141097"/>
                    <a:pt x="116562" y="141437"/>
                    <a:pt x="128829" y="129589"/>
                  </a:cubicBezTo>
                  <a:cubicBezTo>
                    <a:pt x="141097" y="117740"/>
                    <a:pt x="141437" y="98190"/>
                    <a:pt x="129589" y="85923"/>
                  </a:cubicBezTo>
                  <a:cubicBezTo>
                    <a:pt x="129341" y="85665"/>
                    <a:pt x="129087" y="85412"/>
                    <a:pt x="128829" y="85163"/>
                  </a:cubicBezTo>
                  <a:lnTo>
                    <a:pt x="52336" y="8669"/>
                  </a:lnTo>
                  <a:cubicBezTo>
                    <a:pt x="40068" y="-3180"/>
                    <a:pt x="20519" y="-2840"/>
                    <a:pt x="8669" y="9429"/>
                  </a:cubicBezTo>
                  <a:cubicBezTo>
                    <a:pt x="-2890" y="21396"/>
                    <a:pt x="-2890" y="40369"/>
                    <a:pt x="8669" y="52336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: Shape 35">
              <a:extLst>
                <a:ext uri="{FF2B5EF4-FFF2-40B4-BE49-F238E27FC236}">
                  <a16:creationId xmlns:a16="http://schemas.microsoft.com/office/drawing/2014/main" id="{393FEFE1-2C6D-531F-019A-1D82D258038C}"/>
                </a:ext>
              </a:extLst>
            </p:cNvPr>
            <p:cNvSpPr/>
            <p:nvPr/>
          </p:nvSpPr>
          <p:spPr>
            <a:xfrm>
              <a:off x="4019616" y="1640924"/>
              <a:ext cx="137321" cy="137365"/>
            </a:xfrm>
            <a:custGeom>
              <a:avLst/>
              <a:gdLst>
                <a:gd name="connsiteX0" fmla="*/ 30828 w 137321"/>
                <a:gd name="connsiteY0" fmla="*/ 137366 h 137365"/>
                <a:gd name="connsiteX1" fmla="*/ 52662 w 137321"/>
                <a:gd name="connsiteY1" fmla="*/ 128318 h 137365"/>
                <a:gd name="connsiteX2" fmla="*/ 129078 w 137321"/>
                <a:gd name="connsiteY2" fmla="*/ 51886 h 137365"/>
                <a:gd name="connsiteX3" fmla="*/ 127443 w 137321"/>
                <a:gd name="connsiteY3" fmla="*/ 8244 h 137365"/>
                <a:gd name="connsiteX4" fmla="*/ 85412 w 137321"/>
                <a:gd name="connsiteY4" fmla="*/ 8265 h 137365"/>
                <a:gd name="connsiteX5" fmla="*/ 9041 w 137321"/>
                <a:gd name="connsiteY5" fmla="*/ 84651 h 137365"/>
                <a:gd name="connsiteX6" fmla="*/ 9047 w 137321"/>
                <a:gd name="connsiteY6" fmla="*/ 128324 h 137365"/>
                <a:gd name="connsiteX7" fmla="*/ 30875 w 137321"/>
                <a:gd name="connsiteY7" fmla="*/ 137366 h 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321" h="137365">
                  <a:moveTo>
                    <a:pt x="30828" y="137366"/>
                  </a:moveTo>
                  <a:cubicBezTo>
                    <a:pt x="39018" y="137364"/>
                    <a:pt x="46871" y="134109"/>
                    <a:pt x="52662" y="128318"/>
                  </a:cubicBezTo>
                  <a:lnTo>
                    <a:pt x="129078" y="51886"/>
                  </a:lnTo>
                  <a:cubicBezTo>
                    <a:pt x="140679" y="39383"/>
                    <a:pt x="139947" y="19843"/>
                    <a:pt x="127443" y="8244"/>
                  </a:cubicBezTo>
                  <a:cubicBezTo>
                    <a:pt x="115587" y="-2756"/>
                    <a:pt x="97255" y="-2747"/>
                    <a:pt x="85412" y="8265"/>
                  </a:cubicBezTo>
                  <a:lnTo>
                    <a:pt x="9041" y="84651"/>
                  </a:lnTo>
                  <a:cubicBezTo>
                    <a:pt x="-3016" y="96713"/>
                    <a:pt x="-3013" y="116266"/>
                    <a:pt x="9047" y="128324"/>
                  </a:cubicBezTo>
                  <a:cubicBezTo>
                    <a:pt x="14838" y="134113"/>
                    <a:pt x="22688" y="137364"/>
                    <a:pt x="30875" y="137366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E5BCD5F2-AC5D-3DE0-B6C3-C750AF015ABD}"/>
                </a:ext>
              </a:extLst>
            </p:cNvPr>
            <p:cNvSpPr/>
            <p:nvPr/>
          </p:nvSpPr>
          <p:spPr>
            <a:xfrm>
              <a:off x="3086769" y="2036753"/>
              <a:ext cx="169848" cy="61763"/>
            </a:xfrm>
            <a:custGeom>
              <a:avLst/>
              <a:gdLst>
                <a:gd name="connsiteX0" fmla="*/ 138967 w 169848"/>
                <a:gd name="connsiteY0" fmla="*/ 0 h 61763"/>
                <a:gd name="connsiteX1" fmla="*/ 30882 w 169848"/>
                <a:gd name="connsiteY1" fmla="*/ 0 h 61763"/>
                <a:gd name="connsiteX2" fmla="*/ 0 w 169848"/>
                <a:gd name="connsiteY2" fmla="*/ 30882 h 61763"/>
                <a:gd name="connsiteX3" fmla="*/ 30882 w 169848"/>
                <a:gd name="connsiteY3" fmla="*/ 61763 h 61763"/>
                <a:gd name="connsiteX4" fmla="*/ 138967 w 169848"/>
                <a:gd name="connsiteY4" fmla="*/ 61763 h 61763"/>
                <a:gd name="connsiteX5" fmla="*/ 169849 w 169848"/>
                <a:gd name="connsiteY5" fmla="*/ 30882 h 61763"/>
                <a:gd name="connsiteX6" fmla="*/ 138967 w 169848"/>
                <a:gd name="connsiteY6" fmla="*/ 0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48" h="61763">
                  <a:moveTo>
                    <a:pt x="138967" y="0"/>
                  </a:moveTo>
                  <a:lnTo>
                    <a:pt x="30882" y="0"/>
                  </a:lnTo>
                  <a:cubicBezTo>
                    <a:pt x="13826" y="0"/>
                    <a:pt x="0" y="13826"/>
                    <a:pt x="0" y="30882"/>
                  </a:cubicBezTo>
                  <a:cubicBezTo>
                    <a:pt x="0" y="47937"/>
                    <a:pt x="13826" y="61763"/>
                    <a:pt x="30882" y="61763"/>
                  </a:cubicBezTo>
                  <a:lnTo>
                    <a:pt x="138967" y="61763"/>
                  </a:lnTo>
                  <a:cubicBezTo>
                    <a:pt x="156023" y="61763"/>
                    <a:pt x="169849" y="47937"/>
                    <a:pt x="169849" y="30882"/>
                  </a:cubicBezTo>
                  <a:cubicBezTo>
                    <a:pt x="169849" y="13826"/>
                    <a:pt x="156023" y="0"/>
                    <a:pt x="138967" y="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id="{05AA734D-2107-E8DB-53CF-56864887E664}"/>
                </a:ext>
              </a:extLst>
            </p:cNvPr>
            <p:cNvSpPr/>
            <p:nvPr/>
          </p:nvSpPr>
          <p:spPr>
            <a:xfrm>
              <a:off x="3252439" y="2361402"/>
              <a:ext cx="139449" cy="139478"/>
            </a:xfrm>
            <a:custGeom>
              <a:avLst/>
              <a:gdLst>
                <a:gd name="connsiteX0" fmla="*/ 86416 w 139449"/>
                <a:gd name="connsiteY0" fmla="*/ 9428 h 139478"/>
                <a:gd name="connsiteX1" fmla="*/ 9985 w 139449"/>
                <a:gd name="connsiteY1" fmla="*/ 85860 h 139478"/>
                <a:gd name="connsiteX2" fmla="*/ 8146 w 139449"/>
                <a:gd name="connsiteY2" fmla="*/ 129494 h 139478"/>
                <a:gd name="connsiteX3" fmla="*/ 51780 w 139449"/>
                <a:gd name="connsiteY3" fmla="*/ 131334 h 139478"/>
                <a:gd name="connsiteX4" fmla="*/ 53589 w 139449"/>
                <a:gd name="connsiteY4" fmla="*/ 129526 h 139478"/>
                <a:gd name="connsiteX5" fmla="*/ 130021 w 139449"/>
                <a:gd name="connsiteY5" fmla="*/ 53094 h 139478"/>
                <a:gd name="connsiteX6" fmla="*/ 130781 w 139449"/>
                <a:gd name="connsiteY6" fmla="*/ 9428 h 139478"/>
                <a:gd name="connsiteX7" fmla="*/ 87114 w 139449"/>
                <a:gd name="connsiteY7" fmla="*/ 8668 h 139478"/>
                <a:gd name="connsiteX8" fmla="*/ 86355 w 139449"/>
                <a:gd name="connsiteY8" fmla="*/ 9428 h 13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49" h="139478">
                  <a:moveTo>
                    <a:pt x="86416" y="9428"/>
                  </a:moveTo>
                  <a:lnTo>
                    <a:pt x="9985" y="85860"/>
                  </a:lnTo>
                  <a:cubicBezTo>
                    <a:pt x="-2573" y="97402"/>
                    <a:pt x="-3396" y="116937"/>
                    <a:pt x="8146" y="129494"/>
                  </a:cubicBezTo>
                  <a:cubicBezTo>
                    <a:pt x="19686" y="142052"/>
                    <a:pt x="39222" y="142875"/>
                    <a:pt x="51780" y="131334"/>
                  </a:cubicBezTo>
                  <a:cubicBezTo>
                    <a:pt x="52408" y="130757"/>
                    <a:pt x="53012" y="130153"/>
                    <a:pt x="53589" y="129526"/>
                  </a:cubicBezTo>
                  <a:lnTo>
                    <a:pt x="130021" y="53094"/>
                  </a:lnTo>
                  <a:cubicBezTo>
                    <a:pt x="142289" y="41245"/>
                    <a:pt x="142629" y="21696"/>
                    <a:pt x="130781" y="9428"/>
                  </a:cubicBezTo>
                  <a:cubicBezTo>
                    <a:pt x="118932" y="-2840"/>
                    <a:pt x="99382" y="-3180"/>
                    <a:pt x="87114" y="8668"/>
                  </a:cubicBezTo>
                  <a:cubicBezTo>
                    <a:pt x="86857" y="8917"/>
                    <a:pt x="86603" y="9170"/>
                    <a:pt x="86355" y="9428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8216CC49-B49B-C599-7163-60C587DF8561}"/>
                </a:ext>
              </a:extLst>
            </p:cNvPr>
            <p:cNvSpPr/>
            <p:nvPr/>
          </p:nvSpPr>
          <p:spPr>
            <a:xfrm>
              <a:off x="4018779" y="2355125"/>
              <a:ext cx="138630" cy="138606"/>
            </a:xfrm>
            <a:custGeom>
              <a:avLst/>
              <a:gdLst>
                <a:gd name="connsiteX0" fmla="*/ 53498 w 138630"/>
                <a:gd name="connsiteY0" fmla="*/ 9854 h 138606"/>
                <a:gd name="connsiteX1" fmla="*/ 9853 w 138630"/>
                <a:gd name="connsiteY1" fmla="*/ 8265 h 138606"/>
                <a:gd name="connsiteX2" fmla="*/ 8266 w 138630"/>
                <a:gd name="connsiteY2" fmla="*/ 51910 h 138606"/>
                <a:gd name="connsiteX3" fmla="*/ 9878 w 138630"/>
                <a:gd name="connsiteY3" fmla="*/ 53520 h 138606"/>
                <a:gd name="connsiteX4" fmla="*/ 86295 w 138630"/>
                <a:gd name="connsiteY4" fmla="*/ 129937 h 138606"/>
                <a:gd name="connsiteX5" fmla="*/ 129961 w 138630"/>
                <a:gd name="connsiteY5" fmla="*/ 129177 h 138606"/>
                <a:gd name="connsiteX6" fmla="*/ 129961 w 138630"/>
                <a:gd name="connsiteY6" fmla="*/ 86270 h 13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630" h="138606">
                  <a:moveTo>
                    <a:pt x="53498" y="9854"/>
                  </a:moveTo>
                  <a:cubicBezTo>
                    <a:pt x="41885" y="-2636"/>
                    <a:pt x="22345" y="-3348"/>
                    <a:pt x="9853" y="8265"/>
                  </a:cubicBezTo>
                  <a:cubicBezTo>
                    <a:pt x="-2637" y="19878"/>
                    <a:pt x="-3348" y="39418"/>
                    <a:pt x="8266" y="51910"/>
                  </a:cubicBezTo>
                  <a:cubicBezTo>
                    <a:pt x="8783" y="52466"/>
                    <a:pt x="9321" y="53003"/>
                    <a:pt x="9878" y="53520"/>
                  </a:cubicBezTo>
                  <a:lnTo>
                    <a:pt x="86295" y="129937"/>
                  </a:lnTo>
                  <a:cubicBezTo>
                    <a:pt x="98562" y="141786"/>
                    <a:pt x="118112" y="141446"/>
                    <a:pt x="129961" y="129177"/>
                  </a:cubicBezTo>
                  <a:cubicBezTo>
                    <a:pt x="141520" y="117210"/>
                    <a:pt x="141520" y="98237"/>
                    <a:pt x="129961" y="8627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: Shape 39">
              <a:extLst>
                <a:ext uri="{FF2B5EF4-FFF2-40B4-BE49-F238E27FC236}">
                  <a16:creationId xmlns:a16="http://schemas.microsoft.com/office/drawing/2014/main" id="{5A2ED724-F3D2-38E4-582E-0DC3077EB2FF}"/>
                </a:ext>
              </a:extLst>
            </p:cNvPr>
            <p:cNvSpPr/>
            <p:nvPr/>
          </p:nvSpPr>
          <p:spPr>
            <a:xfrm>
              <a:off x="4148323" y="2035703"/>
              <a:ext cx="169848" cy="61763"/>
            </a:xfrm>
            <a:custGeom>
              <a:avLst/>
              <a:gdLst>
                <a:gd name="connsiteX0" fmla="*/ 138967 w 169848"/>
                <a:gd name="connsiteY0" fmla="*/ 0 h 61763"/>
                <a:gd name="connsiteX1" fmla="*/ 30882 w 169848"/>
                <a:gd name="connsiteY1" fmla="*/ 0 h 61763"/>
                <a:gd name="connsiteX2" fmla="*/ 0 w 169848"/>
                <a:gd name="connsiteY2" fmla="*/ 30882 h 61763"/>
                <a:gd name="connsiteX3" fmla="*/ 30882 w 169848"/>
                <a:gd name="connsiteY3" fmla="*/ 61763 h 61763"/>
                <a:gd name="connsiteX4" fmla="*/ 138967 w 169848"/>
                <a:gd name="connsiteY4" fmla="*/ 61763 h 61763"/>
                <a:gd name="connsiteX5" fmla="*/ 169849 w 169848"/>
                <a:gd name="connsiteY5" fmla="*/ 30882 h 61763"/>
                <a:gd name="connsiteX6" fmla="*/ 138967 w 169848"/>
                <a:gd name="connsiteY6" fmla="*/ 0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48" h="61763">
                  <a:moveTo>
                    <a:pt x="138967" y="0"/>
                  </a:moveTo>
                  <a:lnTo>
                    <a:pt x="30882" y="0"/>
                  </a:lnTo>
                  <a:cubicBezTo>
                    <a:pt x="13826" y="0"/>
                    <a:pt x="0" y="13826"/>
                    <a:pt x="0" y="30882"/>
                  </a:cubicBezTo>
                  <a:cubicBezTo>
                    <a:pt x="0" y="47937"/>
                    <a:pt x="13826" y="61763"/>
                    <a:pt x="30882" y="61763"/>
                  </a:cubicBezTo>
                  <a:lnTo>
                    <a:pt x="138967" y="61763"/>
                  </a:lnTo>
                  <a:cubicBezTo>
                    <a:pt x="156023" y="61763"/>
                    <a:pt x="169849" y="47937"/>
                    <a:pt x="169849" y="30882"/>
                  </a:cubicBezTo>
                  <a:cubicBezTo>
                    <a:pt x="169849" y="13826"/>
                    <a:pt x="156023" y="0"/>
                    <a:pt x="138967" y="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96DB0D2-732C-A716-624C-50512CFC6EF9}"/>
              </a:ext>
            </a:extLst>
          </p:cNvPr>
          <p:cNvSpPr txBox="1"/>
          <p:nvPr/>
        </p:nvSpPr>
        <p:spPr>
          <a:xfrm>
            <a:off x="6628861" y="2171602"/>
            <a:ext cx="50888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i="1" dirty="0"/>
              <a:t>L’intervento antiriciclaggio è un’attività di polizia amministrativa finalizzata ad innalzare </a:t>
            </a:r>
            <a:r>
              <a:rPr lang="it-IT" sz="2200" b="1" i="1" dirty="0" smtClean="0"/>
              <a:t>livello </a:t>
            </a:r>
            <a:r>
              <a:rPr lang="it-IT" sz="2200" b="1" i="1" dirty="0"/>
              <a:t>di </a:t>
            </a:r>
            <a:r>
              <a:rPr lang="it-IT" sz="2200" b="1" i="1" dirty="0" err="1"/>
              <a:t>compliance</a:t>
            </a:r>
            <a:r>
              <a:rPr lang="it-IT" sz="2200" b="1" i="1" dirty="0"/>
              <a:t> dei soggetti </a:t>
            </a:r>
            <a:r>
              <a:rPr lang="it-IT" sz="2200" i="1" dirty="0"/>
              <a:t>privati per </a:t>
            </a:r>
            <a:r>
              <a:rPr lang="it-IT" sz="2200" b="1" i="1" dirty="0"/>
              <a:t>prevenire l’utilizzo del sistema </a:t>
            </a:r>
            <a:r>
              <a:rPr lang="it-IT" sz="2200" i="1" dirty="0"/>
              <a:t>finanziario a scopo di riciclaggio dei proventi di attività criminose e di finanziamento del terrorismo</a:t>
            </a:r>
            <a:r>
              <a:rPr lang="it-IT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8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0586C-08A0-E83F-AFBE-7500070F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95" y="72874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E6B56BA-5A77-3B87-45A5-AB7869616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15446BF-C678-7F77-FC92-6055C7176899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72EAF59-2FB5-A135-3F22-E87FF878A19A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8BA3EC2-67AE-B7BC-D824-74F462E74FCB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6F0A25F3-7C41-D632-0CCB-9440B5E8217E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F5BD2F9D-275D-1275-B4B0-C1F359350B6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E721421C-285C-680C-1591-3C1825B187CB}"/>
              </a:ext>
            </a:extLst>
          </p:cNvPr>
          <p:cNvSpPr txBox="1"/>
          <p:nvPr/>
        </p:nvSpPr>
        <p:spPr>
          <a:xfrm>
            <a:off x="4963112" y="1823895"/>
            <a:ext cx="276138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Target</a:t>
            </a:r>
          </a:p>
        </p:txBody>
      </p:sp>
      <p:sp>
        <p:nvSpPr>
          <p:cNvPr id="13" name="TextBox 117">
            <a:extLst>
              <a:ext uri="{FF2B5EF4-FFF2-40B4-BE49-F238E27FC236}">
                <a16:creationId xmlns:a16="http://schemas.microsoft.com/office/drawing/2014/main" id="{F8F7C30C-E6E7-449F-A3DA-0BB4A0101CF9}"/>
              </a:ext>
            </a:extLst>
          </p:cNvPr>
          <p:cNvSpPr txBox="1"/>
          <p:nvPr/>
        </p:nvSpPr>
        <p:spPr>
          <a:xfrm>
            <a:off x="110607" y="2220282"/>
            <a:ext cx="3777736" cy="449353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Calibrata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a livello centrale in ossequio al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principio dell’approccio basato sul rischio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in aderenza alle dinamiche criminali presenti a livello locale, nonché alle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risultanze del </a:t>
            </a:r>
            <a:r>
              <a:rPr lang="it-IT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it-IT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it-IT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it-IT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NRA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Analisi nazionale dei rischi di riciclaggio di denaro e finanziamento del terrorismo elaborata dal Comitato di Sicurezza Finanziaria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21">
            <a:extLst>
              <a:ext uri="{FF2B5EF4-FFF2-40B4-BE49-F238E27FC236}">
                <a16:creationId xmlns:a16="http://schemas.microsoft.com/office/drawing/2014/main" id="{D08E459C-2E17-4E98-94B3-0A2428CC0EEC}"/>
              </a:ext>
            </a:extLst>
          </p:cNvPr>
          <p:cNvGrpSpPr/>
          <p:nvPr/>
        </p:nvGrpSpPr>
        <p:grpSpPr>
          <a:xfrm>
            <a:off x="4069068" y="2447144"/>
            <a:ext cx="4482070" cy="4215568"/>
            <a:chOff x="3496937" y="866673"/>
            <a:chExt cx="5197772" cy="5235796"/>
          </a:xfrm>
        </p:grpSpPr>
        <p:sp>
          <p:nvSpPr>
            <p:cNvPr id="23" name="Block Arc 100">
              <a:extLst>
                <a:ext uri="{FF2B5EF4-FFF2-40B4-BE49-F238E27FC236}">
                  <a16:creationId xmlns:a16="http://schemas.microsoft.com/office/drawing/2014/main" id="{81C961B7-5E54-433F-8410-682762CC94DC}"/>
                </a:ext>
              </a:extLst>
            </p:cNvPr>
            <p:cNvSpPr/>
            <p:nvPr/>
          </p:nvSpPr>
          <p:spPr>
            <a:xfrm flipH="1">
              <a:off x="3496937" y="866673"/>
              <a:ext cx="5197772" cy="5235796"/>
            </a:xfrm>
            <a:prstGeom prst="blockArc">
              <a:avLst>
                <a:gd name="adj1" fmla="val 3879942"/>
                <a:gd name="adj2" fmla="val 3876966"/>
                <a:gd name="adj3" fmla="val 22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" name="Freeform: Shape 87">
              <a:extLst>
                <a:ext uri="{FF2B5EF4-FFF2-40B4-BE49-F238E27FC236}">
                  <a16:creationId xmlns:a16="http://schemas.microsoft.com/office/drawing/2014/main" id="{96E91C44-18EF-4154-87B5-6248E2552899}"/>
                </a:ext>
              </a:extLst>
            </p:cNvPr>
            <p:cNvSpPr/>
            <p:nvPr/>
          </p:nvSpPr>
          <p:spPr>
            <a:xfrm>
              <a:off x="6248796" y="1539238"/>
              <a:ext cx="1513597" cy="3710324"/>
            </a:xfrm>
            <a:custGeom>
              <a:avLst/>
              <a:gdLst>
                <a:gd name="connsiteX0" fmla="*/ 588668 w 1154242"/>
                <a:gd name="connsiteY0" fmla="*/ 2890 h 2829427"/>
                <a:gd name="connsiteX1" fmla="*/ 655781 w 1154242"/>
                <a:gd name="connsiteY1" fmla="*/ 4839 h 2829427"/>
                <a:gd name="connsiteX2" fmla="*/ 755869 w 1154242"/>
                <a:gd name="connsiteY2" fmla="*/ 93690 h 2829427"/>
                <a:gd name="connsiteX3" fmla="*/ 768812 w 1154242"/>
                <a:gd name="connsiteY3" fmla="*/ 224207 h 2829427"/>
                <a:gd name="connsiteX4" fmla="*/ 738295 w 1154242"/>
                <a:gd name="connsiteY4" fmla="*/ 322320 h 2829427"/>
                <a:gd name="connsiteX5" fmla="*/ 775337 w 1154242"/>
                <a:gd name="connsiteY5" fmla="*/ 365857 h 2829427"/>
                <a:gd name="connsiteX6" fmla="*/ 929090 w 1154242"/>
                <a:gd name="connsiteY6" fmla="*/ 476903 h 2829427"/>
                <a:gd name="connsiteX7" fmla="*/ 1030014 w 1154242"/>
                <a:gd name="connsiteY7" fmla="*/ 676824 h 2829427"/>
                <a:gd name="connsiteX8" fmla="*/ 1056013 w 1154242"/>
                <a:gd name="connsiteY8" fmla="*/ 883259 h 2829427"/>
                <a:gd name="connsiteX9" fmla="*/ 1043071 w 1154242"/>
                <a:gd name="connsiteY9" fmla="*/ 1013776 h 2829427"/>
                <a:gd name="connsiteX10" fmla="*/ 1074537 w 1154242"/>
                <a:gd name="connsiteY10" fmla="*/ 1469023 h 2829427"/>
                <a:gd name="connsiteX11" fmla="*/ 1006029 w 1154242"/>
                <a:gd name="connsiteY11" fmla="*/ 1509718 h 2829427"/>
                <a:gd name="connsiteX12" fmla="*/ 960556 w 1154242"/>
                <a:gd name="connsiteY12" fmla="*/ 1533784 h 2829427"/>
                <a:gd name="connsiteX13" fmla="*/ 952452 w 1154242"/>
                <a:gd name="connsiteY13" fmla="*/ 1597417 h 2829427"/>
                <a:gd name="connsiteX14" fmla="*/ 952383 w 1154242"/>
                <a:gd name="connsiteY14" fmla="*/ 1602493 h 2829427"/>
                <a:gd name="connsiteX15" fmla="*/ 977363 w 1154242"/>
                <a:gd name="connsiteY15" fmla="*/ 1602493 h 2829427"/>
                <a:gd name="connsiteX16" fmla="*/ 991254 w 1154242"/>
                <a:gd name="connsiteY16" fmla="*/ 1602493 h 2829427"/>
                <a:gd name="connsiteX17" fmla="*/ 1108892 w 1154242"/>
                <a:gd name="connsiteY17" fmla="*/ 1602493 h 2829427"/>
                <a:gd name="connsiteX18" fmla="*/ 1109726 w 1154242"/>
                <a:gd name="connsiteY18" fmla="*/ 1602493 h 2829427"/>
                <a:gd name="connsiteX19" fmla="*/ 1110676 w 1154242"/>
                <a:gd name="connsiteY19" fmla="*/ 1602493 h 2829427"/>
                <a:gd name="connsiteX20" fmla="*/ 1111625 w 1154242"/>
                <a:gd name="connsiteY20" fmla="*/ 1602493 h 2829427"/>
                <a:gd name="connsiteX21" fmla="*/ 1112575 w 1154242"/>
                <a:gd name="connsiteY21" fmla="*/ 1602493 h 2829427"/>
                <a:gd name="connsiteX22" fmla="*/ 1112575 w 1154242"/>
                <a:gd name="connsiteY22" fmla="*/ 1603442 h 2829427"/>
                <a:gd name="connsiteX23" fmla="*/ 1113403 w 1154242"/>
                <a:gd name="connsiteY23" fmla="*/ 1603442 h 2829427"/>
                <a:gd name="connsiteX24" fmla="*/ 1114353 w 1154242"/>
                <a:gd name="connsiteY24" fmla="*/ 1603442 h 2829427"/>
                <a:gd name="connsiteX25" fmla="*/ 1115302 w 1154242"/>
                <a:gd name="connsiteY25" fmla="*/ 1603442 h 2829427"/>
                <a:gd name="connsiteX26" fmla="*/ 1116252 w 1154242"/>
                <a:gd name="connsiteY26" fmla="*/ 1603442 h 2829427"/>
                <a:gd name="connsiteX27" fmla="*/ 1117201 w 1154242"/>
                <a:gd name="connsiteY27" fmla="*/ 1603442 h 2829427"/>
                <a:gd name="connsiteX28" fmla="*/ 1118036 w 1154242"/>
                <a:gd name="connsiteY28" fmla="*/ 1603442 h 2829427"/>
                <a:gd name="connsiteX29" fmla="*/ 1118985 w 1154242"/>
                <a:gd name="connsiteY29" fmla="*/ 1604387 h 2829427"/>
                <a:gd name="connsiteX30" fmla="*/ 1154242 w 1154242"/>
                <a:gd name="connsiteY30" fmla="*/ 1648763 h 2829427"/>
                <a:gd name="connsiteX31" fmla="*/ 1154242 w 1154242"/>
                <a:gd name="connsiteY31" fmla="*/ 1991276 h 2829427"/>
                <a:gd name="connsiteX32" fmla="*/ 1108892 w 1154242"/>
                <a:gd name="connsiteY32" fmla="*/ 2037546 h 2829427"/>
                <a:gd name="connsiteX33" fmla="*/ 989298 w 1154242"/>
                <a:gd name="connsiteY33" fmla="*/ 2037546 h 2829427"/>
                <a:gd name="connsiteX34" fmla="*/ 978433 w 1154242"/>
                <a:gd name="connsiteY34" fmla="*/ 2037546 h 2829427"/>
                <a:gd name="connsiteX35" fmla="*/ 992666 w 1154242"/>
                <a:gd name="connsiteY35" fmla="*/ 2126231 h 2829427"/>
                <a:gd name="connsiteX36" fmla="*/ 999498 w 1154242"/>
                <a:gd name="connsiteY36" fmla="*/ 2219674 h 2829427"/>
                <a:gd name="connsiteX37" fmla="*/ 975399 w 1154242"/>
                <a:gd name="connsiteY37" fmla="*/ 2717629 h 2829427"/>
                <a:gd name="connsiteX38" fmla="*/ 977299 w 1154242"/>
                <a:gd name="connsiteY38" fmla="*/ 2796294 h 2829427"/>
                <a:gd name="connsiteX39" fmla="*/ 907722 w 1154242"/>
                <a:gd name="connsiteY39" fmla="*/ 2802808 h 2829427"/>
                <a:gd name="connsiteX40" fmla="*/ 910572 w 1154242"/>
                <a:gd name="connsiteY40" fmla="*/ 2783361 h 2829427"/>
                <a:gd name="connsiteX41" fmla="*/ 766081 w 1154242"/>
                <a:gd name="connsiteY41" fmla="*/ 2828675 h 2829427"/>
                <a:gd name="connsiteX42" fmla="*/ 603066 w 1154242"/>
                <a:gd name="connsiteY42" fmla="*/ 2800913 h 2829427"/>
                <a:gd name="connsiteX43" fmla="*/ 627165 w 1154242"/>
                <a:gd name="connsiteY43" fmla="*/ 2757376 h 2829427"/>
                <a:gd name="connsiteX44" fmla="*/ 683680 w 1154242"/>
                <a:gd name="connsiteY44" fmla="*/ 2733405 h 2829427"/>
                <a:gd name="connsiteX45" fmla="*/ 675249 w 1154242"/>
                <a:gd name="connsiteY45" fmla="*/ 2713957 h 2829427"/>
                <a:gd name="connsiteX46" fmla="*/ 528977 w 1154242"/>
                <a:gd name="connsiteY46" fmla="*/ 2726891 h 2829427"/>
                <a:gd name="connsiteX47" fmla="*/ 403003 w 1154242"/>
                <a:gd name="connsiteY47" fmla="*/ 2696263 h 2829427"/>
                <a:gd name="connsiteX48" fmla="*/ 448363 w 1154242"/>
                <a:gd name="connsiteY48" fmla="*/ 2650120 h 2829427"/>
                <a:gd name="connsiteX49" fmla="*/ 540019 w 1154242"/>
                <a:gd name="connsiteY49" fmla="*/ 2641687 h 2829427"/>
                <a:gd name="connsiteX50" fmla="*/ 585373 w 1154242"/>
                <a:gd name="connsiteY50" fmla="*/ 2617621 h 2829427"/>
                <a:gd name="connsiteX51" fmla="*/ 620634 w 1154242"/>
                <a:gd name="connsiteY51" fmla="*/ 2425991 h 2829427"/>
                <a:gd name="connsiteX52" fmla="*/ 646638 w 1154242"/>
                <a:gd name="connsiteY52" fmla="*/ 2284459 h 2829427"/>
                <a:gd name="connsiteX53" fmla="*/ 594754 w 1154242"/>
                <a:gd name="connsiteY53" fmla="*/ 2039224 h 2829427"/>
                <a:gd name="connsiteX54" fmla="*/ 594736 w 1154242"/>
                <a:gd name="connsiteY54" fmla="*/ 2037546 h 2829427"/>
                <a:gd name="connsiteX55" fmla="*/ 541101 w 1154242"/>
                <a:gd name="connsiteY55" fmla="*/ 2037546 h 2829427"/>
                <a:gd name="connsiteX56" fmla="*/ 495756 w 1154242"/>
                <a:gd name="connsiteY56" fmla="*/ 1991276 h 2829427"/>
                <a:gd name="connsiteX57" fmla="*/ 495756 w 1154242"/>
                <a:gd name="connsiteY57" fmla="*/ 1648763 h 2829427"/>
                <a:gd name="connsiteX58" fmla="*/ 505593 w 1154242"/>
                <a:gd name="connsiteY58" fmla="*/ 1620346 h 2829427"/>
                <a:gd name="connsiteX59" fmla="*/ 527058 w 1154242"/>
                <a:gd name="connsiteY59" fmla="*/ 1606278 h 2829427"/>
                <a:gd name="connsiteX60" fmla="*/ 514708 w 1154242"/>
                <a:gd name="connsiteY60" fmla="*/ 1517761 h 2829427"/>
                <a:gd name="connsiteX61" fmla="*/ 509503 w 1154242"/>
                <a:gd name="connsiteY61" fmla="*/ 1406133 h 2829427"/>
                <a:gd name="connsiteX62" fmla="*/ 502978 w 1154242"/>
                <a:gd name="connsiteY62" fmla="*/ 1211802 h 2829427"/>
                <a:gd name="connsiteX63" fmla="*/ 502116 w 1154242"/>
                <a:gd name="connsiteY63" fmla="*/ 1189354 h 2829427"/>
                <a:gd name="connsiteX64" fmla="*/ 490044 w 1154242"/>
                <a:gd name="connsiteY64" fmla="*/ 1189413 h 2829427"/>
                <a:gd name="connsiteX65" fmla="*/ 288019 w 1154242"/>
                <a:gd name="connsiteY65" fmla="*/ 1191749 h 2829427"/>
                <a:gd name="connsiteX66" fmla="*/ 263082 w 1154242"/>
                <a:gd name="connsiteY66" fmla="*/ 1156624 h 2829427"/>
                <a:gd name="connsiteX67" fmla="*/ 251920 w 1154242"/>
                <a:gd name="connsiteY67" fmla="*/ 1114023 h 2829427"/>
                <a:gd name="connsiteX68" fmla="*/ 146366 w 1154242"/>
                <a:gd name="connsiteY68" fmla="*/ 1147368 h 2829427"/>
                <a:gd name="connsiteX69" fmla="*/ 66696 w 1154242"/>
                <a:gd name="connsiteY69" fmla="*/ 1150098 h 2829427"/>
                <a:gd name="connsiteX70" fmla="*/ 2694 w 1154242"/>
                <a:gd name="connsiteY70" fmla="*/ 1106665 h 2829427"/>
                <a:gd name="connsiteX71" fmla="*/ 144468 w 1154242"/>
                <a:gd name="connsiteY71" fmla="*/ 964031 h 2829427"/>
                <a:gd name="connsiteX72" fmla="*/ 97212 w 1154242"/>
                <a:gd name="connsiteY72" fmla="*/ 850231 h 2829427"/>
                <a:gd name="connsiteX73" fmla="*/ 208344 w 1154242"/>
                <a:gd name="connsiteY73" fmla="*/ 940890 h 2829427"/>
                <a:gd name="connsiteX74" fmla="*/ 282556 w 1154242"/>
                <a:gd name="connsiteY74" fmla="*/ 994645 h 2829427"/>
                <a:gd name="connsiteX75" fmla="*/ 493444 w 1154242"/>
                <a:gd name="connsiteY75" fmla="*/ 966511 h 2829427"/>
                <a:gd name="connsiteX76" fmla="*/ 503246 w 1154242"/>
                <a:gd name="connsiteY76" fmla="*/ 966350 h 2829427"/>
                <a:gd name="connsiteX77" fmla="*/ 509372 w 1154242"/>
                <a:gd name="connsiteY77" fmla="*/ 871448 h 2829427"/>
                <a:gd name="connsiteX78" fmla="*/ 537289 w 1154242"/>
                <a:gd name="connsiteY78" fmla="*/ 662943 h 2829427"/>
                <a:gd name="connsiteX79" fmla="*/ 557707 w 1154242"/>
                <a:gd name="connsiteY79" fmla="*/ 543465 h 2829427"/>
                <a:gd name="connsiteX80" fmla="*/ 566849 w 1154242"/>
                <a:gd name="connsiteY80" fmla="*/ 465770 h 2829427"/>
                <a:gd name="connsiteX81" fmla="*/ 555812 w 1154242"/>
                <a:gd name="connsiteY81" fmla="*/ 425075 h 2829427"/>
                <a:gd name="connsiteX82" fmla="*/ 494666 w 1154242"/>
                <a:gd name="connsiteY82" fmla="*/ 379738 h 2829427"/>
                <a:gd name="connsiteX83" fmla="*/ 438151 w 1154242"/>
                <a:gd name="connsiteY83" fmla="*/ 353753 h 2829427"/>
                <a:gd name="connsiteX84" fmla="*/ 442782 w 1154242"/>
                <a:gd name="connsiteY84" fmla="*/ 315782 h 2829427"/>
                <a:gd name="connsiteX85" fmla="*/ 449313 w 1154242"/>
                <a:gd name="connsiteY85" fmla="*/ 301901 h 2829427"/>
                <a:gd name="connsiteX86" fmla="*/ 435420 w 1154242"/>
                <a:gd name="connsiteY86" fmla="*/ 283401 h 2829427"/>
                <a:gd name="connsiteX87" fmla="*/ 413215 w 1154242"/>
                <a:gd name="connsiteY87" fmla="*/ 269521 h 2829427"/>
                <a:gd name="connsiteX88" fmla="*/ 428889 w 1154242"/>
                <a:gd name="connsiteY88" fmla="*/ 219564 h 2829427"/>
                <a:gd name="connsiteX89" fmla="*/ 442782 w 1154242"/>
                <a:gd name="connsiteY89" fmla="*/ 176027 h 2829427"/>
                <a:gd name="connsiteX90" fmla="*/ 460349 w 1154242"/>
                <a:gd name="connsiteY90" fmla="*/ 115885 h 2829427"/>
                <a:gd name="connsiteX91" fmla="*/ 459399 w 1154242"/>
                <a:gd name="connsiteY91" fmla="*/ 58562 h 2829427"/>
                <a:gd name="connsiteX92" fmla="*/ 485404 w 1154242"/>
                <a:gd name="connsiteY92" fmla="*/ 34495 h 2829427"/>
                <a:gd name="connsiteX93" fmla="*/ 527077 w 1154242"/>
                <a:gd name="connsiteY93" fmla="*/ 11353 h 2829427"/>
                <a:gd name="connsiteX94" fmla="*/ 588668 w 1154242"/>
                <a:gd name="connsiteY94" fmla="*/ 2890 h 28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54242" h="2829427">
                  <a:moveTo>
                    <a:pt x="588668" y="2890"/>
                  </a:moveTo>
                  <a:cubicBezTo>
                    <a:pt x="611346" y="-473"/>
                    <a:pt x="634944" y="-2102"/>
                    <a:pt x="655781" y="4839"/>
                  </a:cubicBezTo>
                  <a:cubicBezTo>
                    <a:pt x="696623" y="17748"/>
                    <a:pt x="731764" y="45534"/>
                    <a:pt x="755869" y="93690"/>
                  </a:cubicBezTo>
                  <a:cubicBezTo>
                    <a:pt x="779968" y="141870"/>
                    <a:pt x="783649" y="185289"/>
                    <a:pt x="768812" y="224207"/>
                  </a:cubicBezTo>
                  <a:cubicBezTo>
                    <a:pt x="753138" y="263125"/>
                    <a:pt x="738295" y="322320"/>
                    <a:pt x="738295" y="322320"/>
                  </a:cubicBezTo>
                  <a:cubicBezTo>
                    <a:pt x="738295" y="322320"/>
                    <a:pt x="742926" y="341767"/>
                    <a:pt x="775337" y="365857"/>
                  </a:cubicBezTo>
                  <a:cubicBezTo>
                    <a:pt x="807753" y="389829"/>
                    <a:pt x="871630" y="418538"/>
                    <a:pt x="929090" y="476903"/>
                  </a:cubicBezTo>
                  <a:cubicBezTo>
                    <a:pt x="985605" y="536121"/>
                    <a:pt x="1006029" y="635182"/>
                    <a:pt x="1030014" y="676824"/>
                  </a:cubicBezTo>
                  <a:cubicBezTo>
                    <a:pt x="1054113" y="718466"/>
                    <a:pt x="1036540" y="831431"/>
                    <a:pt x="1056013" y="883259"/>
                  </a:cubicBezTo>
                  <a:cubicBezTo>
                    <a:pt x="1075368" y="935940"/>
                    <a:pt x="1043071" y="994329"/>
                    <a:pt x="1043071" y="1013776"/>
                  </a:cubicBezTo>
                  <a:cubicBezTo>
                    <a:pt x="1043071" y="1034077"/>
                    <a:pt x="1068006" y="1443038"/>
                    <a:pt x="1074537" y="1469023"/>
                  </a:cubicBezTo>
                  <a:cubicBezTo>
                    <a:pt x="1080949" y="1494890"/>
                    <a:pt x="1064325" y="1495837"/>
                    <a:pt x="1006029" y="1509718"/>
                  </a:cubicBezTo>
                  <a:cubicBezTo>
                    <a:pt x="946664" y="1522651"/>
                    <a:pt x="968868" y="1517179"/>
                    <a:pt x="960556" y="1533784"/>
                  </a:cubicBezTo>
                  <a:cubicBezTo>
                    <a:pt x="955925" y="1542572"/>
                    <a:pt x="953610" y="1568261"/>
                    <a:pt x="952452" y="1597417"/>
                  </a:cubicBezTo>
                  <a:lnTo>
                    <a:pt x="952383" y="1602493"/>
                  </a:lnTo>
                  <a:lnTo>
                    <a:pt x="977363" y="1602493"/>
                  </a:lnTo>
                  <a:cubicBezTo>
                    <a:pt x="977363" y="1602493"/>
                    <a:pt x="977363" y="1602493"/>
                    <a:pt x="991254" y="1602493"/>
                  </a:cubicBezTo>
                  <a:cubicBezTo>
                    <a:pt x="991254" y="1602493"/>
                    <a:pt x="991254" y="1602493"/>
                    <a:pt x="1108892" y="1602493"/>
                  </a:cubicBezTo>
                  <a:cubicBezTo>
                    <a:pt x="1108892" y="1602493"/>
                    <a:pt x="1108892" y="1602493"/>
                    <a:pt x="1109726" y="1602493"/>
                  </a:cubicBezTo>
                  <a:cubicBezTo>
                    <a:pt x="1109726" y="1602493"/>
                    <a:pt x="1109726" y="1602493"/>
                    <a:pt x="1110676" y="1602493"/>
                  </a:cubicBezTo>
                  <a:cubicBezTo>
                    <a:pt x="1110676" y="1602493"/>
                    <a:pt x="1110676" y="1602493"/>
                    <a:pt x="1111625" y="1602493"/>
                  </a:cubicBezTo>
                  <a:cubicBezTo>
                    <a:pt x="1111625" y="1602493"/>
                    <a:pt x="1111625" y="1602493"/>
                    <a:pt x="1112575" y="1602493"/>
                  </a:cubicBezTo>
                  <a:cubicBezTo>
                    <a:pt x="1112575" y="1602493"/>
                    <a:pt x="1112575" y="1602493"/>
                    <a:pt x="1112575" y="1603442"/>
                  </a:cubicBezTo>
                  <a:cubicBezTo>
                    <a:pt x="1112575" y="1603442"/>
                    <a:pt x="1112575" y="1603442"/>
                    <a:pt x="1113403" y="1603442"/>
                  </a:cubicBezTo>
                  <a:cubicBezTo>
                    <a:pt x="1113403" y="1603442"/>
                    <a:pt x="1113403" y="1603442"/>
                    <a:pt x="1114353" y="1603442"/>
                  </a:cubicBezTo>
                  <a:cubicBezTo>
                    <a:pt x="1114353" y="1603442"/>
                    <a:pt x="1114353" y="1603442"/>
                    <a:pt x="1115302" y="1603442"/>
                  </a:cubicBezTo>
                  <a:cubicBezTo>
                    <a:pt x="1115302" y="1603442"/>
                    <a:pt x="1115302" y="1603442"/>
                    <a:pt x="1116252" y="1603442"/>
                  </a:cubicBezTo>
                  <a:cubicBezTo>
                    <a:pt x="1116252" y="1603442"/>
                    <a:pt x="1116252" y="1603442"/>
                    <a:pt x="1117201" y="1603442"/>
                  </a:cubicBezTo>
                  <a:cubicBezTo>
                    <a:pt x="1117201" y="1603442"/>
                    <a:pt x="1117201" y="1603442"/>
                    <a:pt x="1118036" y="1603442"/>
                  </a:cubicBezTo>
                  <a:cubicBezTo>
                    <a:pt x="1118036" y="1603442"/>
                    <a:pt x="1118036" y="1603442"/>
                    <a:pt x="1118985" y="1604387"/>
                  </a:cubicBezTo>
                  <a:cubicBezTo>
                    <a:pt x="1139402" y="1609017"/>
                    <a:pt x="1154242" y="1627522"/>
                    <a:pt x="1154242" y="1648763"/>
                  </a:cubicBezTo>
                  <a:cubicBezTo>
                    <a:pt x="1154242" y="1648763"/>
                    <a:pt x="1154242" y="1648763"/>
                    <a:pt x="1154242" y="1991276"/>
                  </a:cubicBezTo>
                  <a:cubicBezTo>
                    <a:pt x="1154242" y="2016310"/>
                    <a:pt x="1133826" y="2037546"/>
                    <a:pt x="1108892" y="2037546"/>
                  </a:cubicBezTo>
                  <a:cubicBezTo>
                    <a:pt x="1108892" y="2037546"/>
                    <a:pt x="1108892" y="2037546"/>
                    <a:pt x="989298" y="2037546"/>
                  </a:cubicBezTo>
                  <a:lnTo>
                    <a:pt x="978433" y="2037546"/>
                  </a:lnTo>
                  <a:lnTo>
                    <a:pt x="992666" y="2126231"/>
                  </a:lnTo>
                  <a:cubicBezTo>
                    <a:pt x="997198" y="2161106"/>
                    <a:pt x="999973" y="2193511"/>
                    <a:pt x="999498" y="2219674"/>
                  </a:cubicBezTo>
                  <a:cubicBezTo>
                    <a:pt x="997598" y="2324206"/>
                    <a:pt x="973499" y="2678711"/>
                    <a:pt x="975399" y="2717629"/>
                  </a:cubicBezTo>
                  <a:cubicBezTo>
                    <a:pt x="977299" y="2757376"/>
                    <a:pt x="977299" y="2796294"/>
                    <a:pt x="977299" y="2796294"/>
                  </a:cubicBezTo>
                  <a:cubicBezTo>
                    <a:pt x="907722" y="2802808"/>
                    <a:pt x="907722" y="2802808"/>
                    <a:pt x="907722" y="2802808"/>
                  </a:cubicBezTo>
                  <a:cubicBezTo>
                    <a:pt x="910572" y="2783361"/>
                    <a:pt x="910572" y="2783361"/>
                    <a:pt x="910572" y="2783361"/>
                  </a:cubicBezTo>
                  <a:cubicBezTo>
                    <a:pt x="910572" y="2783361"/>
                    <a:pt x="862368" y="2824056"/>
                    <a:pt x="766081" y="2828675"/>
                  </a:cubicBezTo>
                  <a:cubicBezTo>
                    <a:pt x="670618" y="2833294"/>
                    <a:pt x="614108" y="2815742"/>
                    <a:pt x="603066" y="2800913"/>
                  </a:cubicBezTo>
                  <a:cubicBezTo>
                    <a:pt x="591904" y="2785138"/>
                    <a:pt x="596535" y="2757376"/>
                    <a:pt x="627165" y="2757376"/>
                  </a:cubicBezTo>
                  <a:cubicBezTo>
                    <a:pt x="657681" y="2757376"/>
                    <a:pt x="672518" y="2741719"/>
                    <a:pt x="683680" y="2733405"/>
                  </a:cubicBezTo>
                  <a:cubicBezTo>
                    <a:pt x="694723" y="2724143"/>
                    <a:pt x="675249" y="2713957"/>
                    <a:pt x="675249" y="2713957"/>
                  </a:cubicBezTo>
                  <a:cubicBezTo>
                    <a:pt x="675249" y="2713957"/>
                    <a:pt x="601166" y="2733405"/>
                    <a:pt x="528977" y="2726891"/>
                  </a:cubicBezTo>
                  <a:cubicBezTo>
                    <a:pt x="457619" y="2720353"/>
                    <a:pt x="407634" y="2709315"/>
                    <a:pt x="403003" y="2696263"/>
                  </a:cubicBezTo>
                  <a:cubicBezTo>
                    <a:pt x="398378" y="2683330"/>
                    <a:pt x="409415" y="2650120"/>
                    <a:pt x="448363" y="2650120"/>
                  </a:cubicBezTo>
                  <a:cubicBezTo>
                    <a:pt x="488135" y="2650120"/>
                    <a:pt x="516034" y="2654621"/>
                    <a:pt x="540019" y="2641687"/>
                  </a:cubicBezTo>
                  <a:cubicBezTo>
                    <a:pt x="564118" y="2628754"/>
                    <a:pt x="585373" y="2617621"/>
                    <a:pt x="585373" y="2617621"/>
                  </a:cubicBezTo>
                  <a:cubicBezTo>
                    <a:pt x="585373" y="2617621"/>
                    <a:pt x="596535" y="2498261"/>
                    <a:pt x="620634" y="2425991"/>
                  </a:cubicBezTo>
                  <a:cubicBezTo>
                    <a:pt x="644738" y="2354810"/>
                    <a:pt x="664206" y="2306654"/>
                    <a:pt x="646638" y="2284459"/>
                  </a:cubicBezTo>
                  <a:cubicBezTo>
                    <a:pt x="628945" y="2263093"/>
                    <a:pt x="591904" y="2113247"/>
                    <a:pt x="594754" y="2039224"/>
                  </a:cubicBezTo>
                  <a:lnTo>
                    <a:pt x="594736" y="2037546"/>
                  </a:lnTo>
                  <a:lnTo>
                    <a:pt x="541101" y="2037546"/>
                  </a:lnTo>
                  <a:cubicBezTo>
                    <a:pt x="516173" y="2037546"/>
                    <a:pt x="495756" y="2016310"/>
                    <a:pt x="495756" y="1991276"/>
                  </a:cubicBezTo>
                  <a:cubicBezTo>
                    <a:pt x="495756" y="1991276"/>
                    <a:pt x="495756" y="1991276"/>
                    <a:pt x="495756" y="1648763"/>
                  </a:cubicBezTo>
                  <a:cubicBezTo>
                    <a:pt x="495756" y="1638143"/>
                    <a:pt x="499465" y="1628206"/>
                    <a:pt x="505593" y="1620346"/>
                  </a:cubicBezTo>
                  <a:lnTo>
                    <a:pt x="527058" y="1606278"/>
                  </a:lnTo>
                  <a:lnTo>
                    <a:pt x="514708" y="1517761"/>
                  </a:lnTo>
                  <a:cubicBezTo>
                    <a:pt x="510492" y="1476678"/>
                    <a:pt x="508347" y="1438046"/>
                    <a:pt x="509503" y="1406133"/>
                  </a:cubicBezTo>
                  <a:cubicBezTo>
                    <a:pt x="514134" y="1277535"/>
                    <a:pt x="504878" y="1242407"/>
                    <a:pt x="502978" y="1211802"/>
                  </a:cubicBezTo>
                  <a:lnTo>
                    <a:pt x="502116" y="1189354"/>
                  </a:lnTo>
                  <a:lnTo>
                    <a:pt x="490044" y="1189413"/>
                  </a:lnTo>
                  <a:cubicBezTo>
                    <a:pt x="409842" y="1189848"/>
                    <a:pt x="307163" y="1190636"/>
                    <a:pt x="288019" y="1191749"/>
                  </a:cubicBezTo>
                  <a:cubicBezTo>
                    <a:pt x="257503" y="1193646"/>
                    <a:pt x="264864" y="1170509"/>
                    <a:pt x="263082" y="1156624"/>
                  </a:cubicBezTo>
                  <a:cubicBezTo>
                    <a:pt x="261184" y="1141789"/>
                    <a:pt x="267714" y="1114023"/>
                    <a:pt x="251920" y="1114023"/>
                  </a:cubicBezTo>
                  <a:cubicBezTo>
                    <a:pt x="237082" y="1114023"/>
                    <a:pt x="196356" y="1121500"/>
                    <a:pt x="146366" y="1147368"/>
                  </a:cubicBezTo>
                  <a:cubicBezTo>
                    <a:pt x="95430" y="1174186"/>
                    <a:pt x="90798" y="1147368"/>
                    <a:pt x="66696" y="1150098"/>
                  </a:cubicBezTo>
                  <a:cubicBezTo>
                    <a:pt x="42590" y="1151996"/>
                    <a:pt x="29651" y="1160302"/>
                    <a:pt x="2694" y="1106665"/>
                  </a:cubicBezTo>
                  <a:cubicBezTo>
                    <a:pt x="-23068" y="1053860"/>
                    <a:pt x="144468" y="999273"/>
                    <a:pt x="144468" y="964031"/>
                  </a:cubicBezTo>
                  <a:cubicBezTo>
                    <a:pt x="144468" y="929857"/>
                    <a:pt x="75955" y="868743"/>
                    <a:pt x="97212" y="850231"/>
                  </a:cubicBezTo>
                  <a:cubicBezTo>
                    <a:pt x="118463" y="831721"/>
                    <a:pt x="163937" y="912174"/>
                    <a:pt x="208344" y="940890"/>
                  </a:cubicBezTo>
                  <a:cubicBezTo>
                    <a:pt x="252871" y="969609"/>
                    <a:pt x="237082" y="994645"/>
                    <a:pt x="282556" y="994645"/>
                  </a:cubicBezTo>
                  <a:cubicBezTo>
                    <a:pt x="273471" y="973820"/>
                    <a:pt x="419741" y="968080"/>
                    <a:pt x="493444" y="966511"/>
                  </a:cubicBezTo>
                  <a:lnTo>
                    <a:pt x="503246" y="966350"/>
                  </a:lnTo>
                  <a:lnTo>
                    <a:pt x="509372" y="871448"/>
                  </a:lnTo>
                  <a:cubicBezTo>
                    <a:pt x="515976" y="799951"/>
                    <a:pt x="525712" y="735616"/>
                    <a:pt x="537289" y="662943"/>
                  </a:cubicBezTo>
                  <a:cubicBezTo>
                    <a:pt x="544650" y="612039"/>
                    <a:pt x="557707" y="572174"/>
                    <a:pt x="557707" y="543465"/>
                  </a:cubicBezTo>
                  <a:cubicBezTo>
                    <a:pt x="557707" y="515703"/>
                    <a:pt x="566849" y="465770"/>
                    <a:pt x="566849" y="465770"/>
                  </a:cubicBezTo>
                  <a:cubicBezTo>
                    <a:pt x="566849" y="465770"/>
                    <a:pt x="575280" y="456508"/>
                    <a:pt x="555812" y="425075"/>
                  </a:cubicBezTo>
                  <a:cubicBezTo>
                    <a:pt x="537289" y="393619"/>
                    <a:pt x="533608" y="377843"/>
                    <a:pt x="494666" y="379738"/>
                  </a:cubicBezTo>
                  <a:cubicBezTo>
                    <a:pt x="456669" y="381514"/>
                    <a:pt x="429839" y="380567"/>
                    <a:pt x="438151" y="353753"/>
                  </a:cubicBezTo>
                  <a:cubicBezTo>
                    <a:pt x="446462" y="327886"/>
                    <a:pt x="435420" y="322320"/>
                    <a:pt x="442782" y="315782"/>
                  </a:cubicBezTo>
                  <a:cubicBezTo>
                    <a:pt x="449313" y="309386"/>
                    <a:pt x="457619" y="305715"/>
                    <a:pt x="449313" y="301901"/>
                  </a:cubicBezTo>
                  <a:cubicBezTo>
                    <a:pt x="441831" y="297282"/>
                    <a:pt x="435420" y="298230"/>
                    <a:pt x="435420" y="283401"/>
                  </a:cubicBezTo>
                  <a:cubicBezTo>
                    <a:pt x="435420" y="269521"/>
                    <a:pt x="421527" y="277006"/>
                    <a:pt x="413215" y="269521"/>
                  </a:cubicBezTo>
                  <a:cubicBezTo>
                    <a:pt x="403840" y="263125"/>
                    <a:pt x="416896" y="239983"/>
                    <a:pt x="428889" y="219564"/>
                  </a:cubicBezTo>
                  <a:cubicBezTo>
                    <a:pt x="440881" y="198340"/>
                    <a:pt x="449313" y="191803"/>
                    <a:pt x="442782" y="176027"/>
                  </a:cubicBezTo>
                  <a:cubicBezTo>
                    <a:pt x="435420" y="160370"/>
                    <a:pt x="446462" y="144594"/>
                    <a:pt x="460349" y="115885"/>
                  </a:cubicBezTo>
                  <a:cubicBezTo>
                    <a:pt x="474242" y="88123"/>
                    <a:pt x="482673" y="79809"/>
                    <a:pt x="459399" y="58562"/>
                  </a:cubicBezTo>
                  <a:cubicBezTo>
                    <a:pt x="448363" y="45534"/>
                    <a:pt x="464150" y="34495"/>
                    <a:pt x="485404" y="34495"/>
                  </a:cubicBezTo>
                  <a:cubicBezTo>
                    <a:pt x="507609" y="34495"/>
                    <a:pt x="491935" y="11353"/>
                    <a:pt x="527077" y="11353"/>
                  </a:cubicBezTo>
                  <a:cubicBezTo>
                    <a:pt x="544232" y="11353"/>
                    <a:pt x="565990" y="6254"/>
                    <a:pt x="588668" y="289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121850" tIns="60925" rIns="121850" bIns="609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Freeform: Shape 86">
              <a:extLst>
                <a:ext uri="{FF2B5EF4-FFF2-40B4-BE49-F238E27FC236}">
                  <a16:creationId xmlns:a16="http://schemas.microsoft.com/office/drawing/2014/main" id="{8ACCBC23-D8E1-4D06-A06F-7DA98C03E710}"/>
                </a:ext>
              </a:extLst>
            </p:cNvPr>
            <p:cNvSpPr/>
            <p:nvPr/>
          </p:nvSpPr>
          <p:spPr>
            <a:xfrm>
              <a:off x="4533743" y="1650380"/>
              <a:ext cx="1505470" cy="3668382"/>
            </a:xfrm>
            <a:custGeom>
              <a:avLst/>
              <a:gdLst>
                <a:gd name="connsiteX0" fmla="*/ 398704 w 1148045"/>
                <a:gd name="connsiteY0" fmla="*/ 120 h 2797443"/>
                <a:gd name="connsiteX1" fmla="*/ 485311 w 1148045"/>
                <a:gd name="connsiteY1" fmla="*/ 11943 h 2797443"/>
                <a:gd name="connsiteX2" fmla="*/ 571380 w 1148045"/>
                <a:gd name="connsiteY2" fmla="*/ 68409 h 2797443"/>
                <a:gd name="connsiteX3" fmla="*/ 564024 w 1148045"/>
                <a:gd name="connsiteY3" fmla="*/ 204497 h 2797443"/>
                <a:gd name="connsiteX4" fmla="*/ 565920 w 1148045"/>
                <a:gd name="connsiteY4" fmla="*/ 242464 h 2797443"/>
                <a:gd name="connsiteX5" fmla="*/ 526034 w 1148045"/>
                <a:gd name="connsiteY5" fmla="*/ 361824 h 2797443"/>
                <a:gd name="connsiteX6" fmla="*/ 472373 w 1148045"/>
                <a:gd name="connsiteY6" fmla="*/ 390530 h 2797443"/>
                <a:gd name="connsiteX7" fmla="*/ 441744 w 1148045"/>
                <a:gd name="connsiteY7" fmla="*/ 469205 h 2797443"/>
                <a:gd name="connsiteX8" fmla="*/ 467744 w 1148045"/>
                <a:gd name="connsiteY8" fmla="*/ 547030 h 2797443"/>
                <a:gd name="connsiteX9" fmla="*/ 586220 w 1148045"/>
                <a:gd name="connsiteY9" fmla="*/ 699727 h 2797443"/>
                <a:gd name="connsiteX10" fmla="*/ 593699 w 1148045"/>
                <a:gd name="connsiteY10" fmla="*/ 895967 h 2797443"/>
                <a:gd name="connsiteX11" fmla="*/ 579298 w 1148045"/>
                <a:gd name="connsiteY11" fmla="*/ 925244 h 2797443"/>
                <a:gd name="connsiteX12" fmla="*/ 589310 w 1148045"/>
                <a:gd name="connsiteY12" fmla="*/ 925583 h 2797443"/>
                <a:gd name="connsiteX13" fmla="*/ 816972 w 1148045"/>
                <a:gd name="connsiteY13" fmla="*/ 928287 h 2797443"/>
                <a:gd name="connsiteX14" fmla="*/ 833586 w 1148045"/>
                <a:gd name="connsiteY14" fmla="*/ 945857 h 2797443"/>
                <a:gd name="connsiteX15" fmla="*/ 963324 w 1148045"/>
                <a:gd name="connsiteY15" fmla="*/ 940277 h 2797443"/>
                <a:gd name="connsiteX16" fmla="*/ 1034550 w 1148045"/>
                <a:gd name="connsiteY16" fmla="*/ 911549 h 2797443"/>
                <a:gd name="connsiteX17" fmla="*/ 1051281 w 1148045"/>
                <a:gd name="connsiteY17" fmla="*/ 919859 h 2797443"/>
                <a:gd name="connsiteX18" fmla="*/ 1043803 w 1148045"/>
                <a:gd name="connsiteY18" fmla="*/ 957964 h 2797443"/>
                <a:gd name="connsiteX19" fmla="*/ 1131760 w 1148045"/>
                <a:gd name="connsiteY19" fmla="*/ 1008772 h 2797443"/>
                <a:gd name="connsiteX20" fmla="*/ 1133658 w 1148045"/>
                <a:gd name="connsiteY20" fmla="*/ 1031089 h 2797443"/>
                <a:gd name="connsiteX21" fmla="*/ 1147551 w 1148045"/>
                <a:gd name="connsiteY21" fmla="*/ 1057916 h 2797443"/>
                <a:gd name="connsiteX22" fmla="*/ 1136510 w 1148045"/>
                <a:gd name="connsiteY22" fmla="*/ 1085694 h 2797443"/>
                <a:gd name="connsiteX23" fmla="*/ 1091047 w 1148045"/>
                <a:gd name="connsiteY23" fmla="*/ 1082965 h 2797443"/>
                <a:gd name="connsiteX24" fmla="*/ 1078107 w 1148045"/>
                <a:gd name="connsiteY24" fmla="*/ 1097684 h 2797443"/>
                <a:gd name="connsiteX25" fmla="*/ 977217 w 1148045"/>
                <a:gd name="connsiteY25" fmla="*/ 1082014 h 2797443"/>
                <a:gd name="connsiteX26" fmla="*/ 909555 w 1148045"/>
                <a:gd name="connsiteY26" fmla="*/ 1044028 h 2797443"/>
                <a:gd name="connsiteX27" fmla="*/ 882729 w 1148045"/>
                <a:gd name="connsiteY27" fmla="*/ 1042129 h 2797443"/>
                <a:gd name="connsiteX28" fmla="*/ 842962 w 1148045"/>
                <a:gd name="connsiteY28" fmla="*/ 1100533 h 2797443"/>
                <a:gd name="connsiteX29" fmla="*/ 633462 w 1148045"/>
                <a:gd name="connsiteY29" fmla="*/ 1128227 h 2797443"/>
                <a:gd name="connsiteX30" fmla="*/ 554940 w 1148045"/>
                <a:gd name="connsiteY30" fmla="*/ 1130379 h 2797443"/>
                <a:gd name="connsiteX31" fmla="*/ 555708 w 1148045"/>
                <a:gd name="connsiteY31" fmla="*/ 1205046 h 2797443"/>
                <a:gd name="connsiteX32" fmla="*/ 562580 w 1148045"/>
                <a:gd name="connsiteY32" fmla="*/ 1359363 h 2797443"/>
                <a:gd name="connsiteX33" fmla="*/ 563883 w 1148045"/>
                <a:gd name="connsiteY33" fmla="*/ 1378777 h 2797443"/>
                <a:gd name="connsiteX34" fmla="*/ 570509 w 1148045"/>
                <a:gd name="connsiteY34" fmla="*/ 1378777 h 2797443"/>
                <a:gd name="connsiteX35" fmla="*/ 579772 w 1148045"/>
                <a:gd name="connsiteY35" fmla="*/ 1388984 h 2797443"/>
                <a:gd name="connsiteX36" fmla="*/ 579772 w 1148045"/>
                <a:gd name="connsiteY36" fmla="*/ 1397287 h 2797443"/>
                <a:gd name="connsiteX37" fmla="*/ 625129 w 1148045"/>
                <a:gd name="connsiteY37" fmla="*/ 1397287 h 2797443"/>
                <a:gd name="connsiteX38" fmla="*/ 639020 w 1148045"/>
                <a:gd name="connsiteY38" fmla="*/ 1397287 h 2797443"/>
                <a:gd name="connsiteX39" fmla="*/ 756680 w 1148045"/>
                <a:gd name="connsiteY39" fmla="*/ 1397287 h 2797443"/>
                <a:gd name="connsiteX40" fmla="*/ 757626 w 1148045"/>
                <a:gd name="connsiteY40" fmla="*/ 1397287 h 2797443"/>
                <a:gd name="connsiteX41" fmla="*/ 758577 w 1148045"/>
                <a:gd name="connsiteY41" fmla="*/ 1397287 h 2797443"/>
                <a:gd name="connsiteX42" fmla="*/ 759407 w 1148045"/>
                <a:gd name="connsiteY42" fmla="*/ 1397287 h 2797443"/>
                <a:gd name="connsiteX43" fmla="*/ 760358 w 1148045"/>
                <a:gd name="connsiteY43" fmla="*/ 1397287 h 2797443"/>
                <a:gd name="connsiteX44" fmla="*/ 761309 w 1148045"/>
                <a:gd name="connsiteY44" fmla="*/ 1397287 h 2797443"/>
                <a:gd name="connsiteX45" fmla="*/ 762260 w 1148045"/>
                <a:gd name="connsiteY45" fmla="*/ 1397287 h 2797443"/>
                <a:gd name="connsiteX46" fmla="*/ 763090 w 1148045"/>
                <a:gd name="connsiteY46" fmla="*/ 1398235 h 2797443"/>
                <a:gd name="connsiteX47" fmla="*/ 764041 w 1148045"/>
                <a:gd name="connsiteY47" fmla="*/ 1398235 h 2797443"/>
                <a:gd name="connsiteX48" fmla="*/ 764986 w 1148045"/>
                <a:gd name="connsiteY48" fmla="*/ 1398235 h 2797443"/>
                <a:gd name="connsiteX49" fmla="*/ 765937 w 1148045"/>
                <a:gd name="connsiteY49" fmla="*/ 1398235 h 2797443"/>
                <a:gd name="connsiteX50" fmla="*/ 766888 w 1148045"/>
                <a:gd name="connsiteY50" fmla="*/ 1398235 h 2797443"/>
                <a:gd name="connsiteX51" fmla="*/ 767718 w 1148045"/>
                <a:gd name="connsiteY51" fmla="*/ 1398235 h 2797443"/>
                <a:gd name="connsiteX52" fmla="*/ 802982 w 1148045"/>
                <a:gd name="connsiteY52" fmla="*/ 1443558 h 2797443"/>
                <a:gd name="connsiteX53" fmla="*/ 802982 w 1148045"/>
                <a:gd name="connsiteY53" fmla="*/ 1785140 h 2797443"/>
                <a:gd name="connsiteX54" fmla="*/ 756680 w 1148045"/>
                <a:gd name="connsiteY54" fmla="*/ 1831411 h 2797443"/>
                <a:gd name="connsiteX55" fmla="*/ 566822 w 1148045"/>
                <a:gd name="connsiteY55" fmla="*/ 1831411 h 2797443"/>
                <a:gd name="connsiteX56" fmla="*/ 543410 w 1148045"/>
                <a:gd name="connsiteY56" fmla="*/ 1831411 h 2797443"/>
                <a:gd name="connsiteX57" fmla="*/ 537194 w 1148045"/>
                <a:gd name="connsiteY57" fmla="*/ 1872299 h 2797443"/>
                <a:gd name="connsiteX58" fmla="*/ 504780 w 1148045"/>
                <a:gd name="connsiteY58" fmla="*/ 2001038 h 2797443"/>
                <a:gd name="connsiteX59" fmla="*/ 506682 w 1148045"/>
                <a:gd name="connsiteY59" fmla="*/ 2075059 h 2797443"/>
                <a:gd name="connsiteX60" fmla="*/ 528884 w 1148045"/>
                <a:gd name="connsiteY60" fmla="*/ 2240703 h 2797443"/>
                <a:gd name="connsiteX61" fmla="*/ 593699 w 1148045"/>
                <a:gd name="connsiteY61" fmla="*/ 2515595 h 2797443"/>
                <a:gd name="connsiteX62" fmla="*/ 684403 w 1148045"/>
                <a:gd name="connsiteY62" fmla="*/ 2698911 h 2797443"/>
                <a:gd name="connsiteX63" fmla="*/ 760377 w 1148045"/>
                <a:gd name="connsiteY63" fmla="*/ 2715520 h 2797443"/>
                <a:gd name="connsiteX64" fmla="*/ 657572 w 1148045"/>
                <a:gd name="connsiteY64" fmla="*/ 2793345 h 2797443"/>
                <a:gd name="connsiteX65" fmla="*/ 559389 w 1148045"/>
                <a:gd name="connsiteY65" fmla="*/ 2729389 h 2797443"/>
                <a:gd name="connsiteX66" fmla="*/ 470470 w 1148045"/>
                <a:gd name="connsiteY66" fmla="*/ 2652627 h 2797443"/>
                <a:gd name="connsiteX67" fmla="*/ 465011 w 1148045"/>
                <a:gd name="connsiteY67" fmla="*/ 2717410 h 2797443"/>
                <a:gd name="connsiteX68" fmla="*/ 472373 w 1148045"/>
                <a:gd name="connsiteY68" fmla="*/ 2793345 h 2797443"/>
                <a:gd name="connsiteX69" fmla="*/ 446373 w 1148045"/>
                <a:gd name="connsiteY69" fmla="*/ 2793345 h 2797443"/>
                <a:gd name="connsiteX70" fmla="*/ 446373 w 1148045"/>
                <a:gd name="connsiteY70" fmla="*/ 2736878 h 2797443"/>
                <a:gd name="connsiteX71" fmla="*/ 426073 w 1148045"/>
                <a:gd name="connsiteY71" fmla="*/ 2642420 h 2797443"/>
                <a:gd name="connsiteX72" fmla="*/ 420490 w 1148045"/>
                <a:gd name="connsiteY72" fmla="*/ 2546214 h 2797443"/>
                <a:gd name="connsiteX73" fmla="*/ 448275 w 1148045"/>
                <a:gd name="connsiteY73" fmla="*/ 2472170 h 2797443"/>
                <a:gd name="connsiteX74" fmla="*/ 355675 w 1148045"/>
                <a:gd name="connsiteY74" fmla="*/ 2232387 h 2797443"/>
                <a:gd name="connsiteX75" fmla="*/ 339881 w 1148045"/>
                <a:gd name="connsiteY75" fmla="*/ 2101875 h 2797443"/>
                <a:gd name="connsiteX76" fmla="*/ 291802 w 1148045"/>
                <a:gd name="connsiteY76" fmla="*/ 2224094 h 2797443"/>
                <a:gd name="connsiteX77" fmla="*/ 206564 w 1148045"/>
                <a:gd name="connsiteY77" fmla="*/ 2479541 h 2797443"/>
                <a:gd name="connsiteX78" fmla="*/ 214873 w 1148045"/>
                <a:gd name="connsiteY78" fmla="*/ 2657258 h 2797443"/>
                <a:gd name="connsiteX79" fmla="*/ 299163 w 1148045"/>
                <a:gd name="connsiteY79" fmla="*/ 2686932 h 2797443"/>
                <a:gd name="connsiteX80" fmla="*/ 247287 w 1148045"/>
                <a:gd name="connsiteY80" fmla="*/ 2757150 h 2797443"/>
                <a:gd name="connsiteX81" fmla="*/ 134264 w 1148045"/>
                <a:gd name="connsiteY81" fmla="*/ 2717410 h 2797443"/>
                <a:gd name="connsiteX82" fmla="*/ 62088 w 1148045"/>
                <a:gd name="connsiteY82" fmla="*/ 2608139 h 2797443"/>
                <a:gd name="connsiteX83" fmla="*/ 25876 w 1148045"/>
                <a:gd name="connsiteY83" fmla="*/ 2674812 h 2797443"/>
                <a:gd name="connsiteX84" fmla="*/ 25876 w 1148045"/>
                <a:gd name="connsiteY84" fmla="*/ 2739595 h 2797443"/>
                <a:gd name="connsiteX85" fmla="*/ 9257 w 1148045"/>
                <a:gd name="connsiteY85" fmla="*/ 2734964 h 2797443"/>
                <a:gd name="connsiteX86" fmla="*/ 9257 w 1148045"/>
                <a:gd name="connsiteY86" fmla="*/ 2672922 h 2797443"/>
                <a:gd name="connsiteX87" fmla="*/ 0 w 1148045"/>
                <a:gd name="connsiteY87" fmla="*/ 2534118 h 2797443"/>
                <a:gd name="connsiteX88" fmla="*/ 75974 w 1148045"/>
                <a:gd name="connsiteY88" fmla="*/ 2454497 h 2797443"/>
                <a:gd name="connsiteX89" fmla="*/ 152785 w 1148045"/>
                <a:gd name="connsiteY89" fmla="*/ 2185181 h 2797443"/>
                <a:gd name="connsiteX90" fmla="*/ 252863 w 1148045"/>
                <a:gd name="connsiteY90" fmla="*/ 1929734 h 2797443"/>
                <a:gd name="connsiteX91" fmla="*/ 282884 w 1148045"/>
                <a:gd name="connsiteY91" fmla="*/ 1848847 h 2797443"/>
                <a:gd name="connsiteX92" fmla="*/ 284965 w 1148045"/>
                <a:gd name="connsiteY92" fmla="*/ 1831411 h 2797443"/>
                <a:gd name="connsiteX93" fmla="*/ 283336 w 1148045"/>
                <a:gd name="connsiteY93" fmla="*/ 1831411 h 2797443"/>
                <a:gd name="connsiteX94" fmla="*/ 189751 w 1148045"/>
                <a:gd name="connsiteY94" fmla="*/ 1831411 h 2797443"/>
                <a:gd name="connsiteX95" fmla="*/ 143449 w 1148045"/>
                <a:gd name="connsiteY95" fmla="*/ 1785140 h 2797443"/>
                <a:gd name="connsiteX96" fmla="*/ 143449 w 1148045"/>
                <a:gd name="connsiteY96" fmla="*/ 1443558 h 2797443"/>
                <a:gd name="connsiteX97" fmla="*/ 178707 w 1148045"/>
                <a:gd name="connsiteY97" fmla="*/ 1399187 h 2797443"/>
                <a:gd name="connsiteX98" fmla="*/ 178707 w 1148045"/>
                <a:gd name="connsiteY98" fmla="*/ 1398235 h 2797443"/>
                <a:gd name="connsiteX99" fmla="*/ 179658 w 1148045"/>
                <a:gd name="connsiteY99" fmla="*/ 1398235 h 2797443"/>
                <a:gd name="connsiteX100" fmla="*/ 180488 w 1148045"/>
                <a:gd name="connsiteY100" fmla="*/ 1398235 h 2797443"/>
                <a:gd name="connsiteX101" fmla="*/ 181439 w 1148045"/>
                <a:gd name="connsiteY101" fmla="*/ 1398235 h 2797443"/>
                <a:gd name="connsiteX102" fmla="*/ 182390 w 1148045"/>
                <a:gd name="connsiteY102" fmla="*/ 1398235 h 2797443"/>
                <a:gd name="connsiteX103" fmla="*/ 183341 w 1148045"/>
                <a:gd name="connsiteY103" fmla="*/ 1398235 h 2797443"/>
                <a:gd name="connsiteX104" fmla="*/ 183341 w 1148045"/>
                <a:gd name="connsiteY104" fmla="*/ 1397287 h 2797443"/>
                <a:gd name="connsiteX105" fmla="*/ 184287 w 1148045"/>
                <a:gd name="connsiteY105" fmla="*/ 1397287 h 2797443"/>
                <a:gd name="connsiteX106" fmla="*/ 185117 w 1148045"/>
                <a:gd name="connsiteY106" fmla="*/ 1397287 h 2797443"/>
                <a:gd name="connsiteX107" fmla="*/ 186068 w 1148045"/>
                <a:gd name="connsiteY107" fmla="*/ 1397287 h 2797443"/>
                <a:gd name="connsiteX108" fmla="*/ 187019 w 1148045"/>
                <a:gd name="connsiteY108" fmla="*/ 1397287 h 2797443"/>
                <a:gd name="connsiteX109" fmla="*/ 187970 w 1148045"/>
                <a:gd name="connsiteY109" fmla="*/ 1397287 h 2797443"/>
                <a:gd name="connsiteX110" fmla="*/ 188921 w 1148045"/>
                <a:gd name="connsiteY110" fmla="*/ 1397287 h 2797443"/>
                <a:gd name="connsiteX111" fmla="*/ 189751 w 1148045"/>
                <a:gd name="connsiteY111" fmla="*/ 1397287 h 2797443"/>
                <a:gd name="connsiteX112" fmla="*/ 218244 w 1148045"/>
                <a:gd name="connsiteY112" fmla="*/ 1397287 h 2797443"/>
                <a:gd name="connsiteX113" fmla="*/ 221825 w 1148045"/>
                <a:gd name="connsiteY113" fmla="*/ 1397287 h 2797443"/>
                <a:gd name="connsiteX114" fmla="*/ 205688 w 1148045"/>
                <a:gd name="connsiteY114" fmla="*/ 1328713 h 2797443"/>
                <a:gd name="connsiteX115" fmla="*/ 229714 w 1148045"/>
                <a:gd name="connsiteY115" fmla="*/ 1082945 h 2797443"/>
                <a:gd name="connsiteX116" fmla="*/ 193502 w 1148045"/>
                <a:gd name="connsiteY116" fmla="*/ 601607 h 2797443"/>
                <a:gd name="connsiteX117" fmla="*/ 209297 w 1148045"/>
                <a:gd name="connsiteY117" fmla="*/ 527586 h 2797443"/>
                <a:gd name="connsiteX118" fmla="*/ 192671 w 1148045"/>
                <a:gd name="connsiteY118" fmla="*/ 389585 h 2797443"/>
                <a:gd name="connsiteX119" fmla="*/ 208342 w 1148045"/>
                <a:gd name="connsiteY119" fmla="*/ 247095 h 2797443"/>
                <a:gd name="connsiteX120" fmla="*/ 268652 w 1148045"/>
                <a:gd name="connsiteY120" fmla="*/ 136051 h 2797443"/>
                <a:gd name="connsiteX121" fmla="*/ 398704 w 1148045"/>
                <a:gd name="connsiteY121" fmla="*/ 120 h 279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48045" h="2797443">
                  <a:moveTo>
                    <a:pt x="398704" y="120"/>
                  </a:moveTo>
                  <a:cubicBezTo>
                    <a:pt x="425575" y="-757"/>
                    <a:pt x="454979" y="3165"/>
                    <a:pt x="485311" y="11943"/>
                  </a:cubicBezTo>
                  <a:cubicBezTo>
                    <a:pt x="518672" y="20235"/>
                    <a:pt x="550132" y="38876"/>
                    <a:pt x="571380" y="68409"/>
                  </a:cubicBezTo>
                  <a:cubicBezTo>
                    <a:pt x="597379" y="104487"/>
                    <a:pt x="588122" y="168443"/>
                    <a:pt x="564024" y="204497"/>
                  </a:cubicBezTo>
                  <a:cubicBezTo>
                    <a:pt x="564972" y="211868"/>
                    <a:pt x="566868" y="223020"/>
                    <a:pt x="565920" y="242464"/>
                  </a:cubicBezTo>
                  <a:cubicBezTo>
                    <a:pt x="564024" y="279486"/>
                    <a:pt x="537194" y="333236"/>
                    <a:pt x="526034" y="361824"/>
                  </a:cubicBezTo>
                  <a:cubicBezTo>
                    <a:pt x="514992" y="390530"/>
                    <a:pt x="494575" y="393389"/>
                    <a:pt x="472373" y="390530"/>
                  </a:cubicBezTo>
                  <a:cubicBezTo>
                    <a:pt x="450171" y="388758"/>
                    <a:pt x="450171" y="433128"/>
                    <a:pt x="441744" y="469205"/>
                  </a:cubicBezTo>
                  <a:cubicBezTo>
                    <a:pt x="432480" y="504432"/>
                    <a:pt x="437115" y="506228"/>
                    <a:pt x="467744" y="547030"/>
                  </a:cubicBezTo>
                  <a:cubicBezTo>
                    <a:pt x="499203" y="586770"/>
                    <a:pt x="548353" y="637684"/>
                    <a:pt x="586220" y="699727"/>
                  </a:cubicBezTo>
                  <a:cubicBezTo>
                    <a:pt x="623262" y="762620"/>
                    <a:pt x="632637" y="839500"/>
                    <a:pt x="593699" y="895967"/>
                  </a:cubicBezTo>
                  <a:lnTo>
                    <a:pt x="579298" y="925244"/>
                  </a:lnTo>
                  <a:lnTo>
                    <a:pt x="589310" y="925583"/>
                  </a:lnTo>
                  <a:cubicBezTo>
                    <a:pt x="687827" y="928575"/>
                    <a:pt x="805397" y="930587"/>
                    <a:pt x="816972" y="928287"/>
                  </a:cubicBezTo>
                  <a:cubicBezTo>
                    <a:pt x="836437" y="923656"/>
                    <a:pt x="831811" y="941226"/>
                    <a:pt x="833586" y="945857"/>
                  </a:cubicBezTo>
                  <a:cubicBezTo>
                    <a:pt x="836437" y="950485"/>
                    <a:pt x="942913" y="942175"/>
                    <a:pt x="963324" y="940277"/>
                  </a:cubicBezTo>
                  <a:cubicBezTo>
                    <a:pt x="983626" y="938495"/>
                    <a:pt x="1029917" y="928287"/>
                    <a:pt x="1034550" y="911549"/>
                  </a:cubicBezTo>
                  <a:cubicBezTo>
                    <a:pt x="1040129" y="893981"/>
                    <a:pt x="1050335" y="902290"/>
                    <a:pt x="1051281" y="919859"/>
                  </a:cubicBezTo>
                  <a:cubicBezTo>
                    <a:pt x="1052234" y="936597"/>
                    <a:pt x="1026237" y="957014"/>
                    <a:pt x="1043803" y="957964"/>
                  </a:cubicBezTo>
                  <a:cubicBezTo>
                    <a:pt x="1061377" y="958796"/>
                    <a:pt x="1118827" y="999630"/>
                    <a:pt x="1131760" y="1008772"/>
                  </a:cubicBezTo>
                  <a:cubicBezTo>
                    <a:pt x="1144817" y="1018980"/>
                    <a:pt x="1145653" y="1030139"/>
                    <a:pt x="1133658" y="1031089"/>
                  </a:cubicBezTo>
                  <a:cubicBezTo>
                    <a:pt x="1122507" y="1032038"/>
                    <a:pt x="1152178" y="1050437"/>
                    <a:pt x="1147551" y="1057916"/>
                  </a:cubicBezTo>
                  <a:cubicBezTo>
                    <a:pt x="1143871" y="1065276"/>
                    <a:pt x="1151232" y="1072755"/>
                    <a:pt x="1136510" y="1085694"/>
                  </a:cubicBezTo>
                  <a:cubicBezTo>
                    <a:pt x="1122507" y="1099584"/>
                    <a:pt x="1103158" y="1086645"/>
                    <a:pt x="1091047" y="1082965"/>
                  </a:cubicBezTo>
                  <a:cubicBezTo>
                    <a:pt x="1079060" y="1079166"/>
                    <a:pt x="1100307" y="1097684"/>
                    <a:pt x="1078107" y="1097684"/>
                  </a:cubicBezTo>
                  <a:cubicBezTo>
                    <a:pt x="1056860" y="1096853"/>
                    <a:pt x="995730" y="1082965"/>
                    <a:pt x="977217" y="1082014"/>
                  </a:cubicBezTo>
                  <a:cubicBezTo>
                    <a:pt x="958698" y="1080115"/>
                    <a:pt x="912283" y="1056017"/>
                    <a:pt x="909555" y="1044028"/>
                  </a:cubicBezTo>
                  <a:cubicBezTo>
                    <a:pt x="906827" y="1032038"/>
                    <a:pt x="901248" y="1040349"/>
                    <a:pt x="882729" y="1042129"/>
                  </a:cubicBezTo>
                  <a:cubicBezTo>
                    <a:pt x="864209" y="1044028"/>
                    <a:pt x="848425" y="1072755"/>
                    <a:pt x="842962" y="1100533"/>
                  </a:cubicBezTo>
                  <a:cubicBezTo>
                    <a:pt x="838778" y="1121366"/>
                    <a:pt x="738182" y="1125506"/>
                    <a:pt x="633462" y="1128227"/>
                  </a:cubicBezTo>
                  <a:lnTo>
                    <a:pt x="554940" y="1130379"/>
                  </a:lnTo>
                  <a:lnTo>
                    <a:pt x="555708" y="1205046"/>
                  </a:lnTo>
                  <a:cubicBezTo>
                    <a:pt x="556867" y="1254312"/>
                    <a:pt x="559413" y="1306538"/>
                    <a:pt x="562580" y="1359363"/>
                  </a:cubicBezTo>
                  <a:lnTo>
                    <a:pt x="563883" y="1378777"/>
                  </a:lnTo>
                  <a:lnTo>
                    <a:pt x="570509" y="1378777"/>
                  </a:lnTo>
                  <a:cubicBezTo>
                    <a:pt x="575973" y="1378777"/>
                    <a:pt x="579772" y="1383407"/>
                    <a:pt x="579772" y="1388984"/>
                  </a:cubicBezTo>
                  <a:cubicBezTo>
                    <a:pt x="579772" y="1388984"/>
                    <a:pt x="579772" y="1388984"/>
                    <a:pt x="579772" y="1397287"/>
                  </a:cubicBezTo>
                  <a:cubicBezTo>
                    <a:pt x="579772" y="1397287"/>
                    <a:pt x="579772" y="1397287"/>
                    <a:pt x="625129" y="1397287"/>
                  </a:cubicBezTo>
                  <a:cubicBezTo>
                    <a:pt x="625129" y="1397287"/>
                    <a:pt x="625129" y="1397287"/>
                    <a:pt x="639020" y="1397287"/>
                  </a:cubicBezTo>
                  <a:cubicBezTo>
                    <a:pt x="639020" y="1397287"/>
                    <a:pt x="639020" y="1397287"/>
                    <a:pt x="756680" y="1397287"/>
                  </a:cubicBezTo>
                  <a:cubicBezTo>
                    <a:pt x="756680" y="1397287"/>
                    <a:pt x="756680" y="1397287"/>
                    <a:pt x="757626" y="1397287"/>
                  </a:cubicBezTo>
                  <a:cubicBezTo>
                    <a:pt x="757626" y="1397287"/>
                    <a:pt x="757626" y="1397287"/>
                    <a:pt x="758577" y="1397287"/>
                  </a:cubicBezTo>
                  <a:cubicBezTo>
                    <a:pt x="758577" y="1397287"/>
                    <a:pt x="758577" y="1397287"/>
                    <a:pt x="759407" y="1397287"/>
                  </a:cubicBezTo>
                  <a:cubicBezTo>
                    <a:pt x="759407" y="1397287"/>
                    <a:pt x="759407" y="1397287"/>
                    <a:pt x="760358" y="1397287"/>
                  </a:cubicBezTo>
                  <a:cubicBezTo>
                    <a:pt x="760358" y="1397287"/>
                    <a:pt x="760358" y="1397287"/>
                    <a:pt x="761309" y="1397287"/>
                  </a:cubicBezTo>
                  <a:cubicBezTo>
                    <a:pt x="761309" y="1397287"/>
                    <a:pt x="761309" y="1397287"/>
                    <a:pt x="762260" y="1397287"/>
                  </a:cubicBezTo>
                  <a:cubicBezTo>
                    <a:pt x="762260" y="1397287"/>
                    <a:pt x="762260" y="1397287"/>
                    <a:pt x="763090" y="1398235"/>
                  </a:cubicBezTo>
                  <a:cubicBezTo>
                    <a:pt x="763090" y="1398235"/>
                    <a:pt x="763090" y="1398235"/>
                    <a:pt x="764041" y="1398235"/>
                  </a:cubicBezTo>
                  <a:cubicBezTo>
                    <a:pt x="764041" y="1398235"/>
                    <a:pt x="764041" y="1398235"/>
                    <a:pt x="764986" y="1398235"/>
                  </a:cubicBezTo>
                  <a:cubicBezTo>
                    <a:pt x="764986" y="1398235"/>
                    <a:pt x="764986" y="1398235"/>
                    <a:pt x="765937" y="1398235"/>
                  </a:cubicBezTo>
                  <a:cubicBezTo>
                    <a:pt x="765937" y="1398235"/>
                    <a:pt x="765937" y="1398235"/>
                    <a:pt x="766888" y="1398235"/>
                  </a:cubicBezTo>
                  <a:cubicBezTo>
                    <a:pt x="766888" y="1398235"/>
                    <a:pt x="766888" y="1398235"/>
                    <a:pt x="767718" y="1398235"/>
                  </a:cubicBezTo>
                  <a:cubicBezTo>
                    <a:pt x="787189" y="1403812"/>
                    <a:pt x="802982" y="1422322"/>
                    <a:pt x="802982" y="1443558"/>
                  </a:cubicBezTo>
                  <a:cubicBezTo>
                    <a:pt x="802982" y="1443558"/>
                    <a:pt x="802982" y="1443558"/>
                    <a:pt x="802982" y="1785140"/>
                  </a:cubicBezTo>
                  <a:cubicBezTo>
                    <a:pt x="802982" y="1811006"/>
                    <a:pt x="781730" y="1831411"/>
                    <a:pt x="756680" y="1831411"/>
                  </a:cubicBezTo>
                  <a:cubicBezTo>
                    <a:pt x="756680" y="1831411"/>
                    <a:pt x="756680" y="1831411"/>
                    <a:pt x="566822" y="1831411"/>
                  </a:cubicBezTo>
                  <a:lnTo>
                    <a:pt x="543410" y="1831411"/>
                  </a:lnTo>
                  <a:lnTo>
                    <a:pt x="537194" y="1872299"/>
                  </a:lnTo>
                  <a:cubicBezTo>
                    <a:pt x="528884" y="1910266"/>
                    <a:pt x="504780" y="2001038"/>
                    <a:pt x="504780" y="2001038"/>
                  </a:cubicBezTo>
                  <a:cubicBezTo>
                    <a:pt x="504780" y="2001038"/>
                    <a:pt x="504780" y="2049094"/>
                    <a:pt x="506682" y="2075059"/>
                  </a:cubicBezTo>
                  <a:cubicBezTo>
                    <a:pt x="509409" y="2101875"/>
                    <a:pt x="521399" y="2162028"/>
                    <a:pt x="528884" y="2240703"/>
                  </a:cubicBezTo>
                  <a:cubicBezTo>
                    <a:pt x="537194" y="2318410"/>
                    <a:pt x="567699" y="2451756"/>
                    <a:pt x="593699" y="2515595"/>
                  </a:cubicBezTo>
                  <a:cubicBezTo>
                    <a:pt x="619582" y="2580378"/>
                    <a:pt x="662201" y="2686932"/>
                    <a:pt x="684403" y="2698911"/>
                  </a:cubicBezTo>
                  <a:cubicBezTo>
                    <a:pt x="706722" y="2710889"/>
                    <a:pt x="742810" y="2693335"/>
                    <a:pt x="760377" y="2715520"/>
                  </a:cubicBezTo>
                  <a:cubicBezTo>
                    <a:pt x="778898" y="2736878"/>
                    <a:pt x="730702" y="2775791"/>
                    <a:pt x="657572" y="2793345"/>
                  </a:cubicBezTo>
                  <a:cubicBezTo>
                    <a:pt x="585389" y="2811844"/>
                    <a:pt x="581591" y="2763694"/>
                    <a:pt x="559389" y="2729389"/>
                  </a:cubicBezTo>
                  <a:cubicBezTo>
                    <a:pt x="537194" y="2695225"/>
                    <a:pt x="482584" y="2647051"/>
                    <a:pt x="470470" y="2652627"/>
                  </a:cubicBezTo>
                  <a:cubicBezTo>
                    <a:pt x="458480" y="2659030"/>
                    <a:pt x="465011" y="2683128"/>
                    <a:pt x="465011" y="2717410"/>
                  </a:cubicBezTo>
                  <a:cubicBezTo>
                    <a:pt x="465011" y="2751692"/>
                    <a:pt x="472373" y="2793345"/>
                    <a:pt x="472373" y="2793345"/>
                  </a:cubicBezTo>
                  <a:cubicBezTo>
                    <a:pt x="472373" y="2793345"/>
                    <a:pt x="472373" y="2793345"/>
                    <a:pt x="446373" y="2793345"/>
                  </a:cubicBezTo>
                  <a:cubicBezTo>
                    <a:pt x="446373" y="2793345"/>
                    <a:pt x="446373" y="2755378"/>
                    <a:pt x="446373" y="2736878"/>
                  </a:cubicBezTo>
                  <a:cubicBezTo>
                    <a:pt x="446373" y="2719182"/>
                    <a:pt x="440913" y="2676726"/>
                    <a:pt x="426073" y="2642420"/>
                  </a:cubicBezTo>
                  <a:cubicBezTo>
                    <a:pt x="412180" y="2608139"/>
                    <a:pt x="401975" y="2564714"/>
                    <a:pt x="420490" y="2546214"/>
                  </a:cubicBezTo>
                  <a:cubicBezTo>
                    <a:pt x="438063" y="2527691"/>
                    <a:pt x="460265" y="2505388"/>
                    <a:pt x="448275" y="2472170"/>
                  </a:cubicBezTo>
                  <a:cubicBezTo>
                    <a:pt x="436284" y="2437888"/>
                    <a:pt x="374190" y="2274985"/>
                    <a:pt x="355675" y="2232387"/>
                  </a:cubicBezTo>
                  <a:cubicBezTo>
                    <a:pt x="338102" y="2189788"/>
                    <a:pt x="339881" y="2101875"/>
                    <a:pt x="339881" y="2101875"/>
                  </a:cubicBezTo>
                  <a:cubicBezTo>
                    <a:pt x="339881" y="2101875"/>
                    <a:pt x="311154" y="2167603"/>
                    <a:pt x="291802" y="2224094"/>
                  </a:cubicBezTo>
                  <a:cubicBezTo>
                    <a:pt x="271385" y="2280561"/>
                    <a:pt x="221404" y="2431367"/>
                    <a:pt x="206564" y="2479541"/>
                  </a:cubicBezTo>
                  <a:cubicBezTo>
                    <a:pt x="192671" y="2527691"/>
                    <a:pt x="206564" y="2620235"/>
                    <a:pt x="214873" y="2657258"/>
                  </a:cubicBezTo>
                  <a:cubicBezTo>
                    <a:pt x="223183" y="2693335"/>
                    <a:pt x="265802" y="2676726"/>
                    <a:pt x="299163" y="2686932"/>
                  </a:cubicBezTo>
                  <a:cubicBezTo>
                    <a:pt x="333473" y="2696997"/>
                    <a:pt x="311154" y="2739595"/>
                    <a:pt x="247287" y="2757150"/>
                  </a:cubicBezTo>
                  <a:cubicBezTo>
                    <a:pt x="182466" y="2775791"/>
                    <a:pt x="151006" y="2747085"/>
                    <a:pt x="134264" y="2717410"/>
                  </a:cubicBezTo>
                  <a:cubicBezTo>
                    <a:pt x="118593" y="2686932"/>
                    <a:pt x="84283" y="2622976"/>
                    <a:pt x="62088" y="2608139"/>
                  </a:cubicBezTo>
                  <a:cubicBezTo>
                    <a:pt x="39886" y="2594270"/>
                    <a:pt x="29674" y="2640530"/>
                    <a:pt x="25876" y="2674812"/>
                  </a:cubicBezTo>
                  <a:cubicBezTo>
                    <a:pt x="21248" y="2709117"/>
                    <a:pt x="25876" y="2739595"/>
                    <a:pt x="25876" y="2739595"/>
                  </a:cubicBezTo>
                  <a:cubicBezTo>
                    <a:pt x="25876" y="2739595"/>
                    <a:pt x="25876" y="2739595"/>
                    <a:pt x="9257" y="2734964"/>
                  </a:cubicBezTo>
                  <a:cubicBezTo>
                    <a:pt x="9257" y="2734964"/>
                    <a:pt x="9257" y="2698911"/>
                    <a:pt x="9257" y="2672922"/>
                  </a:cubicBezTo>
                  <a:cubicBezTo>
                    <a:pt x="9257" y="2647051"/>
                    <a:pt x="0" y="2585954"/>
                    <a:pt x="0" y="2534118"/>
                  </a:cubicBezTo>
                  <a:cubicBezTo>
                    <a:pt x="0" y="2481431"/>
                    <a:pt x="37984" y="2485117"/>
                    <a:pt x="75974" y="2454497"/>
                  </a:cubicBezTo>
                  <a:cubicBezTo>
                    <a:pt x="113964" y="2423051"/>
                    <a:pt x="141743" y="2312952"/>
                    <a:pt x="152785" y="2185181"/>
                  </a:cubicBezTo>
                  <a:cubicBezTo>
                    <a:pt x="162997" y="2057505"/>
                    <a:pt x="217606" y="1977908"/>
                    <a:pt x="252863" y="1929734"/>
                  </a:cubicBezTo>
                  <a:cubicBezTo>
                    <a:pt x="270018" y="1905175"/>
                    <a:pt x="278595" y="1873941"/>
                    <a:pt x="282884" y="1848847"/>
                  </a:cubicBezTo>
                  <a:lnTo>
                    <a:pt x="284965" y="1831411"/>
                  </a:lnTo>
                  <a:lnTo>
                    <a:pt x="283336" y="1831411"/>
                  </a:lnTo>
                  <a:cubicBezTo>
                    <a:pt x="256202" y="1831411"/>
                    <a:pt x="225191" y="1831411"/>
                    <a:pt x="189751" y="1831411"/>
                  </a:cubicBezTo>
                  <a:cubicBezTo>
                    <a:pt x="163865" y="1831411"/>
                    <a:pt x="143449" y="1811006"/>
                    <a:pt x="143449" y="1785140"/>
                  </a:cubicBezTo>
                  <a:cubicBezTo>
                    <a:pt x="143449" y="1785140"/>
                    <a:pt x="143449" y="1785140"/>
                    <a:pt x="143449" y="1443558"/>
                  </a:cubicBezTo>
                  <a:cubicBezTo>
                    <a:pt x="143449" y="1422322"/>
                    <a:pt x="158285" y="1403812"/>
                    <a:pt x="178707" y="1399187"/>
                  </a:cubicBezTo>
                  <a:cubicBezTo>
                    <a:pt x="178707" y="1399187"/>
                    <a:pt x="178707" y="1399187"/>
                    <a:pt x="178707" y="1398235"/>
                  </a:cubicBezTo>
                  <a:cubicBezTo>
                    <a:pt x="178707" y="1398235"/>
                    <a:pt x="178707" y="1398235"/>
                    <a:pt x="179658" y="1398235"/>
                  </a:cubicBezTo>
                  <a:cubicBezTo>
                    <a:pt x="179658" y="1398235"/>
                    <a:pt x="179658" y="1398235"/>
                    <a:pt x="180488" y="1398235"/>
                  </a:cubicBezTo>
                  <a:cubicBezTo>
                    <a:pt x="180488" y="1398235"/>
                    <a:pt x="180488" y="1398235"/>
                    <a:pt x="181439" y="1398235"/>
                  </a:cubicBezTo>
                  <a:cubicBezTo>
                    <a:pt x="181439" y="1398235"/>
                    <a:pt x="181439" y="1398235"/>
                    <a:pt x="182390" y="1398235"/>
                  </a:cubicBezTo>
                  <a:cubicBezTo>
                    <a:pt x="182390" y="1398235"/>
                    <a:pt x="182390" y="1398235"/>
                    <a:pt x="183341" y="1398235"/>
                  </a:cubicBezTo>
                  <a:cubicBezTo>
                    <a:pt x="183341" y="1398235"/>
                    <a:pt x="183341" y="1398235"/>
                    <a:pt x="183341" y="1397287"/>
                  </a:cubicBezTo>
                  <a:cubicBezTo>
                    <a:pt x="183341" y="1397287"/>
                    <a:pt x="183341" y="1397287"/>
                    <a:pt x="184287" y="1397287"/>
                  </a:cubicBezTo>
                  <a:cubicBezTo>
                    <a:pt x="184287" y="1397287"/>
                    <a:pt x="184287" y="1397287"/>
                    <a:pt x="185117" y="1397287"/>
                  </a:cubicBezTo>
                  <a:cubicBezTo>
                    <a:pt x="185117" y="1397287"/>
                    <a:pt x="185117" y="1397287"/>
                    <a:pt x="186068" y="1397287"/>
                  </a:cubicBezTo>
                  <a:cubicBezTo>
                    <a:pt x="186068" y="1397287"/>
                    <a:pt x="186068" y="1397287"/>
                    <a:pt x="187019" y="1397287"/>
                  </a:cubicBezTo>
                  <a:cubicBezTo>
                    <a:pt x="187019" y="1397287"/>
                    <a:pt x="187019" y="1397287"/>
                    <a:pt x="187970" y="1397287"/>
                  </a:cubicBezTo>
                  <a:cubicBezTo>
                    <a:pt x="187970" y="1397287"/>
                    <a:pt x="187970" y="1397287"/>
                    <a:pt x="188921" y="1397287"/>
                  </a:cubicBezTo>
                  <a:cubicBezTo>
                    <a:pt x="188921" y="1397287"/>
                    <a:pt x="188921" y="1397287"/>
                    <a:pt x="189751" y="1397287"/>
                  </a:cubicBezTo>
                  <a:cubicBezTo>
                    <a:pt x="189751" y="1397287"/>
                    <a:pt x="189751" y="1397287"/>
                    <a:pt x="218244" y="1397287"/>
                  </a:cubicBezTo>
                  <a:lnTo>
                    <a:pt x="221825" y="1397287"/>
                  </a:lnTo>
                  <a:lnTo>
                    <a:pt x="205688" y="1328713"/>
                  </a:lnTo>
                  <a:cubicBezTo>
                    <a:pt x="193363" y="1249129"/>
                    <a:pt x="197750" y="1157173"/>
                    <a:pt x="229714" y="1082945"/>
                  </a:cubicBezTo>
                  <a:cubicBezTo>
                    <a:pt x="278746" y="967153"/>
                    <a:pt x="193502" y="671966"/>
                    <a:pt x="193502" y="601607"/>
                  </a:cubicBezTo>
                  <a:cubicBezTo>
                    <a:pt x="193502" y="570160"/>
                    <a:pt x="201935" y="544195"/>
                    <a:pt x="209297" y="527586"/>
                  </a:cubicBezTo>
                  <a:cubicBezTo>
                    <a:pt x="175935" y="471095"/>
                    <a:pt x="224137" y="457227"/>
                    <a:pt x="192671" y="389585"/>
                  </a:cubicBezTo>
                  <a:cubicBezTo>
                    <a:pt x="161212" y="322084"/>
                    <a:pt x="223183" y="341529"/>
                    <a:pt x="208342" y="247095"/>
                  </a:cubicBezTo>
                  <a:cubicBezTo>
                    <a:pt x="193502" y="162867"/>
                    <a:pt x="274111" y="207355"/>
                    <a:pt x="268652" y="136051"/>
                  </a:cubicBezTo>
                  <a:cubicBezTo>
                    <a:pt x="260282" y="48569"/>
                    <a:pt x="318091" y="2751"/>
                    <a:pt x="398704" y="1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121850" tIns="60925" rIns="121850" bIns="609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" name="TextBox 117">
            <a:extLst>
              <a:ext uri="{FF2B5EF4-FFF2-40B4-BE49-F238E27FC236}">
                <a16:creationId xmlns:a16="http://schemas.microsoft.com/office/drawing/2014/main" id="{F8F7C30C-E6E7-449F-A3DA-0BB4A0101CF9}"/>
              </a:ext>
            </a:extLst>
          </p:cNvPr>
          <p:cNvSpPr txBox="1"/>
          <p:nvPr/>
        </p:nvSpPr>
        <p:spPr>
          <a:xfrm>
            <a:off x="8968416" y="3023279"/>
            <a:ext cx="2881206" cy="304698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sz="2400" b="1" dirty="0"/>
              <a:t>Protocolli d’intesa</a:t>
            </a:r>
            <a:r>
              <a:rPr lang="it-IT" sz="2400" dirty="0"/>
              <a:t> stipulati dal Corpo con le Autorità, enti e amministrazioni interessate attraverso </a:t>
            </a:r>
            <a:r>
              <a:rPr lang="it-IT" sz="2400" b="1" dirty="0"/>
              <a:t>canali e processi di interscambio di dati e informazioni</a:t>
            </a:r>
            <a:r>
              <a:rPr lang="it-I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EABE4-47A5-3E1A-0F81-D626E3A1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96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73D91EA-998B-CC38-9260-ACDAF593E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142A4354-A75F-7984-69C6-392BA3F02F8D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5812ACE-E6CA-5A36-9881-352EB34F1E3C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E9E08F6-8880-182C-EF1F-2ED5C044E497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D139F976-566D-BF27-6C68-25FC225B9E9E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6AB4D16A-6344-68D6-51DD-A0B27D681EB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705CF430-3709-C38D-4245-59727E6C9393}"/>
              </a:ext>
            </a:extLst>
          </p:cNvPr>
          <p:cNvSpPr txBox="1"/>
          <p:nvPr/>
        </p:nvSpPr>
        <p:spPr>
          <a:xfrm>
            <a:off x="4683020" y="1862369"/>
            <a:ext cx="276138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Profili generali</a:t>
            </a: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E6454279-4643-DCAF-695E-77599C8DB496}"/>
              </a:ext>
            </a:extLst>
          </p:cNvPr>
          <p:cNvSpPr txBox="1"/>
          <p:nvPr/>
        </p:nvSpPr>
        <p:spPr>
          <a:xfrm>
            <a:off x="174975" y="2472044"/>
            <a:ext cx="6621721" cy="304698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/>
              <a:t>Gli interventi antiriciclaggio hanno carattere di </a:t>
            </a:r>
            <a:r>
              <a:rPr lang="it-IT" sz="2400" b="1" i="1" dirty="0">
                <a:solidFill>
                  <a:srgbClr val="C00000"/>
                </a:solidFill>
              </a:rPr>
              <a:t>flessibilità ed adattabilità</a:t>
            </a:r>
            <a:r>
              <a:rPr lang="it-IT" sz="2400" dirty="0"/>
              <a:t>, sono </a:t>
            </a:r>
            <a:r>
              <a:rPr lang="it-IT" sz="2400" b="1" dirty="0">
                <a:solidFill>
                  <a:srgbClr val="C00000"/>
                </a:solidFill>
              </a:rPr>
              <a:t>modulati in relazione all’attività di </a:t>
            </a:r>
            <a:r>
              <a:rPr lang="it-IT" sz="2400" b="1" i="1" dirty="0" smtClean="0">
                <a:solidFill>
                  <a:srgbClr val="C00000"/>
                </a:solidFill>
              </a:rPr>
              <a:t>intelligence (Reparti territoriali) </a:t>
            </a:r>
            <a:r>
              <a:rPr lang="it-IT" sz="2400" b="1" dirty="0">
                <a:solidFill>
                  <a:srgbClr val="C00000"/>
                </a:solidFill>
              </a:rPr>
              <a:t>e di analisi di </a:t>
            </a:r>
            <a:r>
              <a:rPr lang="it-IT" sz="2400" b="1" dirty="0" smtClean="0">
                <a:solidFill>
                  <a:srgbClr val="C00000"/>
                </a:solidFill>
              </a:rPr>
              <a:t>rischio (</a:t>
            </a:r>
            <a:r>
              <a:rPr lang="it-IT" sz="2400" b="1" i="1" dirty="0" smtClean="0">
                <a:solidFill>
                  <a:srgbClr val="C00000"/>
                </a:solidFill>
              </a:rPr>
              <a:t>Reparti Speciali</a:t>
            </a:r>
            <a:r>
              <a:rPr lang="it-IT" sz="2400" b="1" dirty="0" smtClean="0">
                <a:solidFill>
                  <a:srgbClr val="C00000"/>
                </a:solidFill>
              </a:rPr>
              <a:t>)</a:t>
            </a:r>
            <a:r>
              <a:rPr lang="it-IT" sz="2400" dirty="0" smtClean="0"/>
              <a:t> </a:t>
            </a:r>
            <a:r>
              <a:rPr lang="it-IT" sz="2400" dirty="0"/>
              <a:t>svolta “a monte” dalle unità operative nonché in funzione delle </a:t>
            </a:r>
            <a:r>
              <a:rPr lang="it-IT" sz="2400" b="1" dirty="0">
                <a:solidFill>
                  <a:srgbClr val="C00000"/>
                </a:solidFill>
              </a:rPr>
              <a:t>caratteristiche e delle dimensioni dell’operatore</a:t>
            </a:r>
            <a:r>
              <a:rPr lang="it-IT" sz="2400" dirty="0"/>
              <a:t> sottoposto agli adempimenti antiriciclaggio dalla normativa di settore. 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CDCE483-1C2A-B421-3CC2-C7316B9C439C}"/>
              </a:ext>
            </a:extLst>
          </p:cNvPr>
          <p:cNvGrpSpPr/>
          <p:nvPr/>
        </p:nvGrpSpPr>
        <p:grpSpPr>
          <a:xfrm>
            <a:off x="7106918" y="2311424"/>
            <a:ext cx="4053562" cy="4110750"/>
            <a:chOff x="4035665" y="1527080"/>
            <a:chExt cx="4053562" cy="4110750"/>
          </a:xfrm>
        </p:grpSpPr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BB3BB9A0-394F-1DED-4235-AE762D621AF5}"/>
                </a:ext>
              </a:extLst>
            </p:cNvPr>
            <p:cNvSpPr/>
            <p:nvPr/>
          </p:nvSpPr>
          <p:spPr>
            <a:xfrm>
              <a:off x="5362728" y="1645868"/>
              <a:ext cx="620374" cy="551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: Shape 84">
              <a:extLst>
                <a:ext uri="{FF2B5EF4-FFF2-40B4-BE49-F238E27FC236}">
                  <a16:creationId xmlns:a16="http://schemas.microsoft.com/office/drawing/2014/main" id="{3936D3BD-E16B-A66C-C22B-218AF48C3758}"/>
                </a:ext>
              </a:extLst>
            </p:cNvPr>
            <p:cNvSpPr/>
            <p:nvPr/>
          </p:nvSpPr>
          <p:spPr>
            <a:xfrm>
              <a:off x="5642400" y="1818120"/>
              <a:ext cx="551072" cy="551072"/>
            </a:xfrm>
            <a:custGeom>
              <a:avLst/>
              <a:gdLst>
                <a:gd name="connsiteX0" fmla="*/ 453600 w 551072"/>
                <a:gd name="connsiteY0" fmla="*/ 69397 h 551072"/>
                <a:gd name="connsiteX1" fmla="*/ 470369 w 551072"/>
                <a:gd name="connsiteY1" fmla="*/ 80703 h 551072"/>
                <a:gd name="connsiteX2" fmla="*/ 551072 w 551072"/>
                <a:gd name="connsiteY2" fmla="*/ 275536 h 551072"/>
                <a:gd name="connsiteX3" fmla="*/ 470369 w 551072"/>
                <a:gd name="connsiteY3" fmla="*/ 470369 h 551072"/>
                <a:gd name="connsiteX4" fmla="*/ 453600 w 551072"/>
                <a:gd name="connsiteY4" fmla="*/ 481676 h 551072"/>
                <a:gd name="connsiteX5" fmla="*/ 275536 w 551072"/>
                <a:gd name="connsiteY5" fmla="*/ 0 h 551072"/>
                <a:gd name="connsiteX6" fmla="*/ 341358 w 551072"/>
                <a:gd name="connsiteY6" fmla="*/ 13289 h 551072"/>
                <a:gd name="connsiteX7" fmla="*/ 341358 w 551072"/>
                <a:gd name="connsiteY7" fmla="*/ 537783 h 551072"/>
                <a:gd name="connsiteX8" fmla="*/ 275536 w 551072"/>
                <a:gd name="connsiteY8" fmla="*/ 551072 h 551072"/>
                <a:gd name="connsiteX9" fmla="*/ 0 w 551072"/>
                <a:gd name="connsiteY9" fmla="*/ 275536 h 551072"/>
                <a:gd name="connsiteX10" fmla="*/ 275536 w 551072"/>
                <a:gd name="connsiteY10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72" h="551072">
                  <a:moveTo>
                    <a:pt x="453600" y="69397"/>
                  </a:moveTo>
                  <a:lnTo>
                    <a:pt x="470369" y="80703"/>
                  </a:lnTo>
                  <a:cubicBezTo>
                    <a:pt x="520232" y="130565"/>
                    <a:pt x="551072" y="199449"/>
                    <a:pt x="551072" y="275536"/>
                  </a:cubicBezTo>
                  <a:cubicBezTo>
                    <a:pt x="551072" y="351623"/>
                    <a:pt x="520232" y="420507"/>
                    <a:pt x="470369" y="470369"/>
                  </a:cubicBezTo>
                  <a:lnTo>
                    <a:pt x="453600" y="481676"/>
                  </a:lnTo>
                  <a:close/>
                  <a:moveTo>
                    <a:pt x="275536" y="0"/>
                  </a:moveTo>
                  <a:lnTo>
                    <a:pt x="341358" y="13289"/>
                  </a:lnTo>
                  <a:lnTo>
                    <a:pt x="341358" y="537783"/>
                  </a:lnTo>
                  <a:lnTo>
                    <a:pt x="275536" y="551072"/>
                  </a:lnTo>
                  <a:cubicBezTo>
                    <a:pt x="123362" y="551072"/>
                    <a:pt x="0" y="427710"/>
                    <a:pt x="0" y="275536"/>
                  </a:cubicBezTo>
                  <a:cubicBezTo>
                    <a:pt x="0" y="123362"/>
                    <a:pt x="123362" y="0"/>
                    <a:pt x="275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8E88AFA0-71E6-C605-686D-159A2798FFF4}"/>
                </a:ext>
              </a:extLst>
            </p:cNvPr>
            <p:cNvSpPr/>
            <p:nvPr/>
          </p:nvSpPr>
          <p:spPr>
            <a:xfrm>
              <a:off x="5107755" y="1957277"/>
              <a:ext cx="551072" cy="55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: Shape 86">
              <a:extLst>
                <a:ext uri="{FF2B5EF4-FFF2-40B4-BE49-F238E27FC236}">
                  <a16:creationId xmlns:a16="http://schemas.microsoft.com/office/drawing/2014/main" id="{49284623-FE7B-B716-B527-7E6EA9264CA4}"/>
                </a:ext>
              </a:extLst>
            </p:cNvPr>
            <p:cNvSpPr/>
            <p:nvPr/>
          </p:nvSpPr>
          <p:spPr>
            <a:xfrm>
              <a:off x="5539760" y="2022920"/>
              <a:ext cx="443998" cy="551072"/>
            </a:xfrm>
            <a:custGeom>
              <a:avLst/>
              <a:gdLst>
                <a:gd name="connsiteX0" fmla="*/ 275536 w 443998"/>
                <a:gd name="connsiteY0" fmla="*/ 0 h 551072"/>
                <a:gd name="connsiteX1" fmla="*/ 382787 w 443998"/>
                <a:gd name="connsiteY1" fmla="*/ 21653 h 551072"/>
                <a:gd name="connsiteX2" fmla="*/ 443998 w 443998"/>
                <a:gd name="connsiteY2" fmla="*/ 62923 h 551072"/>
                <a:gd name="connsiteX3" fmla="*/ 443998 w 443998"/>
                <a:gd name="connsiteY3" fmla="*/ 488149 h 551072"/>
                <a:gd name="connsiteX4" fmla="*/ 382787 w 443998"/>
                <a:gd name="connsiteY4" fmla="*/ 529419 h 551072"/>
                <a:gd name="connsiteX5" fmla="*/ 275536 w 443998"/>
                <a:gd name="connsiteY5" fmla="*/ 551072 h 551072"/>
                <a:gd name="connsiteX6" fmla="*/ 0 w 443998"/>
                <a:gd name="connsiteY6" fmla="*/ 275536 h 551072"/>
                <a:gd name="connsiteX7" fmla="*/ 275536 w 443998"/>
                <a:gd name="connsiteY7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998" h="551072">
                  <a:moveTo>
                    <a:pt x="275536" y="0"/>
                  </a:moveTo>
                  <a:cubicBezTo>
                    <a:pt x="313580" y="0"/>
                    <a:pt x="349823" y="7710"/>
                    <a:pt x="382787" y="21653"/>
                  </a:cubicBezTo>
                  <a:lnTo>
                    <a:pt x="443998" y="62923"/>
                  </a:lnTo>
                  <a:lnTo>
                    <a:pt x="443998" y="488149"/>
                  </a:lnTo>
                  <a:lnTo>
                    <a:pt x="382787" y="529419"/>
                  </a:lnTo>
                  <a:cubicBezTo>
                    <a:pt x="349823" y="543362"/>
                    <a:pt x="313580" y="551072"/>
                    <a:pt x="275536" y="551072"/>
                  </a:cubicBezTo>
                  <a:cubicBezTo>
                    <a:pt x="123362" y="551072"/>
                    <a:pt x="0" y="427710"/>
                    <a:pt x="0" y="275536"/>
                  </a:cubicBezTo>
                  <a:cubicBezTo>
                    <a:pt x="0" y="123362"/>
                    <a:pt x="123362" y="0"/>
                    <a:pt x="275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36">
              <a:extLst>
                <a:ext uri="{FF2B5EF4-FFF2-40B4-BE49-F238E27FC236}">
                  <a16:creationId xmlns:a16="http://schemas.microsoft.com/office/drawing/2014/main" id="{AD282F8A-706B-9F58-FC71-3FBD49430E39}"/>
                </a:ext>
              </a:extLst>
            </p:cNvPr>
            <p:cNvSpPr/>
            <p:nvPr/>
          </p:nvSpPr>
          <p:spPr>
            <a:xfrm>
              <a:off x="5056479" y="2274006"/>
              <a:ext cx="551072" cy="5510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37">
              <a:extLst>
                <a:ext uri="{FF2B5EF4-FFF2-40B4-BE49-F238E27FC236}">
                  <a16:creationId xmlns:a16="http://schemas.microsoft.com/office/drawing/2014/main" id="{EBAB106E-1BFC-7232-E3D8-77BE220EDF32}"/>
                </a:ext>
              </a:extLst>
            </p:cNvPr>
            <p:cNvSpPr/>
            <p:nvPr/>
          </p:nvSpPr>
          <p:spPr>
            <a:xfrm>
              <a:off x="5437293" y="2387002"/>
              <a:ext cx="551072" cy="551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3ED841D5-D385-B81E-E0C6-14B7B00F9845}"/>
                </a:ext>
              </a:extLst>
            </p:cNvPr>
            <p:cNvSpPr/>
            <p:nvPr/>
          </p:nvSpPr>
          <p:spPr>
            <a:xfrm>
              <a:off x="5489654" y="2755265"/>
              <a:ext cx="494105" cy="551072"/>
            </a:xfrm>
            <a:custGeom>
              <a:avLst/>
              <a:gdLst>
                <a:gd name="connsiteX0" fmla="*/ 275536 w 494105"/>
                <a:gd name="connsiteY0" fmla="*/ 0 h 551072"/>
                <a:gd name="connsiteX1" fmla="*/ 470370 w 494105"/>
                <a:gd name="connsiteY1" fmla="*/ 80703 h 551072"/>
                <a:gd name="connsiteX2" fmla="*/ 494105 w 494105"/>
                <a:gd name="connsiteY2" fmla="*/ 109471 h 551072"/>
                <a:gd name="connsiteX3" fmla="*/ 494105 w 494105"/>
                <a:gd name="connsiteY3" fmla="*/ 441601 h 551072"/>
                <a:gd name="connsiteX4" fmla="*/ 470370 w 494105"/>
                <a:gd name="connsiteY4" fmla="*/ 470369 h 551072"/>
                <a:gd name="connsiteX5" fmla="*/ 275536 w 494105"/>
                <a:gd name="connsiteY5" fmla="*/ 551072 h 551072"/>
                <a:gd name="connsiteX6" fmla="*/ 0 w 494105"/>
                <a:gd name="connsiteY6" fmla="*/ 275536 h 551072"/>
                <a:gd name="connsiteX7" fmla="*/ 275536 w 494105"/>
                <a:gd name="connsiteY7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105" h="551072">
                  <a:moveTo>
                    <a:pt x="275536" y="0"/>
                  </a:moveTo>
                  <a:cubicBezTo>
                    <a:pt x="351623" y="0"/>
                    <a:pt x="420507" y="30841"/>
                    <a:pt x="470370" y="80703"/>
                  </a:cubicBezTo>
                  <a:lnTo>
                    <a:pt x="494105" y="109471"/>
                  </a:lnTo>
                  <a:lnTo>
                    <a:pt x="494105" y="441601"/>
                  </a:lnTo>
                  <a:lnTo>
                    <a:pt x="470370" y="470369"/>
                  </a:lnTo>
                  <a:cubicBezTo>
                    <a:pt x="420507" y="520232"/>
                    <a:pt x="351623" y="551072"/>
                    <a:pt x="275536" y="551072"/>
                  </a:cubicBezTo>
                  <a:cubicBezTo>
                    <a:pt x="123362" y="551072"/>
                    <a:pt x="0" y="427710"/>
                    <a:pt x="0" y="275536"/>
                  </a:cubicBezTo>
                  <a:cubicBezTo>
                    <a:pt x="0" y="123362"/>
                    <a:pt x="123362" y="0"/>
                    <a:pt x="275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39">
              <a:extLst>
                <a:ext uri="{FF2B5EF4-FFF2-40B4-BE49-F238E27FC236}">
                  <a16:creationId xmlns:a16="http://schemas.microsoft.com/office/drawing/2014/main" id="{2BFE91BF-2865-B5B0-F60A-05EBB8B44003}"/>
                </a:ext>
              </a:extLst>
            </p:cNvPr>
            <p:cNvSpPr/>
            <p:nvPr/>
          </p:nvSpPr>
          <p:spPr>
            <a:xfrm>
              <a:off x="5082977" y="2677932"/>
              <a:ext cx="551072" cy="551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40">
              <a:extLst>
                <a:ext uri="{FF2B5EF4-FFF2-40B4-BE49-F238E27FC236}">
                  <a16:creationId xmlns:a16="http://schemas.microsoft.com/office/drawing/2014/main" id="{269B27FB-F670-A907-68B1-2F02A8C87F3F}"/>
                </a:ext>
              </a:extLst>
            </p:cNvPr>
            <p:cNvSpPr/>
            <p:nvPr/>
          </p:nvSpPr>
          <p:spPr>
            <a:xfrm>
              <a:off x="4905563" y="2448945"/>
              <a:ext cx="551072" cy="55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42">
              <a:extLst>
                <a:ext uri="{FF2B5EF4-FFF2-40B4-BE49-F238E27FC236}">
                  <a16:creationId xmlns:a16="http://schemas.microsoft.com/office/drawing/2014/main" id="{FF369BB5-DD40-4C2B-DE4A-B6FBBC32D4E3}"/>
                </a:ext>
              </a:extLst>
            </p:cNvPr>
            <p:cNvSpPr/>
            <p:nvPr/>
          </p:nvSpPr>
          <p:spPr>
            <a:xfrm>
              <a:off x="4829699" y="3022253"/>
              <a:ext cx="631562" cy="5950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43">
              <a:extLst>
                <a:ext uri="{FF2B5EF4-FFF2-40B4-BE49-F238E27FC236}">
                  <a16:creationId xmlns:a16="http://schemas.microsoft.com/office/drawing/2014/main" id="{B351D080-45DC-45B9-590A-04B2CB191393}"/>
                </a:ext>
              </a:extLst>
            </p:cNvPr>
            <p:cNvSpPr/>
            <p:nvPr/>
          </p:nvSpPr>
          <p:spPr>
            <a:xfrm>
              <a:off x="5286498" y="3057243"/>
              <a:ext cx="551072" cy="551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72">
              <a:extLst>
                <a:ext uri="{FF2B5EF4-FFF2-40B4-BE49-F238E27FC236}">
                  <a16:creationId xmlns:a16="http://schemas.microsoft.com/office/drawing/2014/main" id="{8B225B1F-3DDF-79BB-35A1-3F5A7B43D6F0}"/>
                </a:ext>
              </a:extLst>
            </p:cNvPr>
            <p:cNvSpPr/>
            <p:nvPr/>
          </p:nvSpPr>
          <p:spPr>
            <a:xfrm>
              <a:off x="5766796" y="3203037"/>
              <a:ext cx="551072" cy="529402"/>
            </a:xfrm>
            <a:custGeom>
              <a:avLst/>
              <a:gdLst>
                <a:gd name="connsiteX0" fmla="*/ 216962 w 551072"/>
                <a:gd name="connsiteY0" fmla="*/ 991 h 529402"/>
                <a:gd name="connsiteX1" fmla="*/ 216962 w 551072"/>
                <a:gd name="connsiteY1" fmla="*/ 528412 h 529402"/>
                <a:gd name="connsiteX2" fmla="*/ 168285 w 551072"/>
                <a:gd name="connsiteY2" fmla="*/ 518584 h 529402"/>
                <a:gd name="connsiteX3" fmla="*/ 0 w 551072"/>
                <a:gd name="connsiteY3" fmla="*/ 264701 h 529402"/>
                <a:gd name="connsiteX4" fmla="*/ 168285 w 551072"/>
                <a:gd name="connsiteY4" fmla="*/ 10818 h 529402"/>
                <a:gd name="connsiteX5" fmla="*/ 329204 w 551072"/>
                <a:gd name="connsiteY5" fmla="*/ 0 h 529402"/>
                <a:gd name="connsiteX6" fmla="*/ 382787 w 551072"/>
                <a:gd name="connsiteY6" fmla="*/ 10818 h 529402"/>
                <a:gd name="connsiteX7" fmla="*/ 551072 w 551072"/>
                <a:gd name="connsiteY7" fmla="*/ 264701 h 529402"/>
                <a:gd name="connsiteX8" fmla="*/ 382787 w 551072"/>
                <a:gd name="connsiteY8" fmla="*/ 518584 h 529402"/>
                <a:gd name="connsiteX9" fmla="*/ 329204 w 551072"/>
                <a:gd name="connsiteY9" fmla="*/ 529402 h 52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072" h="529402">
                  <a:moveTo>
                    <a:pt x="216962" y="991"/>
                  </a:moveTo>
                  <a:lnTo>
                    <a:pt x="216962" y="528412"/>
                  </a:lnTo>
                  <a:lnTo>
                    <a:pt x="168285" y="518584"/>
                  </a:lnTo>
                  <a:cubicBezTo>
                    <a:pt x="69391" y="476755"/>
                    <a:pt x="0" y="378832"/>
                    <a:pt x="0" y="264701"/>
                  </a:cubicBezTo>
                  <a:cubicBezTo>
                    <a:pt x="0" y="150571"/>
                    <a:pt x="69391" y="52647"/>
                    <a:pt x="168285" y="10818"/>
                  </a:cubicBezTo>
                  <a:close/>
                  <a:moveTo>
                    <a:pt x="329204" y="0"/>
                  </a:moveTo>
                  <a:lnTo>
                    <a:pt x="382787" y="10818"/>
                  </a:lnTo>
                  <a:cubicBezTo>
                    <a:pt x="481681" y="52647"/>
                    <a:pt x="551072" y="150571"/>
                    <a:pt x="551072" y="264701"/>
                  </a:cubicBezTo>
                  <a:cubicBezTo>
                    <a:pt x="551072" y="378832"/>
                    <a:pt x="481681" y="476755"/>
                    <a:pt x="382787" y="518584"/>
                  </a:cubicBezTo>
                  <a:lnTo>
                    <a:pt x="329204" y="5294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74">
              <a:extLst>
                <a:ext uri="{FF2B5EF4-FFF2-40B4-BE49-F238E27FC236}">
                  <a16:creationId xmlns:a16="http://schemas.microsoft.com/office/drawing/2014/main" id="{5D93BCA7-005F-0116-3530-B49A463B1628}"/>
                </a:ext>
              </a:extLst>
            </p:cNvPr>
            <p:cNvSpPr/>
            <p:nvPr/>
          </p:nvSpPr>
          <p:spPr>
            <a:xfrm>
              <a:off x="5883391" y="2707683"/>
              <a:ext cx="551072" cy="551072"/>
            </a:xfrm>
            <a:custGeom>
              <a:avLst/>
              <a:gdLst>
                <a:gd name="connsiteX0" fmla="*/ 100367 w 551072"/>
                <a:gd name="connsiteY0" fmla="*/ 67445 h 551072"/>
                <a:gd name="connsiteX1" fmla="*/ 100367 w 551072"/>
                <a:gd name="connsiteY1" fmla="*/ 483627 h 551072"/>
                <a:gd name="connsiteX2" fmla="*/ 80703 w 551072"/>
                <a:gd name="connsiteY2" fmla="*/ 470369 h 551072"/>
                <a:gd name="connsiteX3" fmla="*/ 0 w 551072"/>
                <a:gd name="connsiteY3" fmla="*/ 275536 h 551072"/>
                <a:gd name="connsiteX4" fmla="*/ 80703 w 551072"/>
                <a:gd name="connsiteY4" fmla="*/ 80703 h 551072"/>
                <a:gd name="connsiteX5" fmla="*/ 275536 w 551072"/>
                <a:gd name="connsiteY5" fmla="*/ 0 h 551072"/>
                <a:gd name="connsiteX6" fmla="*/ 551072 w 551072"/>
                <a:gd name="connsiteY6" fmla="*/ 275536 h 551072"/>
                <a:gd name="connsiteX7" fmla="*/ 275536 w 551072"/>
                <a:gd name="connsiteY7" fmla="*/ 551072 h 551072"/>
                <a:gd name="connsiteX8" fmla="*/ 212609 w 551072"/>
                <a:gd name="connsiteY8" fmla="*/ 538368 h 551072"/>
                <a:gd name="connsiteX9" fmla="*/ 212609 w 551072"/>
                <a:gd name="connsiteY9" fmla="*/ 12705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072" h="551072">
                  <a:moveTo>
                    <a:pt x="100367" y="67445"/>
                  </a:moveTo>
                  <a:lnTo>
                    <a:pt x="100367" y="483627"/>
                  </a:lnTo>
                  <a:lnTo>
                    <a:pt x="80703" y="470369"/>
                  </a:lnTo>
                  <a:cubicBezTo>
                    <a:pt x="30841" y="420507"/>
                    <a:pt x="0" y="351623"/>
                    <a:pt x="0" y="275536"/>
                  </a:cubicBezTo>
                  <a:cubicBezTo>
                    <a:pt x="0" y="199449"/>
                    <a:pt x="30841" y="130565"/>
                    <a:pt x="80703" y="80703"/>
                  </a:cubicBezTo>
                  <a:close/>
                  <a:moveTo>
                    <a:pt x="275536" y="0"/>
                  </a:moveTo>
                  <a:cubicBezTo>
                    <a:pt x="427710" y="0"/>
                    <a:pt x="551072" y="123362"/>
                    <a:pt x="551072" y="275536"/>
                  </a:cubicBezTo>
                  <a:cubicBezTo>
                    <a:pt x="551072" y="427710"/>
                    <a:pt x="427710" y="551072"/>
                    <a:pt x="275536" y="551072"/>
                  </a:cubicBezTo>
                  <a:lnTo>
                    <a:pt x="212609" y="538368"/>
                  </a:lnTo>
                  <a:lnTo>
                    <a:pt x="212609" y="127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78">
              <a:extLst>
                <a:ext uri="{FF2B5EF4-FFF2-40B4-BE49-F238E27FC236}">
                  <a16:creationId xmlns:a16="http://schemas.microsoft.com/office/drawing/2014/main" id="{07D96B0D-4E81-B8F8-8666-90F70204F686}"/>
                </a:ext>
              </a:extLst>
            </p:cNvPr>
            <p:cNvSpPr/>
            <p:nvPr/>
          </p:nvSpPr>
          <p:spPr>
            <a:xfrm>
              <a:off x="5846181" y="2353372"/>
              <a:ext cx="551072" cy="551072"/>
            </a:xfrm>
            <a:custGeom>
              <a:avLst/>
              <a:gdLst>
                <a:gd name="connsiteX0" fmla="*/ 137577 w 551072"/>
                <a:gd name="connsiteY0" fmla="*/ 42357 h 551072"/>
                <a:gd name="connsiteX1" fmla="*/ 137577 w 551072"/>
                <a:gd name="connsiteY1" fmla="*/ 508715 h 551072"/>
                <a:gd name="connsiteX2" fmla="*/ 80703 w 551072"/>
                <a:gd name="connsiteY2" fmla="*/ 470369 h 551072"/>
                <a:gd name="connsiteX3" fmla="*/ 0 w 551072"/>
                <a:gd name="connsiteY3" fmla="*/ 275536 h 551072"/>
                <a:gd name="connsiteX4" fmla="*/ 80703 w 551072"/>
                <a:gd name="connsiteY4" fmla="*/ 80703 h 551072"/>
                <a:gd name="connsiteX5" fmla="*/ 275536 w 551072"/>
                <a:gd name="connsiteY5" fmla="*/ 0 h 551072"/>
                <a:gd name="connsiteX6" fmla="*/ 551072 w 551072"/>
                <a:gd name="connsiteY6" fmla="*/ 275536 h 551072"/>
                <a:gd name="connsiteX7" fmla="*/ 275536 w 551072"/>
                <a:gd name="connsiteY7" fmla="*/ 551072 h 551072"/>
                <a:gd name="connsiteX8" fmla="*/ 249819 w 551072"/>
                <a:gd name="connsiteY8" fmla="*/ 545880 h 551072"/>
                <a:gd name="connsiteX9" fmla="*/ 249819 w 551072"/>
                <a:gd name="connsiteY9" fmla="*/ 5192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072" h="551072">
                  <a:moveTo>
                    <a:pt x="137577" y="42357"/>
                  </a:moveTo>
                  <a:lnTo>
                    <a:pt x="137577" y="508715"/>
                  </a:lnTo>
                  <a:lnTo>
                    <a:pt x="80703" y="470369"/>
                  </a:lnTo>
                  <a:cubicBezTo>
                    <a:pt x="30841" y="420507"/>
                    <a:pt x="0" y="351623"/>
                    <a:pt x="0" y="275536"/>
                  </a:cubicBezTo>
                  <a:cubicBezTo>
                    <a:pt x="0" y="199449"/>
                    <a:pt x="30841" y="130565"/>
                    <a:pt x="80703" y="80703"/>
                  </a:cubicBezTo>
                  <a:close/>
                  <a:moveTo>
                    <a:pt x="275536" y="0"/>
                  </a:moveTo>
                  <a:cubicBezTo>
                    <a:pt x="427710" y="0"/>
                    <a:pt x="551072" y="123362"/>
                    <a:pt x="551072" y="275536"/>
                  </a:cubicBezTo>
                  <a:cubicBezTo>
                    <a:pt x="551072" y="427710"/>
                    <a:pt x="427710" y="551072"/>
                    <a:pt x="275536" y="551072"/>
                  </a:cubicBezTo>
                  <a:lnTo>
                    <a:pt x="249819" y="545880"/>
                  </a:lnTo>
                  <a:lnTo>
                    <a:pt x="249819" y="5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82">
              <a:extLst>
                <a:ext uri="{FF2B5EF4-FFF2-40B4-BE49-F238E27FC236}">
                  <a16:creationId xmlns:a16="http://schemas.microsoft.com/office/drawing/2014/main" id="{D73ECDFE-AD95-8943-5501-DA65C291D9CB}"/>
                </a:ext>
              </a:extLst>
            </p:cNvPr>
            <p:cNvSpPr/>
            <p:nvPr/>
          </p:nvSpPr>
          <p:spPr>
            <a:xfrm>
              <a:off x="6096001" y="1915021"/>
              <a:ext cx="459403" cy="551072"/>
            </a:xfrm>
            <a:custGeom>
              <a:avLst/>
              <a:gdLst>
                <a:gd name="connsiteX0" fmla="*/ 183867 w 459403"/>
                <a:gd name="connsiteY0" fmla="*/ 0 h 551072"/>
                <a:gd name="connsiteX1" fmla="*/ 459403 w 459403"/>
                <a:gd name="connsiteY1" fmla="*/ 275536 h 551072"/>
                <a:gd name="connsiteX2" fmla="*/ 183867 w 459403"/>
                <a:gd name="connsiteY2" fmla="*/ 551072 h 551072"/>
                <a:gd name="connsiteX3" fmla="*/ 76616 w 459403"/>
                <a:gd name="connsiteY3" fmla="*/ 529419 h 551072"/>
                <a:gd name="connsiteX4" fmla="*/ 0 w 459403"/>
                <a:gd name="connsiteY4" fmla="*/ 477763 h 551072"/>
                <a:gd name="connsiteX5" fmla="*/ 0 w 459403"/>
                <a:gd name="connsiteY5" fmla="*/ 73309 h 551072"/>
                <a:gd name="connsiteX6" fmla="*/ 76616 w 459403"/>
                <a:gd name="connsiteY6" fmla="*/ 21653 h 551072"/>
                <a:gd name="connsiteX7" fmla="*/ 183867 w 459403"/>
                <a:gd name="connsiteY7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403" h="551072">
                  <a:moveTo>
                    <a:pt x="183867" y="0"/>
                  </a:moveTo>
                  <a:cubicBezTo>
                    <a:pt x="336041" y="0"/>
                    <a:pt x="459403" y="123362"/>
                    <a:pt x="459403" y="275536"/>
                  </a:cubicBezTo>
                  <a:cubicBezTo>
                    <a:pt x="459403" y="427710"/>
                    <a:pt x="336041" y="551072"/>
                    <a:pt x="183867" y="551072"/>
                  </a:cubicBezTo>
                  <a:cubicBezTo>
                    <a:pt x="145824" y="551072"/>
                    <a:pt x="109581" y="543362"/>
                    <a:pt x="76616" y="529419"/>
                  </a:cubicBezTo>
                  <a:lnTo>
                    <a:pt x="0" y="477763"/>
                  </a:lnTo>
                  <a:lnTo>
                    <a:pt x="0" y="73309"/>
                  </a:lnTo>
                  <a:lnTo>
                    <a:pt x="76616" y="21653"/>
                  </a:lnTo>
                  <a:cubicBezTo>
                    <a:pt x="109581" y="7710"/>
                    <a:pt x="145824" y="0"/>
                    <a:pt x="183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80">
              <a:extLst>
                <a:ext uri="{FF2B5EF4-FFF2-40B4-BE49-F238E27FC236}">
                  <a16:creationId xmlns:a16="http://schemas.microsoft.com/office/drawing/2014/main" id="{D37896F8-7B12-D815-A1A3-CF747B7854C4}"/>
                </a:ext>
              </a:extLst>
            </p:cNvPr>
            <p:cNvSpPr/>
            <p:nvPr/>
          </p:nvSpPr>
          <p:spPr>
            <a:xfrm>
              <a:off x="5943272" y="1649871"/>
              <a:ext cx="551072" cy="551072"/>
            </a:xfrm>
            <a:custGeom>
              <a:avLst/>
              <a:gdLst>
                <a:gd name="connsiteX0" fmla="*/ 40486 w 551072"/>
                <a:gd name="connsiteY0" fmla="*/ 133588 h 551072"/>
                <a:gd name="connsiteX1" fmla="*/ 40486 w 551072"/>
                <a:gd name="connsiteY1" fmla="*/ 417484 h 551072"/>
                <a:gd name="connsiteX2" fmla="*/ 21653 w 551072"/>
                <a:gd name="connsiteY2" fmla="*/ 382787 h 551072"/>
                <a:gd name="connsiteX3" fmla="*/ 0 w 551072"/>
                <a:gd name="connsiteY3" fmla="*/ 275536 h 551072"/>
                <a:gd name="connsiteX4" fmla="*/ 21653 w 551072"/>
                <a:gd name="connsiteY4" fmla="*/ 168285 h 551072"/>
                <a:gd name="connsiteX5" fmla="*/ 275536 w 551072"/>
                <a:gd name="connsiteY5" fmla="*/ 0 h 551072"/>
                <a:gd name="connsiteX6" fmla="*/ 551072 w 551072"/>
                <a:gd name="connsiteY6" fmla="*/ 275536 h 551072"/>
                <a:gd name="connsiteX7" fmla="*/ 275536 w 551072"/>
                <a:gd name="connsiteY7" fmla="*/ 551072 h 551072"/>
                <a:gd name="connsiteX8" fmla="*/ 168285 w 551072"/>
                <a:gd name="connsiteY8" fmla="*/ 529419 h 551072"/>
                <a:gd name="connsiteX9" fmla="*/ 152728 w 551072"/>
                <a:gd name="connsiteY9" fmla="*/ 518930 h 551072"/>
                <a:gd name="connsiteX10" fmla="*/ 152728 w 551072"/>
                <a:gd name="connsiteY10" fmla="*/ 32142 h 551072"/>
                <a:gd name="connsiteX11" fmla="*/ 168285 w 551072"/>
                <a:gd name="connsiteY11" fmla="*/ 21653 h 551072"/>
                <a:gd name="connsiteX12" fmla="*/ 275536 w 551072"/>
                <a:gd name="connsiteY12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072" h="551072">
                  <a:moveTo>
                    <a:pt x="40486" y="133588"/>
                  </a:moveTo>
                  <a:lnTo>
                    <a:pt x="40486" y="417484"/>
                  </a:lnTo>
                  <a:lnTo>
                    <a:pt x="21653" y="382787"/>
                  </a:lnTo>
                  <a:cubicBezTo>
                    <a:pt x="7710" y="349822"/>
                    <a:pt x="0" y="313580"/>
                    <a:pt x="0" y="275536"/>
                  </a:cubicBezTo>
                  <a:cubicBezTo>
                    <a:pt x="0" y="237493"/>
                    <a:pt x="7710" y="201250"/>
                    <a:pt x="21653" y="168285"/>
                  </a:cubicBezTo>
                  <a:close/>
                  <a:moveTo>
                    <a:pt x="275536" y="0"/>
                  </a:moveTo>
                  <a:cubicBezTo>
                    <a:pt x="427710" y="0"/>
                    <a:pt x="551072" y="123362"/>
                    <a:pt x="551072" y="275536"/>
                  </a:cubicBezTo>
                  <a:cubicBezTo>
                    <a:pt x="551072" y="427710"/>
                    <a:pt x="427710" y="551072"/>
                    <a:pt x="275536" y="551072"/>
                  </a:cubicBezTo>
                  <a:cubicBezTo>
                    <a:pt x="237493" y="551072"/>
                    <a:pt x="201250" y="543362"/>
                    <a:pt x="168285" y="529419"/>
                  </a:cubicBezTo>
                  <a:lnTo>
                    <a:pt x="152728" y="518930"/>
                  </a:lnTo>
                  <a:lnTo>
                    <a:pt x="152728" y="32142"/>
                  </a:lnTo>
                  <a:lnTo>
                    <a:pt x="168285" y="21653"/>
                  </a:lnTo>
                  <a:cubicBezTo>
                    <a:pt x="201250" y="7710"/>
                    <a:pt x="237493" y="0"/>
                    <a:pt x="275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Oval 49">
              <a:extLst>
                <a:ext uri="{FF2B5EF4-FFF2-40B4-BE49-F238E27FC236}">
                  <a16:creationId xmlns:a16="http://schemas.microsoft.com/office/drawing/2014/main" id="{29A6BB67-75EB-FEDB-EA51-39002A8488DB}"/>
                </a:ext>
              </a:extLst>
            </p:cNvPr>
            <p:cNvSpPr/>
            <p:nvPr/>
          </p:nvSpPr>
          <p:spPr>
            <a:xfrm>
              <a:off x="6220652" y="1736833"/>
              <a:ext cx="595985" cy="5518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Oval 50">
              <a:extLst>
                <a:ext uri="{FF2B5EF4-FFF2-40B4-BE49-F238E27FC236}">
                  <a16:creationId xmlns:a16="http://schemas.microsoft.com/office/drawing/2014/main" id="{8A946539-D906-0A79-5155-3AF8A87C23D1}"/>
                </a:ext>
              </a:extLst>
            </p:cNvPr>
            <p:cNvSpPr/>
            <p:nvPr/>
          </p:nvSpPr>
          <p:spPr>
            <a:xfrm>
              <a:off x="6401946" y="1940491"/>
              <a:ext cx="622954" cy="6275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Oval 51">
              <a:extLst>
                <a:ext uri="{FF2B5EF4-FFF2-40B4-BE49-F238E27FC236}">
                  <a16:creationId xmlns:a16="http://schemas.microsoft.com/office/drawing/2014/main" id="{67A23496-A0C3-D975-8899-115A81D2BF18}"/>
                </a:ext>
              </a:extLst>
            </p:cNvPr>
            <p:cNvSpPr/>
            <p:nvPr/>
          </p:nvSpPr>
          <p:spPr>
            <a:xfrm>
              <a:off x="6265566" y="2336471"/>
              <a:ext cx="551072" cy="551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52">
              <a:extLst>
                <a:ext uri="{FF2B5EF4-FFF2-40B4-BE49-F238E27FC236}">
                  <a16:creationId xmlns:a16="http://schemas.microsoft.com/office/drawing/2014/main" id="{CED3AC62-124F-5B13-20FF-1D59A738324D}"/>
                </a:ext>
              </a:extLst>
            </p:cNvPr>
            <p:cNvSpPr/>
            <p:nvPr/>
          </p:nvSpPr>
          <p:spPr>
            <a:xfrm>
              <a:off x="6766958" y="2394889"/>
              <a:ext cx="551072" cy="55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53">
              <a:extLst>
                <a:ext uri="{FF2B5EF4-FFF2-40B4-BE49-F238E27FC236}">
                  <a16:creationId xmlns:a16="http://schemas.microsoft.com/office/drawing/2014/main" id="{90E4CACF-C8EE-C1E0-899F-93C23BBAD5E0}"/>
                </a:ext>
              </a:extLst>
            </p:cNvPr>
            <p:cNvSpPr/>
            <p:nvPr/>
          </p:nvSpPr>
          <p:spPr>
            <a:xfrm>
              <a:off x="6400360" y="2594483"/>
              <a:ext cx="551072" cy="551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E9FEB9B1-0375-A90A-70B7-97F4CF50E686}"/>
                </a:ext>
              </a:extLst>
            </p:cNvPr>
            <p:cNvSpPr/>
            <p:nvPr/>
          </p:nvSpPr>
          <p:spPr>
            <a:xfrm>
              <a:off x="6180698" y="2952189"/>
              <a:ext cx="551072" cy="551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6F8B752A-EA37-214C-96C3-2843BB473FA6}"/>
                </a:ext>
              </a:extLst>
            </p:cNvPr>
            <p:cNvSpPr/>
            <p:nvPr/>
          </p:nvSpPr>
          <p:spPr>
            <a:xfrm>
              <a:off x="6118740" y="3359247"/>
              <a:ext cx="551072" cy="551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70">
              <a:extLst>
                <a:ext uri="{FF2B5EF4-FFF2-40B4-BE49-F238E27FC236}">
                  <a16:creationId xmlns:a16="http://schemas.microsoft.com/office/drawing/2014/main" id="{23B8E774-4CF2-3D15-EBEC-F670EA640658}"/>
                </a:ext>
              </a:extLst>
            </p:cNvPr>
            <p:cNvSpPr/>
            <p:nvPr/>
          </p:nvSpPr>
          <p:spPr>
            <a:xfrm>
              <a:off x="5498426" y="3395860"/>
              <a:ext cx="485333" cy="551072"/>
            </a:xfrm>
            <a:custGeom>
              <a:avLst/>
              <a:gdLst>
                <a:gd name="connsiteX0" fmla="*/ 275536 w 485333"/>
                <a:gd name="connsiteY0" fmla="*/ 0 h 551072"/>
                <a:gd name="connsiteX1" fmla="*/ 470370 w 485333"/>
                <a:gd name="connsiteY1" fmla="*/ 80703 h 551072"/>
                <a:gd name="connsiteX2" fmla="*/ 485333 w 485333"/>
                <a:gd name="connsiteY2" fmla="*/ 98839 h 551072"/>
                <a:gd name="connsiteX3" fmla="*/ 485333 w 485333"/>
                <a:gd name="connsiteY3" fmla="*/ 452233 h 551072"/>
                <a:gd name="connsiteX4" fmla="*/ 470370 w 485333"/>
                <a:gd name="connsiteY4" fmla="*/ 470369 h 551072"/>
                <a:gd name="connsiteX5" fmla="*/ 275536 w 485333"/>
                <a:gd name="connsiteY5" fmla="*/ 551072 h 551072"/>
                <a:gd name="connsiteX6" fmla="*/ 0 w 485333"/>
                <a:gd name="connsiteY6" fmla="*/ 275536 h 551072"/>
                <a:gd name="connsiteX7" fmla="*/ 275536 w 485333"/>
                <a:gd name="connsiteY7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333" h="551072">
                  <a:moveTo>
                    <a:pt x="275536" y="0"/>
                  </a:moveTo>
                  <a:cubicBezTo>
                    <a:pt x="351623" y="0"/>
                    <a:pt x="420507" y="30841"/>
                    <a:pt x="470370" y="80703"/>
                  </a:cubicBezTo>
                  <a:lnTo>
                    <a:pt x="485333" y="98839"/>
                  </a:lnTo>
                  <a:lnTo>
                    <a:pt x="485333" y="452233"/>
                  </a:lnTo>
                  <a:lnTo>
                    <a:pt x="470370" y="470369"/>
                  </a:lnTo>
                  <a:cubicBezTo>
                    <a:pt x="420507" y="520232"/>
                    <a:pt x="351623" y="551072"/>
                    <a:pt x="275536" y="551072"/>
                  </a:cubicBezTo>
                  <a:cubicBezTo>
                    <a:pt x="123362" y="551072"/>
                    <a:pt x="0" y="427710"/>
                    <a:pt x="0" y="275536"/>
                  </a:cubicBezTo>
                  <a:cubicBezTo>
                    <a:pt x="0" y="123362"/>
                    <a:pt x="123362" y="0"/>
                    <a:pt x="275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57">
              <a:extLst>
                <a:ext uri="{FF2B5EF4-FFF2-40B4-BE49-F238E27FC236}">
                  <a16:creationId xmlns:a16="http://schemas.microsoft.com/office/drawing/2014/main" id="{A3799E9D-7D7A-6A03-65C2-6E543C30D14A}"/>
                </a:ext>
              </a:extLst>
            </p:cNvPr>
            <p:cNvSpPr/>
            <p:nvPr/>
          </p:nvSpPr>
          <p:spPr>
            <a:xfrm>
              <a:off x="5091433" y="3425506"/>
              <a:ext cx="579489" cy="5510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68">
              <a:extLst>
                <a:ext uri="{FF2B5EF4-FFF2-40B4-BE49-F238E27FC236}">
                  <a16:creationId xmlns:a16="http://schemas.microsoft.com/office/drawing/2014/main" id="{4A9DCF6D-84C0-016F-74F8-EA0625B13AC5}"/>
                </a:ext>
              </a:extLst>
            </p:cNvPr>
            <p:cNvSpPr/>
            <p:nvPr/>
          </p:nvSpPr>
          <p:spPr>
            <a:xfrm>
              <a:off x="5496002" y="3633127"/>
              <a:ext cx="487756" cy="551072"/>
            </a:xfrm>
            <a:custGeom>
              <a:avLst/>
              <a:gdLst>
                <a:gd name="connsiteX0" fmla="*/ 275536 w 487756"/>
                <a:gd name="connsiteY0" fmla="*/ 0 h 551072"/>
                <a:gd name="connsiteX1" fmla="*/ 470369 w 487756"/>
                <a:gd name="connsiteY1" fmla="*/ 80703 h 551072"/>
                <a:gd name="connsiteX2" fmla="*/ 487756 w 487756"/>
                <a:gd name="connsiteY2" fmla="*/ 101776 h 551072"/>
                <a:gd name="connsiteX3" fmla="*/ 487756 w 487756"/>
                <a:gd name="connsiteY3" fmla="*/ 449296 h 551072"/>
                <a:gd name="connsiteX4" fmla="*/ 470369 w 487756"/>
                <a:gd name="connsiteY4" fmla="*/ 470369 h 551072"/>
                <a:gd name="connsiteX5" fmla="*/ 275536 w 487756"/>
                <a:gd name="connsiteY5" fmla="*/ 551072 h 551072"/>
                <a:gd name="connsiteX6" fmla="*/ 0 w 487756"/>
                <a:gd name="connsiteY6" fmla="*/ 275536 h 551072"/>
                <a:gd name="connsiteX7" fmla="*/ 275536 w 487756"/>
                <a:gd name="connsiteY7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756" h="551072">
                  <a:moveTo>
                    <a:pt x="275536" y="0"/>
                  </a:moveTo>
                  <a:cubicBezTo>
                    <a:pt x="351623" y="0"/>
                    <a:pt x="420507" y="30841"/>
                    <a:pt x="470369" y="80703"/>
                  </a:cubicBezTo>
                  <a:lnTo>
                    <a:pt x="487756" y="101776"/>
                  </a:lnTo>
                  <a:lnTo>
                    <a:pt x="487756" y="449296"/>
                  </a:lnTo>
                  <a:lnTo>
                    <a:pt x="470369" y="470369"/>
                  </a:lnTo>
                  <a:cubicBezTo>
                    <a:pt x="420507" y="520232"/>
                    <a:pt x="351623" y="551072"/>
                    <a:pt x="275536" y="551072"/>
                  </a:cubicBezTo>
                  <a:cubicBezTo>
                    <a:pt x="123362" y="551072"/>
                    <a:pt x="0" y="427710"/>
                    <a:pt x="0" y="275536"/>
                  </a:cubicBezTo>
                  <a:cubicBezTo>
                    <a:pt x="0" y="123362"/>
                    <a:pt x="123362" y="0"/>
                    <a:pt x="275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66">
              <a:extLst>
                <a:ext uri="{FF2B5EF4-FFF2-40B4-BE49-F238E27FC236}">
                  <a16:creationId xmlns:a16="http://schemas.microsoft.com/office/drawing/2014/main" id="{1A70558F-EAAD-FB74-56A6-2ADF54FD6C70}"/>
                </a:ext>
              </a:extLst>
            </p:cNvPr>
            <p:cNvSpPr/>
            <p:nvPr/>
          </p:nvSpPr>
          <p:spPr>
            <a:xfrm>
              <a:off x="5975266" y="3617259"/>
              <a:ext cx="551072" cy="551072"/>
            </a:xfrm>
            <a:custGeom>
              <a:avLst/>
              <a:gdLst>
                <a:gd name="connsiteX0" fmla="*/ 8492 w 551072"/>
                <a:gd name="connsiteY0" fmla="*/ 210683 h 551072"/>
                <a:gd name="connsiteX1" fmla="*/ 8492 w 551072"/>
                <a:gd name="connsiteY1" fmla="*/ 340389 h 551072"/>
                <a:gd name="connsiteX2" fmla="*/ 5598 w 551072"/>
                <a:gd name="connsiteY2" fmla="*/ 331066 h 551072"/>
                <a:gd name="connsiteX3" fmla="*/ 0 w 551072"/>
                <a:gd name="connsiteY3" fmla="*/ 275536 h 551072"/>
                <a:gd name="connsiteX4" fmla="*/ 5598 w 551072"/>
                <a:gd name="connsiteY4" fmla="*/ 220006 h 551072"/>
                <a:gd name="connsiteX5" fmla="*/ 275536 w 551072"/>
                <a:gd name="connsiteY5" fmla="*/ 0 h 551072"/>
                <a:gd name="connsiteX6" fmla="*/ 551072 w 551072"/>
                <a:gd name="connsiteY6" fmla="*/ 275536 h 551072"/>
                <a:gd name="connsiteX7" fmla="*/ 275536 w 551072"/>
                <a:gd name="connsiteY7" fmla="*/ 551072 h 551072"/>
                <a:gd name="connsiteX8" fmla="*/ 168285 w 551072"/>
                <a:gd name="connsiteY8" fmla="*/ 529419 h 551072"/>
                <a:gd name="connsiteX9" fmla="*/ 120734 w 551072"/>
                <a:gd name="connsiteY9" fmla="*/ 497359 h 551072"/>
                <a:gd name="connsiteX10" fmla="*/ 120734 w 551072"/>
                <a:gd name="connsiteY10" fmla="*/ 53713 h 551072"/>
                <a:gd name="connsiteX11" fmla="*/ 168285 w 551072"/>
                <a:gd name="connsiteY11" fmla="*/ 21653 h 551072"/>
                <a:gd name="connsiteX12" fmla="*/ 275536 w 551072"/>
                <a:gd name="connsiteY12" fmla="*/ 0 h 55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072" h="551072">
                  <a:moveTo>
                    <a:pt x="8492" y="210683"/>
                  </a:moveTo>
                  <a:lnTo>
                    <a:pt x="8492" y="340389"/>
                  </a:lnTo>
                  <a:lnTo>
                    <a:pt x="5598" y="331066"/>
                  </a:lnTo>
                  <a:cubicBezTo>
                    <a:pt x="1928" y="313129"/>
                    <a:pt x="0" y="294558"/>
                    <a:pt x="0" y="275536"/>
                  </a:cubicBezTo>
                  <a:cubicBezTo>
                    <a:pt x="0" y="256514"/>
                    <a:pt x="1928" y="237943"/>
                    <a:pt x="5598" y="220006"/>
                  </a:cubicBezTo>
                  <a:close/>
                  <a:moveTo>
                    <a:pt x="275536" y="0"/>
                  </a:moveTo>
                  <a:cubicBezTo>
                    <a:pt x="427710" y="0"/>
                    <a:pt x="551072" y="123362"/>
                    <a:pt x="551072" y="275536"/>
                  </a:cubicBezTo>
                  <a:cubicBezTo>
                    <a:pt x="551072" y="427710"/>
                    <a:pt x="427710" y="551072"/>
                    <a:pt x="275536" y="551072"/>
                  </a:cubicBezTo>
                  <a:cubicBezTo>
                    <a:pt x="237493" y="551072"/>
                    <a:pt x="201250" y="543362"/>
                    <a:pt x="168285" y="529419"/>
                  </a:cubicBezTo>
                  <a:lnTo>
                    <a:pt x="120734" y="497359"/>
                  </a:lnTo>
                  <a:lnTo>
                    <a:pt x="120734" y="53713"/>
                  </a:lnTo>
                  <a:lnTo>
                    <a:pt x="168285" y="21653"/>
                  </a:lnTo>
                  <a:cubicBezTo>
                    <a:pt x="201250" y="7710"/>
                    <a:pt x="237493" y="0"/>
                    <a:pt x="27553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Oval 60">
              <a:extLst>
                <a:ext uri="{FF2B5EF4-FFF2-40B4-BE49-F238E27FC236}">
                  <a16:creationId xmlns:a16="http://schemas.microsoft.com/office/drawing/2014/main" id="{BCBF8641-5171-CBE8-CD0B-455F4AF59DAB}"/>
                </a:ext>
              </a:extLst>
            </p:cNvPr>
            <p:cNvSpPr/>
            <p:nvPr/>
          </p:nvSpPr>
          <p:spPr>
            <a:xfrm>
              <a:off x="6287747" y="3638424"/>
              <a:ext cx="551072" cy="551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Oval 62">
              <a:extLst>
                <a:ext uri="{FF2B5EF4-FFF2-40B4-BE49-F238E27FC236}">
                  <a16:creationId xmlns:a16="http://schemas.microsoft.com/office/drawing/2014/main" id="{0FA1CB5B-CA7B-44F8-D442-77BE998622C4}"/>
                </a:ext>
              </a:extLst>
            </p:cNvPr>
            <p:cNvSpPr/>
            <p:nvPr/>
          </p:nvSpPr>
          <p:spPr>
            <a:xfrm>
              <a:off x="6640368" y="3015335"/>
              <a:ext cx="551072" cy="55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Oval 63">
              <a:extLst>
                <a:ext uri="{FF2B5EF4-FFF2-40B4-BE49-F238E27FC236}">
                  <a16:creationId xmlns:a16="http://schemas.microsoft.com/office/drawing/2014/main" id="{F542361D-E21B-20FB-B671-4B189BAA0889}"/>
                </a:ext>
              </a:extLst>
            </p:cNvPr>
            <p:cNvSpPr/>
            <p:nvPr/>
          </p:nvSpPr>
          <p:spPr>
            <a:xfrm>
              <a:off x="6768934" y="2748212"/>
              <a:ext cx="551072" cy="551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Oval 64">
              <a:extLst>
                <a:ext uri="{FF2B5EF4-FFF2-40B4-BE49-F238E27FC236}">
                  <a16:creationId xmlns:a16="http://schemas.microsoft.com/office/drawing/2014/main" id="{35FAA547-BFDD-7067-3F47-68814B2876EB}"/>
                </a:ext>
              </a:extLst>
            </p:cNvPr>
            <p:cNvSpPr/>
            <p:nvPr/>
          </p:nvSpPr>
          <p:spPr>
            <a:xfrm>
              <a:off x="6637254" y="2138481"/>
              <a:ext cx="551072" cy="551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Oval 61">
              <a:extLst>
                <a:ext uri="{FF2B5EF4-FFF2-40B4-BE49-F238E27FC236}">
                  <a16:creationId xmlns:a16="http://schemas.microsoft.com/office/drawing/2014/main" id="{73497D49-A7F1-AD54-A8F2-6940380E4660}"/>
                </a:ext>
              </a:extLst>
            </p:cNvPr>
            <p:cNvSpPr/>
            <p:nvPr/>
          </p:nvSpPr>
          <p:spPr>
            <a:xfrm>
              <a:off x="6473828" y="3283181"/>
              <a:ext cx="551072" cy="5510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35366655-2C59-CC76-5B29-172C1F2583DC}"/>
                </a:ext>
              </a:extLst>
            </p:cNvPr>
            <p:cNvSpPr/>
            <p:nvPr/>
          </p:nvSpPr>
          <p:spPr>
            <a:xfrm>
              <a:off x="4839854" y="2877928"/>
              <a:ext cx="551072" cy="551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3">
              <a:extLst>
                <a:ext uri="{FF2B5EF4-FFF2-40B4-BE49-F238E27FC236}">
                  <a16:creationId xmlns:a16="http://schemas.microsoft.com/office/drawing/2014/main" id="{61F46D53-8D87-7C3B-1002-6F365DB3E2A9}"/>
                </a:ext>
              </a:extLst>
            </p:cNvPr>
            <p:cNvSpPr/>
            <p:nvPr/>
          </p:nvSpPr>
          <p:spPr>
            <a:xfrm>
              <a:off x="6096000" y="1612178"/>
              <a:ext cx="1246812" cy="2602646"/>
            </a:xfrm>
            <a:custGeom>
              <a:avLst/>
              <a:gdLst>
                <a:gd name="connsiteX0" fmla="*/ 0 w 1246812"/>
                <a:gd name="connsiteY0" fmla="*/ 0 h 2602646"/>
                <a:gd name="connsiteX1" fmla="*/ 1246812 w 1246812"/>
                <a:gd name="connsiteY1" fmla="*/ 1246813 h 2602646"/>
                <a:gd name="connsiteX2" fmla="*/ 1246812 w 1246812"/>
                <a:gd name="connsiteY2" fmla="*/ 1289553 h 2602646"/>
                <a:gd name="connsiteX3" fmla="*/ 1160084 w 1246812"/>
                <a:gd name="connsiteY3" fmla="*/ 1721200 h 2602646"/>
                <a:gd name="connsiteX4" fmla="*/ 943637 w 1246812"/>
                <a:gd name="connsiteY4" fmla="*/ 2075893 h 2602646"/>
                <a:gd name="connsiteX5" fmla="*/ 651883 w 1246812"/>
                <a:gd name="connsiteY5" fmla="*/ 2549682 h 2602646"/>
                <a:gd name="connsiteX6" fmla="*/ 566551 w 1246812"/>
                <a:gd name="connsiteY6" fmla="*/ 2602646 h 2602646"/>
                <a:gd name="connsiteX7" fmla="*/ 0 w 1246812"/>
                <a:gd name="connsiteY7" fmla="*/ 2602646 h 2602646"/>
                <a:gd name="connsiteX8" fmla="*/ 0 w 1246812"/>
                <a:gd name="connsiteY8" fmla="*/ 2502851 h 2602646"/>
                <a:gd name="connsiteX9" fmla="*/ 563559 w 1246812"/>
                <a:gd name="connsiteY9" fmla="*/ 2502851 h 2602646"/>
                <a:gd name="connsiteX10" fmla="*/ 870025 w 1246812"/>
                <a:gd name="connsiteY10" fmla="*/ 2008565 h 2602646"/>
                <a:gd name="connsiteX11" fmla="*/ 1067022 w 1246812"/>
                <a:gd name="connsiteY11" fmla="*/ 1685142 h 2602646"/>
                <a:gd name="connsiteX12" fmla="*/ 1147067 w 1246812"/>
                <a:gd name="connsiteY12" fmla="*/ 1288157 h 2602646"/>
                <a:gd name="connsiteX13" fmla="*/ 1147067 w 1246812"/>
                <a:gd name="connsiteY13" fmla="*/ 1246813 h 2602646"/>
                <a:gd name="connsiteX14" fmla="*/ 116438 w 1246812"/>
                <a:gd name="connsiteY14" fmla="*/ 106429 h 2602646"/>
                <a:gd name="connsiteX15" fmla="*/ 0 w 1246812"/>
                <a:gd name="connsiteY15" fmla="*/ 100635 h 26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6812" h="2602646">
                  <a:moveTo>
                    <a:pt x="0" y="0"/>
                  </a:moveTo>
                  <a:cubicBezTo>
                    <a:pt x="688594" y="0"/>
                    <a:pt x="1246812" y="558218"/>
                    <a:pt x="1246812" y="1246813"/>
                  </a:cubicBezTo>
                  <a:lnTo>
                    <a:pt x="1246812" y="1289553"/>
                  </a:lnTo>
                  <a:cubicBezTo>
                    <a:pt x="1242299" y="1437281"/>
                    <a:pt x="1212984" y="1583198"/>
                    <a:pt x="1160084" y="1721200"/>
                  </a:cubicBezTo>
                  <a:cubicBezTo>
                    <a:pt x="1109603" y="1851362"/>
                    <a:pt x="1036305" y="1971475"/>
                    <a:pt x="943637" y="2075893"/>
                  </a:cubicBezTo>
                  <a:cubicBezTo>
                    <a:pt x="829429" y="2200574"/>
                    <a:pt x="704748" y="2441957"/>
                    <a:pt x="651883" y="2549682"/>
                  </a:cubicBezTo>
                  <a:cubicBezTo>
                    <a:pt x="635804" y="2582109"/>
                    <a:pt x="602744" y="2602627"/>
                    <a:pt x="566551" y="2602646"/>
                  </a:cubicBezTo>
                  <a:lnTo>
                    <a:pt x="0" y="2602646"/>
                  </a:lnTo>
                  <a:lnTo>
                    <a:pt x="0" y="2502851"/>
                  </a:lnTo>
                  <a:lnTo>
                    <a:pt x="563559" y="2502851"/>
                  </a:lnTo>
                  <a:cubicBezTo>
                    <a:pt x="627545" y="2372983"/>
                    <a:pt x="751379" y="2138034"/>
                    <a:pt x="870025" y="2008565"/>
                  </a:cubicBezTo>
                  <a:cubicBezTo>
                    <a:pt x="954425" y="1913349"/>
                    <a:pt x="1021134" y="1803819"/>
                    <a:pt x="1067022" y="1685142"/>
                  </a:cubicBezTo>
                  <a:cubicBezTo>
                    <a:pt x="1115722" y="1558221"/>
                    <a:pt x="1142778" y="1424029"/>
                    <a:pt x="1147067" y="1288157"/>
                  </a:cubicBezTo>
                  <a:lnTo>
                    <a:pt x="1147067" y="1246813"/>
                  </a:lnTo>
                  <a:cubicBezTo>
                    <a:pt x="1146628" y="652901"/>
                    <a:pt x="694899" y="164743"/>
                    <a:pt x="116438" y="106429"/>
                  </a:cubicBezTo>
                  <a:lnTo>
                    <a:pt x="0" y="100635"/>
                  </a:lnTo>
                  <a:close/>
                </a:path>
              </a:pathLst>
            </a:custGeom>
            <a:solidFill>
              <a:srgbClr val="000000"/>
            </a:solidFill>
            <a:ln w="4980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: Shape 4">
              <a:extLst>
                <a:ext uri="{FF2B5EF4-FFF2-40B4-BE49-F238E27FC236}">
                  <a16:creationId xmlns:a16="http://schemas.microsoft.com/office/drawing/2014/main" id="{8DAA3245-7CA8-9AEB-1E7F-295ABAE5FE98}"/>
                </a:ext>
              </a:extLst>
            </p:cNvPr>
            <p:cNvSpPr/>
            <p:nvPr/>
          </p:nvSpPr>
          <p:spPr>
            <a:xfrm>
              <a:off x="5505409" y="4516802"/>
              <a:ext cx="1196940" cy="99745"/>
            </a:xfrm>
            <a:custGeom>
              <a:avLst/>
              <a:gdLst>
                <a:gd name="connsiteX0" fmla="*/ 1147068 w 1196940"/>
                <a:gd name="connsiteY0" fmla="*/ 0 h 99745"/>
                <a:gd name="connsiteX1" fmla="*/ 49873 w 1196940"/>
                <a:gd name="connsiteY1" fmla="*/ 0 h 99745"/>
                <a:gd name="connsiteX2" fmla="*/ 0 w 1196940"/>
                <a:gd name="connsiteY2" fmla="*/ 49873 h 99745"/>
                <a:gd name="connsiteX3" fmla="*/ 49873 w 1196940"/>
                <a:gd name="connsiteY3" fmla="*/ 99745 h 99745"/>
                <a:gd name="connsiteX4" fmla="*/ 1147068 w 1196940"/>
                <a:gd name="connsiteY4" fmla="*/ 99745 h 99745"/>
                <a:gd name="connsiteX5" fmla="*/ 1196940 w 1196940"/>
                <a:gd name="connsiteY5" fmla="*/ 49873 h 99745"/>
                <a:gd name="connsiteX6" fmla="*/ 1147068 w 1196940"/>
                <a:gd name="connsiteY6" fmla="*/ 0 h 9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940" h="99745">
                  <a:moveTo>
                    <a:pt x="1147068" y="0"/>
                  </a:moveTo>
                  <a:lnTo>
                    <a:pt x="49873" y="0"/>
                  </a:lnTo>
                  <a:cubicBezTo>
                    <a:pt x="22328" y="0"/>
                    <a:pt x="0" y="22328"/>
                    <a:pt x="0" y="49873"/>
                  </a:cubicBezTo>
                  <a:cubicBezTo>
                    <a:pt x="0" y="77417"/>
                    <a:pt x="22328" y="99745"/>
                    <a:pt x="49873" y="99745"/>
                  </a:cubicBezTo>
                  <a:lnTo>
                    <a:pt x="1147068" y="99745"/>
                  </a:lnTo>
                  <a:cubicBezTo>
                    <a:pt x="1174612" y="99745"/>
                    <a:pt x="1196940" y="77417"/>
                    <a:pt x="1196940" y="49873"/>
                  </a:cubicBezTo>
                  <a:cubicBezTo>
                    <a:pt x="1196940" y="22328"/>
                    <a:pt x="1174612" y="0"/>
                    <a:pt x="1147068" y="0"/>
                  </a:cubicBezTo>
                  <a:close/>
                </a:path>
              </a:pathLst>
            </a:custGeom>
            <a:solidFill>
              <a:srgbClr val="000000"/>
            </a:solidFill>
            <a:ln w="4980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: Shape 5">
              <a:extLst>
                <a:ext uri="{FF2B5EF4-FFF2-40B4-BE49-F238E27FC236}">
                  <a16:creationId xmlns:a16="http://schemas.microsoft.com/office/drawing/2014/main" id="{40845F0A-C4A7-DCEE-80A9-475D51FA9F51}"/>
                </a:ext>
              </a:extLst>
            </p:cNvPr>
            <p:cNvSpPr/>
            <p:nvPr/>
          </p:nvSpPr>
          <p:spPr>
            <a:xfrm>
              <a:off x="5505409" y="4922216"/>
              <a:ext cx="1196940" cy="99745"/>
            </a:xfrm>
            <a:custGeom>
              <a:avLst/>
              <a:gdLst>
                <a:gd name="connsiteX0" fmla="*/ 1196940 w 1196940"/>
                <a:gd name="connsiteY0" fmla="*/ 49873 h 99745"/>
                <a:gd name="connsiteX1" fmla="*/ 1147068 w 1196940"/>
                <a:gd name="connsiteY1" fmla="*/ 0 h 99745"/>
                <a:gd name="connsiteX2" fmla="*/ 49873 w 1196940"/>
                <a:gd name="connsiteY2" fmla="*/ 0 h 99745"/>
                <a:gd name="connsiteX3" fmla="*/ 0 w 1196940"/>
                <a:gd name="connsiteY3" fmla="*/ 49873 h 99745"/>
                <a:gd name="connsiteX4" fmla="*/ 49873 w 1196940"/>
                <a:gd name="connsiteY4" fmla="*/ 99745 h 99745"/>
                <a:gd name="connsiteX5" fmla="*/ 1147068 w 1196940"/>
                <a:gd name="connsiteY5" fmla="*/ 99745 h 99745"/>
                <a:gd name="connsiteX6" fmla="*/ 1196940 w 1196940"/>
                <a:gd name="connsiteY6" fmla="*/ 49873 h 9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940" h="99745">
                  <a:moveTo>
                    <a:pt x="1196940" y="49873"/>
                  </a:moveTo>
                  <a:cubicBezTo>
                    <a:pt x="1196940" y="22328"/>
                    <a:pt x="1174612" y="0"/>
                    <a:pt x="1147068" y="0"/>
                  </a:cubicBezTo>
                  <a:lnTo>
                    <a:pt x="49873" y="0"/>
                  </a:lnTo>
                  <a:cubicBezTo>
                    <a:pt x="22328" y="0"/>
                    <a:pt x="0" y="22328"/>
                    <a:pt x="0" y="49873"/>
                  </a:cubicBezTo>
                  <a:cubicBezTo>
                    <a:pt x="0" y="77417"/>
                    <a:pt x="22328" y="99745"/>
                    <a:pt x="49873" y="99745"/>
                  </a:cubicBezTo>
                  <a:lnTo>
                    <a:pt x="1147068" y="99745"/>
                  </a:lnTo>
                  <a:cubicBezTo>
                    <a:pt x="1174612" y="99745"/>
                    <a:pt x="1196940" y="77417"/>
                    <a:pt x="1196940" y="49873"/>
                  </a:cubicBezTo>
                  <a:close/>
                </a:path>
              </a:pathLst>
            </a:custGeom>
            <a:solidFill>
              <a:srgbClr val="000000"/>
            </a:solidFill>
            <a:ln w="4980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: Shape 6">
              <a:extLst>
                <a:ext uri="{FF2B5EF4-FFF2-40B4-BE49-F238E27FC236}">
                  <a16:creationId xmlns:a16="http://schemas.microsoft.com/office/drawing/2014/main" id="{6EAB4207-FE8E-B963-856D-697B9552B832}"/>
                </a:ext>
              </a:extLst>
            </p:cNvPr>
            <p:cNvSpPr/>
            <p:nvPr/>
          </p:nvSpPr>
          <p:spPr>
            <a:xfrm>
              <a:off x="5808868" y="5317704"/>
              <a:ext cx="576554" cy="320126"/>
            </a:xfrm>
            <a:custGeom>
              <a:avLst/>
              <a:gdLst>
                <a:gd name="connsiteX0" fmla="*/ 576392 w 576554"/>
                <a:gd name="connsiteY0" fmla="*/ 53863 h 320126"/>
                <a:gd name="connsiteX1" fmla="*/ 530669 w 576554"/>
                <a:gd name="connsiteY1" fmla="*/ 160 h 320126"/>
                <a:gd name="connsiteX2" fmla="*/ 526519 w 576554"/>
                <a:gd name="connsiteY2" fmla="*/ 0 h 320126"/>
                <a:gd name="connsiteX3" fmla="*/ 50037 w 576554"/>
                <a:gd name="connsiteY3" fmla="*/ 0 h 320126"/>
                <a:gd name="connsiteX4" fmla="*/ 0 w 576554"/>
                <a:gd name="connsiteY4" fmla="*/ 49708 h 320126"/>
                <a:gd name="connsiteX5" fmla="*/ 165 w 576554"/>
                <a:gd name="connsiteY5" fmla="*/ 53913 h 320126"/>
                <a:gd name="connsiteX6" fmla="*/ 310990 w 576554"/>
                <a:gd name="connsiteY6" fmla="*/ 319214 h 320126"/>
                <a:gd name="connsiteX7" fmla="*/ 576292 w 576554"/>
                <a:gd name="connsiteY7" fmla="*/ 53913 h 320126"/>
                <a:gd name="connsiteX8" fmla="*/ 288627 w 576554"/>
                <a:gd name="connsiteY8" fmla="*/ 220287 h 320126"/>
                <a:gd name="connsiteX9" fmla="*/ 112578 w 576554"/>
                <a:gd name="connsiteY9" fmla="*/ 99745 h 320126"/>
                <a:gd name="connsiteX10" fmla="*/ 464727 w 576554"/>
                <a:gd name="connsiteY10" fmla="*/ 99745 h 320126"/>
                <a:gd name="connsiteX11" fmla="*/ 288677 w 576554"/>
                <a:gd name="connsiteY11" fmla="*/ 220287 h 3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554" h="320126">
                  <a:moveTo>
                    <a:pt x="576392" y="53863"/>
                  </a:moveTo>
                  <a:cubicBezTo>
                    <a:pt x="578596" y="26408"/>
                    <a:pt x="558124" y="2364"/>
                    <a:pt x="530669" y="160"/>
                  </a:cubicBezTo>
                  <a:cubicBezTo>
                    <a:pt x="529287" y="50"/>
                    <a:pt x="527906" y="-5"/>
                    <a:pt x="526519" y="0"/>
                  </a:cubicBezTo>
                  <a:lnTo>
                    <a:pt x="50037" y="0"/>
                  </a:lnTo>
                  <a:cubicBezTo>
                    <a:pt x="22493" y="-89"/>
                    <a:pt x="90" y="22163"/>
                    <a:pt x="0" y="49708"/>
                  </a:cubicBezTo>
                  <a:cubicBezTo>
                    <a:pt x="-5" y="51110"/>
                    <a:pt x="50" y="52516"/>
                    <a:pt x="165" y="53913"/>
                  </a:cubicBezTo>
                  <a:cubicBezTo>
                    <a:pt x="12733" y="213006"/>
                    <a:pt x="151897" y="331787"/>
                    <a:pt x="310990" y="319214"/>
                  </a:cubicBezTo>
                  <a:cubicBezTo>
                    <a:pt x="452618" y="308028"/>
                    <a:pt x="565101" y="195540"/>
                    <a:pt x="576292" y="53913"/>
                  </a:cubicBezTo>
                  <a:close/>
                  <a:moveTo>
                    <a:pt x="288627" y="220287"/>
                  </a:moveTo>
                  <a:cubicBezTo>
                    <a:pt x="210901" y="219614"/>
                    <a:pt x="141314" y="171966"/>
                    <a:pt x="112578" y="99745"/>
                  </a:cubicBezTo>
                  <a:lnTo>
                    <a:pt x="464727" y="99745"/>
                  </a:lnTo>
                  <a:cubicBezTo>
                    <a:pt x="436091" y="172045"/>
                    <a:pt x="366444" y="219734"/>
                    <a:pt x="288677" y="220287"/>
                  </a:cubicBezTo>
                  <a:close/>
                </a:path>
              </a:pathLst>
            </a:custGeom>
            <a:solidFill>
              <a:srgbClr val="000000"/>
            </a:solidFill>
            <a:ln w="4980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5" name="Group 7">
              <a:extLst>
                <a:ext uri="{FF2B5EF4-FFF2-40B4-BE49-F238E27FC236}">
                  <a16:creationId xmlns:a16="http://schemas.microsoft.com/office/drawing/2014/main" id="{AB4E6A1C-0567-6413-7D2B-1ADC553FFF8F}"/>
                </a:ext>
              </a:extLst>
            </p:cNvPr>
            <p:cNvGrpSpPr/>
            <p:nvPr/>
          </p:nvGrpSpPr>
          <p:grpSpPr>
            <a:xfrm>
              <a:off x="4035665" y="1527080"/>
              <a:ext cx="746415" cy="2616176"/>
              <a:chOff x="3971356" y="1527080"/>
              <a:chExt cx="746415" cy="2616176"/>
            </a:xfrm>
          </p:grpSpPr>
          <p:sp>
            <p:nvSpPr>
              <p:cNvPr id="69" name="Freeform: Shape 21">
                <a:extLst>
                  <a:ext uri="{FF2B5EF4-FFF2-40B4-BE49-F238E27FC236}">
                    <a16:creationId xmlns:a16="http://schemas.microsoft.com/office/drawing/2014/main" id="{1B0033AF-9D1F-7FA6-56C3-4B4D992671A6}"/>
                  </a:ext>
                </a:extLst>
              </p:cNvPr>
              <p:cNvSpPr/>
              <p:nvPr/>
            </p:nvSpPr>
            <p:spPr>
              <a:xfrm>
                <a:off x="4447706" y="1527080"/>
                <a:ext cx="270065" cy="268592"/>
              </a:xfrm>
              <a:custGeom>
                <a:avLst/>
                <a:gdLst>
                  <a:gd name="connsiteX0" fmla="*/ 229963 w 270065"/>
                  <a:gd name="connsiteY0" fmla="*/ 268592 h 268592"/>
                  <a:gd name="connsiteX1" fmla="*/ 201996 w 270065"/>
                  <a:gd name="connsiteY1" fmla="*/ 257006 h 268592"/>
                  <a:gd name="connsiteX2" fmla="*/ 12304 w 270065"/>
                  <a:gd name="connsiteY2" fmla="*/ 68792 h 268592"/>
                  <a:gd name="connsiteX3" fmla="*/ 11113 w 270065"/>
                  <a:gd name="connsiteY3" fmla="*/ 12304 h 268592"/>
                  <a:gd name="connsiteX4" fmla="*/ 67601 w 270065"/>
                  <a:gd name="connsiteY4" fmla="*/ 11113 h 268592"/>
                  <a:gd name="connsiteX5" fmla="*/ 68556 w 270065"/>
                  <a:gd name="connsiteY5" fmla="*/ 12060 h 268592"/>
                  <a:gd name="connsiteX6" fmla="*/ 258249 w 270065"/>
                  <a:gd name="connsiteY6" fmla="*/ 200274 h 268592"/>
                  <a:gd name="connsiteX7" fmla="*/ 258480 w 270065"/>
                  <a:gd name="connsiteY7" fmla="*/ 256775 h 268592"/>
                  <a:gd name="connsiteX8" fmla="*/ 230282 w 270065"/>
                  <a:gd name="connsiteY8" fmla="*/ 268592 h 2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065" h="268592">
                    <a:moveTo>
                      <a:pt x="229963" y="268592"/>
                    </a:moveTo>
                    <a:cubicBezTo>
                      <a:pt x="219483" y="268548"/>
                      <a:pt x="209439" y="264385"/>
                      <a:pt x="201996" y="257006"/>
                    </a:cubicBezTo>
                    <a:lnTo>
                      <a:pt x="12304" y="68792"/>
                    </a:lnTo>
                    <a:cubicBezTo>
                      <a:pt x="-3625" y="53522"/>
                      <a:pt x="-4157" y="28233"/>
                      <a:pt x="11113" y="12304"/>
                    </a:cubicBezTo>
                    <a:cubicBezTo>
                      <a:pt x="26383" y="-3625"/>
                      <a:pt x="51672" y="-4157"/>
                      <a:pt x="67601" y="11113"/>
                    </a:cubicBezTo>
                    <a:cubicBezTo>
                      <a:pt x="67925" y="11421"/>
                      <a:pt x="68245" y="11740"/>
                      <a:pt x="68556" y="12060"/>
                    </a:cubicBezTo>
                    <a:lnTo>
                      <a:pt x="258249" y="200274"/>
                    </a:lnTo>
                    <a:cubicBezTo>
                      <a:pt x="273914" y="215812"/>
                      <a:pt x="274018" y="241109"/>
                      <a:pt x="258480" y="256775"/>
                    </a:cubicBezTo>
                    <a:cubicBezTo>
                      <a:pt x="251021" y="264297"/>
                      <a:pt x="240878" y="268548"/>
                      <a:pt x="230282" y="2685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: Shape 22">
                <a:extLst>
                  <a:ext uri="{FF2B5EF4-FFF2-40B4-BE49-F238E27FC236}">
                    <a16:creationId xmlns:a16="http://schemas.microsoft.com/office/drawing/2014/main" id="{E3CCBA57-DA8C-90A9-1255-B6ECF6236982}"/>
                  </a:ext>
                </a:extLst>
              </p:cNvPr>
              <p:cNvSpPr/>
              <p:nvPr/>
            </p:nvSpPr>
            <p:spPr>
              <a:xfrm>
                <a:off x="4107230" y="2111440"/>
                <a:ext cx="351848" cy="195339"/>
              </a:xfrm>
              <a:custGeom>
                <a:avLst/>
                <a:gdLst>
                  <a:gd name="connsiteX0" fmla="*/ 311829 w 351848"/>
                  <a:gd name="connsiteY0" fmla="*/ 195340 h 195339"/>
                  <a:gd name="connsiteX1" fmla="*/ 296248 w 351848"/>
                  <a:gd name="connsiteY1" fmla="*/ 192144 h 195339"/>
                  <a:gd name="connsiteX2" fmla="*/ 23855 w 351848"/>
                  <a:gd name="connsiteY2" fmla="*/ 76522 h 195339"/>
                  <a:gd name="connsiteX3" fmla="*/ 3401 w 351848"/>
                  <a:gd name="connsiteY3" fmla="*/ 23853 h 195339"/>
                  <a:gd name="connsiteX4" fmla="*/ 55057 w 351848"/>
                  <a:gd name="connsiteY4" fmla="*/ 2971 h 195339"/>
                  <a:gd name="connsiteX5" fmla="*/ 327450 w 351848"/>
                  <a:gd name="connsiteY5" fmla="*/ 118592 h 195339"/>
                  <a:gd name="connsiteX6" fmla="*/ 348681 w 351848"/>
                  <a:gd name="connsiteY6" fmla="*/ 170953 h 195339"/>
                  <a:gd name="connsiteX7" fmla="*/ 311829 w 351848"/>
                  <a:gd name="connsiteY7" fmla="*/ 195340 h 19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848" h="195339">
                    <a:moveTo>
                      <a:pt x="311829" y="195340"/>
                    </a:moveTo>
                    <a:cubicBezTo>
                      <a:pt x="306476" y="195328"/>
                      <a:pt x="301174" y="194241"/>
                      <a:pt x="296248" y="192144"/>
                    </a:cubicBezTo>
                    <a:lnTo>
                      <a:pt x="23855" y="76522"/>
                    </a:lnTo>
                    <a:cubicBezTo>
                      <a:pt x="3662" y="67625"/>
                      <a:pt x="-5495" y="44045"/>
                      <a:pt x="3401" y="23853"/>
                    </a:cubicBezTo>
                    <a:cubicBezTo>
                      <a:pt x="12124" y="4053"/>
                      <a:pt x="35024" y="-5204"/>
                      <a:pt x="55057" y="2971"/>
                    </a:cubicBezTo>
                    <a:lnTo>
                      <a:pt x="327450" y="118592"/>
                    </a:lnTo>
                    <a:cubicBezTo>
                      <a:pt x="347774" y="127186"/>
                      <a:pt x="357279" y="150629"/>
                      <a:pt x="348681" y="170953"/>
                    </a:cubicBezTo>
                    <a:cubicBezTo>
                      <a:pt x="342420" y="185755"/>
                      <a:pt x="327902" y="195364"/>
                      <a:pt x="311829" y="195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: Shape 23">
                <a:extLst>
                  <a:ext uri="{FF2B5EF4-FFF2-40B4-BE49-F238E27FC236}">
                    <a16:creationId xmlns:a16="http://schemas.microsoft.com/office/drawing/2014/main" id="{80C29E1E-A299-E60E-5C8E-E0083929B178}"/>
                  </a:ext>
                </a:extLst>
              </p:cNvPr>
              <p:cNvSpPr/>
              <p:nvPr/>
            </p:nvSpPr>
            <p:spPr>
              <a:xfrm>
                <a:off x="3971356" y="2789799"/>
                <a:ext cx="363244" cy="79904"/>
              </a:xfrm>
              <a:custGeom>
                <a:avLst/>
                <a:gdLst>
                  <a:gd name="connsiteX0" fmla="*/ 323292 w 363244"/>
                  <a:gd name="connsiteY0" fmla="*/ 79904 h 79904"/>
                  <a:gd name="connsiteX1" fmla="*/ 39952 w 363244"/>
                  <a:gd name="connsiteY1" fmla="*/ 79904 h 79904"/>
                  <a:gd name="connsiteX2" fmla="*/ 0 w 363244"/>
                  <a:gd name="connsiteY2" fmla="*/ 39952 h 79904"/>
                  <a:gd name="connsiteX3" fmla="*/ 39952 w 363244"/>
                  <a:gd name="connsiteY3" fmla="*/ 0 h 79904"/>
                  <a:gd name="connsiteX4" fmla="*/ 323292 w 363244"/>
                  <a:gd name="connsiteY4" fmla="*/ 0 h 79904"/>
                  <a:gd name="connsiteX5" fmla="*/ 363244 w 363244"/>
                  <a:gd name="connsiteY5" fmla="*/ 39952 h 79904"/>
                  <a:gd name="connsiteX6" fmla="*/ 323292 w 363244"/>
                  <a:gd name="connsiteY6" fmla="*/ 79904 h 7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244" h="79904">
                    <a:moveTo>
                      <a:pt x="323292" y="79904"/>
                    </a:moveTo>
                    <a:lnTo>
                      <a:pt x="39952" y="79904"/>
                    </a:lnTo>
                    <a:cubicBezTo>
                      <a:pt x="17887" y="79904"/>
                      <a:pt x="0" y="62018"/>
                      <a:pt x="0" y="39952"/>
                    </a:cubicBezTo>
                    <a:cubicBezTo>
                      <a:pt x="0" y="17886"/>
                      <a:pt x="17887" y="0"/>
                      <a:pt x="39952" y="0"/>
                    </a:cubicBezTo>
                    <a:lnTo>
                      <a:pt x="323292" y="0"/>
                    </a:lnTo>
                    <a:cubicBezTo>
                      <a:pt x="345358" y="0"/>
                      <a:pt x="363244" y="17886"/>
                      <a:pt x="363244" y="39952"/>
                    </a:cubicBezTo>
                    <a:cubicBezTo>
                      <a:pt x="363244" y="62018"/>
                      <a:pt x="345358" y="79904"/>
                      <a:pt x="323292" y="799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: Shape 24">
                <a:extLst>
                  <a:ext uri="{FF2B5EF4-FFF2-40B4-BE49-F238E27FC236}">
                    <a16:creationId xmlns:a16="http://schemas.microsoft.com/office/drawing/2014/main" id="{9B721201-5C6E-5F50-F183-AF0E76B1E885}"/>
                  </a:ext>
                </a:extLst>
              </p:cNvPr>
              <p:cNvSpPr/>
              <p:nvPr/>
            </p:nvSpPr>
            <p:spPr>
              <a:xfrm>
                <a:off x="4046234" y="3384878"/>
                <a:ext cx="312720" cy="184746"/>
              </a:xfrm>
              <a:custGeom>
                <a:avLst/>
                <a:gdLst>
                  <a:gd name="connsiteX0" fmla="*/ 39984 w 312720"/>
                  <a:gd name="connsiteY0" fmla="*/ 184746 h 184746"/>
                  <a:gd name="connsiteX1" fmla="*/ 0 w 312720"/>
                  <a:gd name="connsiteY1" fmla="*/ 144826 h 184746"/>
                  <a:gd name="connsiteX2" fmla="*/ 23564 w 312720"/>
                  <a:gd name="connsiteY2" fmla="*/ 108358 h 184746"/>
                  <a:gd name="connsiteX3" fmla="*/ 255766 w 312720"/>
                  <a:gd name="connsiteY3" fmla="*/ 3803 h 184746"/>
                  <a:gd name="connsiteX4" fmla="*/ 308918 w 312720"/>
                  <a:gd name="connsiteY4" fmla="*/ 22968 h 184746"/>
                  <a:gd name="connsiteX5" fmla="*/ 289749 w 312720"/>
                  <a:gd name="connsiteY5" fmla="*/ 76120 h 184746"/>
                  <a:gd name="connsiteX6" fmla="*/ 288606 w 312720"/>
                  <a:gd name="connsiteY6" fmla="*/ 76636 h 184746"/>
                  <a:gd name="connsiteX7" fmla="*/ 56405 w 312720"/>
                  <a:gd name="connsiteY7" fmla="*/ 181190 h 184746"/>
                  <a:gd name="connsiteX8" fmla="*/ 39984 w 312720"/>
                  <a:gd name="connsiteY8" fmla="*/ 184746 h 18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720" h="184746">
                    <a:moveTo>
                      <a:pt x="39984" y="184746"/>
                    </a:moveTo>
                    <a:cubicBezTo>
                      <a:pt x="17920" y="184766"/>
                      <a:pt x="18" y="166892"/>
                      <a:pt x="0" y="144826"/>
                    </a:cubicBezTo>
                    <a:cubicBezTo>
                      <a:pt x="-13" y="129089"/>
                      <a:pt x="9213" y="114814"/>
                      <a:pt x="23564" y="108358"/>
                    </a:cubicBezTo>
                    <a:lnTo>
                      <a:pt x="255766" y="3803"/>
                    </a:lnTo>
                    <a:cubicBezTo>
                      <a:pt x="275734" y="-5582"/>
                      <a:pt x="299533" y="3000"/>
                      <a:pt x="308918" y="22968"/>
                    </a:cubicBezTo>
                    <a:cubicBezTo>
                      <a:pt x="318303" y="42940"/>
                      <a:pt x="309721" y="66736"/>
                      <a:pt x="289749" y="76120"/>
                    </a:cubicBezTo>
                    <a:cubicBezTo>
                      <a:pt x="289373" y="76296"/>
                      <a:pt x="288990" y="76468"/>
                      <a:pt x="288606" y="76636"/>
                    </a:cubicBezTo>
                    <a:lnTo>
                      <a:pt x="56405" y="181190"/>
                    </a:lnTo>
                    <a:cubicBezTo>
                      <a:pt x="51245" y="183528"/>
                      <a:pt x="45648" y="184738"/>
                      <a:pt x="39984" y="1847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: Shape 25">
                <a:extLst>
                  <a:ext uri="{FF2B5EF4-FFF2-40B4-BE49-F238E27FC236}">
                    <a16:creationId xmlns:a16="http://schemas.microsoft.com/office/drawing/2014/main" id="{0A33BEF3-A5C7-C211-F77C-74CDD40B6C45}"/>
                  </a:ext>
                </a:extLst>
              </p:cNvPr>
              <p:cNvSpPr/>
              <p:nvPr/>
            </p:nvSpPr>
            <p:spPr>
              <a:xfrm>
                <a:off x="4434233" y="3892795"/>
                <a:ext cx="258698" cy="250461"/>
              </a:xfrm>
              <a:custGeom>
                <a:avLst/>
                <a:gdLst>
                  <a:gd name="connsiteX0" fmla="*/ 39920 w 258698"/>
                  <a:gd name="connsiteY0" fmla="*/ 250461 h 250461"/>
                  <a:gd name="connsiteX1" fmla="*/ 0 w 258698"/>
                  <a:gd name="connsiteY1" fmla="*/ 210473 h 250461"/>
                  <a:gd name="connsiteX2" fmla="*/ 12353 w 258698"/>
                  <a:gd name="connsiteY2" fmla="*/ 181623 h 250461"/>
                  <a:gd name="connsiteX3" fmla="*/ 191019 w 258698"/>
                  <a:gd name="connsiteY3" fmla="*/ 11108 h 250461"/>
                  <a:gd name="connsiteX4" fmla="*/ 247591 w 258698"/>
                  <a:gd name="connsiteY4" fmla="*/ 12346 h 250461"/>
                  <a:gd name="connsiteX5" fmla="*/ 246353 w 258698"/>
                  <a:gd name="connsiteY5" fmla="*/ 68918 h 250461"/>
                  <a:gd name="connsiteX6" fmla="*/ 67687 w 258698"/>
                  <a:gd name="connsiteY6" fmla="*/ 239434 h 250461"/>
                  <a:gd name="connsiteX7" fmla="*/ 39920 w 258698"/>
                  <a:gd name="connsiteY7" fmla="*/ 250461 h 25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698" h="250461">
                    <a:moveTo>
                      <a:pt x="39920" y="250461"/>
                    </a:moveTo>
                    <a:cubicBezTo>
                      <a:pt x="17855" y="250441"/>
                      <a:pt x="-16" y="232538"/>
                      <a:pt x="0" y="210473"/>
                    </a:cubicBezTo>
                    <a:cubicBezTo>
                      <a:pt x="12" y="199574"/>
                      <a:pt x="4475" y="189154"/>
                      <a:pt x="12353" y="181623"/>
                    </a:cubicBezTo>
                    <a:lnTo>
                      <a:pt x="191019" y="11108"/>
                    </a:lnTo>
                    <a:cubicBezTo>
                      <a:pt x="206984" y="-4174"/>
                      <a:pt x="232309" y="-3618"/>
                      <a:pt x="247591" y="12346"/>
                    </a:cubicBezTo>
                    <a:cubicBezTo>
                      <a:pt x="262873" y="28311"/>
                      <a:pt x="262317" y="53637"/>
                      <a:pt x="246353" y="68918"/>
                    </a:cubicBezTo>
                    <a:lnTo>
                      <a:pt x="67687" y="239434"/>
                    </a:lnTo>
                    <a:cubicBezTo>
                      <a:pt x="60204" y="246562"/>
                      <a:pt x="50252" y="250513"/>
                      <a:pt x="39920" y="2504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6" name="Freeform: Shape 8">
              <a:extLst>
                <a:ext uri="{FF2B5EF4-FFF2-40B4-BE49-F238E27FC236}">
                  <a16:creationId xmlns:a16="http://schemas.microsoft.com/office/drawing/2014/main" id="{DEDF25EF-3848-A973-E11A-109B5F70B5C9}"/>
                </a:ext>
              </a:extLst>
            </p:cNvPr>
            <p:cNvSpPr/>
            <p:nvPr/>
          </p:nvSpPr>
          <p:spPr>
            <a:xfrm>
              <a:off x="4783480" y="1612177"/>
              <a:ext cx="1246811" cy="2601417"/>
            </a:xfrm>
            <a:custGeom>
              <a:avLst/>
              <a:gdLst>
                <a:gd name="connsiteX0" fmla="*/ 884662 w 1238477"/>
                <a:gd name="connsiteY0" fmla="*/ 79904 h 2584028"/>
                <a:gd name="connsiteX1" fmla="*/ 1158573 w 1238477"/>
                <a:gd name="connsiteY1" fmla="*/ 354015 h 2584028"/>
                <a:gd name="connsiteX2" fmla="*/ 1158573 w 1238477"/>
                <a:gd name="connsiteY2" fmla="*/ 2318300 h 2584028"/>
                <a:gd name="connsiteX3" fmla="*/ 972816 w 1238477"/>
                <a:gd name="connsiteY3" fmla="*/ 2503538 h 2584028"/>
                <a:gd name="connsiteX4" fmla="*/ 796168 w 1238477"/>
                <a:gd name="connsiteY4" fmla="*/ 2373833 h 2584028"/>
                <a:gd name="connsiteX5" fmla="*/ 774194 w 1238477"/>
                <a:gd name="connsiteY5" fmla="*/ 2304237 h 2584028"/>
                <a:gd name="connsiteX6" fmla="*/ 702880 w 1238477"/>
                <a:gd name="connsiteY6" fmla="*/ 2319858 h 2584028"/>
                <a:gd name="connsiteX7" fmla="*/ 636360 w 1238477"/>
                <a:gd name="connsiteY7" fmla="*/ 2327049 h 2584028"/>
                <a:gd name="connsiteX8" fmla="*/ 327570 w 1238477"/>
                <a:gd name="connsiteY8" fmla="*/ 2017940 h 2584028"/>
                <a:gd name="connsiteX9" fmla="*/ 327570 w 1238477"/>
                <a:gd name="connsiteY9" fmla="*/ 2017580 h 2584028"/>
                <a:gd name="connsiteX10" fmla="*/ 327570 w 1238477"/>
                <a:gd name="connsiteY10" fmla="*/ 1962726 h 2584028"/>
                <a:gd name="connsiteX11" fmla="*/ 280866 w 1238477"/>
                <a:gd name="connsiteY11" fmla="*/ 1941392 h 2584028"/>
                <a:gd name="connsiteX12" fmla="*/ 110710 w 1238477"/>
                <a:gd name="connsiteY12" fmla="*/ 1485347 h 2584028"/>
                <a:gd name="connsiteX13" fmla="*/ 184262 w 1238477"/>
                <a:gd name="connsiteY13" fmla="*/ 1381144 h 2584028"/>
                <a:gd name="connsiteX14" fmla="*/ 229847 w 1238477"/>
                <a:gd name="connsiteY14" fmla="*/ 1336957 h 2584028"/>
                <a:gd name="connsiteX15" fmla="*/ 197086 w 1238477"/>
                <a:gd name="connsiteY15" fmla="*/ 1282582 h 2584028"/>
                <a:gd name="connsiteX16" fmla="*/ 183902 w 1238477"/>
                <a:gd name="connsiteY16" fmla="*/ 1258611 h 2584028"/>
                <a:gd name="connsiteX17" fmla="*/ 332364 w 1238477"/>
                <a:gd name="connsiteY17" fmla="*/ 822334 h 2584028"/>
                <a:gd name="connsiteX18" fmla="*/ 392852 w 1238477"/>
                <a:gd name="connsiteY18" fmla="*/ 792530 h 2584028"/>
                <a:gd name="connsiteX19" fmla="*/ 373635 w 1238477"/>
                <a:gd name="connsiteY19" fmla="*/ 727967 h 2584028"/>
                <a:gd name="connsiteX20" fmla="*/ 371637 w 1238477"/>
                <a:gd name="connsiteY20" fmla="*/ 720935 h 2584028"/>
                <a:gd name="connsiteX21" fmla="*/ 552580 w 1238477"/>
                <a:gd name="connsiteY21" fmla="*/ 407711 h 2584028"/>
                <a:gd name="connsiteX22" fmla="*/ 607914 w 1238477"/>
                <a:gd name="connsiteY22" fmla="*/ 392929 h 2584028"/>
                <a:gd name="connsiteX23" fmla="*/ 611669 w 1238477"/>
                <a:gd name="connsiteY23" fmla="*/ 335797 h 2584028"/>
                <a:gd name="connsiteX24" fmla="*/ 884662 w 1238477"/>
                <a:gd name="connsiteY24" fmla="*/ 80104 h 2584028"/>
                <a:gd name="connsiteX25" fmla="*/ 884662 w 1238477"/>
                <a:gd name="connsiteY25" fmla="*/ 200 h 2584028"/>
                <a:gd name="connsiteX26" fmla="*/ 884662 w 1238477"/>
                <a:gd name="connsiteY26" fmla="*/ 200 h 2584028"/>
                <a:gd name="connsiteX27" fmla="*/ 531965 w 1238477"/>
                <a:gd name="connsiteY27" fmla="*/ 330603 h 2584028"/>
                <a:gd name="connsiteX28" fmla="*/ 294446 w 1238477"/>
                <a:gd name="connsiteY28" fmla="*/ 741499 h 2584028"/>
                <a:gd name="connsiteX29" fmla="*/ 294490 w 1238477"/>
                <a:gd name="connsiteY29" fmla="*/ 741671 h 2584028"/>
                <a:gd name="connsiteX30" fmla="*/ 297086 w 1238477"/>
                <a:gd name="connsiteY30" fmla="*/ 750820 h 2584028"/>
                <a:gd name="connsiteX31" fmla="*/ 112428 w 1238477"/>
                <a:gd name="connsiteY31" fmla="*/ 1293928 h 2584028"/>
                <a:gd name="connsiteX32" fmla="*/ 128848 w 1238477"/>
                <a:gd name="connsiteY32" fmla="*/ 1323972 h 2584028"/>
                <a:gd name="connsiteX33" fmla="*/ 119651 w 1238477"/>
                <a:gd name="connsiteY33" fmla="*/ 1923657 h 2584028"/>
                <a:gd name="connsiteX34" fmla="*/ 247666 w 1238477"/>
                <a:gd name="connsiteY34" fmla="*/ 2014065 h 2584028"/>
                <a:gd name="connsiteX35" fmla="*/ 247666 w 1238477"/>
                <a:gd name="connsiteY35" fmla="*/ 2017580 h 2584028"/>
                <a:gd name="connsiteX36" fmla="*/ 636120 w 1238477"/>
                <a:gd name="connsiteY36" fmla="*/ 2406953 h 2584028"/>
                <a:gd name="connsiteX37" fmla="*/ 636599 w 1238477"/>
                <a:gd name="connsiteY37" fmla="*/ 2406953 h 2584028"/>
                <a:gd name="connsiteX38" fmla="*/ 719820 w 1238477"/>
                <a:gd name="connsiteY38" fmla="*/ 2397924 h 2584028"/>
                <a:gd name="connsiteX39" fmla="*/ 1052445 w 1238477"/>
                <a:gd name="connsiteY39" fmla="*/ 2571812 h 2584028"/>
                <a:gd name="connsiteX40" fmla="*/ 1238477 w 1238477"/>
                <a:gd name="connsiteY40" fmla="*/ 2318460 h 2584028"/>
                <a:gd name="connsiteX41" fmla="*/ 1238477 w 1238477"/>
                <a:gd name="connsiteY41" fmla="*/ 354015 h 2584028"/>
                <a:gd name="connsiteX42" fmla="*/ 884662 w 1238477"/>
                <a:gd name="connsiteY42" fmla="*/ 0 h 258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8477" h="2584028">
                  <a:moveTo>
                    <a:pt x="884662" y="79904"/>
                  </a:moveTo>
                  <a:cubicBezTo>
                    <a:pt x="1035916" y="80148"/>
                    <a:pt x="1158441" y="202761"/>
                    <a:pt x="1158573" y="354015"/>
                  </a:cubicBezTo>
                  <a:lnTo>
                    <a:pt x="1158573" y="2318300"/>
                  </a:lnTo>
                  <a:cubicBezTo>
                    <a:pt x="1158429" y="2420749"/>
                    <a:pt x="1075265" y="2503681"/>
                    <a:pt x="972816" y="2503538"/>
                  </a:cubicBezTo>
                  <a:cubicBezTo>
                    <a:pt x="891957" y="2503422"/>
                    <a:pt x="820487" y="2450948"/>
                    <a:pt x="796168" y="2373833"/>
                  </a:cubicBezTo>
                  <a:lnTo>
                    <a:pt x="774194" y="2304237"/>
                  </a:lnTo>
                  <a:lnTo>
                    <a:pt x="702880" y="2319858"/>
                  </a:lnTo>
                  <a:cubicBezTo>
                    <a:pt x="681030" y="2324644"/>
                    <a:pt x="658729" y="2327057"/>
                    <a:pt x="636360" y="2327049"/>
                  </a:cubicBezTo>
                  <a:cubicBezTo>
                    <a:pt x="465732" y="2326961"/>
                    <a:pt x="327482" y="2188567"/>
                    <a:pt x="327570" y="2017940"/>
                  </a:cubicBezTo>
                  <a:cubicBezTo>
                    <a:pt x="327570" y="2017820"/>
                    <a:pt x="327570" y="2017700"/>
                    <a:pt x="327570" y="2017580"/>
                  </a:cubicBezTo>
                  <a:lnTo>
                    <a:pt x="327570" y="1962726"/>
                  </a:lnTo>
                  <a:lnTo>
                    <a:pt x="280866" y="1941392"/>
                  </a:lnTo>
                  <a:cubicBezTo>
                    <a:pt x="107945" y="1862446"/>
                    <a:pt x="31765" y="1658267"/>
                    <a:pt x="110710" y="1485347"/>
                  </a:cubicBezTo>
                  <a:cubicBezTo>
                    <a:pt x="128521" y="1446333"/>
                    <a:pt x="153467" y="1410992"/>
                    <a:pt x="184262" y="1381144"/>
                  </a:cubicBezTo>
                  <a:lnTo>
                    <a:pt x="229847" y="1336957"/>
                  </a:lnTo>
                  <a:lnTo>
                    <a:pt x="197086" y="1282582"/>
                  </a:lnTo>
                  <a:cubicBezTo>
                    <a:pt x="192372" y="1274591"/>
                    <a:pt x="187937" y="1266601"/>
                    <a:pt x="183902" y="1258611"/>
                  </a:cubicBezTo>
                  <a:cubicBezTo>
                    <a:pt x="104581" y="1097128"/>
                    <a:pt x="171010" y="901914"/>
                    <a:pt x="332364" y="822334"/>
                  </a:cubicBezTo>
                  <a:lnTo>
                    <a:pt x="392852" y="792530"/>
                  </a:lnTo>
                  <a:lnTo>
                    <a:pt x="373635" y="727967"/>
                  </a:lnTo>
                  <a:cubicBezTo>
                    <a:pt x="372955" y="725650"/>
                    <a:pt x="372276" y="723333"/>
                    <a:pt x="371637" y="720935"/>
                  </a:cubicBezTo>
                  <a:cubicBezTo>
                    <a:pt x="335317" y="584503"/>
                    <a:pt x="416248" y="444403"/>
                    <a:pt x="552580" y="407711"/>
                  </a:cubicBezTo>
                  <a:lnTo>
                    <a:pt x="607914" y="392929"/>
                  </a:lnTo>
                  <a:lnTo>
                    <a:pt x="611669" y="335797"/>
                  </a:lnTo>
                  <a:cubicBezTo>
                    <a:pt x="621501" y="192150"/>
                    <a:pt x="740678" y="80523"/>
                    <a:pt x="884662" y="80104"/>
                  </a:cubicBezTo>
                  <a:moveTo>
                    <a:pt x="884662" y="200"/>
                  </a:moveTo>
                  <a:lnTo>
                    <a:pt x="884662" y="200"/>
                  </a:lnTo>
                  <a:cubicBezTo>
                    <a:pt x="698445" y="304"/>
                    <a:pt x="544210" y="144790"/>
                    <a:pt x="531965" y="330603"/>
                  </a:cubicBezTo>
                  <a:cubicBezTo>
                    <a:pt x="352911" y="378478"/>
                    <a:pt x="246567" y="562446"/>
                    <a:pt x="294446" y="741499"/>
                  </a:cubicBezTo>
                  <a:cubicBezTo>
                    <a:pt x="294458" y="741555"/>
                    <a:pt x="294474" y="741615"/>
                    <a:pt x="294490" y="741671"/>
                  </a:cubicBezTo>
                  <a:cubicBezTo>
                    <a:pt x="295289" y="744747"/>
                    <a:pt x="296168" y="747783"/>
                    <a:pt x="297086" y="750820"/>
                  </a:cubicBezTo>
                  <a:cubicBezTo>
                    <a:pt x="96159" y="849837"/>
                    <a:pt x="13495" y="1092957"/>
                    <a:pt x="112428" y="1293928"/>
                  </a:cubicBezTo>
                  <a:cubicBezTo>
                    <a:pt x="117462" y="1304208"/>
                    <a:pt x="122935" y="1314224"/>
                    <a:pt x="128848" y="1323972"/>
                  </a:cubicBezTo>
                  <a:cubicBezTo>
                    <a:pt x="-39290" y="1487033"/>
                    <a:pt x="-43409" y="1755519"/>
                    <a:pt x="119651" y="1923657"/>
                  </a:cubicBezTo>
                  <a:cubicBezTo>
                    <a:pt x="156335" y="1961484"/>
                    <a:pt x="199747" y="1992143"/>
                    <a:pt x="247666" y="2014065"/>
                  </a:cubicBezTo>
                  <a:lnTo>
                    <a:pt x="247666" y="2017580"/>
                  </a:lnTo>
                  <a:cubicBezTo>
                    <a:pt x="247422" y="2232367"/>
                    <a:pt x="421333" y="2406690"/>
                    <a:pt x="636120" y="2406953"/>
                  </a:cubicBezTo>
                  <a:lnTo>
                    <a:pt x="636599" y="2406953"/>
                  </a:lnTo>
                  <a:cubicBezTo>
                    <a:pt x="664582" y="2406949"/>
                    <a:pt x="692484" y="2403921"/>
                    <a:pt x="719820" y="2397924"/>
                  </a:cubicBezTo>
                  <a:cubicBezTo>
                    <a:pt x="763655" y="2537793"/>
                    <a:pt x="912576" y="2615647"/>
                    <a:pt x="1052445" y="2571812"/>
                  </a:cubicBezTo>
                  <a:cubicBezTo>
                    <a:pt x="1163172" y="2537109"/>
                    <a:pt x="1238521" y="2434500"/>
                    <a:pt x="1238477" y="2318460"/>
                  </a:cubicBezTo>
                  <a:lnTo>
                    <a:pt x="1238477" y="354015"/>
                  </a:lnTo>
                  <a:cubicBezTo>
                    <a:pt x="1238521" y="158558"/>
                    <a:pt x="1080119" y="68"/>
                    <a:pt x="884662" y="0"/>
                  </a:cubicBez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7" name="Group 9">
              <a:extLst>
                <a:ext uri="{FF2B5EF4-FFF2-40B4-BE49-F238E27FC236}">
                  <a16:creationId xmlns:a16="http://schemas.microsoft.com/office/drawing/2014/main" id="{362D31ED-586B-F563-D429-677CDAA8AA7F}"/>
                </a:ext>
              </a:extLst>
            </p:cNvPr>
            <p:cNvGrpSpPr/>
            <p:nvPr/>
          </p:nvGrpSpPr>
          <p:grpSpPr>
            <a:xfrm rot="10800000">
              <a:off x="7342812" y="1527080"/>
              <a:ext cx="746415" cy="2616176"/>
              <a:chOff x="9240042" y="2521207"/>
              <a:chExt cx="746415" cy="2616176"/>
            </a:xfrm>
          </p:grpSpPr>
          <p:sp>
            <p:nvSpPr>
              <p:cNvPr id="64" name="Freeform: Shape 16">
                <a:extLst>
                  <a:ext uri="{FF2B5EF4-FFF2-40B4-BE49-F238E27FC236}">
                    <a16:creationId xmlns:a16="http://schemas.microsoft.com/office/drawing/2014/main" id="{F3117E4C-4BCD-BFBC-6EE7-C0276C92BE21}"/>
                  </a:ext>
                </a:extLst>
              </p:cNvPr>
              <p:cNvSpPr/>
              <p:nvPr/>
            </p:nvSpPr>
            <p:spPr>
              <a:xfrm>
                <a:off x="9716392" y="2521207"/>
                <a:ext cx="270065" cy="268592"/>
              </a:xfrm>
              <a:custGeom>
                <a:avLst/>
                <a:gdLst>
                  <a:gd name="connsiteX0" fmla="*/ 229963 w 270065"/>
                  <a:gd name="connsiteY0" fmla="*/ 268592 h 268592"/>
                  <a:gd name="connsiteX1" fmla="*/ 201996 w 270065"/>
                  <a:gd name="connsiteY1" fmla="*/ 257006 h 268592"/>
                  <a:gd name="connsiteX2" fmla="*/ 12304 w 270065"/>
                  <a:gd name="connsiteY2" fmla="*/ 68792 h 268592"/>
                  <a:gd name="connsiteX3" fmla="*/ 11113 w 270065"/>
                  <a:gd name="connsiteY3" fmla="*/ 12304 h 268592"/>
                  <a:gd name="connsiteX4" fmla="*/ 67601 w 270065"/>
                  <a:gd name="connsiteY4" fmla="*/ 11113 h 268592"/>
                  <a:gd name="connsiteX5" fmla="*/ 68556 w 270065"/>
                  <a:gd name="connsiteY5" fmla="*/ 12060 h 268592"/>
                  <a:gd name="connsiteX6" fmla="*/ 258249 w 270065"/>
                  <a:gd name="connsiteY6" fmla="*/ 200274 h 268592"/>
                  <a:gd name="connsiteX7" fmla="*/ 258480 w 270065"/>
                  <a:gd name="connsiteY7" fmla="*/ 256775 h 268592"/>
                  <a:gd name="connsiteX8" fmla="*/ 230282 w 270065"/>
                  <a:gd name="connsiteY8" fmla="*/ 268592 h 2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065" h="268592">
                    <a:moveTo>
                      <a:pt x="229963" y="268592"/>
                    </a:moveTo>
                    <a:cubicBezTo>
                      <a:pt x="219483" y="268548"/>
                      <a:pt x="209439" y="264385"/>
                      <a:pt x="201996" y="257006"/>
                    </a:cubicBezTo>
                    <a:lnTo>
                      <a:pt x="12304" y="68792"/>
                    </a:lnTo>
                    <a:cubicBezTo>
                      <a:pt x="-3625" y="53522"/>
                      <a:pt x="-4157" y="28233"/>
                      <a:pt x="11113" y="12304"/>
                    </a:cubicBezTo>
                    <a:cubicBezTo>
                      <a:pt x="26383" y="-3625"/>
                      <a:pt x="51672" y="-4157"/>
                      <a:pt x="67601" y="11113"/>
                    </a:cubicBezTo>
                    <a:cubicBezTo>
                      <a:pt x="67925" y="11421"/>
                      <a:pt x="68245" y="11740"/>
                      <a:pt x="68556" y="12060"/>
                    </a:cubicBezTo>
                    <a:lnTo>
                      <a:pt x="258249" y="200274"/>
                    </a:lnTo>
                    <a:cubicBezTo>
                      <a:pt x="273914" y="215812"/>
                      <a:pt x="274018" y="241109"/>
                      <a:pt x="258480" y="256775"/>
                    </a:cubicBezTo>
                    <a:cubicBezTo>
                      <a:pt x="251021" y="264297"/>
                      <a:pt x="240878" y="268548"/>
                      <a:pt x="230282" y="2685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: Shape 17">
                <a:extLst>
                  <a:ext uri="{FF2B5EF4-FFF2-40B4-BE49-F238E27FC236}">
                    <a16:creationId xmlns:a16="http://schemas.microsoft.com/office/drawing/2014/main" id="{541C58E1-77E3-A86F-6CB7-795BB2B39397}"/>
                  </a:ext>
                </a:extLst>
              </p:cNvPr>
              <p:cNvSpPr/>
              <p:nvPr/>
            </p:nvSpPr>
            <p:spPr>
              <a:xfrm>
                <a:off x="9375916" y="3105567"/>
                <a:ext cx="351848" cy="195339"/>
              </a:xfrm>
              <a:custGeom>
                <a:avLst/>
                <a:gdLst>
                  <a:gd name="connsiteX0" fmla="*/ 311829 w 351848"/>
                  <a:gd name="connsiteY0" fmla="*/ 195340 h 195339"/>
                  <a:gd name="connsiteX1" fmla="*/ 296248 w 351848"/>
                  <a:gd name="connsiteY1" fmla="*/ 192144 h 195339"/>
                  <a:gd name="connsiteX2" fmla="*/ 23855 w 351848"/>
                  <a:gd name="connsiteY2" fmla="*/ 76522 h 195339"/>
                  <a:gd name="connsiteX3" fmla="*/ 3401 w 351848"/>
                  <a:gd name="connsiteY3" fmla="*/ 23853 h 195339"/>
                  <a:gd name="connsiteX4" fmla="*/ 55057 w 351848"/>
                  <a:gd name="connsiteY4" fmla="*/ 2971 h 195339"/>
                  <a:gd name="connsiteX5" fmla="*/ 327450 w 351848"/>
                  <a:gd name="connsiteY5" fmla="*/ 118592 h 195339"/>
                  <a:gd name="connsiteX6" fmla="*/ 348681 w 351848"/>
                  <a:gd name="connsiteY6" fmla="*/ 170953 h 195339"/>
                  <a:gd name="connsiteX7" fmla="*/ 311829 w 351848"/>
                  <a:gd name="connsiteY7" fmla="*/ 195340 h 19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848" h="195339">
                    <a:moveTo>
                      <a:pt x="311829" y="195340"/>
                    </a:moveTo>
                    <a:cubicBezTo>
                      <a:pt x="306476" y="195328"/>
                      <a:pt x="301174" y="194241"/>
                      <a:pt x="296248" y="192144"/>
                    </a:cubicBezTo>
                    <a:lnTo>
                      <a:pt x="23855" y="76522"/>
                    </a:lnTo>
                    <a:cubicBezTo>
                      <a:pt x="3662" y="67625"/>
                      <a:pt x="-5495" y="44045"/>
                      <a:pt x="3401" y="23853"/>
                    </a:cubicBezTo>
                    <a:cubicBezTo>
                      <a:pt x="12124" y="4053"/>
                      <a:pt x="35024" y="-5204"/>
                      <a:pt x="55057" y="2971"/>
                    </a:cubicBezTo>
                    <a:lnTo>
                      <a:pt x="327450" y="118592"/>
                    </a:lnTo>
                    <a:cubicBezTo>
                      <a:pt x="347774" y="127186"/>
                      <a:pt x="357279" y="150629"/>
                      <a:pt x="348681" y="170953"/>
                    </a:cubicBezTo>
                    <a:cubicBezTo>
                      <a:pt x="342420" y="185755"/>
                      <a:pt x="327902" y="195364"/>
                      <a:pt x="311829" y="195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: Shape 18">
                <a:extLst>
                  <a:ext uri="{FF2B5EF4-FFF2-40B4-BE49-F238E27FC236}">
                    <a16:creationId xmlns:a16="http://schemas.microsoft.com/office/drawing/2014/main" id="{BD6AAF12-1F56-2F5D-2E05-07695F1771F9}"/>
                  </a:ext>
                </a:extLst>
              </p:cNvPr>
              <p:cNvSpPr/>
              <p:nvPr/>
            </p:nvSpPr>
            <p:spPr>
              <a:xfrm>
                <a:off x="9240042" y="3783926"/>
                <a:ext cx="363244" cy="79904"/>
              </a:xfrm>
              <a:custGeom>
                <a:avLst/>
                <a:gdLst>
                  <a:gd name="connsiteX0" fmla="*/ 323292 w 363244"/>
                  <a:gd name="connsiteY0" fmla="*/ 79904 h 79904"/>
                  <a:gd name="connsiteX1" fmla="*/ 39952 w 363244"/>
                  <a:gd name="connsiteY1" fmla="*/ 79904 h 79904"/>
                  <a:gd name="connsiteX2" fmla="*/ 0 w 363244"/>
                  <a:gd name="connsiteY2" fmla="*/ 39952 h 79904"/>
                  <a:gd name="connsiteX3" fmla="*/ 39952 w 363244"/>
                  <a:gd name="connsiteY3" fmla="*/ 0 h 79904"/>
                  <a:gd name="connsiteX4" fmla="*/ 323292 w 363244"/>
                  <a:gd name="connsiteY4" fmla="*/ 0 h 79904"/>
                  <a:gd name="connsiteX5" fmla="*/ 363244 w 363244"/>
                  <a:gd name="connsiteY5" fmla="*/ 39952 h 79904"/>
                  <a:gd name="connsiteX6" fmla="*/ 323292 w 363244"/>
                  <a:gd name="connsiteY6" fmla="*/ 79904 h 7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244" h="79904">
                    <a:moveTo>
                      <a:pt x="323292" y="79904"/>
                    </a:moveTo>
                    <a:lnTo>
                      <a:pt x="39952" y="79904"/>
                    </a:lnTo>
                    <a:cubicBezTo>
                      <a:pt x="17887" y="79904"/>
                      <a:pt x="0" y="62018"/>
                      <a:pt x="0" y="39952"/>
                    </a:cubicBezTo>
                    <a:cubicBezTo>
                      <a:pt x="0" y="17886"/>
                      <a:pt x="17887" y="0"/>
                      <a:pt x="39952" y="0"/>
                    </a:cubicBezTo>
                    <a:lnTo>
                      <a:pt x="323292" y="0"/>
                    </a:lnTo>
                    <a:cubicBezTo>
                      <a:pt x="345358" y="0"/>
                      <a:pt x="363244" y="17886"/>
                      <a:pt x="363244" y="39952"/>
                    </a:cubicBezTo>
                    <a:cubicBezTo>
                      <a:pt x="363244" y="62018"/>
                      <a:pt x="345358" y="79904"/>
                      <a:pt x="323292" y="799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: Shape 19">
                <a:extLst>
                  <a:ext uri="{FF2B5EF4-FFF2-40B4-BE49-F238E27FC236}">
                    <a16:creationId xmlns:a16="http://schemas.microsoft.com/office/drawing/2014/main" id="{B0E3F9BD-4200-1F15-98C7-7A6477581084}"/>
                  </a:ext>
                </a:extLst>
              </p:cNvPr>
              <p:cNvSpPr/>
              <p:nvPr/>
            </p:nvSpPr>
            <p:spPr>
              <a:xfrm>
                <a:off x="9314920" y="4379005"/>
                <a:ext cx="312720" cy="184746"/>
              </a:xfrm>
              <a:custGeom>
                <a:avLst/>
                <a:gdLst>
                  <a:gd name="connsiteX0" fmla="*/ 39984 w 312720"/>
                  <a:gd name="connsiteY0" fmla="*/ 184746 h 184746"/>
                  <a:gd name="connsiteX1" fmla="*/ 0 w 312720"/>
                  <a:gd name="connsiteY1" fmla="*/ 144826 h 184746"/>
                  <a:gd name="connsiteX2" fmla="*/ 23564 w 312720"/>
                  <a:gd name="connsiteY2" fmla="*/ 108358 h 184746"/>
                  <a:gd name="connsiteX3" fmla="*/ 255766 w 312720"/>
                  <a:gd name="connsiteY3" fmla="*/ 3803 h 184746"/>
                  <a:gd name="connsiteX4" fmla="*/ 308918 w 312720"/>
                  <a:gd name="connsiteY4" fmla="*/ 22968 h 184746"/>
                  <a:gd name="connsiteX5" fmla="*/ 289749 w 312720"/>
                  <a:gd name="connsiteY5" fmla="*/ 76120 h 184746"/>
                  <a:gd name="connsiteX6" fmla="*/ 288606 w 312720"/>
                  <a:gd name="connsiteY6" fmla="*/ 76636 h 184746"/>
                  <a:gd name="connsiteX7" fmla="*/ 56405 w 312720"/>
                  <a:gd name="connsiteY7" fmla="*/ 181190 h 184746"/>
                  <a:gd name="connsiteX8" fmla="*/ 39984 w 312720"/>
                  <a:gd name="connsiteY8" fmla="*/ 184746 h 18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2720" h="184746">
                    <a:moveTo>
                      <a:pt x="39984" y="184746"/>
                    </a:moveTo>
                    <a:cubicBezTo>
                      <a:pt x="17920" y="184766"/>
                      <a:pt x="18" y="166892"/>
                      <a:pt x="0" y="144826"/>
                    </a:cubicBezTo>
                    <a:cubicBezTo>
                      <a:pt x="-13" y="129089"/>
                      <a:pt x="9213" y="114814"/>
                      <a:pt x="23564" y="108358"/>
                    </a:cubicBezTo>
                    <a:lnTo>
                      <a:pt x="255766" y="3803"/>
                    </a:lnTo>
                    <a:cubicBezTo>
                      <a:pt x="275734" y="-5582"/>
                      <a:pt x="299533" y="3000"/>
                      <a:pt x="308918" y="22968"/>
                    </a:cubicBezTo>
                    <a:cubicBezTo>
                      <a:pt x="318303" y="42940"/>
                      <a:pt x="309721" y="66736"/>
                      <a:pt x="289749" y="76120"/>
                    </a:cubicBezTo>
                    <a:cubicBezTo>
                      <a:pt x="289373" y="76296"/>
                      <a:pt x="288990" y="76468"/>
                      <a:pt x="288606" y="76636"/>
                    </a:cubicBezTo>
                    <a:lnTo>
                      <a:pt x="56405" y="181190"/>
                    </a:lnTo>
                    <a:cubicBezTo>
                      <a:pt x="51245" y="183528"/>
                      <a:pt x="45648" y="184738"/>
                      <a:pt x="39984" y="1847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: Shape 20">
                <a:extLst>
                  <a:ext uri="{FF2B5EF4-FFF2-40B4-BE49-F238E27FC236}">
                    <a16:creationId xmlns:a16="http://schemas.microsoft.com/office/drawing/2014/main" id="{143A489E-0328-9655-260A-C4F8B88310EB}"/>
                  </a:ext>
                </a:extLst>
              </p:cNvPr>
              <p:cNvSpPr/>
              <p:nvPr/>
            </p:nvSpPr>
            <p:spPr>
              <a:xfrm>
                <a:off x="9702919" y="4886922"/>
                <a:ext cx="258698" cy="250461"/>
              </a:xfrm>
              <a:custGeom>
                <a:avLst/>
                <a:gdLst>
                  <a:gd name="connsiteX0" fmla="*/ 39920 w 258698"/>
                  <a:gd name="connsiteY0" fmla="*/ 250461 h 250461"/>
                  <a:gd name="connsiteX1" fmla="*/ 0 w 258698"/>
                  <a:gd name="connsiteY1" fmla="*/ 210473 h 250461"/>
                  <a:gd name="connsiteX2" fmla="*/ 12353 w 258698"/>
                  <a:gd name="connsiteY2" fmla="*/ 181623 h 250461"/>
                  <a:gd name="connsiteX3" fmla="*/ 191019 w 258698"/>
                  <a:gd name="connsiteY3" fmla="*/ 11108 h 250461"/>
                  <a:gd name="connsiteX4" fmla="*/ 247591 w 258698"/>
                  <a:gd name="connsiteY4" fmla="*/ 12346 h 250461"/>
                  <a:gd name="connsiteX5" fmla="*/ 246353 w 258698"/>
                  <a:gd name="connsiteY5" fmla="*/ 68918 h 250461"/>
                  <a:gd name="connsiteX6" fmla="*/ 67687 w 258698"/>
                  <a:gd name="connsiteY6" fmla="*/ 239434 h 250461"/>
                  <a:gd name="connsiteX7" fmla="*/ 39920 w 258698"/>
                  <a:gd name="connsiteY7" fmla="*/ 250461 h 25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698" h="250461">
                    <a:moveTo>
                      <a:pt x="39920" y="250461"/>
                    </a:moveTo>
                    <a:cubicBezTo>
                      <a:pt x="17855" y="250441"/>
                      <a:pt x="-16" y="232538"/>
                      <a:pt x="0" y="210473"/>
                    </a:cubicBezTo>
                    <a:cubicBezTo>
                      <a:pt x="12" y="199574"/>
                      <a:pt x="4475" y="189154"/>
                      <a:pt x="12353" y="181623"/>
                    </a:cubicBezTo>
                    <a:lnTo>
                      <a:pt x="191019" y="11108"/>
                    </a:lnTo>
                    <a:cubicBezTo>
                      <a:pt x="206984" y="-4174"/>
                      <a:pt x="232309" y="-3618"/>
                      <a:pt x="247591" y="12346"/>
                    </a:cubicBezTo>
                    <a:cubicBezTo>
                      <a:pt x="262873" y="28311"/>
                      <a:pt x="262317" y="53637"/>
                      <a:pt x="246353" y="68918"/>
                    </a:cubicBezTo>
                    <a:lnTo>
                      <a:pt x="67687" y="239434"/>
                    </a:lnTo>
                    <a:cubicBezTo>
                      <a:pt x="60204" y="246562"/>
                      <a:pt x="50252" y="250513"/>
                      <a:pt x="39920" y="2504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" name="Arc 10">
              <a:extLst>
                <a:ext uri="{FF2B5EF4-FFF2-40B4-BE49-F238E27FC236}">
                  <a16:creationId xmlns:a16="http://schemas.microsoft.com/office/drawing/2014/main" id="{347BA475-5A09-4233-7F86-01C40DB54562}"/>
                </a:ext>
              </a:extLst>
            </p:cNvPr>
            <p:cNvSpPr/>
            <p:nvPr/>
          </p:nvSpPr>
          <p:spPr>
            <a:xfrm>
              <a:off x="5118688" y="2605821"/>
              <a:ext cx="716280" cy="71628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Arc 11">
              <a:extLst>
                <a:ext uri="{FF2B5EF4-FFF2-40B4-BE49-F238E27FC236}">
                  <a16:creationId xmlns:a16="http://schemas.microsoft.com/office/drawing/2014/main" id="{18C825D7-2AAB-27A9-7C6F-9187994F13C9}"/>
                </a:ext>
              </a:extLst>
            </p:cNvPr>
            <p:cNvSpPr/>
            <p:nvPr/>
          </p:nvSpPr>
          <p:spPr>
            <a:xfrm rot="5853477">
              <a:off x="5115934" y="2209328"/>
              <a:ext cx="442137" cy="442137"/>
            </a:xfrm>
            <a:prstGeom prst="arc">
              <a:avLst>
                <a:gd name="adj1" fmla="val 16014103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Arc 12">
              <a:extLst>
                <a:ext uri="{FF2B5EF4-FFF2-40B4-BE49-F238E27FC236}">
                  <a16:creationId xmlns:a16="http://schemas.microsoft.com/office/drawing/2014/main" id="{FDC4B033-9CBF-A3C5-D311-B8DC1B53EF24}"/>
                </a:ext>
              </a:extLst>
            </p:cNvPr>
            <p:cNvSpPr/>
            <p:nvPr/>
          </p:nvSpPr>
          <p:spPr>
            <a:xfrm rot="5962286">
              <a:off x="5067490" y="3071627"/>
              <a:ext cx="716280" cy="71628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Arc 13">
              <a:extLst>
                <a:ext uri="{FF2B5EF4-FFF2-40B4-BE49-F238E27FC236}">
                  <a16:creationId xmlns:a16="http://schemas.microsoft.com/office/drawing/2014/main" id="{684DA0CD-CBC1-4E3D-86B5-E37246B8A5B7}"/>
                </a:ext>
              </a:extLst>
            </p:cNvPr>
            <p:cNvSpPr/>
            <p:nvPr/>
          </p:nvSpPr>
          <p:spPr>
            <a:xfrm rot="4500000">
              <a:off x="4729443" y="2741674"/>
              <a:ext cx="716280" cy="71628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Arc 14">
              <a:extLst>
                <a:ext uri="{FF2B5EF4-FFF2-40B4-BE49-F238E27FC236}">
                  <a16:creationId xmlns:a16="http://schemas.microsoft.com/office/drawing/2014/main" id="{3F041F96-A963-E4C8-9C0D-BB0173015CD9}"/>
                </a:ext>
              </a:extLst>
            </p:cNvPr>
            <p:cNvSpPr/>
            <p:nvPr/>
          </p:nvSpPr>
          <p:spPr>
            <a:xfrm rot="10353477">
              <a:off x="5167464" y="2707739"/>
              <a:ext cx="442137" cy="442137"/>
            </a:xfrm>
            <a:prstGeom prst="arc">
              <a:avLst>
                <a:gd name="adj1" fmla="val 16014103"/>
                <a:gd name="adj2" fmla="val 19235039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Arc 15">
              <a:extLst>
                <a:ext uri="{FF2B5EF4-FFF2-40B4-BE49-F238E27FC236}">
                  <a16:creationId xmlns:a16="http://schemas.microsoft.com/office/drawing/2014/main" id="{283478D0-1F52-34A4-1261-28B3B9169570}"/>
                </a:ext>
              </a:extLst>
            </p:cNvPr>
            <p:cNvSpPr/>
            <p:nvPr/>
          </p:nvSpPr>
          <p:spPr>
            <a:xfrm rot="6030523">
              <a:off x="5238605" y="1784851"/>
              <a:ext cx="442137" cy="442137"/>
            </a:xfrm>
            <a:prstGeom prst="arc">
              <a:avLst>
                <a:gd name="adj1" fmla="val 16014103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5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F56D-0BC7-67A6-57D8-E20EEA9A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4" y="71438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960DDA6-3DC7-0328-AE3D-DF6785F44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F223BFD-3940-20A3-85FB-AEE3D05C403B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48B91CB-6B98-6C2F-D5B7-1D696065485B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E49AF5A-C206-E18E-511B-A2C779A65373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746069DC-3BF8-F6B1-8B64-7F7663997565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C9685FF9-CADD-88E8-D937-BE2E859B3CD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93299EB3-28E1-B212-24A2-5AF8700519AC}"/>
              </a:ext>
            </a:extLst>
          </p:cNvPr>
          <p:cNvSpPr txBox="1"/>
          <p:nvPr/>
        </p:nvSpPr>
        <p:spPr>
          <a:xfrm>
            <a:off x="4683020" y="1862369"/>
            <a:ext cx="276138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Profili generali</a:t>
            </a: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2562DAC2-30B6-6FBD-EDCD-1A33C590DF23}"/>
              </a:ext>
            </a:extLst>
          </p:cNvPr>
          <p:cNvGrpSpPr/>
          <p:nvPr/>
        </p:nvGrpSpPr>
        <p:grpSpPr>
          <a:xfrm>
            <a:off x="4204753" y="2798009"/>
            <a:ext cx="3782494" cy="3381552"/>
            <a:chOff x="4065802" y="1456172"/>
            <a:chExt cx="4060395" cy="3945655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D3DAF325-6CC2-6AD4-AA39-062EF68BF436}"/>
                </a:ext>
              </a:extLst>
            </p:cNvPr>
            <p:cNvSpPr/>
            <p:nvPr/>
          </p:nvSpPr>
          <p:spPr>
            <a:xfrm>
              <a:off x="5892785" y="2521963"/>
              <a:ext cx="1914718" cy="2879864"/>
            </a:xfrm>
            <a:custGeom>
              <a:avLst/>
              <a:gdLst>
                <a:gd name="connsiteX0" fmla="*/ 69268 w 215051"/>
                <a:gd name="connsiteY0" fmla="*/ 321168 h 323451"/>
                <a:gd name="connsiteX1" fmla="*/ 128103 w 215051"/>
                <a:gd name="connsiteY1" fmla="*/ 263487 h 323451"/>
                <a:gd name="connsiteX2" fmla="*/ 103178 w 215051"/>
                <a:gd name="connsiteY2" fmla="*/ 263487 h 323451"/>
                <a:gd name="connsiteX3" fmla="*/ 95933 w 215051"/>
                <a:gd name="connsiteY3" fmla="*/ 255660 h 323451"/>
                <a:gd name="connsiteX4" fmla="*/ 96802 w 215051"/>
                <a:gd name="connsiteY4" fmla="*/ 166095 h 323451"/>
                <a:gd name="connsiteX5" fmla="*/ 203168 w 215051"/>
                <a:gd name="connsiteY5" fmla="*/ 5224 h 323451"/>
                <a:gd name="connsiteX6" fmla="*/ 215051 w 215051"/>
                <a:gd name="connsiteY6" fmla="*/ 7 h 323451"/>
                <a:gd name="connsiteX7" fmla="*/ 215051 w 215051"/>
                <a:gd name="connsiteY7" fmla="*/ 7 h 323451"/>
                <a:gd name="connsiteX8" fmla="*/ 33330 w 215051"/>
                <a:gd name="connsiteY8" fmla="*/ 177979 h 323451"/>
                <a:gd name="connsiteX9" fmla="*/ 32461 w 215051"/>
                <a:gd name="connsiteY9" fmla="*/ 255081 h 323451"/>
                <a:gd name="connsiteX10" fmla="*/ 24925 w 215051"/>
                <a:gd name="connsiteY10" fmla="*/ 262327 h 323451"/>
                <a:gd name="connsiteX11" fmla="*/ 0 w 215051"/>
                <a:gd name="connsiteY11" fmla="*/ 262327 h 323451"/>
                <a:gd name="connsiteX12" fmla="*/ 57675 w 215051"/>
                <a:gd name="connsiteY12" fmla="*/ 321168 h 323451"/>
                <a:gd name="connsiteX13" fmla="*/ 68399 w 215051"/>
                <a:gd name="connsiteY13" fmla="*/ 321168 h 32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051" h="323451">
                  <a:moveTo>
                    <a:pt x="69268" y="321168"/>
                  </a:moveTo>
                  <a:lnTo>
                    <a:pt x="128103" y="263487"/>
                  </a:lnTo>
                  <a:lnTo>
                    <a:pt x="103178" y="263487"/>
                  </a:lnTo>
                  <a:cubicBezTo>
                    <a:pt x="99121" y="263487"/>
                    <a:pt x="95933" y="260008"/>
                    <a:pt x="95933" y="255660"/>
                  </a:cubicBezTo>
                  <a:lnTo>
                    <a:pt x="96802" y="166095"/>
                  </a:lnTo>
                  <a:cubicBezTo>
                    <a:pt x="97382" y="96239"/>
                    <a:pt x="139116" y="33341"/>
                    <a:pt x="203168" y="5224"/>
                  </a:cubicBezTo>
                  <a:lnTo>
                    <a:pt x="215051" y="7"/>
                  </a:lnTo>
                  <a:lnTo>
                    <a:pt x="215051" y="7"/>
                  </a:lnTo>
                  <a:cubicBezTo>
                    <a:pt x="115641" y="-862"/>
                    <a:pt x="34489" y="78848"/>
                    <a:pt x="33330" y="177979"/>
                  </a:cubicBezTo>
                  <a:lnTo>
                    <a:pt x="32461" y="255081"/>
                  </a:lnTo>
                  <a:cubicBezTo>
                    <a:pt x="32461" y="259139"/>
                    <a:pt x="28983" y="262327"/>
                    <a:pt x="24925" y="262327"/>
                  </a:cubicBezTo>
                  <a:lnTo>
                    <a:pt x="0" y="262327"/>
                  </a:lnTo>
                  <a:cubicBezTo>
                    <a:pt x="0" y="262327"/>
                    <a:pt x="57675" y="321168"/>
                    <a:pt x="57675" y="321168"/>
                  </a:cubicBezTo>
                  <a:cubicBezTo>
                    <a:pt x="60574" y="324066"/>
                    <a:pt x="65501" y="324356"/>
                    <a:pt x="68399" y="321168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9C4B880D-9D55-5C70-C4C2-C35048D9554B}"/>
                </a:ext>
              </a:extLst>
            </p:cNvPr>
            <p:cNvSpPr/>
            <p:nvPr/>
          </p:nvSpPr>
          <p:spPr>
            <a:xfrm>
              <a:off x="4065802" y="1861355"/>
              <a:ext cx="1992571" cy="2854302"/>
            </a:xfrm>
            <a:custGeom>
              <a:avLst/>
              <a:gdLst>
                <a:gd name="connsiteX0" fmla="*/ 0 w 223795"/>
                <a:gd name="connsiteY0" fmla="*/ 26957 h 320580"/>
                <a:gd name="connsiteX1" fmla="*/ 17969 w 223795"/>
                <a:gd name="connsiteY1" fmla="*/ 107537 h 320580"/>
                <a:gd name="connsiteX2" fmla="*/ 31301 w 223795"/>
                <a:gd name="connsiteY2" fmla="*/ 86667 h 320580"/>
                <a:gd name="connsiteX3" fmla="*/ 41445 w 223795"/>
                <a:gd name="connsiteY3" fmla="*/ 84348 h 320580"/>
                <a:gd name="connsiteX4" fmla="*/ 117090 w 223795"/>
                <a:gd name="connsiteY4" fmla="*/ 132464 h 320580"/>
                <a:gd name="connsiteX5" fmla="*/ 197371 w 223795"/>
                <a:gd name="connsiteY5" fmla="*/ 307827 h 320580"/>
                <a:gd name="connsiteX6" fmla="*/ 195633 w 223795"/>
                <a:gd name="connsiteY6" fmla="*/ 320581 h 320580"/>
                <a:gd name="connsiteX7" fmla="*/ 195633 w 223795"/>
                <a:gd name="connsiteY7" fmla="*/ 320581 h 320580"/>
                <a:gd name="connsiteX8" fmla="*/ 140566 w 223795"/>
                <a:gd name="connsiteY8" fmla="*/ 72464 h 320580"/>
                <a:gd name="connsiteX9" fmla="*/ 75645 w 223795"/>
                <a:gd name="connsiteY9" fmla="*/ 31014 h 320580"/>
                <a:gd name="connsiteX10" fmla="*/ 73326 w 223795"/>
                <a:gd name="connsiteY10" fmla="*/ 20870 h 320580"/>
                <a:gd name="connsiteX11" fmla="*/ 86658 w 223795"/>
                <a:gd name="connsiteY11" fmla="*/ 0 h 320580"/>
                <a:gd name="connsiteX12" fmla="*/ 6086 w 223795"/>
                <a:gd name="connsiteY12" fmla="*/ 17971 h 320580"/>
                <a:gd name="connsiteX13" fmla="*/ 290 w 223795"/>
                <a:gd name="connsiteY13" fmla="*/ 27246 h 3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795" h="320580">
                  <a:moveTo>
                    <a:pt x="0" y="26957"/>
                  </a:moveTo>
                  <a:lnTo>
                    <a:pt x="17969" y="107537"/>
                  </a:lnTo>
                  <a:lnTo>
                    <a:pt x="31301" y="86667"/>
                  </a:lnTo>
                  <a:cubicBezTo>
                    <a:pt x="33620" y="83189"/>
                    <a:pt x="37967" y="82319"/>
                    <a:pt x="41445" y="84348"/>
                  </a:cubicBezTo>
                  <a:lnTo>
                    <a:pt x="117090" y="132464"/>
                  </a:lnTo>
                  <a:cubicBezTo>
                    <a:pt x="175924" y="169856"/>
                    <a:pt x="207515" y="238552"/>
                    <a:pt x="197371" y="307827"/>
                  </a:cubicBezTo>
                  <a:lnTo>
                    <a:pt x="195633" y="320581"/>
                  </a:lnTo>
                  <a:lnTo>
                    <a:pt x="195633" y="320581"/>
                  </a:lnTo>
                  <a:cubicBezTo>
                    <a:pt x="248961" y="236812"/>
                    <a:pt x="224325" y="125798"/>
                    <a:pt x="140566" y="72464"/>
                  </a:cubicBezTo>
                  <a:lnTo>
                    <a:pt x="75645" y="31014"/>
                  </a:lnTo>
                  <a:cubicBezTo>
                    <a:pt x="72167" y="28696"/>
                    <a:pt x="71297" y="24348"/>
                    <a:pt x="73326" y="20870"/>
                  </a:cubicBezTo>
                  <a:lnTo>
                    <a:pt x="86658" y="0"/>
                  </a:lnTo>
                  <a:lnTo>
                    <a:pt x="6086" y="17971"/>
                  </a:lnTo>
                  <a:cubicBezTo>
                    <a:pt x="2029" y="18841"/>
                    <a:pt x="-580" y="22899"/>
                    <a:pt x="290" y="2724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55004603-263D-DBBD-2E68-46CFEBF03F77}"/>
                </a:ext>
              </a:extLst>
            </p:cNvPr>
            <p:cNvSpPr/>
            <p:nvPr/>
          </p:nvSpPr>
          <p:spPr>
            <a:xfrm>
              <a:off x="4943167" y="1456172"/>
              <a:ext cx="3183030" cy="1260975"/>
            </a:xfrm>
            <a:custGeom>
              <a:avLst/>
              <a:gdLst>
                <a:gd name="connsiteX0" fmla="*/ 352718 w 357501"/>
                <a:gd name="connsiteY0" fmla="*/ 26667 h 141626"/>
                <a:gd name="connsiteX1" fmla="*/ 274465 w 357501"/>
                <a:gd name="connsiteY1" fmla="*/ 0 h 141626"/>
                <a:gd name="connsiteX2" fmla="*/ 285479 w 357501"/>
                <a:gd name="connsiteY2" fmla="*/ 22319 h 141626"/>
                <a:gd name="connsiteX3" fmla="*/ 282000 w 357501"/>
                <a:gd name="connsiteY3" fmla="*/ 32174 h 141626"/>
                <a:gd name="connsiteX4" fmla="*/ 201429 w 357501"/>
                <a:gd name="connsiteY4" fmla="*/ 71595 h 141626"/>
                <a:gd name="connsiteX5" fmla="*/ 9854 w 357501"/>
                <a:gd name="connsiteY5" fmla="*/ 48986 h 141626"/>
                <a:gd name="connsiteX6" fmla="*/ 0 w 357501"/>
                <a:gd name="connsiteY6" fmla="*/ 40870 h 141626"/>
                <a:gd name="connsiteX7" fmla="*/ 0 w 357501"/>
                <a:gd name="connsiteY7" fmla="*/ 40870 h 141626"/>
                <a:gd name="connsiteX8" fmla="*/ 240556 w 357501"/>
                <a:gd name="connsiteY8" fmla="*/ 123189 h 141626"/>
                <a:gd name="connsiteX9" fmla="*/ 309534 w 357501"/>
                <a:gd name="connsiteY9" fmla="*/ 89276 h 141626"/>
                <a:gd name="connsiteX10" fmla="*/ 319388 w 357501"/>
                <a:gd name="connsiteY10" fmla="*/ 92754 h 141626"/>
                <a:gd name="connsiteX11" fmla="*/ 330402 w 357501"/>
                <a:gd name="connsiteY11" fmla="*/ 115073 h 141626"/>
                <a:gd name="connsiteX12" fmla="*/ 357065 w 357501"/>
                <a:gd name="connsiteY12" fmla="*/ 36812 h 141626"/>
                <a:gd name="connsiteX13" fmla="*/ 352428 w 357501"/>
                <a:gd name="connsiteY13" fmla="*/ 26957 h 14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501" h="141626">
                  <a:moveTo>
                    <a:pt x="352718" y="26667"/>
                  </a:moveTo>
                  <a:lnTo>
                    <a:pt x="274465" y="0"/>
                  </a:lnTo>
                  <a:lnTo>
                    <a:pt x="285479" y="22319"/>
                  </a:lnTo>
                  <a:cubicBezTo>
                    <a:pt x="287218" y="26087"/>
                    <a:pt x="285479" y="30435"/>
                    <a:pt x="282000" y="32174"/>
                  </a:cubicBezTo>
                  <a:lnTo>
                    <a:pt x="201429" y="71595"/>
                  </a:lnTo>
                  <a:cubicBezTo>
                    <a:pt x="138827" y="102319"/>
                    <a:pt x="63762" y="93624"/>
                    <a:pt x="9854" y="48986"/>
                  </a:cubicBezTo>
                  <a:lnTo>
                    <a:pt x="0" y="40870"/>
                  </a:lnTo>
                  <a:lnTo>
                    <a:pt x="0" y="40870"/>
                  </a:lnTo>
                  <a:cubicBezTo>
                    <a:pt x="43764" y="130145"/>
                    <a:pt x="151579" y="166957"/>
                    <a:pt x="240556" y="123189"/>
                  </a:cubicBezTo>
                  <a:lnTo>
                    <a:pt x="309534" y="89276"/>
                  </a:lnTo>
                  <a:cubicBezTo>
                    <a:pt x="313302" y="87537"/>
                    <a:pt x="317649" y="89276"/>
                    <a:pt x="319388" y="92754"/>
                  </a:cubicBezTo>
                  <a:lnTo>
                    <a:pt x="330402" y="115073"/>
                  </a:lnTo>
                  <a:lnTo>
                    <a:pt x="357065" y="36812"/>
                  </a:lnTo>
                  <a:cubicBezTo>
                    <a:pt x="358515" y="32754"/>
                    <a:pt x="356196" y="28406"/>
                    <a:pt x="352428" y="26957"/>
                  </a:cubicBez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:a16="http://schemas.microsoft.com/office/drawing/2014/main" id="{27284AE5-70AA-7656-6E9B-18A92DF27F6D}"/>
              </a:ext>
            </a:extLst>
          </p:cNvPr>
          <p:cNvSpPr txBox="1"/>
          <p:nvPr/>
        </p:nvSpPr>
        <p:spPr>
          <a:xfrm>
            <a:off x="2411994" y="6190300"/>
            <a:ext cx="761132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2400" b="1" i="1" dirty="0">
                <a:solidFill>
                  <a:srgbClr val="C00000"/>
                </a:solidFill>
              </a:rPr>
              <a:t>Moduli operativi integrati</a:t>
            </a:r>
          </a:p>
        </p:txBody>
      </p:sp>
      <p:sp>
        <p:nvSpPr>
          <p:cNvPr id="41" name="TextBox 51">
            <a:extLst>
              <a:ext uri="{FF2B5EF4-FFF2-40B4-BE49-F238E27FC236}">
                <a16:creationId xmlns:a16="http://schemas.microsoft.com/office/drawing/2014/main" id="{8F95AA5C-F8C0-E2D1-BE54-C94867A704C2}"/>
              </a:ext>
            </a:extLst>
          </p:cNvPr>
          <p:cNvSpPr txBox="1"/>
          <p:nvPr/>
        </p:nvSpPr>
        <p:spPr>
          <a:xfrm>
            <a:off x="8381218" y="2997716"/>
            <a:ext cx="3343144" cy="23083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/>
              <a:t>Sono svolti secondo i generali canoni di </a:t>
            </a:r>
            <a:r>
              <a:rPr lang="it-IT" sz="2400" b="1" dirty="0">
                <a:solidFill>
                  <a:srgbClr val="C00000"/>
                </a:solidFill>
              </a:rPr>
              <a:t>legalità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C00000"/>
                </a:solidFill>
              </a:rPr>
              <a:t>trasparenza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C00000"/>
                </a:solidFill>
              </a:rPr>
              <a:t>efficacia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C00000"/>
                </a:solidFill>
              </a:rPr>
              <a:t>imparzialità</a:t>
            </a:r>
            <a:r>
              <a:rPr lang="it-IT" sz="2400" dirty="0"/>
              <a:t>, </a:t>
            </a:r>
            <a:r>
              <a:rPr lang="it-IT" sz="2400" b="1" dirty="0">
                <a:solidFill>
                  <a:srgbClr val="C00000"/>
                </a:solidFill>
              </a:rPr>
              <a:t>pubblicità</a:t>
            </a:r>
            <a:r>
              <a:rPr lang="it-IT" sz="2400" dirty="0"/>
              <a:t> ed </a:t>
            </a:r>
            <a:r>
              <a:rPr lang="it-IT" sz="2400" b="1" dirty="0">
                <a:solidFill>
                  <a:srgbClr val="C00000"/>
                </a:solidFill>
              </a:rPr>
              <a:t>economicità</a:t>
            </a:r>
            <a:r>
              <a:rPr lang="it-IT" sz="2400" dirty="0"/>
              <a:t> dell’azione amministrativa</a:t>
            </a:r>
            <a:endParaRPr lang="en-US" sz="2400" noProof="1"/>
          </a:p>
        </p:txBody>
      </p:sp>
      <p:sp>
        <p:nvSpPr>
          <p:cNvPr id="74" name="TextBox 54">
            <a:extLst>
              <a:ext uri="{FF2B5EF4-FFF2-40B4-BE49-F238E27FC236}">
                <a16:creationId xmlns:a16="http://schemas.microsoft.com/office/drawing/2014/main" id="{45FA70D7-2E36-7E32-8CB7-D5F3505992F1}"/>
              </a:ext>
            </a:extLst>
          </p:cNvPr>
          <p:cNvSpPr txBox="1"/>
          <p:nvPr/>
        </p:nvSpPr>
        <p:spPr>
          <a:xfrm>
            <a:off x="800109" y="2390434"/>
            <a:ext cx="2926080" cy="304698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2400" b="1" i="1" dirty="0">
                <a:solidFill>
                  <a:srgbClr val="C00000"/>
                </a:solidFill>
              </a:rPr>
              <a:t>Contenuto variabile</a:t>
            </a:r>
            <a:r>
              <a:rPr lang="it-IT" sz="2400" dirty="0"/>
              <a:t>, per cui possono avere ad oggetto </a:t>
            </a:r>
            <a:r>
              <a:rPr lang="it-IT" sz="2400" dirty="0">
                <a:solidFill>
                  <a:srgbClr val="FF0000"/>
                </a:solidFill>
              </a:rPr>
              <a:t>una parte degli obblighi </a:t>
            </a:r>
            <a:r>
              <a:rPr lang="it-IT" sz="2400" dirty="0"/>
              <a:t>antiriciclaggio ovvero </a:t>
            </a:r>
            <a:r>
              <a:rPr lang="it-IT" sz="2400" dirty="0">
                <a:solidFill>
                  <a:srgbClr val="FF0000"/>
                </a:solidFill>
              </a:rPr>
              <a:t>tutti gli adempimenti </a:t>
            </a:r>
            <a:r>
              <a:rPr lang="it-IT" sz="2400" dirty="0"/>
              <a:t>previsti dal D. </a:t>
            </a:r>
            <a:r>
              <a:rPr lang="it-IT" sz="2400" dirty="0" err="1"/>
              <a:t>Lgs</a:t>
            </a:r>
            <a:r>
              <a:rPr lang="it-IT" sz="2400" dirty="0"/>
              <a:t> n. 231/207</a:t>
            </a:r>
          </a:p>
        </p:txBody>
      </p:sp>
    </p:spTree>
    <p:extLst>
      <p:ext uri="{BB962C8B-B14F-4D97-AF65-F5344CB8AC3E}">
        <p14:creationId xmlns:p14="http://schemas.microsoft.com/office/powerpoint/2010/main" val="4619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1DD93-5E73-946B-6C8F-1887C2657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5" y="513575"/>
            <a:ext cx="1024217" cy="1018120"/>
          </a:xfrm>
          <a:prstGeom prst="rect">
            <a:avLst/>
          </a:prstGeom>
        </p:spPr>
      </p:pic>
      <p:sp>
        <p:nvSpPr>
          <p:cNvPr id="10" name="Shape">
            <a:extLst>
              <a:ext uri="{FF2B5EF4-FFF2-40B4-BE49-F238E27FC236}">
                <a16:creationId xmlns:a16="http://schemas.microsoft.com/office/drawing/2014/main" id="{84C869F6-3F8A-1CE4-C689-A82237536C5E}"/>
              </a:ext>
            </a:extLst>
          </p:cNvPr>
          <p:cNvSpPr/>
          <p:nvPr/>
        </p:nvSpPr>
        <p:spPr>
          <a:xfrm>
            <a:off x="1059637" y="1456147"/>
            <a:ext cx="1280431" cy="128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60" y="21600"/>
                </a:moveTo>
                <a:lnTo>
                  <a:pt x="3840" y="21600"/>
                </a:lnTo>
                <a:cubicBezTo>
                  <a:pt x="1728" y="21600"/>
                  <a:pt x="0" y="19872"/>
                  <a:pt x="0" y="17760"/>
                </a:cubicBezTo>
                <a:lnTo>
                  <a:pt x="0" y="3840"/>
                </a:lnTo>
                <a:cubicBezTo>
                  <a:pt x="0" y="1728"/>
                  <a:pt x="1728" y="0"/>
                  <a:pt x="3840" y="0"/>
                </a:cubicBezTo>
                <a:lnTo>
                  <a:pt x="17760" y="0"/>
                </a:lnTo>
                <a:cubicBezTo>
                  <a:pt x="19872" y="0"/>
                  <a:pt x="21600" y="1728"/>
                  <a:pt x="21600" y="3840"/>
                </a:cubicBezTo>
                <a:lnTo>
                  <a:pt x="21600" y="17760"/>
                </a:lnTo>
                <a:cubicBezTo>
                  <a:pt x="21600" y="19872"/>
                  <a:pt x="19896" y="21600"/>
                  <a:pt x="17760" y="216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4ECC5A-FD39-05F8-F1BD-F181EDEC1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D915582-D1E9-2A5A-C4F1-FE4F021825D7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439C158-C3B3-FBB3-4E6E-286BB601F257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9D74033-A082-9A3D-E4F4-910FBFEA8EE7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86838ED0-D75C-9574-50C2-75C69AC82EC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1EA8C46D-BDF6-0A27-7E64-941BD4EA3DC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16028428-368D-2678-32D9-DCED3616FF8C}"/>
              </a:ext>
            </a:extLst>
          </p:cNvPr>
          <p:cNvSpPr txBox="1"/>
          <p:nvPr/>
        </p:nvSpPr>
        <p:spPr>
          <a:xfrm>
            <a:off x="4683020" y="1800813"/>
            <a:ext cx="276138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Poteri GDF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06C2C56B-9FA7-15C6-05D5-0A80F5B9BC66}"/>
              </a:ext>
            </a:extLst>
          </p:cNvPr>
          <p:cNvSpPr/>
          <p:nvPr/>
        </p:nvSpPr>
        <p:spPr>
          <a:xfrm>
            <a:off x="9851931" y="1456147"/>
            <a:ext cx="1280431" cy="128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60" y="21600"/>
                </a:moveTo>
                <a:lnTo>
                  <a:pt x="3840" y="21600"/>
                </a:lnTo>
                <a:cubicBezTo>
                  <a:pt x="1728" y="21600"/>
                  <a:pt x="0" y="19872"/>
                  <a:pt x="0" y="17760"/>
                </a:cubicBezTo>
                <a:lnTo>
                  <a:pt x="0" y="3840"/>
                </a:lnTo>
                <a:cubicBezTo>
                  <a:pt x="0" y="1728"/>
                  <a:pt x="1728" y="0"/>
                  <a:pt x="3840" y="0"/>
                </a:cubicBezTo>
                <a:lnTo>
                  <a:pt x="17760" y="0"/>
                </a:lnTo>
                <a:cubicBezTo>
                  <a:pt x="19872" y="0"/>
                  <a:pt x="21600" y="1728"/>
                  <a:pt x="21600" y="3840"/>
                </a:cubicBezTo>
                <a:lnTo>
                  <a:pt x="21600" y="17760"/>
                </a:lnTo>
                <a:cubicBezTo>
                  <a:pt x="21600" y="19872"/>
                  <a:pt x="19872" y="21600"/>
                  <a:pt x="17760" y="2160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6A4029A7-67C8-9717-CF56-0536080B63AC}"/>
              </a:ext>
            </a:extLst>
          </p:cNvPr>
          <p:cNvSpPr/>
          <p:nvPr/>
        </p:nvSpPr>
        <p:spPr>
          <a:xfrm>
            <a:off x="9851931" y="4827949"/>
            <a:ext cx="1280431" cy="128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60" y="21600"/>
                </a:moveTo>
                <a:lnTo>
                  <a:pt x="3840" y="21600"/>
                </a:lnTo>
                <a:cubicBezTo>
                  <a:pt x="1728" y="21600"/>
                  <a:pt x="0" y="19872"/>
                  <a:pt x="0" y="17760"/>
                </a:cubicBezTo>
                <a:lnTo>
                  <a:pt x="0" y="3840"/>
                </a:lnTo>
                <a:cubicBezTo>
                  <a:pt x="0" y="1728"/>
                  <a:pt x="1728" y="0"/>
                  <a:pt x="3840" y="0"/>
                </a:cubicBezTo>
                <a:lnTo>
                  <a:pt x="17760" y="0"/>
                </a:lnTo>
                <a:cubicBezTo>
                  <a:pt x="19872" y="0"/>
                  <a:pt x="21600" y="1728"/>
                  <a:pt x="21600" y="3840"/>
                </a:cubicBezTo>
                <a:lnTo>
                  <a:pt x="21600" y="17760"/>
                </a:lnTo>
                <a:cubicBezTo>
                  <a:pt x="21600" y="19872"/>
                  <a:pt x="19872" y="21600"/>
                  <a:pt x="17760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3DE2F897-D005-6CDF-D031-2ECCD9D77FF9}"/>
              </a:ext>
            </a:extLst>
          </p:cNvPr>
          <p:cNvSpPr/>
          <p:nvPr/>
        </p:nvSpPr>
        <p:spPr>
          <a:xfrm>
            <a:off x="1059637" y="4827949"/>
            <a:ext cx="1280431" cy="128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60" y="21600"/>
                </a:moveTo>
                <a:lnTo>
                  <a:pt x="3840" y="21600"/>
                </a:lnTo>
                <a:cubicBezTo>
                  <a:pt x="1728" y="21600"/>
                  <a:pt x="0" y="19872"/>
                  <a:pt x="0" y="17760"/>
                </a:cubicBezTo>
                <a:lnTo>
                  <a:pt x="0" y="3840"/>
                </a:lnTo>
                <a:cubicBezTo>
                  <a:pt x="0" y="1728"/>
                  <a:pt x="1728" y="0"/>
                  <a:pt x="3840" y="0"/>
                </a:cubicBezTo>
                <a:lnTo>
                  <a:pt x="17760" y="0"/>
                </a:lnTo>
                <a:cubicBezTo>
                  <a:pt x="19872" y="0"/>
                  <a:pt x="21600" y="1728"/>
                  <a:pt x="21600" y="3840"/>
                </a:cubicBezTo>
                <a:lnTo>
                  <a:pt x="21600" y="17760"/>
                </a:lnTo>
                <a:cubicBezTo>
                  <a:pt x="21600" y="19872"/>
                  <a:pt x="19896" y="21600"/>
                  <a:pt x="17760" y="2160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0880C75-50C0-CE2D-F833-919E8C93F4E7}"/>
              </a:ext>
            </a:extLst>
          </p:cNvPr>
          <p:cNvSpPr/>
          <p:nvPr/>
        </p:nvSpPr>
        <p:spPr>
          <a:xfrm>
            <a:off x="1059637" y="3134934"/>
            <a:ext cx="1280431" cy="128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60" y="21600"/>
                </a:moveTo>
                <a:lnTo>
                  <a:pt x="3840" y="21600"/>
                </a:lnTo>
                <a:cubicBezTo>
                  <a:pt x="1728" y="21600"/>
                  <a:pt x="0" y="19872"/>
                  <a:pt x="0" y="17760"/>
                </a:cubicBezTo>
                <a:lnTo>
                  <a:pt x="0" y="3840"/>
                </a:lnTo>
                <a:cubicBezTo>
                  <a:pt x="0" y="1728"/>
                  <a:pt x="1728" y="0"/>
                  <a:pt x="3840" y="0"/>
                </a:cubicBezTo>
                <a:lnTo>
                  <a:pt x="17760" y="0"/>
                </a:lnTo>
                <a:cubicBezTo>
                  <a:pt x="19872" y="0"/>
                  <a:pt x="21600" y="1728"/>
                  <a:pt x="21600" y="3840"/>
                </a:cubicBezTo>
                <a:lnTo>
                  <a:pt x="21600" y="17760"/>
                </a:lnTo>
                <a:cubicBezTo>
                  <a:pt x="21600" y="19896"/>
                  <a:pt x="19896" y="21600"/>
                  <a:pt x="17760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4C54D174-7F16-5B3B-1069-974FCB886B33}"/>
              </a:ext>
            </a:extLst>
          </p:cNvPr>
          <p:cNvSpPr/>
          <p:nvPr/>
        </p:nvSpPr>
        <p:spPr>
          <a:xfrm>
            <a:off x="4951437" y="2680704"/>
            <a:ext cx="2289127" cy="2289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52" y="21600"/>
                </a:moveTo>
                <a:lnTo>
                  <a:pt x="2148" y="21600"/>
                </a:lnTo>
                <a:cubicBezTo>
                  <a:pt x="967" y="21600"/>
                  <a:pt x="0" y="20633"/>
                  <a:pt x="0" y="19452"/>
                </a:cubicBezTo>
                <a:lnTo>
                  <a:pt x="0" y="2148"/>
                </a:lnTo>
                <a:cubicBezTo>
                  <a:pt x="0" y="967"/>
                  <a:pt x="967" y="0"/>
                  <a:pt x="2148" y="0"/>
                </a:cubicBezTo>
                <a:lnTo>
                  <a:pt x="19452" y="0"/>
                </a:lnTo>
                <a:cubicBezTo>
                  <a:pt x="20633" y="0"/>
                  <a:pt x="21600" y="967"/>
                  <a:pt x="21600" y="2148"/>
                </a:cubicBezTo>
                <a:lnTo>
                  <a:pt x="21600" y="19452"/>
                </a:lnTo>
                <a:cubicBezTo>
                  <a:pt x="21600" y="20633"/>
                  <a:pt x="20633" y="21600"/>
                  <a:pt x="19452" y="21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FDB76773-18AA-ACAD-0EFF-900DA8E4445E}"/>
              </a:ext>
            </a:extLst>
          </p:cNvPr>
          <p:cNvSpPr/>
          <p:nvPr/>
        </p:nvSpPr>
        <p:spPr>
          <a:xfrm>
            <a:off x="7333748" y="4941764"/>
            <a:ext cx="2457006" cy="594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6794"/>
                </a:moveTo>
                <a:cubicBezTo>
                  <a:pt x="20737" y="16794"/>
                  <a:pt x="20524" y="17466"/>
                  <a:pt x="20449" y="18448"/>
                </a:cubicBezTo>
                <a:lnTo>
                  <a:pt x="6916" y="18448"/>
                </a:lnTo>
                <a:cubicBezTo>
                  <a:pt x="5466" y="18448"/>
                  <a:pt x="4102" y="16123"/>
                  <a:pt x="3077" y="11885"/>
                </a:cubicBezTo>
                <a:lnTo>
                  <a:pt x="1088" y="3669"/>
                </a:lnTo>
                <a:cubicBezTo>
                  <a:pt x="1138" y="3307"/>
                  <a:pt x="1176" y="2894"/>
                  <a:pt x="1176" y="2429"/>
                </a:cubicBezTo>
                <a:cubicBezTo>
                  <a:pt x="1176" y="1085"/>
                  <a:pt x="913" y="0"/>
                  <a:pt x="588" y="0"/>
                </a:cubicBezTo>
                <a:cubicBezTo>
                  <a:pt x="263" y="0"/>
                  <a:pt x="0" y="1085"/>
                  <a:pt x="0" y="2429"/>
                </a:cubicBezTo>
                <a:cubicBezTo>
                  <a:pt x="0" y="3772"/>
                  <a:pt x="263" y="4857"/>
                  <a:pt x="588" y="4857"/>
                </a:cubicBezTo>
                <a:cubicBezTo>
                  <a:pt x="663" y="4857"/>
                  <a:pt x="738" y="4806"/>
                  <a:pt x="813" y="4651"/>
                </a:cubicBezTo>
                <a:lnTo>
                  <a:pt x="2814" y="12919"/>
                </a:lnTo>
                <a:cubicBezTo>
                  <a:pt x="3915" y="17466"/>
                  <a:pt x="5366" y="19946"/>
                  <a:pt x="6929" y="19946"/>
                </a:cubicBezTo>
                <a:lnTo>
                  <a:pt x="20462" y="19946"/>
                </a:lnTo>
                <a:cubicBezTo>
                  <a:pt x="20537" y="20877"/>
                  <a:pt x="20762" y="21600"/>
                  <a:pt x="21012" y="21600"/>
                </a:cubicBezTo>
                <a:cubicBezTo>
                  <a:pt x="21337" y="21600"/>
                  <a:pt x="21600" y="20515"/>
                  <a:pt x="21600" y="19171"/>
                </a:cubicBezTo>
                <a:cubicBezTo>
                  <a:pt x="21600" y="17828"/>
                  <a:pt x="21325" y="16794"/>
                  <a:pt x="21000" y="167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BAA05AEA-73CD-7205-2C31-254805805D38}"/>
              </a:ext>
            </a:extLst>
          </p:cNvPr>
          <p:cNvSpPr/>
          <p:nvPr/>
        </p:nvSpPr>
        <p:spPr>
          <a:xfrm>
            <a:off x="7333750" y="2039453"/>
            <a:ext cx="2455631" cy="594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012" y="0"/>
                </a:moveTo>
                <a:cubicBezTo>
                  <a:pt x="20750" y="0"/>
                  <a:pt x="20537" y="672"/>
                  <a:pt x="20462" y="1654"/>
                </a:cubicBezTo>
                <a:lnTo>
                  <a:pt x="6929" y="1654"/>
                </a:lnTo>
                <a:cubicBezTo>
                  <a:pt x="5378" y="1654"/>
                  <a:pt x="3915" y="4134"/>
                  <a:pt x="2814" y="8681"/>
                </a:cubicBezTo>
                <a:lnTo>
                  <a:pt x="813" y="16949"/>
                </a:lnTo>
                <a:cubicBezTo>
                  <a:pt x="750" y="16846"/>
                  <a:pt x="675" y="16743"/>
                  <a:pt x="588" y="16743"/>
                </a:cubicBezTo>
                <a:cubicBezTo>
                  <a:pt x="263" y="16743"/>
                  <a:pt x="0" y="17828"/>
                  <a:pt x="0" y="19171"/>
                </a:cubicBezTo>
                <a:cubicBezTo>
                  <a:pt x="0" y="20515"/>
                  <a:pt x="263" y="21600"/>
                  <a:pt x="588" y="21600"/>
                </a:cubicBezTo>
                <a:cubicBezTo>
                  <a:pt x="913" y="21600"/>
                  <a:pt x="1176" y="20515"/>
                  <a:pt x="1176" y="19171"/>
                </a:cubicBezTo>
                <a:cubicBezTo>
                  <a:pt x="1176" y="18706"/>
                  <a:pt x="1151" y="18293"/>
                  <a:pt x="1088" y="17931"/>
                </a:cubicBezTo>
                <a:lnTo>
                  <a:pt x="3077" y="9715"/>
                </a:lnTo>
                <a:cubicBezTo>
                  <a:pt x="4102" y="5477"/>
                  <a:pt x="5466" y="3152"/>
                  <a:pt x="6916" y="3152"/>
                </a:cubicBezTo>
                <a:lnTo>
                  <a:pt x="20449" y="3152"/>
                </a:lnTo>
                <a:cubicBezTo>
                  <a:pt x="20524" y="4082"/>
                  <a:pt x="20749" y="4806"/>
                  <a:pt x="21000" y="4806"/>
                </a:cubicBezTo>
                <a:cubicBezTo>
                  <a:pt x="21325" y="4806"/>
                  <a:pt x="21587" y="3721"/>
                  <a:pt x="21587" y="2377"/>
                </a:cubicBezTo>
                <a:cubicBezTo>
                  <a:pt x="21600" y="1085"/>
                  <a:pt x="21337" y="0"/>
                  <a:pt x="210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8D744BD6-19C0-4902-4135-CCC3DC60009D}"/>
              </a:ext>
            </a:extLst>
          </p:cNvPr>
          <p:cNvSpPr/>
          <p:nvPr/>
        </p:nvSpPr>
        <p:spPr>
          <a:xfrm>
            <a:off x="2411202" y="3718241"/>
            <a:ext cx="2455584" cy="133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8" y="0"/>
                </a:moveTo>
                <a:cubicBezTo>
                  <a:pt x="851" y="0"/>
                  <a:pt x="1064" y="2987"/>
                  <a:pt x="1139" y="7353"/>
                </a:cubicBezTo>
                <a:lnTo>
                  <a:pt x="20461" y="7353"/>
                </a:lnTo>
                <a:cubicBezTo>
                  <a:pt x="20536" y="3217"/>
                  <a:pt x="20762" y="0"/>
                  <a:pt x="21012" y="0"/>
                </a:cubicBezTo>
                <a:cubicBezTo>
                  <a:pt x="21337" y="0"/>
                  <a:pt x="21600" y="4825"/>
                  <a:pt x="21600" y="10800"/>
                </a:cubicBezTo>
                <a:cubicBezTo>
                  <a:pt x="21600" y="16775"/>
                  <a:pt x="21337" y="21600"/>
                  <a:pt x="21012" y="21600"/>
                </a:cubicBezTo>
                <a:cubicBezTo>
                  <a:pt x="20749" y="21600"/>
                  <a:pt x="20536" y="18613"/>
                  <a:pt x="20461" y="14247"/>
                </a:cubicBezTo>
                <a:lnTo>
                  <a:pt x="1139" y="14247"/>
                </a:lnTo>
                <a:cubicBezTo>
                  <a:pt x="1064" y="18383"/>
                  <a:pt x="838" y="21600"/>
                  <a:pt x="588" y="21600"/>
                </a:cubicBezTo>
                <a:cubicBezTo>
                  <a:pt x="263" y="21600"/>
                  <a:pt x="0" y="16775"/>
                  <a:pt x="0" y="10800"/>
                </a:cubicBezTo>
                <a:cubicBezTo>
                  <a:pt x="0" y="4825"/>
                  <a:pt x="275" y="0"/>
                  <a:pt x="58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500A1A1D-1DCB-85D9-FC04-7FAF32EF5D8B}"/>
              </a:ext>
            </a:extLst>
          </p:cNvPr>
          <p:cNvSpPr/>
          <p:nvPr/>
        </p:nvSpPr>
        <p:spPr>
          <a:xfrm>
            <a:off x="2411202" y="4941764"/>
            <a:ext cx="2457006" cy="594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16794"/>
                </a:moveTo>
                <a:cubicBezTo>
                  <a:pt x="863" y="16794"/>
                  <a:pt x="1076" y="17466"/>
                  <a:pt x="1151" y="18448"/>
                </a:cubicBezTo>
                <a:lnTo>
                  <a:pt x="14684" y="18448"/>
                </a:lnTo>
                <a:cubicBezTo>
                  <a:pt x="16134" y="18448"/>
                  <a:pt x="17498" y="16123"/>
                  <a:pt x="18523" y="11885"/>
                </a:cubicBezTo>
                <a:lnTo>
                  <a:pt x="20512" y="3669"/>
                </a:lnTo>
                <a:cubicBezTo>
                  <a:pt x="20462" y="3307"/>
                  <a:pt x="20424" y="2894"/>
                  <a:pt x="20424" y="2429"/>
                </a:cubicBezTo>
                <a:cubicBezTo>
                  <a:pt x="20424" y="1085"/>
                  <a:pt x="20687" y="0"/>
                  <a:pt x="21012" y="0"/>
                </a:cubicBezTo>
                <a:cubicBezTo>
                  <a:pt x="21337" y="0"/>
                  <a:pt x="21600" y="1085"/>
                  <a:pt x="21600" y="2429"/>
                </a:cubicBezTo>
                <a:cubicBezTo>
                  <a:pt x="21600" y="3772"/>
                  <a:pt x="21337" y="4857"/>
                  <a:pt x="21012" y="4857"/>
                </a:cubicBezTo>
                <a:cubicBezTo>
                  <a:pt x="20937" y="4857"/>
                  <a:pt x="20862" y="4806"/>
                  <a:pt x="20787" y="4651"/>
                </a:cubicBezTo>
                <a:lnTo>
                  <a:pt x="18786" y="12919"/>
                </a:lnTo>
                <a:cubicBezTo>
                  <a:pt x="17685" y="17466"/>
                  <a:pt x="16234" y="19946"/>
                  <a:pt x="14671" y="19946"/>
                </a:cubicBezTo>
                <a:lnTo>
                  <a:pt x="1138" y="19946"/>
                </a:lnTo>
                <a:cubicBezTo>
                  <a:pt x="1063" y="20877"/>
                  <a:pt x="838" y="21600"/>
                  <a:pt x="588" y="21600"/>
                </a:cubicBezTo>
                <a:cubicBezTo>
                  <a:pt x="263" y="21600"/>
                  <a:pt x="0" y="20515"/>
                  <a:pt x="0" y="19171"/>
                </a:cubicBezTo>
                <a:cubicBezTo>
                  <a:pt x="0" y="17828"/>
                  <a:pt x="288" y="16794"/>
                  <a:pt x="600" y="167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CA02E9BE-D085-EE3E-30AE-340DEC885ED8}"/>
              </a:ext>
            </a:extLst>
          </p:cNvPr>
          <p:cNvSpPr/>
          <p:nvPr/>
        </p:nvSpPr>
        <p:spPr>
          <a:xfrm>
            <a:off x="2425429" y="2039453"/>
            <a:ext cx="2455582" cy="594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838" y="0"/>
                  <a:pt x="1051" y="672"/>
                  <a:pt x="1126" y="1654"/>
                </a:cubicBezTo>
                <a:lnTo>
                  <a:pt x="14667" y="1654"/>
                </a:lnTo>
                <a:cubicBezTo>
                  <a:pt x="16219" y="1654"/>
                  <a:pt x="17683" y="4134"/>
                  <a:pt x="18784" y="8681"/>
                </a:cubicBezTo>
                <a:lnTo>
                  <a:pt x="20787" y="16949"/>
                </a:lnTo>
                <a:cubicBezTo>
                  <a:pt x="20849" y="16846"/>
                  <a:pt x="20924" y="16743"/>
                  <a:pt x="21012" y="16743"/>
                </a:cubicBezTo>
                <a:cubicBezTo>
                  <a:pt x="21337" y="16743"/>
                  <a:pt x="21600" y="17828"/>
                  <a:pt x="21600" y="19171"/>
                </a:cubicBezTo>
                <a:cubicBezTo>
                  <a:pt x="21600" y="20515"/>
                  <a:pt x="21337" y="21600"/>
                  <a:pt x="21012" y="21600"/>
                </a:cubicBezTo>
                <a:cubicBezTo>
                  <a:pt x="20686" y="21600"/>
                  <a:pt x="20424" y="20515"/>
                  <a:pt x="20424" y="19171"/>
                </a:cubicBezTo>
                <a:cubicBezTo>
                  <a:pt x="20424" y="18706"/>
                  <a:pt x="20449" y="18293"/>
                  <a:pt x="20511" y="17931"/>
                </a:cubicBezTo>
                <a:lnTo>
                  <a:pt x="18521" y="9715"/>
                </a:lnTo>
                <a:cubicBezTo>
                  <a:pt x="17495" y="5477"/>
                  <a:pt x="16131" y="3152"/>
                  <a:pt x="14679" y="3152"/>
                </a:cubicBezTo>
                <a:lnTo>
                  <a:pt x="1139" y="3152"/>
                </a:lnTo>
                <a:cubicBezTo>
                  <a:pt x="1064" y="4082"/>
                  <a:pt x="838" y="4806"/>
                  <a:pt x="588" y="4806"/>
                </a:cubicBezTo>
                <a:cubicBezTo>
                  <a:pt x="263" y="4806"/>
                  <a:pt x="0" y="3721"/>
                  <a:pt x="0" y="2377"/>
                </a:cubicBezTo>
                <a:cubicBezTo>
                  <a:pt x="0" y="1085"/>
                  <a:pt x="263" y="0"/>
                  <a:pt x="57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B3341524-304A-46CF-DF33-EE46FFB9798D}"/>
              </a:ext>
            </a:extLst>
          </p:cNvPr>
          <p:cNvSpPr txBox="1"/>
          <p:nvPr/>
        </p:nvSpPr>
        <p:spPr>
          <a:xfrm>
            <a:off x="5051207" y="2710209"/>
            <a:ext cx="2170470" cy="224676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/>
              <a:t>Ai sensi dell’art. 9, commi 4 e 5, del </a:t>
            </a:r>
            <a:r>
              <a:rPr lang="it-IT" sz="2000" b="1" dirty="0" err="1"/>
              <a:t>D.Lgs.</a:t>
            </a:r>
            <a:r>
              <a:rPr lang="it-IT" sz="2000" b="1" dirty="0"/>
              <a:t> 231/2007</a:t>
            </a:r>
            <a:r>
              <a:rPr lang="it-IT" sz="2000" dirty="0"/>
              <a:t> e dell’art. 11, comma 3, del </a:t>
            </a:r>
            <a:r>
              <a:rPr lang="it-IT" sz="2000" b="1" dirty="0"/>
              <a:t>D. </a:t>
            </a:r>
            <a:r>
              <a:rPr lang="it-IT" sz="2000" b="1" dirty="0" err="1"/>
              <a:t>Lgs</a:t>
            </a:r>
            <a:r>
              <a:rPr lang="it-IT" sz="2000" b="1" dirty="0"/>
              <a:t> 92/2017</a:t>
            </a:r>
            <a:r>
              <a:rPr lang="it-IT" sz="2000" dirty="0"/>
              <a:t> con i poteri di: </a:t>
            </a:r>
            <a:endParaRPr lang="en-US" sz="2000" noProof="1"/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9092F35C-D1EA-99D3-2AB0-33D1EF8971A3}"/>
              </a:ext>
            </a:extLst>
          </p:cNvPr>
          <p:cNvSpPr txBox="1"/>
          <p:nvPr/>
        </p:nvSpPr>
        <p:spPr>
          <a:xfrm>
            <a:off x="2587761" y="2095628"/>
            <a:ext cx="1939431" cy="132343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Polizia valutaria</a:t>
            </a:r>
            <a:r>
              <a:rPr lang="it-IT" sz="1600" i="1" dirty="0"/>
              <a:t>. </a:t>
            </a:r>
            <a:r>
              <a:rPr lang="it-IT" sz="1600" dirty="0"/>
              <a:t>D.P.R. 31 marzo 1988, n. 148 (Testo Unico delle norme in materia valutaria)</a:t>
            </a:r>
            <a:endParaRPr lang="en-US" sz="1600" noProof="1"/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ADA17C25-B99D-9F26-E605-8BB12814B821}"/>
              </a:ext>
            </a:extLst>
          </p:cNvPr>
          <p:cNvSpPr txBox="1"/>
          <p:nvPr/>
        </p:nvSpPr>
        <p:spPr>
          <a:xfrm>
            <a:off x="7320979" y="5439936"/>
            <a:ext cx="2537170" cy="132343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Accesso ai dati contenuti nell’ anagrafe immobiliare integrata</a:t>
            </a:r>
            <a:r>
              <a:rPr lang="it-IT" sz="1600" i="1" dirty="0"/>
              <a:t>. </a:t>
            </a:r>
            <a:r>
              <a:rPr lang="it-IT" sz="1600" dirty="0"/>
              <a:t>Art. 19 D.L. 78/2010, convertito dalla L. 122/2010.</a:t>
            </a:r>
            <a:endParaRPr lang="en-US" sz="1600" b="1" noProof="1"/>
          </a:p>
        </p:txBody>
      </p:sp>
      <p:pic>
        <p:nvPicPr>
          <p:cNvPr id="26" name="Graphic 44" descr="Stopwatch 33%">
            <a:extLst>
              <a:ext uri="{FF2B5EF4-FFF2-40B4-BE49-F238E27FC236}">
                <a16:creationId xmlns:a16="http://schemas.microsoft.com/office/drawing/2014/main" id="{9DD62227-3D19-DE36-E682-5125A5E61B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225319" y="3221897"/>
            <a:ext cx="978239" cy="978239"/>
          </a:xfrm>
          <a:prstGeom prst="rect">
            <a:avLst/>
          </a:prstGeom>
        </p:spPr>
      </p:pic>
      <p:pic>
        <p:nvPicPr>
          <p:cNvPr id="28" name="Graphic 46" descr="Lights On">
            <a:extLst>
              <a:ext uri="{FF2B5EF4-FFF2-40B4-BE49-F238E27FC236}">
                <a16:creationId xmlns:a16="http://schemas.microsoft.com/office/drawing/2014/main" id="{99A889D3-9E77-52A9-642D-490E61A314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210733" y="4979045"/>
            <a:ext cx="978239" cy="978239"/>
          </a:xfrm>
          <a:prstGeom prst="rect">
            <a:avLst/>
          </a:prstGeom>
        </p:spPr>
      </p:pic>
      <p:pic>
        <p:nvPicPr>
          <p:cNvPr id="29" name="Graphic 47" descr="Database">
            <a:extLst>
              <a:ext uri="{FF2B5EF4-FFF2-40B4-BE49-F238E27FC236}">
                <a16:creationId xmlns:a16="http://schemas.microsoft.com/office/drawing/2014/main" id="{A330296F-82F8-C97A-0FB6-1E4467CB0E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010365" y="4986383"/>
            <a:ext cx="963563" cy="963563"/>
          </a:xfrm>
          <a:prstGeom prst="rect">
            <a:avLst/>
          </a:prstGeom>
        </p:spPr>
      </p:pic>
      <p:pic>
        <p:nvPicPr>
          <p:cNvPr id="30" name="Graphic 43" descr="Eye">
            <a:extLst>
              <a:ext uri="{FF2B5EF4-FFF2-40B4-BE49-F238E27FC236}">
                <a16:creationId xmlns:a16="http://schemas.microsoft.com/office/drawing/2014/main" id="{2192A33C-8443-EC39-2F79-0667A2D4D2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10001089" y="1609393"/>
            <a:ext cx="978239" cy="978239"/>
          </a:xfrm>
          <a:prstGeom prst="rect">
            <a:avLst/>
          </a:prstGeom>
        </p:spPr>
      </p:pic>
      <p:sp>
        <p:nvSpPr>
          <p:cNvPr id="46" name="TextBox 25">
            <a:extLst>
              <a:ext uri="{FF2B5EF4-FFF2-40B4-BE49-F238E27FC236}">
                <a16:creationId xmlns:a16="http://schemas.microsoft.com/office/drawing/2014/main" id="{9092F35C-D1EA-99D3-2AB0-33D1EF8971A3}"/>
              </a:ext>
            </a:extLst>
          </p:cNvPr>
          <p:cNvSpPr txBox="1"/>
          <p:nvPr/>
        </p:nvSpPr>
        <p:spPr>
          <a:xfrm>
            <a:off x="2561153" y="3751121"/>
            <a:ext cx="2216322" cy="132343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Accesso ai dati contenuti nell’archivio dei rapporti finanziari</a:t>
            </a:r>
            <a:r>
              <a:rPr lang="it-IT" sz="1600" dirty="0"/>
              <a:t>. Articolo 7, commi 6 e 11 del D.P.R. 605/1973</a:t>
            </a:r>
            <a:endParaRPr lang="en-US" sz="1600" noProof="1"/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9092F35C-D1EA-99D3-2AB0-33D1EF8971A3}"/>
              </a:ext>
            </a:extLst>
          </p:cNvPr>
          <p:cNvSpPr txBox="1"/>
          <p:nvPr/>
        </p:nvSpPr>
        <p:spPr>
          <a:xfrm>
            <a:off x="2503350" y="5442531"/>
            <a:ext cx="2309346" cy="1323439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Accesso alle informazioni sul titolare effettivo di persone giuridiche e trust espressi</a:t>
            </a:r>
            <a:r>
              <a:rPr lang="it-IT" sz="1600" dirty="0"/>
              <a:t>. Art. 21 del D. </a:t>
            </a:r>
            <a:r>
              <a:rPr lang="it-IT" sz="1600" dirty="0" err="1"/>
              <a:t>Lgs</a:t>
            </a:r>
            <a:r>
              <a:rPr lang="it-IT" sz="1600" dirty="0"/>
              <a:t>. 231/2007</a:t>
            </a:r>
            <a:endParaRPr lang="en-US" sz="1200" noProof="1"/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9092F35C-D1EA-99D3-2AB0-33D1EF8971A3}"/>
              </a:ext>
            </a:extLst>
          </p:cNvPr>
          <p:cNvSpPr txBox="1"/>
          <p:nvPr/>
        </p:nvSpPr>
        <p:spPr>
          <a:xfrm>
            <a:off x="7505080" y="2052152"/>
            <a:ext cx="2603344" cy="230832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i="1" dirty="0">
                <a:solidFill>
                  <a:srgbClr val="C00000"/>
                </a:solidFill>
              </a:rPr>
              <a:t>Polizia economico  finanziaria</a:t>
            </a:r>
            <a:r>
              <a:rPr lang="it-IT" sz="1600" dirty="0"/>
              <a:t>. La Guardia di finanza ha potestà di accesso, ricerca, ispezione e verifica in materia di I.V.A (art. 2 del D. </a:t>
            </a:r>
            <a:r>
              <a:rPr lang="it-IT" sz="1600" dirty="0" err="1"/>
              <a:t>Lgs</a:t>
            </a:r>
            <a:r>
              <a:rPr lang="it-IT" sz="1600" dirty="0"/>
              <a:t>. n. 68/2001) e in tema di imposte sui redditi (artt. 51 e 52, D.P.R. 633/72, e dagli artt. 32, 33, D.P.R. 600/1973)</a:t>
            </a:r>
            <a:endParaRPr lang="en-US" sz="1050" noProof="1"/>
          </a:p>
        </p:txBody>
      </p:sp>
      <p:pic>
        <p:nvPicPr>
          <p:cNvPr id="19" name="Graphic 42" descr="Head with gears">
            <a:extLst>
              <a:ext uri="{FF2B5EF4-FFF2-40B4-BE49-F238E27FC236}">
                <a16:creationId xmlns:a16="http://schemas.microsoft.com/office/drawing/2014/main" id="{F28ACA6E-3FEB-A218-DB77-F8B0C6F563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flipH="1">
            <a:off x="1210733" y="1607243"/>
            <a:ext cx="978239" cy="9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4" grpId="0"/>
      <p:bldP spid="42" grpId="0"/>
      <p:bldP spid="31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7C419-2DD2-FFA4-25F7-67759B2C6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6" y="68142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87FE17E-3C57-D672-702B-BFD0E22D0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E15EF741-10F8-D754-286E-559433BBACCD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35BB452-33F8-7301-010C-D8A54E107941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73148AA-CB5E-AB61-74D0-9F21CDF846ED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9AEB7EDE-3892-6678-C1B8-4C5BB441ABE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DF6D95C3-3B20-B0AF-4A9A-823372E6A12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0D5097DF-248D-C1A9-D5A5-47F38F2342C7}"/>
              </a:ext>
            </a:extLst>
          </p:cNvPr>
          <p:cNvSpPr txBox="1"/>
          <p:nvPr/>
        </p:nvSpPr>
        <p:spPr>
          <a:xfrm>
            <a:off x="4683020" y="1800813"/>
            <a:ext cx="276138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Classificazione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992B7217-6544-C091-0CE7-15DC1A7640D3}"/>
              </a:ext>
            </a:extLst>
          </p:cNvPr>
          <p:cNvSpPr/>
          <p:nvPr/>
        </p:nvSpPr>
        <p:spPr>
          <a:xfrm>
            <a:off x="4961418" y="3580411"/>
            <a:ext cx="2269163" cy="3107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8" y="17243"/>
                </a:moveTo>
                <a:lnTo>
                  <a:pt x="18056" y="17243"/>
                </a:lnTo>
                <a:lnTo>
                  <a:pt x="16062" y="15888"/>
                </a:lnTo>
                <a:lnTo>
                  <a:pt x="18536" y="15888"/>
                </a:lnTo>
                <a:cubicBezTo>
                  <a:pt x="18720" y="15888"/>
                  <a:pt x="18868" y="15782"/>
                  <a:pt x="18868" y="15649"/>
                </a:cubicBezTo>
                <a:cubicBezTo>
                  <a:pt x="18868" y="15516"/>
                  <a:pt x="18720" y="15410"/>
                  <a:pt x="18536" y="15410"/>
                </a:cubicBezTo>
                <a:lnTo>
                  <a:pt x="11705" y="15410"/>
                </a:lnTo>
                <a:lnTo>
                  <a:pt x="11705" y="0"/>
                </a:lnTo>
                <a:lnTo>
                  <a:pt x="9526" y="0"/>
                </a:lnTo>
                <a:lnTo>
                  <a:pt x="9526" y="15410"/>
                </a:lnTo>
                <a:lnTo>
                  <a:pt x="2326" y="15410"/>
                </a:lnTo>
                <a:cubicBezTo>
                  <a:pt x="2142" y="15410"/>
                  <a:pt x="1994" y="15516"/>
                  <a:pt x="1994" y="15649"/>
                </a:cubicBezTo>
                <a:cubicBezTo>
                  <a:pt x="1994" y="15782"/>
                  <a:pt x="2142" y="15888"/>
                  <a:pt x="2326" y="15888"/>
                </a:cubicBezTo>
                <a:lnTo>
                  <a:pt x="5391" y="15888"/>
                </a:lnTo>
                <a:lnTo>
                  <a:pt x="3397" y="17243"/>
                </a:lnTo>
                <a:lnTo>
                  <a:pt x="185" y="17243"/>
                </a:lnTo>
                <a:cubicBezTo>
                  <a:pt x="74" y="17243"/>
                  <a:pt x="0" y="17296"/>
                  <a:pt x="0" y="17376"/>
                </a:cubicBezTo>
                <a:cubicBezTo>
                  <a:pt x="0" y="17455"/>
                  <a:pt x="74" y="17508"/>
                  <a:pt x="185" y="17508"/>
                </a:cubicBezTo>
                <a:lnTo>
                  <a:pt x="3286" y="17508"/>
                </a:lnTo>
                <a:lnTo>
                  <a:pt x="3286" y="19661"/>
                </a:lnTo>
                <a:cubicBezTo>
                  <a:pt x="3286" y="19740"/>
                  <a:pt x="3360" y="19793"/>
                  <a:pt x="3471" y="19793"/>
                </a:cubicBezTo>
                <a:cubicBezTo>
                  <a:pt x="3582" y="19793"/>
                  <a:pt x="3655" y="19740"/>
                  <a:pt x="3655" y="19661"/>
                </a:cubicBezTo>
                <a:lnTo>
                  <a:pt x="3655" y="17455"/>
                </a:lnTo>
                <a:lnTo>
                  <a:pt x="5908" y="15914"/>
                </a:lnTo>
                <a:lnTo>
                  <a:pt x="7053" y="15914"/>
                </a:lnTo>
                <a:lnTo>
                  <a:pt x="7053" y="19634"/>
                </a:lnTo>
                <a:lnTo>
                  <a:pt x="4616" y="21387"/>
                </a:lnTo>
                <a:cubicBezTo>
                  <a:pt x="4542" y="21441"/>
                  <a:pt x="4542" y="21520"/>
                  <a:pt x="4616" y="21573"/>
                </a:cubicBezTo>
                <a:cubicBezTo>
                  <a:pt x="4652" y="21600"/>
                  <a:pt x="4689" y="21600"/>
                  <a:pt x="4763" y="21600"/>
                </a:cubicBezTo>
                <a:cubicBezTo>
                  <a:pt x="4837" y="21600"/>
                  <a:pt x="4874" y="21600"/>
                  <a:pt x="4911" y="21573"/>
                </a:cubicBezTo>
                <a:lnTo>
                  <a:pt x="7274" y="19873"/>
                </a:lnTo>
                <a:lnTo>
                  <a:pt x="9526" y="21494"/>
                </a:lnTo>
                <a:cubicBezTo>
                  <a:pt x="9563" y="21520"/>
                  <a:pt x="9600" y="21520"/>
                  <a:pt x="9674" y="21520"/>
                </a:cubicBezTo>
                <a:cubicBezTo>
                  <a:pt x="9748" y="21520"/>
                  <a:pt x="9785" y="21520"/>
                  <a:pt x="9822" y="21494"/>
                </a:cubicBezTo>
                <a:cubicBezTo>
                  <a:pt x="9895" y="21441"/>
                  <a:pt x="9895" y="21361"/>
                  <a:pt x="9822" y="21308"/>
                </a:cubicBezTo>
                <a:lnTo>
                  <a:pt x="7495" y="19634"/>
                </a:lnTo>
                <a:lnTo>
                  <a:pt x="7495" y="15914"/>
                </a:lnTo>
                <a:lnTo>
                  <a:pt x="10228" y="15914"/>
                </a:lnTo>
                <a:lnTo>
                  <a:pt x="8049" y="17482"/>
                </a:lnTo>
                <a:cubicBezTo>
                  <a:pt x="7975" y="17535"/>
                  <a:pt x="7975" y="17615"/>
                  <a:pt x="8049" y="17668"/>
                </a:cubicBezTo>
                <a:cubicBezTo>
                  <a:pt x="8086" y="17694"/>
                  <a:pt x="8123" y="17694"/>
                  <a:pt x="8197" y="17694"/>
                </a:cubicBezTo>
                <a:cubicBezTo>
                  <a:pt x="8271" y="17694"/>
                  <a:pt x="8308" y="17694"/>
                  <a:pt x="8345" y="17668"/>
                </a:cubicBezTo>
                <a:lnTo>
                  <a:pt x="10708" y="15968"/>
                </a:lnTo>
                <a:lnTo>
                  <a:pt x="12960" y="17588"/>
                </a:lnTo>
                <a:cubicBezTo>
                  <a:pt x="12997" y="17615"/>
                  <a:pt x="13034" y="17615"/>
                  <a:pt x="13108" y="17615"/>
                </a:cubicBezTo>
                <a:cubicBezTo>
                  <a:pt x="13182" y="17615"/>
                  <a:pt x="13219" y="17615"/>
                  <a:pt x="13255" y="17588"/>
                </a:cubicBezTo>
                <a:cubicBezTo>
                  <a:pt x="13329" y="17535"/>
                  <a:pt x="13329" y="17455"/>
                  <a:pt x="13255" y="17402"/>
                </a:cubicBezTo>
                <a:lnTo>
                  <a:pt x="11188" y="15914"/>
                </a:lnTo>
                <a:lnTo>
                  <a:pt x="14105" y="15914"/>
                </a:lnTo>
                <a:lnTo>
                  <a:pt x="14105" y="19634"/>
                </a:lnTo>
                <a:lnTo>
                  <a:pt x="11778" y="21308"/>
                </a:lnTo>
                <a:cubicBezTo>
                  <a:pt x="11705" y="21361"/>
                  <a:pt x="11705" y="21441"/>
                  <a:pt x="11778" y="21494"/>
                </a:cubicBezTo>
                <a:cubicBezTo>
                  <a:pt x="11815" y="21520"/>
                  <a:pt x="11852" y="21520"/>
                  <a:pt x="11926" y="21520"/>
                </a:cubicBezTo>
                <a:cubicBezTo>
                  <a:pt x="12000" y="21520"/>
                  <a:pt x="12037" y="21520"/>
                  <a:pt x="12074" y="21494"/>
                </a:cubicBezTo>
                <a:lnTo>
                  <a:pt x="14326" y="19873"/>
                </a:lnTo>
                <a:lnTo>
                  <a:pt x="16689" y="21573"/>
                </a:lnTo>
                <a:cubicBezTo>
                  <a:pt x="16726" y="21600"/>
                  <a:pt x="16763" y="21600"/>
                  <a:pt x="16837" y="21600"/>
                </a:cubicBezTo>
                <a:cubicBezTo>
                  <a:pt x="16911" y="21600"/>
                  <a:pt x="16948" y="21600"/>
                  <a:pt x="16985" y="21573"/>
                </a:cubicBezTo>
                <a:cubicBezTo>
                  <a:pt x="17058" y="21520"/>
                  <a:pt x="17058" y="21441"/>
                  <a:pt x="16985" y="21387"/>
                </a:cubicBezTo>
                <a:lnTo>
                  <a:pt x="14547" y="19634"/>
                </a:lnTo>
                <a:lnTo>
                  <a:pt x="14547" y="15914"/>
                </a:lnTo>
                <a:lnTo>
                  <a:pt x="15692" y="15914"/>
                </a:lnTo>
                <a:lnTo>
                  <a:pt x="17945" y="17455"/>
                </a:lnTo>
                <a:lnTo>
                  <a:pt x="17945" y="19661"/>
                </a:lnTo>
                <a:cubicBezTo>
                  <a:pt x="17945" y="19740"/>
                  <a:pt x="18018" y="19793"/>
                  <a:pt x="18129" y="19793"/>
                </a:cubicBezTo>
                <a:cubicBezTo>
                  <a:pt x="18240" y="19793"/>
                  <a:pt x="18314" y="19740"/>
                  <a:pt x="18314" y="19661"/>
                </a:cubicBezTo>
                <a:lnTo>
                  <a:pt x="18314" y="17508"/>
                </a:lnTo>
                <a:lnTo>
                  <a:pt x="21415" y="17508"/>
                </a:lnTo>
                <a:cubicBezTo>
                  <a:pt x="21526" y="17508"/>
                  <a:pt x="21600" y="17455"/>
                  <a:pt x="21600" y="17376"/>
                </a:cubicBezTo>
                <a:cubicBezTo>
                  <a:pt x="21600" y="17296"/>
                  <a:pt x="21379" y="17243"/>
                  <a:pt x="21268" y="1724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D6CE01F5-AE00-15D2-98D8-654FB9491AE1}"/>
              </a:ext>
            </a:extLst>
          </p:cNvPr>
          <p:cNvGrpSpPr/>
          <p:nvPr/>
        </p:nvGrpSpPr>
        <p:grpSpPr>
          <a:xfrm>
            <a:off x="4141173" y="2511201"/>
            <a:ext cx="2127831" cy="1562114"/>
            <a:chOff x="3913915" y="1328546"/>
            <a:chExt cx="2525539" cy="1866446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DC3C3A59-0116-70FC-83C7-C6693605A6D9}"/>
                </a:ext>
              </a:extLst>
            </p:cNvPr>
            <p:cNvSpPr/>
            <p:nvPr/>
          </p:nvSpPr>
          <p:spPr>
            <a:xfrm>
              <a:off x="3913915" y="1328546"/>
              <a:ext cx="2525539" cy="186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19892" extrusionOk="0">
                  <a:moveTo>
                    <a:pt x="9926" y="849"/>
                  </a:moveTo>
                  <a:cubicBezTo>
                    <a:pt x="12893" y="2675"/>
                    <a:pt x="14426" y="6862"/>
                    <a:pt x="13926" y="10914"/>
                  </a:cubicBezTo>
                  <a:cubicBezTo>
                    <a:pt x="13826" y="11760"/>
                    <a:pt x="14126" y="12607"/>
                    <a:pt x="14693" y="12963"/>
                  </a:cubicBezTo>
                  <a:lnTo>
                    <a:pt x="14760" y="13007"/>
                  </a:lnTo>
                  <a:cubicBezTo>
                    <a:pt x="15193" y="13275"/>
                    <a:pt x="15693" y="13275"/>
                    <a:pt x="16126" y="12963"/>
                  </a:cubicBezTo>
                  <a:cubicBezTo>
                    <a:pt x="16893" y="12428"/>
                    <a:pt x="17826" y="12384"/>
                    <a:pt x="18660" y="12963"/>
                  </a:cubicBezTo>
                  <a:cubicBezTo>
                    <a:pt x="19926" y="13854"/>
                    <a:pt x="20493" y="15947"/>
                    <a:pt x="19926" y="17684"/>
                  </a:cubicBezTo>
                  <a:cubicBezTo>
                    <a:pt x="19293" y="19599"/>
                    <a:pt x="17593" y="20445"/>
                    <a:pt x="16193" y="19510"/>
                  </a:cubicBezTo>
                  <a:cubicBezTo>
                    <a:pt x="15360" y="18975"/>
                    <a:pt x="14826" y="17906"/>
                    <a:pt x="14693" y="16793"/>
                  </a:cubicBezTo>
                  <a:cubicBezTo>
                    <a:pt x="14626" y="16170"/>
                    <a:pt x="14326" y="15680"/>
                    <a:pt x="13893" y="15412"/>
                  </a:cubicBezTo>
                  <a:lnTo>
                    <a:pt x="13860" y="15368"/>
                  </a:lnTo>
                  <a:cubicBezTo>
                    <a:pt x="13293" y="14967"/>
                    <a:pt x="12593" y="15190"/>
                    <a:pt x="12160" y="15813"/>
                  </a:cubicBezTo>
                  <a:cubicBezTo>
                    <a:pt x="10093" y="18753"/>
                    <a:pt x="6760" y="19688"/>
                    <a:pt x="3926" y="17817"/>
                  </a:cubicBezTo>
                  <a:cubicBezTo>
                    <a:pt x="293" y="15412"/>
                    <a:pt x="-1107" y="9400"/>
                    <a:pt x="960" y="4679"/>
                  </a:cubicBezTo>
                  <a:cubicBezTo>
                    <a:pt x="2760" y="493"/>
                    <a:pt x="6693" y="-1155"/>
                    <a:pt x="9926" y="84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3B27EDD-B30B-B255-9132-D593E1CD5E24}"/>
                </a:ext>
              </a:extLst>
            </p:cNvPr>
            <p:cNvSpPr/>
            <p:nvPr/>
          </p:nvSpPr>
          <p:spPr>
            <a:xfrm>
              <a:off x="5894845" y="2651359"/>
              <a:ext cx="401162" cy="401159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87C6B595-CF19-9868-F385-314C44DA08E0}"/>
              </a:ext>
            </a:extLst>
          </p:cNvPr>
          <p:cNvGrpSpPr/>
          <p:nvPr/>
        </p:nvGrpSpPr>
        <p:grpSpPr>
          <a:xfrm>
            <a:off x="5831731" y="3292258"/>
            <a:ext cx="2269163" cy="1604145"/>
            <a:chOff x="5752545" y="2289648"/>
            <a:chExt cx="2525539" cy="1866446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43B461A-C09F-B8A1-4991-2989D94143CA}"/>
                </a:ext>
              </a:extLst>
            </p:cNvPr>
            <p:cNvSpPr/>
            <p:nvPr/>
          </p:nvSpPr>
          <p:spPr>
            <a:xfrm>
              <a:off x="5752545" y="2289648"/>
              <a:ext cx="2525539" cy="186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19892" extrusionOk="0">
                  <a:moveTo>
                    <a:pt x="10220" y="849"/>
                  </a:moveTo>
                  <a:cubicBezTo>
                    <a:pt x="7253" y="2675"/>
                    <a:pt x="5720" y="6862"/>
                    <a:pt x="6220" y="10914"/>
                  </a:cubicBezTo>
                  <a:cubicBezTo>
                    <a:pt x="6320" y="11760"/>
                    <a:pt x="6020" y="12607"/>
                    <a:pt x="5453" y="12963"/>
                  </a:cubicBezTo>
                  <a:lnTo>
                    <a:pt x="5386" y="13007"/>
                  </a:lnTo>
                  <a:cubicBezTo>
                    <a:pt x="4953" y="13275"/>
                    <a:pt x="4453" y="13275"/>
                    <a:pt x="4020" y="12963"/>
                  </a:cubicBezTo>
                  <a:cubicBezTo>
                    <a:pt x="3253" y="12428"/>
                    <a:pt x="2320" y="12384"/>
                    <a:pt x="1486" y="12963"/>
                  </a:cubicBezTo>
                  <a:cubicBezTo>
                    <a:pt x="220" y="13854"/>
                    <a:pt x="-347" y="15947"/>
                    <a:pt x="220" y="17684"/>
                  </a:cubicBezTo>
                  <a:cubicBezTo>
                    <a:pt x="853" y="19599"/>
                    <a:pt x="2553" y="20445"/>
                    <a:pt x="3953" y="19510"/>
                  </a:cubicBezTo>
                  <a:cubicBezTo>
                    <a:pt x="4786" y="18975"/>
                    <a:pt x="5320" y="17906"/>
                    <a:pt x="5453" y="16793"/>
                  </a:cubicBezTo>
                  <a:cubicBezTo>
                    <a:pt x="5520" y="16170"/>
                    <a:pt x="5820" y="15680"/>
                    <a:pt x="6253" y="15412"/>
                  </a:cubicBezTo>
                  <a:lnTo>
                    <a:pt x="6286" y="15368"/>
                  </a:lnTo>
                  <a:cubicBezTo>
                    <a:pt x="6853" y="14967"/>
                    <a:pt x="7553" y="15190"/>
                    <a:pt x="7986" y="15813"/>
                  </a:cubicBezTo>
                  <a:cubicBezTo>
                    <a:pt x="10053" y="18753"/>
                    <a:pt x="13386" y="19688"/>
                    <a:pt x="16220" y="17817"/>
                  </a:cubicBezTo>
                  <a:cubicBezTo>
                    <a:pt x="19853" y="15412"/>
                    <a:pt x="21253" y="9400"/>
                    <a:pt x="19186" y="4679"/>
                  </a:cubicBezTo>
                  <a:cubicBezTo>
                    <a:pt x="17420" y="493"/>
                    <a:pt x="13486" y="-1155"/>
                    <a:pt x="10220" y="84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3E0A588A-3197-F26E-E489-30090BCD0A69}"/>
                </a:ext>
              </a:extLst>
            </p:cNvPr>
            <p:cNvSpPr/>
            <p:nvPr/>
          </p:nvSpPr>
          <p:spPr>
            <a:xfrm>
              <a:off x="5895991" y="3611490"/>
              <a:ext cx="401162" cy="401159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pic>
        <p:nvPicPr>
          <p:cNvPr id="15" name="Graphic 23" descr="Gears">
            <a:extLst>
              <a:ext uri="{FF2B5EF4-FFF2-40B4-BE49-F238E27FC236}">
                <a16:creationId xmlns:a16="http://schemas.microsoft.com/office/drawing/2014/main" id="{FB2D31F3-FC4C-0D34-CB2B-F0A7B965C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07488" y="3529612"/>
            <a:ext cx="1028633" cy="1028633"/>
          </a:xfrm>
          <a:prstGeom prst="rect">
            <a:avLst/>
          </a:prstGeom>
        </p:spPr>
      </p:pic>
      <p:pic>
        <p:nvPicPr>
          <p:cNvPr id="16" name="Graphic 25" descr="Lights On">
            <a:extLst>
              <a:ext uri="{FF2B5EF4-FFF2-40B4-BE49-F238E27FC236}">
                <a16:creationId xmlns:a16="http://schemas.microsoft.com/office/drawing/2014/main" id="{8FC61DA4-FFF5-9412-DEEF-0F44EF0705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53741" y="2702689"/>
            <a:ext cx="1046294" cy="1046294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60537D7C-0911-9DBC-5F45-31153C30D75F}"/>
              </a:ext>
            </a:extLst>
          </p:cNvPr>
          <p:cNvSpPr txBox="1"/>
          <p:nvPr/>
        </p:nvSpPr>
        <p:spPr>
          <a:xfrm>
            <a:off x="134964" y="2511201"/>
            <a:ext cx="3885351" cy="34163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Si sostanzia </a:t>
            </a:r>
            <a:r>
              <a:rPr lang="it-IT" b="1" dirty="0"/>
              <a:t>nell’approfondito ed esteso esame della posizione del soggetto obbligato</a:t>
            </a:r>
            <a:r>
              <a:rPr lang="it-IT" dirty="0"/>
              <a:t> riguardo all’assolvimento degli adempimenti antiriciclaggio e antiterrorismo di cui al </a:t>
            </a:r>
            <a:r>
              <a:rPr lang="it-IT" dirty="0" err="1"/>
              <a:t>D.Lgs.</a:t>
            </a:r>
            <a:r>
              <a:rPr lang="it-IT" dirty="0"/>
              <a:t> 231/2007. </a:t>
            </a:r>
          </a:p>
          <a:p>
            <a:pPr algn="just"/>
            <a:r>
              <a:rPr lang="it-IT" dirty="0" smtClean="0"/>
              <a:t>Modulo funzionale a </a:t>
            </a:r>
            <a:r>
              <a:rPr lang="it-IT" b="1" dirty="0" smtClean="0"/>
              <a:t>contesti </a:t>
            </a:r>
            <a:r>
              <a:rPr lang="it-IT" b="1" dirty="0"/>
              <a:t>connotati da significative anomalie o da peculiari fattori di rischio</a:t>
            </a:r>
            <a:r>
              <a:rPr lang="it-IT" dirty="0"/>
              <a:t> che, in ragione della </a:t>
            </a:r>
            <a:r>
              <a:rPr lang="it-IT" b="1" dirty="0"/>
              <a:t>rilevanza delle evidenze informative</a:t>
            </a:r>
            <a:r>
              <a:rPr lang="it-IT" dirty="0"/>
              <a:t>, può consentire l’accertamento di strutturate condotte fraudolente aventi un elevato livello di pericolosità.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685A3B7D-D512-5E38-5F86-D41B20E31702}"/>
              </a:ext>
            </a:extLst>
          </p:cNvPr>
          <p:cNvSpPr txBox="1"/>
          <p:nvPr/>
        </p:nvSpPr>
        <p:spPr>
          <a:xfrm>
            <a:off x="8374605" y="3292258"/>
            <a:ext cx="3444565" cy="34778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È </a:t>
            </a:r>
            <a:r>
              <a:rPr lang="it-IT" sz="2000" b="1" dirty="0"/>
              <a:t>un’attività ispettiva limitata all’approfondimento</a:t>
            </a:r>
            <a:r>
              <a:rPr lang="it-IT" sz="2000" dirty="0"/>
              <a:t> di uno o più atti di gestione, anche tra loro collegati, adatto agli scenari operativi meno complessi ovvero per i quali sono stati già acquisiti dati e informazioni sufficientemente dettagliati riguardo alla probabile sussistenza di violazioni del D. </a:t>
            </a:r>
            <a:r>
              <a:rPr lang="it-IT" sz="2000" dirty="0" err="1"/>
              <a:t>Lgs</a:t>
            </a:r>
            <a:r>
              <a:rPr lang="it-IT" sz="2000" dirty="0"/>
              <a:t>. 231/2007. </a:t>
            </a:r>
            <a:endParaRPr lang="en-US" sz="2000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022E6-7F01-780C-BC90-69031122924A}"/>
              </a:ext>
            </a:extLst>
          </p:cNvPr>
          <p:cNvSpPr txBox="1"/>
          <p:nvPr/>
        </p:nvSpPr>
        <p:spPr>
          <a:xfrm>
            <a:off x="564280" y="1991011"/>
            <a:ext cx="3024252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noProof="1">
                <a:solidFill>
                  <a:srgbClr val="C00000"/>
                </a:solidFill>
              </a:rPr>
              <a:t>Ispezione antiriciclaggio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E14D82E-BD11-E601-E396-C263DD81D076}"/>
              </a:ext>
            </a:extLst>
          </p:cNvPr>
          <p:cNvSpPr txBox="1"/>
          <p:nvPr/>
        </p:nvSpPr>
        <p:spPr>
          <a:xfrm>
            <a:off x="8515562" y="2816072"/>
            <a:ext cx="3024252" cy="43088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noProof="1">
                <a:solidFill>
                  <a:srgbClr val="C00000"/>
                </a:solidFill>
              </a:rPr>
              <a:t>Controllo antiriciclaggio</a:t>
            </a:r>
          </a:p>
        </p:txBody>
      </p:sp>
    </p:spTree>
    <p:extLst>
      <p:ext uri="{BB962C8B-B14F-4D97-AF65-F5344CB8AC3E}">
        <p14:creationId xmlns:p14="http://schemas.microsoft.com/office/powerpoint/2010/main" val="121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50DAB-8604-FAA3-C4BB-BE58F05AF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3" y="653594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57DA6A1-D7FE-7F4D-405C-DB74252E6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12585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D71FEF9-B076-D3E0-97C5-2549FE20B8A6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6C3647D-4C46-1309-7B3D-D748EDAE0991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4277FCF-8856-595A-8780-F4FF7A1F88C5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80FE2164-0FF2-F64A-3FBD-7E7257F636BB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9C96562D-618B-106E-5372-6C69F38389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C1B7FD35-5BB6-F713-E3B8-17CBACE40E7A}"/>
              </a:ext>
            </a:extLst>
          </p:cNvPr>
          <p:cNvSpPr txBox="1"/>
          <p:nvPr/>
        </p:nvSpPr>
        <p:spPr>
          <a:xfrm>
            <a:off x="4715308" y="1811520"/>
            <a:ext cx="2761384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noProof="1">
                <a:solidFill>
                  <a:srgbClr val="C00000"/>
                </a:solidFill>
              </a:rPr>
              <a:t>Fonti di attivazione</a:t>
            </a: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7BAFB5BE-5CB4-4835-8084-AEFD6491D4D1}"/>
              </a:ext>
            </a:extLst>
          </p:cNvPr>
          <p:cNvGrpSpPr/>
          <p:nvPr/>
        </p:nvGrpSpPr>
        <p:grpSpPr>
          <a:xfrm>
            <a:off x="6537501" y="2411288"/>
            <a:ext cx="4980318" cy="4337710"/>
            <a:chOff x="5822295" y="1148189"/>
            <a:chExt cx="5163624" cy="4926686"/>
          </a:xfrm>
        </p:grpSpPr>
        <p:sp>
          <p:nvSpPr>
            <p:cNvPr id="54" name="Oval">
              <a:extLst>
                <a:ext uri="{FF2B5EF4-FFF2-40B4-BE49-F238E27FC236}">
                  <a16:creationId xmlns:a16="http://schemas.microsoft.com/office/drawing/2014/main" id="{0C6DE126-1D69-4CD9-9FFD-0CA66CFE6C65}"/>
                </a:ext>
              </a:extLst>
            </p:cNvPr>
            <p:cNvSpPr/>
            <p:nvPr/>
          </p:nvSpPr>
          <p:spPr>
            <a:xfrm>
              <a:off x="7170394" y="5315035"/>
              <a:ext cx="2467426" cy="759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5" name="Group 47">
              <a:extLst>
                <a:ext uri="{FF2B5EF4-FFF2-40B4-BE49-F238E27FC236}">
                  <a16:creationId xmlns:a16="http://schemas.microsoft.com/office/drawing/2014/main" id="{F87AFCBA-7AE1-4069-9266-AFF955B927E4}"/>
                </a:ext>
              </a:extLst>
            </p:cNvPr>
            <p:cNvGrpSpPr/>
            <p:nvPr/>
          </p:nvGrpSpPr>
          <p:grpSpPr>
            <a:xfrm>
              <a:off x="7431843" y="4334598"/>
              <a:ext cx="1944528" cy="1556442"/>
              <a:chOff x="7415501" y="4334598"/>
              <a:chExt cx="1944528" cy="1556442"/>
            </a:xfrm>
          </p:grpSpPr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2F58627B-B228-4819-A73C-B449784DDE41}"/>
                  </a:ext>
                </a:extLst>
              </p:cNvPr>
              <p:cNvSpPr/>
              <p:nvPr/>
            </p:nvSpPr>
            <p:spPr>
              <a:xfrm>
                <a:off x="8927004" y="4334598"/>
                <a:ext cx="433025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53" y="195"/>
                    </a:moveTo>
                    <a:lnTo>
                      <a:pt x="2242" y="259"/>
                    </a:lnTo>
                    <a:lnTo>
                      <a:pt x="0" y="454"/>
                    </a:lnTo>
                    <a:lnTo>
                      <a:pt x="20174" y="21600"/>
                    </a:lnTo>
                    <a:lnTo>
                      <a:pt x="20581" y="21535"/>
                    </a:lnTo>
                    <a:lnTo>
                      <a:pt x="21192" y="21470"/>
                    </a:lnTo>
                    <a:lnTo>
                      <a:pt x="21600" y="21470"/>
                    </a:lnTo>
                    <a:lnTo>
                      <a:pt x="50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Shape">
                <a:extLst>
                  <a:ext uri="{FF2B5EF4-FFF2-40B4-BE49-F238E27FC236}">
                    <a16:creationId xmlns:a16="http://schemas.microsoft.com/office/drawing/2014/main" id="{A74DE564-53ED-4BF4-9E0F-30FB65738E7D}"/>
                  </a:ext>
                </a:extLst>
              </p:cNvPr>
              <p:cNvSpPr/>
              <p:nvPr/>
            </p:nvSpPr>
            <p:spPr>
              <a:xfrm>
                <a:off x="7415501" y="4334598"/>
                <a:ext cx="433025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7" y="195"/>
                    </a:moveTo>
                    <a:lnTo>
                      <a:pt x="19359" y="259"/>
                    </a:lnTo>
                    <a:lnTo>
                      <a:pt x="21600" y="454"/>
                    </a:lnTo>
                    <a:lnTo>
                      <a:pt x="1426" y="21600"/>
                    </a:lnTo>
                    <a:lnTo>
                      <a:pt x="1019" y="21535"/>
                    </a:lnTo>
                    <a:lnTo>
                      <a:pt x="408" y="21470"/>
                    </a:lnTo>
                    <a:lnTo>
                      <a:pt x="0" y="21470"/>
                    </a:lnTo>
                    <a:lnTo>
                      <a:pt x="165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Shape">
                <a:extLst>
                  <a:ext uri="{FF2B5EF4-FFF2-40B4-BE49-F238E27FC236}">
                    <a16:creationId xmlns:a16="http://schemas.microsoft.com/office/drawing/2014/main" id="{D8BAA9F6-E9D9-432F-A601-EC01C75E195B}"/>
                  </a:ext>
                </a:extLst>
              </p:cNvPr>
              <p:cNvSpPr/>
              <p:nvPr/>
            </p:nvSpPr>
            <p:spPr>
              <a:xfrm>
                <a:off x="8330570" y="4375449"/>
                <a:ext cx="114390" cy="1515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71" y="0"/>
                    </a:moveTo>
                    <a:lnTo>
                      <a:pt x="9257" y="0"/>
                    </a:lnTo>
                    <a:lnTo>
                      <a:pt x="0" y="0"/>
                    </a:lnTo>
                    <a:lnTo>
                      <a:pt x="7714" y="21600"/>
                    </a:lnTo>
                    <a:lnTo>
                      <a:pt x="9257" y="21600"/>
                    </a:lnTo>
                    <a:lnTo>
                      <a:pt x="11571" y="21600"/>
                    </a:lnTo>
                    <a:lnTo>
                      <a:pt x="138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813FB33D-ABE0-4FC4-854D-A05793459470}"/>
                </a:ext>
              </a:extLst>
            </p:cNvPr>
            <p:cNvSpPr/>
            <p:nvPr/>
          </p:nvSpPr>
          <p:spPr>
            <a:xfrm>
              <a:off x="5822295" y="1148189"/>
              <a:ext cx="5163624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2" y="21600"/>
                  </a:moveTo>
                  <a:lnTo>
                    <a:pt x="308" y="21600"/>
                  </a:lnTo>
                  <a:cubicBezTo>
                    <a:pt x="137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137" y="0"/>
                    <a:pt x="308" y="0"/>
                  </a:cubicBezTo>
                  <a:lnTo>
                    <a:pt x="21292" y="0"/>
                  </a:lnTo>
                  <a:cubicBezTo>
                    <a:pt x="21463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583" y="17400"/>
                    <a:pt x="21446" y="21600"/>
                    <a:pt x="21292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24D4D5D7-201A-48BC-BDC2-1099AAC28C5C}"/>
                </a:ext>
              </a:extLst>
            </p:cNvPr>
            <p:cNvSpPr/>
            <p:nvPr/>
          </p:nvSpPr>
          <p:spPr>
            <a:xfrm>
              <a:off x="5822295" y="4252898"/>
              <a:ext cx="5163624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2" y="21600"/>
                  </a:moveTo>
                  <a:lnTo>
                    <a:pt x="308" y="21600"/>
                  </a:lnTo>
                  <a:cubicBezTo>
                    <a:pt x="137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137" y="0"/>
                    <a:pt x="308" y="0"/>
                  </a:cubicBezTo>
                  <a:lnTo>
                    <a:pt x="21292" y="0"/>
                  </a:lnTo>
                  <a:cubicBezTo>
                    <a:pt x="21463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583" y="16800"/>
                    <a:pt x="21446" y="21600"/>
                    <a:pt x="21292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C2441F26-42ED-496B-8DFA-566AC7D618FA}"/>
                </a:ext>
              </a:extLst>
            </p:cNvPr>
            <p:cNvSpPr/>
            <p:nvPr/>
          </p:nvSpPr>
          <p:spPr>
            <a:xfrm>
              <a:off x="5936679" y="1229892"/>
              <a:ext cx="4934856" cy="3096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2" name="Group 48">
            <a:extLst>
              <a:ext uri="{FF2B5EF4-FFF2-40B4-BE49-F238E27FC236}">
                <a16:creationId xmlns:a16="http://schemas.microsoft.com/office/drawing/2014/main" id="{E4EE1BED-5F74-4B25-B67B-09EC7E0C44F1}"/>
              </a:ext>
            </a:extLst>
          </p:cNvPr>
          <p:cNvGrpSpPr/>
          <p:nvPr/>
        </p:nvGrpSpPr>
        <p:grpSpPr>
          <a:xfrm>
            <a:off x="1209206" y="2380476"/>
            <a:ext cx="3476939" cy="4358308"/>
            <a:chOff x="1206081" y="1148189"/>
            <a:chExt cx="3529570" cy="4926686"/>
          </a:xfrm>
        </p:grpSpPr>
        <p:sp>
          <p:nvSpPr>
            <p:cNvPr id="39" name="Oval">
              <a:extLst>
                <a:ext uri="{FF2B5EF4-FFF2-40B4-BE49-F238E27FC236}">
                  <a16:creationId xmlns:a16="http://schemas.microsoft.com/office/drawing/2014/main" id="{ADBE6BE6-ABB9-4B05-83D9-BC79DCB40F23}"/>
                </a:ext>
              </a:extLst>
            </p:cNvPr>
            <p:cNvSpPr/>
            <p:nvPr/>
          </p:nvSpPr>
          <p:spPr>
            <a:xfrm>
              <a:off x="1737153" y="5315035"/>
              <a:ext cx="2467426" cy="759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0" name="Group 46">
              <a:extLst>
                <a:ext uri="{FF2B5EF4-FFF2-40B4-BE49-F238E27FC236}">
                  <a16:creationId xmlns:a16="http://schemas.microsoft.com/office/drawing/2014/main" id="{ECA643DF-E96E-4870-B075-FA1CF97A2C3A}"/>
                </a:ext>
              </a:extLst>
            </p:cNvPr>
            <p:cNvGrpSpPr/>
            <p:nvPr/>
          </p:nvGrpSpPr>
          <p:grpSpPr>
            <a:xfrm>
              <a:off x="2000645" y="4334598"/>
              <a:ext cx="1940443" cy="1556442"/>
              <a:chOff x="2000645" y="4334598"/>
              <a:chExt cx="1940443" cy="1556442"/>
            </a:xfrm>
          </p:grpSpPr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8F4ECD9D-C33F-4BC0-B6AC-2AB5927EED7F}"/>
                  </a:ext>
                </a:extLst>
              </p:cNvPr>
              <p:cNvSpPr/>
              <p:nvPr/>
            </p:nvSpPr>
            <p:spPr>
              <a:xfrm>
                <a:off x="3512148" y="4334598"/>
                <a:ext cx="428940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74" y="195"/>
                    </a:moveTo>
                    <a:lnTo>
                      <a:pt x="2263" y="259"/>
                    </a:lnTo>
                    <a:lnTo>
                      <a:pt x="0" y="454"/>
                    </a:lnTo>
                    <a:lnTo>
                      <a:pt x="20366" y="21600"/>
                    </a:lnTo>
                    <a:lnTo>
                      <a:pt x="20777" y="21535"/>
                    </a:lnTo>
                    <a:lnTo>
                      <a:pt x="21189" y="21470"/>
                    </a:lnTo>
                    <a:lnTo>
                      <a:pt x="21600" y="21470"/>
                    </a:lnTo>
                    <a:lnTo>
                      <a:pt x="493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96E086D1-ACB5-4B7B-85C3-E7C2E9172E96}"/>
                  </a:ext>
                </a:extLst>
              </p:cNvPr>
              <p:cNvSpPr/>
              <p:nvPr/>
            </p:nvSpPr>
            <p:spPr>
              <a:xfrm>
                <a:off x="2000645" y="4334598"/>
                <a:ext cx="433025" cy="1360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7" y="195"/>
                    </a:moveTo>
                    <a:lnTo>
                      <a:pt x="19358" y="259"/>
                    </a:lnTo>
                    <a:lnTo>
                      <a:pt x="21600" y="454"/>
                    </a:lnTo>
                    <a:lnTo>
                      <a:pt x="1426" y="21600"/>
                    </a:lnTo>
                    <a:lnTo>
                      <a:pt x="1019" y="21535"/>
                    </a:lnTo>
                    <a:lnTo>
                      <a:pt x="408" y="21470"/>
                    </a:lnTo>
                    <a:lnTo>
                      <a:pt x="0" y="21470"/>
                    </a:lnTo>
                    <a:lnTo>
                      <a:pt x="1670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6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13ECA003-C209-4F1A-860A-0914A7FF8474}"/>
                  </a:ext>
                </a:extLst>
              </p:cNvPr>
              <p:cNvSpPr/>
              <p:nvPr/>
            </p:nvSpPr>
            <p:spPr>
              <a:xfrm>
                <a:off x="2917756" y="4375449"/>
                <a:ext cx="110305" cy="1515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9600" y="0"/>
                    </a:lnTo>
                    <a:lnTo>
                      <a:pt x="0" y="0"/>
                    </a:lnTo>
                    <a:lnTo>
                      <a:pt x="8000" y="21600"/>
                    </a:lnTo>
                    <a:lnTo>
                      <a:pt x="9600" y="21600"/>
                    </a:lnTo>
                    <a:lnTo>
                      <a:pt x="12000" y="21600"/>
                    </a:lnTo>
                    <a:lnTo>
                      <a:pt x="13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3EC3C88E-1DE1-4725-BCF4-8BE33EF7FB8D}"/>
                </a:ext>
              </a:extLst>
            </p:cNvPr>
            <p:cNvSpPr/>
            <p:nvPr/>
          </p:nvSpPr>
          <p:spPr>
            <a:xfrm>
              <a:off x="1206081" y="1148189"/>
              <a:ext cx="3529570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21600"/>
                  </a:moveTo>
                  <a:lnTo>
                    <a:pt x="450" y="21600"/>
                  </a:lnTo>
                  <a:cubicBezTo>
                    <a:pt x="200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200" y="0"/>
                    <a:pt x="450" y="0"/>
                  </a:cubicBezTo>
                  <a:lnTo>
                    <a:pt x="21150" y="0"/>
                  </a:lnTo>
                  <a:cubicBezTo>
                    <a:pt x="21400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600" y="17400"/>
                    <a:pt x="21400" y="21600"/>
                    <a:pt x="21150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516C051C-2653-436B-9E82-0A25519211B4}"/>
                </a:ext>
              </a:extLst>
            </p:cNvPr>
            <p:cNvSpPr/>
            <p:nvPr/>
          </p:nvSpPr>
          <p:spPr>
            <a:xfrm>
              <a:off x="1206081" y="4252898"/>
              <a:ext cx="3529570" cy="14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21600"/>
                  </a:moveTo>
                  <a:lnTo>
                    <a:pt x="450" y="21600"/>
                  </a:lnTo>
                  <a:cubicBezTo>
                    <a:pt x="200" y="21600"/>
                    <a:pt x="0" y="16800"/>
                    <a:pt x="0" y="10800"/>
                  </a:cubicBezTo>
                  <a:lnTo>
                    <a:pt x="0" y="10800"/>
                  </a:lnTo>
                  <a:cubicBezTo>
                    <a:pt x="0" y="4800"/>
                    <a:pt x="200" y="0"/>
                    <a:pt x="450" y="0"/>
                  </a:cubicBezTo>
                  <a:lnTo>
                    <a:pt x="21150" y="0"/>
                  </a:lnTo>
                  <a:cubicBezTo>
                    <a:pt x="21400" y="0"/>
                    <a:pt x="21600" y="4800"/>
                    <a:pt x="21600" y="10800"/>
                  </a:cubicBezTo>
                  <a:lnTo>
                    <a:pt x="21600" y="10800"/>
                  </a:lnTo>
                  <a:cubicBezTo>
                    <a:pt x="21600" y="16800"/>
                    <a:pt x="21400" y="21600"/>
                    <a:pt x="21150" y="21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Rectangle">
              <a:extLst>
                <a:ext uri="{FF2B5EF4-FFF2-40B4-BE49-F238E27FC236}">
                  <a16:creationId xmlns:a16="http://schemas.microsoft.com/office/drawing/2014/main" id="{B41676F0-9C2B-4AE2-8091-754184D8DCFF}"/>
                </a:ext>
              </a:extLst>
            </p:cNvPr>
            <p:cNvSpPr/>
            <p:nvPr/>
          </p:nvSpPr>
          <p:spPr>
            <a:xfrm>
              <a:off x="1320467" y="1229892"/>
              <a:ext cx="3300798" cy="3096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89F25027-E99B-4006-8DCA-65DC6D39555F}"/>
              </a:ext>
            </a:extLst>
          </p:cNvPr>
          <p:cNvSpPr txBox="1"/>
          <p:nvPr/>
        </p:nvSpPr>
        <p:spPr>
          <a:xfrm>
            <a:off x="1566983" y="3352245"/>
            <a:ext cx="2761384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Gli interventi d’iniziativa</a:t>
            </a:r>
          </a:p>
        </p:txBody>
      </p:sp>
      <p:grpSp>
        <p:nvGrpSpPr>
          <p:cNvPr id="25" name="Graphic 28" descr="Lights On">
            <a:extLst>
              <a:ext uri="{FF2B5EF4-FFF2-40B4-BE49-F238E27FC236}">
                <a16:creationId xmlns:a16="http://schemas.microsoft.com/office/drawing/2014/main" id="{93F6C837-2EAD-4F86-9398-AE2CD17A338E}"/>
              </a:ext>
            </a:extLst>
          </p:cNvPr>
          <p:cNvGrpSpPr/>
          <p:nvPr/>
        </p:nvGrpSpPr>
        <p:grpSpPr>
          <a:xfrm>
            <a:off x="3692158" y="2487002"/>
            <a:ext cx="717135" cy="776287"/>
            <a:chOff x="3086769" y="1457724"/>
            <a:chExt cx="1231402" cy="1332972"/>
          </a:xfrm>
        </p:grpSpPr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80A60772-B9A0-4ACC-897C-FF71C4C184E9}"/>
                </a:ext>
              </a:extLst>
            </p:cNvPr>
            <p:cNvSpPr/>
            <p:nvPr/>
          </p:nvSpPr>
          <p:spPr>
            <a:xfrm>
              <a:off x="3524948" y="2550808"/>
              <a:ext cx="354752" cy="89000"/>
            </a:xfrm>
            <a:custGeom>
              <a:avLst/>
              <a:gdLst>
                <a:gd name="connsiteX0" fmla="*/ 310252 w 354752"/>
                <a:gd name="connsiteY0" fmla="*/ 0 h 89000"/>
                <a:gd name="connsiteX1" fmla="*/ 44500 w 354752"/>
                <a:gd name="connsiteY1" fmla="*/ 0 h 89000"/>
                <a:gd name="connsiteX2" fmla="*/ 0 w 354752"/>
                <a:gd name="connsiteY2" fmla="*/ 44500 h 89000"/>
                <a:gd name="connsiteX3" fmla="*/ 44500 w 354752"/>
                <a:gd name="connsiteY3" fmla="*/ 89001 h 89000"/>
                <a:gd name="connsiteX4" fmla="*/ 310252 w 354752"/>
                <a:gd name="connsiteY4" fmla="*/ 89001 h 89000"/>
                <a:gd name="connsiteX5" fmla="*/ 354752 w 354752"/>
                <a:gd name="connsiteY5" fmla="*/ 44500 h 89000"/>
                <a:gd name="connsiteX6" fmla="*/ 310252 w 354752"/>
                <a:gd name="connsiteY6" fmla="*/ 0 h 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752" h="89000">
                  <a:moveTo>
                    <a:pt x="310252" y="0"/>
                  </a:moveTo>
                  <a:lnTo>
                    <a:pt x="44500" y="0"/>
                  </a:lnTo>
                  <a:cubicBezTo>
                    <a:pt x="19923" y="0"/>
                    <a:pt x="0" y="19923"/>
                    <a:pt x="0" y="44500"/>
                  </a:cubicBezTo>
                  <a:cubicBezTo>
                    <a:pt x="0" y="69077"/>
                    <a:pt x="19923" y="89001"/>
                    <a:pt x="44500" y="89001"/>
                  </a:cubicBezTo>
                  <a:lnTo>
                    <a:pt x="310252" y="89001"/>
                  </a:lnTo>
                  <a:cubicBezTo>
                    <a:pt x="334829" y="89001"/>
                    <a:pt x="354752" y="69077"/>
                    <a:pt x="354752" y="44500"/>
                  </a:cubicBezTo>
                  <a:cubicBezTo>
                    <a:pt x="354752" y="19923"/>
                    <a:pt x="334829" y="0"/>
                    <a:pt x="310252" y="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: Shape 31">
              <a:extLst>
                <a:ext uri="{FF2B5EF4-FFF2-40B4-BE49-F238E27FC236}">
                  <a16:creationId xmlns:a16="http://schemas.microsoft.com/office/drawing/2014/main" id="{CDFEB1ED-7191-4798-A006-A3CA1BA055AF}"/>
                </a:ext>
              </a:extLst>
            </p:cNvPr>
            <p:cNvSpPr/>
            <p:nvPr/>
          </p:nvSpPr>
          <p:spPr>
            <a:xfrm>
              <a:off x="3605919" y="2701572"/>
              <a:ext cx="192809" cy="89124"/>
            </a:xfrm>
            <a:custGeom>
              <a:avLst/>
              <a:gdLst>
                <a:gd name="connsiteX0" fmla="*/ 96412 w 192809"/>
                <a:gd name="connsiteY0" fmla="*/ 89124 h 89124"/>
                <a:gd name="connsiteX1" fmla="*/ 192809 w 192809"/>
                <a:gd name="connsiteY1" fmla="*/ 0 h 89124"/>
                <a:gd name="connsiteX2" fmla="*/ 0 w 192809"/>
                <a:gd name="connsiteY2" fmla="*/ 0 h 89124"/>
                <a:gd name="connsiteX3" fmla="*/ 96412 w 192809"/>
                <a:gd name="connsiteY3" fmla="*/ 89124 h 8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09" h="89124">
                  <a:moveTo>
                    <a:pt x="96412" y="89124"/>
                  </a:moveTo>
                  <a:cubicBezTo>
                    <a:pt x="146877" y="89118"/>
                    <a:pt x="188853" y="50309"/>
                    <a:pt x="192809" y="0"/>
                  </a:cubicBezTo>
                  <a:lnTo>
                    <a:pt x="0" y="0"/>
                  </a:lnTo>
                  <a:cubicBezTo>
                    <a:pt x="3957" y="50315"/>
                    <a:pt x="45943" y="89126"/>
                    <a:pt x="96412" y="89124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32">
              <a:extLst>
                <a:ext uri="{FF2B5EF4-FFF2-40B4-BE49-F238E27FC236}">
                  <a16:creationId xmlns:a16="http://schemas.microsoft.com/office/drawing/2014/main" id="{3500384C-49FE-4C7D-99AC-94E5EAFFE7C7}"/>
                </a:ext>
              </a:extLst>
            </p:cNvPr>
            <p:cNvSpPr/>
            <p:nvPr/>
          </p:nvSpPr>
          <p:spPr>
            <a:xfrm>
              <a:off x="3316682" y="1688162"/>
              <a:ext cx="771252" cy="800898"/>
            </a:xfrm>
            <a:custGeom>
              <a:avLst/>
              <a:gdLst>
                <a:gd name="connsiteX0" fmla="*/ 771252 w 771252"/>
                <a:gd name="connsiteY0" fmla="*/ 394512 h 800898"/>
                <a:gd name="connsiteX1" fmla="*/ 771252 w 771252"/>
                <a:gd name="connsiteY1" fmla="*/ 381171 h 800898"/>
                <a:gd name="connsiteX2" fmla="*/ 385649 w 771252"/>
                <a:gd name="connsiteY2" fmla="*/ 0 h 800898"/>
                <a:gd name="connsiteX3" fmla="*/ 385649 w 771252"/>
                <a:gd name="connsiteY3" fmla="*/ 0 h 800898"/>
                <a:gd name="connsiteX4" fmla="*/ 0 w 771252"/>
                <a:gd name="connsiteY4" fmla="*/ 381171 h 800898"/>
                <a:gd name="connsiteX5" fmla="*/ 0 w 771252"/>
                <a:gd name="connsiteY5" fmla="*/ 394512 h 800898"/>
                <a:gd name="connsiteX6" fmla="*/ 26852 w 771252"/>
                <a:gd name="connsiteY6" fmla="*/ 527998 h 800898"/>
                <a:gd name="connsiteX7" fmla="*/ 93880 w 771252"/>
                <a:gd name="connsiteY7" fmla="*/ 637751 h 800898"/>
                <a:gd name="connsiteX8" fmla="*/ 184209 w 771252"/>
                <a:gd name="connsiteY8" fmla="*/ 784439 h 800898"/>
                <a:gd name="connsiteX9" fmla="*/ 210751 w 771252"/>
                <a:gd name="connsiteY9" fmla="*/ 800898 h 800898"/>
                <a:gd name="connsiteX10" fmla="*/ 560501 w 771252"/>
                <a:gd name="connsiteY10" fmla="*/ 800898 h 800898"/>
                <a:gd name="connsiteX11" fmla="*/ 587059 w 771252"/>
                <a:gd name="connsiteY11" fmla="*/ 784439 h 800898"/>
                <a:gd name="connsiteX12" fmla="*/ 677372 w 771252"/>
                <a:gd name="connsiteY12" fmla="*/ 637751 h 800898"/>
                <a:gd name="connsiteX13" fmla="*/ 744401 w 771252"/>
                <a:gd name="connsiteY13" fmla="*/ 527998 h 800898"/>
                <a:gd name="connsiteX14" fmla="*/ 771252 w 771252"/>
                <a:gd name="connsiteY14" fmla="*/ 394512 h 800898"/>
                <a:gd name="connsiteX15" fmla="*/ 682267 w 771252"/>
                <a:gd name="connsiteY15" fmla="*/ 392968 h 800898"/>
                <a:gd name="connsiteX16" fmla="*/ 661020 w 771252"/>
                <a:gd name="connsiteY16" fmla="*/ 496823 h 800898"/>
                <a:gd name="connsiteX17" fmla="*/ 610884 w 771252"/>
                <a:gd name="connsiteY17" fmla="*/ 578397 h 800898"/>
                <a:gd name="connsiteX18" fmla="*/ 524122 w 771252"/>
                <a:gd name="connsiteY18" fmla="*/ 711867 h 800898"/>
                <a:gd name="connsiteX19" fmla="*/ 247084 w 771252"/>
                <a:gd name="connsiteY19" fmla="*/ 711867 h 800898"/>
                <a:gd name="connsiteX20" fmla="*/ 160322 w 771252"/>
                <a:gd name="connsiteY20" fmla="*/ 578397 h 800898"/>
                <a:gd name="connsiteX21" fmla="*/ 110201 w 771252"/>
                <a:gd name="connsiteY21" fmla="*/ 496823 h 800898"/>
                <a:gd name="connsiteX22" fmla="*/ 88985 w 771252"/>
                <a:gd name="connsiteY22" fmla="*/ 392999 h 800898"/>
                <a:gd name="connsiteX23" fmla="*/ 88985 w 771252"/>
                <a:gd name="connsiteY23" fmla="*/ 381882 h 800898"/>
                <a:gd name="connsiteX24" fmla="*/ 385618 w 771252"/>
                <a:gd name="connsiteY24" fmla="*/ 88985 h 800898"/>
                <a:gd name="connsiteX25" fmla="*/ 385618 w 771252"/>
                <a:gd name="connsiteY25" fmla="*/ 88985 h 800898"/>
                <a:gd name="connsiteX26" fmla="*/ 682236 w 771252"/>
                <a:gd name="connsiteY26" fmla="*/ 381913 h 80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71252" h="800898">
                  <a:moveTo>
                    <a:pt x="771252" y="394512"/>
                  </a:moveTo>
                  <a:lnTo>
                    <a:pt x="771252" y="381171"/>
                  </a:lnTo>
                  <a:cubicBezTo>
                    <a:pt x="767403" y="170547"/>
                    <a:pt x="596303" y="1414"/>
                    <a:pt x="385649" y="0"/>
                  </a:cubicBezTo>
                  <a:lnTo>
                    <a:pt x="385649" y="0"/>
                  </a:lnTo>
                  <a:cubicBezTo>
                    <a:pt x="174980" y="1397"/>
                    <a:pt x="3857" y="170533"/>
                    <a:pt x="0" y="381171"/>
                  </a:cubicBezTo>
                  <a:lnTo>
                    <a:pt x="0" y="394512"/>
                  </a:lnTo>
                  <a:cubicBezTo>
                    <a:pt x="1439" y="440194"/>
                    <a:pt x="10515" y="485313"/>
                    <a:pt x="26852" y="527998"/>
                  </a:cubicBezTo>
                  <a:cubicBezTo>
                    <a:pt x="42484" y="568280"/>
                    <a:pt x="65183" y="605447"/>
                    <a:pt x="93880" y="637751"/>
                  </a:cubicBezTo>
                  <a:cubicBezTo>
                    <a:pt x="129178" y="676353"/>
                    <a:pt x="167888" y="751210"/>
                    <a:pt x="184209" y="784439"/>
                  </a:cubicBezTo>
                  <a:cubicBezTo>
                    <a:pt x="189211" y="794521"/>
                    <a:pt x="199495" y="800898"/>
                    <a:pt x="210751" y="800898"/>
                  </a:cubicBezTo>
                  <a:lnTo>
                    <a:pt x="560501" y="800898"/>
                  </a:lnTo>
                  <a:cubicBezTo>
                    <a:pt x="571759" y="800894"/>
                    <a:pt x="582045" y="794518"/>
                    <a:pt x="587059" y="784439"/>
                  </a:cubicBezTo>
                  <a:cubicBezTo>
                    <a:pt x="603364" y="751225"/>
                    <a:pt x="642074" y="676353"/>
                    <a:pt x="677372" y="637751"/>
                  </a:cubicBezTo>
                  <a:cubicBezTo>
                    <a:pt x="706069" y="605447"/>
                    <a:pt x="728768" y="568280"/>
                    <a:pt x="744401" y="527998"/>
                  </a:cubicBezTo>
                  <a:cubicBezTo>
                    <a:pt x="760731" y="485310"/>
                    <a:pt x="769805" y="440194"/>
                    <a:pt x="771252" y="394512"/>
                  </a:cubicBezTo>
                  <a:close/>
                  <a:moveTo>
                    <a:pt x="682267" y="392968"/>
                  </a:moveTo>
                  <a:cubicBezTo>
                    <a:pt x="680925" y="428518"/>
                    <a:pt x="673748" y="463604"/>
                    <a:pt x="661020" y="496823"/>
                  </a:cubicBezTo>
                  <a:cubicBezTo>
                    <a:pt x="649255" y="526761"/>
                    <a:pt x="632280" y="554378"/>
                    <a:pt x="610884" y="578397"/>
                  </a:cubicBezTo>
                  <a:cubicBezTo>
                    <a:pt x="576890" y="619375"/>
                    <a:pt x="547774" y="664166"/>
                    <a:pt x="524122" y="711867"/>
                  </a:cubicBezTo>
                  <a:lnTo>
                    <a:pt x="247084" y="711867"/>
                  </a:lnTo>
                  <a:cubicBezTo>
                    <a:pt x="223438" y="664163"/>
                    <a:pt x="194321" y="619372"/>
                    <a:pt x="160322" y="578397"/>
                  </a:cubicBezTo>
                  <a:cubicBezTo>
                    <a:pt x="138924" y="554382"/>
                    <a:pt x="121954" y="526763"/>
                    <a:pt x="110201" y="496823"/>
                  </a:cubicBezTo>
                  <a:cubicBezTo>
                    <a:pt x="97481" y="463613"/>
                    <a:pt x="90313" y="428536"/>
                    <a:pt x="88985" y="392999"/>
                  </a:cubicBezTo>
                  <a:lnTo>
                    <a:pt x="88985" y="381882"/>
                  </a:lnTo>
                  <a:cubicBezTo>
                    <a:pt x="91982" y="219923"/>
                    <a:pt x="223635" y="89930"/>
                    <a:pt x="385618" y="88985"/>
                  </a:cubicBezTo>
                  <a:lnTo>
                    <a:pt x="385618" y="88985"/>
                  </a:lnTo>
                  <a:cubicBezTo>
                    <a:pt x="547614" y="89923"/>
                    <a:pt x="679271" y="219942"/>
                    <a:pt x="682236" y="381913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33">
              <a:extLst>
                <a:ext uri="{FF2B5EF4-FFF2-40B4-BE49-F238E27FC236}">
                  <a16:creationId xmlns:a16="http://schemas.microsoft.com/office/drawing/2014/main" id="{7EF338B1-1277-4907-B05F-0F1F7CAF0F2E}"/>
                </a:ext>
              </a:extLst>
            </p:cNvPr>
            <p:cNvSpPr/>
            <p:nvPr/>
          </p:nvSpPr>
          <p:spPr>
            <a:xfrm>
              <a:off x="3674476" y="1457724"/>
              <a:ext cx="61763" cy="169848"/>
            </a:xfrm>
            <a:custGeom>
              <a:avLst/>
              <a:gdLst>
                <a:gd name="connsiteX0" fmla="*/ 30882 w 61763"/>
                <a:gd name="connsiteY0" fmla="*/ 169849 h 169848"/>
                <a:gd name="connsiteX1" fmla="*/ 61763 w 61763"/>
                <a:gd name="connsiteY1" fmla="*/ 138967 h 169848"/>
                <a:gd name="connsiteX2" fmla="*/ 61763 w 61763"/>
                <a:gd name="connsiteY2" fmla="*/ 30882 h 169848"/>
                <a:gd name="connsiteX3" fmla="*/ 30882 w 61763"/>
                <a:gd name="connsiteY3" fmla="*/ 0 h 169848"/>
                <a:gd name="connsiteX4" fmla="*/ 0 w 61763"/>
                <a:gd name="connsiteY4" fmla="*/ 30882 h 169848"/>
                <a:gd name="connsiteX5" fmla="*/ 0 w 61763"/>
                <a:gd name="connsiteY5" fmla="*/ 138967 h 169848"/>
                <a:gd name="connsiteX6" fmla="*/ 30882 w 61763"/>
                <a:gd name="connsiteY6" fmla="*/ 169849 h 1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63" h="169848">
                  <a:moveTo>
                    <a:pt x="30882" y="169849"/>
                  </a:moveTo>
                  <a:cubicBezTo>
                    <a:pt x="47937" y="169849"/>
                    <a:pt x="61763" y="156023"/>
                    <a:pt x="61763" y="138967"/>
                  </a:cubicBezTo>
                  <a:lnTo>
                    <a:pt x="61763" y="30882"/>
                  </a:lnTo>
                  <a:cubicBezTo>
                    <a:pt x="61763" y="13826"/>
                    <a:pt x="47937" y="0"/>
                    <a:pt x="30882" y="0"/>
                  </a:cubicBezTo>
                  <a:cubicBezTo>
                    <a:pt x="13826" y="0"/>
                    <a:pt x="0" y="13826"/>
                    <a:pt x="0" y="30882"/>
                  </a:cubicBezTo>
                  <a:lnTo>
                    <a:pt x="0" y="138967"/>
                  </a:lnTo>
                  <a:cubicBezTo>
                    <a:pt x="0" y="156023"/>
                    <a:pt x="13826" y="169849"/>
                    <a:pt x="30882" y="169849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: Shape 34">
              <a:extLst>
                <a:ext uri="{FF2B5EF4-FFF2-40B4-BE49-F238E27FC236}">
                  <a16:creationId xmlns:a16="http://schemas.microsoft.com/office/drawing/2014/main" id="{E0B38A55-650D-4F56-BE4D-3C1526596268}"/>
                </a:ext>
              </a:extLst>
            </p:cNvPr>
            <p:cNvSpPr/>
            <p:nvPr/>
          </p:nvSpPr>
          <p:spPr>
            <a:xfrm>
              <a:off x="3253692" y="1634622"/>
              <a:ext cx="138257" cy="138257"/>
            </a:xfrm>
            <a:custGeom>
              <a:avLst/>
              <a:gdLst>
                <a:gd name="connsiteX0" fmla="*/ 85163 w 138257"/>
                <a:gd name="connsiteY0" fmla="*/ 128830 h 138257"/>
                <a:gd name="connsiteX1" fmla="*/ 128829 w 138257"/>
                <a:gd name="connsiteY1" fmla="*/ 129589 h 138257"/>
                <a:gd name="connsiteX2" fmla="*/ 129589 w 138257"/>
                <a:gd name="connsiteY2" fmla="*/ 85923 h 138257"/>
                <a:gd name="connsiteX3" fmla="*/ 128829 w 138257"/>
                <a:gd name="connsiteY3" fmla="*/ 85163 h 138257"/>
                <a:gd name="connsiteX4" fmla="*/ 52336 w 138257"/>
                <a:gd name="connsiteY4" fmla="*/ 8669 h 138257"/>
                <a:gd name="connsiteX5" fmla="*/ 8669 w 138257"/>
                <a:gd name="connsiteY5" fmla="*/ 9429 h 138257"/>
                <a:gd name="connsiteX6" fmla="*/ 8669 w 138257"/>
                <a:gd name="connsiteY6" fmla="*/ 52336 h 1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57" h="138257">
                  <a:moveTo>
                    <a:pt x="85163" y="128830"/>
                  </a:moveTo>
                  <a:cubicBezTo>
                    <a:pt x="97012" y="141097"/>
                    <a:pt x="116562" y="141437"/>
                    <a:pt x="128829" y="129589"/>
                  </a:cubicBezTo>
                  <a:cubicBezTo>
                    <a:pt x="141097" y="117740"/>
                    <a:pt x="141437" y="98190"/>
                    <a:pt x="129589" y="85923"/>
                  </a:cubicBezTo>
                  <a:cubicBezTo>
                    <a:pt x="129341" y="85665"/>
                    <a:pt x="129087" y="85412"/>
                    <a:pt x="128829" y="85163"/>
                  </a:cubicBezTo>
                  <a:lnTo>
                    <a:pt x="52336" y="8669"/>
                  </a:lnTo>
                  <a:cubicBezTo>
                    <a:pt x="40068" y="-3180"/>
                    <a:pt x="20519" y="-2840"/>
                    <a:pt x="8669" y="9429"/>
                  </a:cubicBezTo>
                  <a:cubicBezTo>
                    <a:pt x="-2890" y="21396"/>
                    <a:pt x="-2890" y="40369"/>
                    <a:pt x="8669" y="52336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: Shape 35">
              <a:extLst>
                <a:ext uri="{FF2B5EF4-FFF2-40B4-BE49-F238E27FC236}">
                  <a16:creationId xmlns:a16="http://schemas.microsoft.com/office/drawing/2014/main" id="{F13DB38D-7B3C-4E31-BAF0-A527CDBC6464}"/>
                </a:ext>
              </a:extLst>
            </p:cNvPr>
            <p:cNvSpPr/>
            <p:nvPr/>
          </p:nvSpPr>
          <p:spPr>
            <a:xfrm>
              <a:off x="4019616" y="1640924"/>
              <a:ext cx="137321" cy="137365"/>
            </a:xfrm>
            <a:custGeom>
              <a:avLst/>
              <a:gdLst>
                <a:gd name="connsiteX0" fmla="*/ 30828 w 137321"/>
                <a:gd name="connsiteY0" fmla="*/ 137366 h 137365"/>
                <a:gd name="connsiteX1" fmla="*/ 52662 w 137321"/>
                <a:gd name="connsiteY1" fmla="*/ 128318 h 137365"/>
                <a:gd name="connsiteX2" fmla="*/ 129078 w 137321"/>
                <a:gd name="connsiteY2" fmla="*/ 51886 h 137365"/>
                <a:gd name="connsiteX3" fmla="*/ 127443 w 137321"/>
                <a:gd name="connsiteY3" fmla="*/ 8244 h 137365"/>
                <a:gd name="connsiteX4" fmla="*/ 85412 w 137321"/>
                <a:gd name="connsiteY4" fmla="*/ 8265 h 137365"/>
                <a:gd name="connsiteX5" fmla="*/ 9041 w 137321"/>
                <a:gd name="connsiteY5" fmla="*/ 84651 h 137365"/>
                <a:gd name="connsiteX6" fmla="*/ 9047 w 137321"/>
                <a:gd name="connsiteY6" fmla="*/ 128324 h 137365"/>
                <a:gd name="connsiteX7" fmla="*/ 30875 w 137321"/>
                <a:gd name="connsiteY7" fmla="*/ 137366 h 1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321" h="137365">
                  <a:moveTo>
                    <a:pt x="30828" y="137366"/>
                  </a:moveTo>
                  <a:cubicBezTo>
                    <a:pt x="39018" y="137364"/>
                    <a:pt x="46871" y="134109"/>
                    <a:pt x="52662" y="128318"/>
                  </a:cubicBezTo>
                  <a:lnTo>
                    <a:pt x="129078" y="51886"/>
                  </a:lnTo>
                  <a:cubicBezTo>
                    <a:pt x="140679" y="39383"/>
                    <a:pt x="139947" y="19843"/>
                    <a:pt x="127443" y="8244"/>
                  </a:cubicBezTo>
                  <a:cubicBezTo>
                    <a:pt x="115587" y="-2756"/>
                    <a:pt x="97255" y="-2747"/>
                    <a:pt x="85412" y="8265"/>
                  </a:cubicBezTo>
                  <a:lnTo>
                    <a:pt x="9041" y="84651"/>
                  </a:lnTo>
                  <a:cubicBezTo>
                    <a:pt x="-3016" y="96713"/>
                    <a:pt x="-3013" y="116266"/>
                    <a:pt x="9047" y="128324"/>
                  </a:cubicBezTo>
                  <a:cubicBezTo>
                    <a:pt x="14838" y="134113"/>
                    <a:pt x="22688" y="137364"/>
                    <a:pt x="30875" y="137366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3A5592C6-3CD9-418B-833D-FDE6CF8BE5AB}"/>
                </a:ext>
              </a:extLst>
            </p:cNvPr>
            <p:cNvSpPr/>
            <p:nvPr/>
          </p:nvSpPr>
          <p:spPr>
            <a:xfrm>
              <a:off x="3086769" y="2036753"/>
              <a:ext cx="169848" cy="61763"/>
            </a:xfrm>
            <a:custGeom>
              <a:avLst/>
              <a:gdLst>
                <a:gd name="connsiteX0" fmla="*/ 138967 w 169848"/>
                <a:gd name="connsiteY0" fmla="*/ 0 h 61763"/>
                <a:gd name="connsiteX1" fmla="*/ 30882 w 169848"/>
                <a:gd name="connsiteY1" fmla="*/ 0 h 61763"/>
                <a:gd name="connsiteX2" fmla="*/ 0 w 169848"/>
                <a:gd name="connsiteY2" fmla="*/ 30882 h 61763"/>
                <a:gd name="connsiteX3" fmla="*/ 30882 w 169848"/>
                <a:gd name="connsiteY3" fmla="*/ 61763 h 61763"/>
                <a:gd name="connsiteX4" fmla="*/ 138967 w 169848"/>
                <a:gd name="connsiteY4" fmla="*/ 61763 h 61763"/>
                <a:gd name="connsiteX5" fmla="*/ 169849 w 169848"/>
                <a:gd name="connsiteY5" fmla="*/ 30882 h 61763"/>
                <a:gd name="connsiteX6" fmla="*/ 138967 w 169848"/>
                <a:gd name="connsiteY6" fmla="*/ 0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48" h="61763">
                  <a:moveTo>
                    <a:pt x="138967" y="0"/>
                  </a:moveTo>
                  <a:lnTo>
                    <a:pt x="30882" y="0"/>
                  </a:lnTo>
                  <a:cubicBezTo>
                    <a:pt x="13826" y="0"/>
                    <a:pt x="0" y="13826"/>
                    <a:pt x="0" y="30882"/>
                  </a:cubicBezTo>
                  <a:cubicBezTo>
                    <a:pt x="0" y="47937"/>
                    <a:pt x="13826" y="61763"/>
                    <a:pt x="30882" y="61763"/>
                  </a:cubicBezTo>
                  <a:lnTo>
                    <a:pt x="138967" y="61763"/>
                  </a:lnTo>
                  <a:cubicBezTo>
                    <a:pt x="156023" y="61763"/>
                    <a:pt x="169849" y="47937"/>
                    <a:pt x="169849" y="30882"/>
                  </a:cubicBezTo>
                  <a:cubicBezTo>
                    <a:pt x="169849" y="13826"/>
                    <a:pt x="156023" y="0"/>
                    <a:pt x="138967" y="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id="{804E1C0A-9579-4E38-BD52-7425DFCFCF3A}"/>
                </a:ext>
              </a:extLst>
            </p:cNvPr>
            <p:cNvSpPr/>
            <p:nvPr/>
          </p:nvSpPr>
          <p:spPr>
            <a:xfrm>
              <a:off x="3252439" y="2361402"/>
              <a:ext cx="139449" cy="139478"/>
            </a:xfrm>
            <a:custGeom>
              <a:avLst/>
              <a:gdLst>
                <a:gd name="connsiteX0" fmla="*/ 86416 w 139449"/>
                <a:gd name="connsiteY0" fmla="*/ 9428 h 139478"/>
                <a:gd name="connsiteX1" fmla="*/ 9985 w 139449"/>
                <a:gd name="connsiteY1" fmla="*/ 85860 h 139478"/>
                <a:gd name="connsiteX2" fmla="*/ 8146 w 139449"/>
                <a:gd name="connsiteY2" fmla="*/ 129494 h 139478"/>
                <a:gd name="connsiteX3" fmla="*/ 51780 w 139449"/>
                <a:gd name="connsiteY3" fmla="*/ 131334 h 139478"/>
                <a:gd name="connsiteX4" fmla="*/ 53589 w 139449"/>
                <a:gd name="connsiteY4" fmla="*/ 129526 h 139478"/>
                <a:gd name="connsiteX5" fmla="*/ 130021 w 139449"/>
                <a:gd name="connsiteY5" fmla="*/ 53094 h 139478"/>
                <a:gd name="connsiteX6" fmla="*/ 130781 w 139449"/>
                <a:gd name="connsiteY6" fmla="*/ 9428 h 139478"/>
                <a:gd name="connsiteX7" fmla="*/ 87114 w 139449"/>
                <a:gd name="connsiteY7" fmla="*/ 8668 h 139478"/>
                <a:gd name="connsiteX8" fmla="*/ 86355 w 139449"/>
                <a:gd name="connsiteY8" fmla="*/ 9428 h 13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49" h="139478">
                  <a:moveTo>
                    <a:pt x="86416" y="9428"/>
                  </a:moveTo>
                  <a:lnTo>
                    <a:pt x="9985" y="85860"/>
                  </a:lnTo>
                  <a:cubicBezTo>
                    <a:pt x="-2573" y="97402"/>
                    <a:pt x="-3396" y="116937"/>
                    <a:pt x="8146" y="129494"/>
                  </a:cubicBezTo>
                  <a:cubicBezTo>
                    <a:pt x="19686" y="142052"/>
                    <a:pt x="39222" y="142875"/>
                    <a:pt x="51780" y="131334"/>
                  </a:cubicBezTo>
                  <a:cubicBezTo>
                    <a:pt x="52408" y="130757"/>
                    <a:pt x="53012" y="130153"/>
                    <a:pt x="53589" y="129526"/>
                  </a:cubicBezTo>
                  <a:lnTo>
                    <a:pt x="130021" y="53094"/>
                  </a:lnTo>
                  <a:cubicBezTo>
                    <a:pt x="142289" y="41245"/>
                    <a:pt x="142629" y="21696"/>
                    <a:pt x="130781" y="9428"/>
                  </a:cubicBezTo>
                  <a:cubicBezTo>
                    <a:pt x="118932" y="-2840"/>
                    <a:pt x="99382" y="-3180"/>
                    <a:pt x="87114" y="8668"/>
                  </a:cubicBezTo>
                  <a:cubicBezTo>
                    <a:pt x="86857" y="8917"/>
                    <a:pt x="86603" y="9170"/>
                    <a:pt x="86355" y="9428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5359F9E3-C2DF-42EC-BDE4-75A9684493CD}"/>
                </a:ext>
              </a:extLst>
            </p:cNvPr>
            <p:cNvSpPr/>
            <p:nvPr/>
          </p:nvSpPr>
          <p:spPr>
            <a:xfrm>
              <a:off x="4018779" y="2355125"/>
              <a:ext cx="138630" cy="138606"/>
            </a:xfrm>
            <a:custGeom>
              <a:avLst/>
              <a:gdLst>
                <a:gd name="connsiteX0" fmla="*/ 53498 w 138630"/>
                <a:gd name="connsiteY0" fmla="*/ 9854 h 138606"/>
                <a:gd name="connsiteX1" fmla="*/ 9853 w 138630"/>
                <a:gd name="connsiteY1" fmla="*/ 8265 h 138606"/>
                <a:gd name="connsiteX2" fmla="*/ 8266 w 138630"/>
                <a:gd name="connsiteY2" fmla="*/ 51910 h 138606"/>
                <a:gd name="connsiteX3" fmla="*/ 9878 w 138630"/>
                <a:gd name="connsiteY3" fmla="*/ 53520 h 138606"/>
                <a:gd name="connsiteX4" fmla="*/ 86295 w 138630"/>
                <a:gd name="connsiteY4" fmla="*/ 129937 h 138606"/>
                <a:gd name="connsiteX5" fmla="*/ 129961 w 138630"/>
                <a:gd name="connsiteY5" fmla="*/ 129177 h 138606"/>
                <a:gd name="connsiteX6" fmla="*/ 129961 w 138630"/>
                <a:gd name="connsiteY6" fmla="*/ 86270 h 13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630" h="138606">
                  <a:moveTo>
                    <a:pt x="53498" y="9854"/>
                  </a:moveTo>
                  <a:cubicBezTo>
                    <a:pt x="41885" y="-2636"/>
                    <a:pt x="22345" y="-3348"/>
                    <a:pt x="9853" y="8265"/>
                  </a:cubicBezTo>
                  <a:cubicBezTo>
                    <a:pt x="-2637" y="19878"/>
                    <a:pt x="-3348" y="39418"/>
                    <a:pt x="8266" y="51910"/>
                  </a:cubicBezTo>
                  <a:cubicBezTo>
                    <a:pt x="8783" y="52466"/>
                    <a:pt x="9321" y="53003"/>
                    <a:pt x="9878" y="53520"/>
                  </a:cubicBezTo>
                  <a:lnTo>
                    <a:pt x="86295" y="129937"/>
                  </a:lnTo>
                  <a:cubicBezTo>
                    <a:pt x="98562" y="141786"/>
                    <a:pt x="118112" y="141446"/>
                    <a:pt x="129961" y="129177"/>
                  </a:cubicBezTo>
                  <a:cubicBezTo>
                    <a:pt x="141520" y="117210"/>
                    <a:pt x="141520" y="98237"/>
                    <a:pt x="129961" y="8627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: Shape 39">
              <a:extLst>
                <a:ext uri="{FF2B5EF4-FFF2-40B4-BE49-F238E27FC236}">
                  <a16:creationId xmlns:a16="http://schemas.microsoft.com/office/drawing/2014/main" id="{0BCA2412-4A58-4849-85C4-55872FA35763}"/>
                </a:ext>
              </a:extLst>
            </p:cNvPr>
            <p:cNvSpPr/>
            <p:nvPr/>
          </p:nvSpPr>
          <p:spPr>
            <a:xfrm>
              <a:off x="4148323" y="2035703"/>
              <a:ext cx="169848" cy="61763"/>
            </a:xfrm>
            <a:custGeom>
              <a:avLst/>
              <a:gdLst>
                <a:gd name="connsiteX0" fmla="*/ 138967 w 169848"/>
                <a:gd name="connsiteY0" fmla="*/ 0 h 61763"/>
                <a:gd name="connsiteX1" fmla="*/ 30882 w 169848"/>
                <a:gd name="connsiteY1" fmla="*/ 0 h 61763"/>
                <a:gd name="connsiteX2" fmla="*/ 0 w 169848"/>
                <a:gd name="connsiteY2" fmla="*/ 30882 h 61763"/>
                <a:gd name="connsiteX3" fmla="*/ 30882 w 169848"/>
                <a:gd name="connsiteY3" fmla="*/ 61763 h 61763"/>
                <a:gd name="connsiteX4" fmla="*/ 138967 w 169848"/>
                <a:gd name="connsiteY4" fmla="*/ 61763 h 61763"/>
                <a:gd name="connsiteX5" fmla="*/ 169849 w 169848"/>
                <a:gd name="connsiteY5" fmla="*/ 30882 h 61763"/>
                <a:gd name="connsiteX6" fmla="*/ 138967 w 169848"/>
                <a:gd name="connsiteY6" fmla="*/ 0 h 6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48" h="61763">
                  <a:moveTo>
                    <a:pt x="138967" y="0"/>
                  </a:moveTo>
                  <a:lnTo>
                    <a:pt x="30882" y="0"/>
                  </a:lnTo>
                  <a:cubicBezTo>
                    <a:pt x="13826" y="0"/>
                    <a:pt x="0" y="13826"/>
                    <a:pt x="0" y="30882"/>
                  </a:cubicBezTo>
                  <a:cubicBezTo>
                    <a:pt x="0" y="47937"/>
                    <a:pt x="13826" y="61763"/>
                    <a:pt x="30882" y="61763"/>
                  </a:cubicBezTo>
                  <a:lnTo>
                    <a:pt x="138967" y="61763"/>
                  </a:lnTo>
                  <a:cubicBezTo>
                    <a:pt x="156023" y="61763"/>
                    <a:pt x="169849" y="47937"/>
                    <a:pt x="169849" y="30882"/>
                  </a:cubicBezTo>
                  <a:cubicBezTo>
                    <a:pt x="169849" y="13826"/>
                    <a:pt x="156023" y="0"/>
                    <a:pt x="138967" y="0"/>
                  </a:cubicBezTo>
                  <a:close/>
                </a:path>
              </a:pathLst>
            </a:custGeom>
            <a:solidFill>
              <a:srgbClr val="FFCC4C"/>
            </a:solidFill>
            <a:ln w="1537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6726109" y="2490299"/>
            <a:ext cx="4713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Le </a:t>
            </a:r>
            <a:r>
              <a:rPr lang="it-IT" sz="2000" i="1" dirty="0"/>
              <a:t>ispezioni/controlli/attività economico-finanziaria per finalità antiriciclaggio </a:t>
            </a:r>
            <a:r>
              <a:rPr lang="it-IT" sz="2000" dirty="0"/>
              <a:t>sono interventi avviati, in ossequio al </a:t>
            </a:r>
            <a:r>
              <a:rPr lang="it-IT" sz="2000" i="1" dirty="0" err="1"/>
              <a:t>risk</a:t>
            </a:r>
            <a:r>
              <a:rPr lang="it-IT" sz="2000" i="1" dirty="0"/>
              <a:t> </a:t>
            </a:r>
            <a:r>
              <a:rPr lang="it-IT" sz="2000" i="1" dirty="0" err="1"/>
              <a:t>based</a:t>
            </a:r>
            <a:r>
              <a:rPr lang="it-IT" sz="2000" i="1" dirty="0"/>
              <a:t> </a:t>
            </a:r>
            <a:r>
              <a:rPr lang="it-IT" sz="2000" i="1" dirty="0" err="1"/>
              <a:t>approach</a:t>
            </a:r>
            <a:r>
              <a:rPr lang="it-IT" sz="2000" dirty="0"/>
              <a:t>, d’</a:t>
            </a:r>
            <a:r>
              <a:rPr lang="it-IT" sz="2000" i="1" dirty="0"/>
              <a:t>iniziativa </a:t>
            </a:r>
            <a:r>
              <a:rPr lang="it-IT" sz="2000" dirty="0"/>
              <a:t>dal Nucleo Speciale Polizia Valutaria e dai Reparti del Corpo da esso delegati, ovvero d’</a:t>
            </a:r>
            <a:r>
              <a:rPr lang="it-IT" sz="2000" i="1" dirty="0"/>
              <a:t>iniziativa </a:t>
            </a:r>
            <a:r>
              <a:rPr lang="it-IT" sz="2000" dirty="0"/>
              <a:t>dai singoli Reparti del Corpo quando agiscono con i poteri di polizia economico-finanziaria.</a:t>
            </a:r>
          </a:p>
        </p:txBody>
      </p:sp>
    </p:spTree>
    <p:extLst>
      <p:ext uri="{BB962C8B-B14F-4D97-AF65-F5344CB8AC3E}">
        <p14:creationId xmlns:p14="http://schemas.microsoft.com/office/powerpoint/2010/main" val="14613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ED9C-CA7D-4D43-CD62-A6C64999C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6" y="660503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FBE1957-988D-8B02-EB96-ACEC5B1EFD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8F1D3D3-D52C-28D7-FF29-1D35813EC936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087F050-223E-2CD3-FA17-872C6DEB1B40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576B6D6-17DB-1ACC-AEB4-096288E0498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BC681EBF-B65A-0227-34F6-F675DAA27377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2CD11821-D91A-48AB-7764-636E1042F2C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A35CC605-0255-3A54-1591-9A57BFA28817}"/>
              </a:ext>
            </a:extLst>
          </p:cNvPr>
          <p:cNvSpPr txBox="1"/>
          <p:nvPr/>
        </p:nvSpPr>
        <p:spPr>
          <a:xfrm>
            <a:off x="4715308" y="1811520"/>
            <a:ext cx="2761384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noProof="1">
                <a:solidFill>
                  <a:srgbClr val="C00000"/>
                </a:solidFill>
              </a:rPr>
              <a:t>Fonti di attivazione</a:t>
            </a:r>
          </a:p>
        </p:txBody>
      </p:sp>
      <p:sp>
        <p:nvSpPr>
          <p:cNvPr id="9" name="TextBox 106">
            <a:extLst>
              <a:ext uri="{FF2B5EF4-FFF2-40B4-BE49-F238E27FC236}">
                <a16:creationId xmlns:a16="http://schemas.microsoft.com/office/drawing/2014/main" id="{56F16591-9746-4B50-B65B-2B8BE37D842F}"/>
              </a:ext>
            </a:extLst>
          </p:cNvPr>
          <p:cNvSpPr txBox="1"/>
          <p:nvPr/>
        </p:nvSpPr>
        <p:spPr>
          <a:xfrm>
            <a:off x="1160003" y="2252491"/>
            <a:ext cx="9871517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/>
              <a:t>L’attività d’iniziativa può scaturire da </a:t>
            </a:r>
            <a:r>
              <a:rPr lang="it-IT" sz="2000" b="1" dirty="0"/>
              <a:t>diverse fonti di attivazione</a:t>
            </a:r>
            <a:r>
              <a:rPr lang="it-IT" sz="2000" dirty="0"/>
              <a:t> che mettono in luce indici di anomalia e di pericolosità del soggetto obbligato, tra cui: </a:t>
            </a: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74FE6A5D-96CC-AE0C-99D2-6E361D39BFEF}"/>
              </a:ext>
            </a:extLst>
          </p:cNvPr>
          <p:cNvGrpSpPr/>
          <p:nvPr/>
        </p:nvGrpSpPr>
        <p:grpSpPr>
          <a:xfrm>
            <a:off x="4376954" y="3056603"/>
            <a:ext cx="3438092" cy="3321010"/>
            <a:chOff x="4038600" y="1598605"/>
            <a:chExt cx="4114800" cy="4114800"/>
          </a:xfrm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D6EC7C76-A475-4A03-3A2C-DAAF9876EAD3}"/>
                </a:ext>
              </a:extLst>
            </p:cNvPr>
            <p:cNvSpPr/>
            <p:nvPr/>
          </p:nvSpPr>
          <p:spPr>
            <a:xfrm>
              <a:off x="6095715" y="2109879"/>
              <a:ext cx="1798043" cy="3105684"/>
            </a:xfrm>
            <a:custGeom>
              <a:avLst/>
              <a:gdLst>
                <a:gd name="connsiteX0" fmla="*/ 976422 w 1953782"/>
                <a:gd name="connsiteY0" fmla="*/ -185 h 3383489"/>
                <a:gd name="connsiteX1" fmla="*/ 1691435 w 1953782"/>
                <a:gd name="connsiteY1" fmla="*/ 2668282 h 3383489"/>
                <a:gd name="connsiteX2" fmla="*/ 976422 w 1953782"/>
                <a:gd name="connsiteY2" fmla="*/ 3383304 h 3383489"/>
                <a:gd name="connsiteX3" fmla="*/ -310 w 1953782"/>
                <a:gd name="connsiteY3" fmla="*/ 1691560 h 3383489"/>
                <a:gd name="connsiteX0" fmla="*/ 976732 w 1953782"/>
                <a:gd name="connsiteY0" fmla="*/ 0 h 3383489"/>
                <a:gd name="connsiteX1" fmla="*/ 1691745 w 1953782"/>
                <a:gd name="connsiteY1" fmla="*/ 2668467 h 3383489"/>
                <a:gd name="connsiteX2" fmla="*/ 976732 w 1953782"/>
                <a:gd name="connsiteY2" fmla="*/ 3383489 h 3383489"/>
                <a:gd name="connsiteX3" fmla="*/ 0 w 1953782"/>
                <a:gd name="connsiteY3" fmla="*/ 1691745 h 3383489"/>
                <a:gd name="connsiteX4" fmla="*/ 466060 w 1953782"/>
                <a:gd name="connsiteY4" fmla="*/ 918266 h 3383489"/>
                <a:gd name="connsiteX5" fmla="*/ 976732 w 1953782"/>
                <a:gd name="connsiteY5" fmla="*/ 0 h 3383489"/>
                <a:gd name="connsiteX0" fmla="*/ 976732 w 1953782"/>
                <a:gd name="connsiteY0" fmla="*/ 0 h 3383489"/>
                <a:gd name="connsiteX1" fmla="*/ 1691745 w 1953782"/>
                <a:gd name="connsiteY1" fmla="*/ 2668467 h 3383489"/>
                <a:gd name="connsiteX2" fmla="*/ 976732 w 1953782"/>
                <a:gd name="connsiteY2" fmla="*/ 3383489 h 3383489"/>
                <a:gd name="connsiteX3" fmla="*/ 486760 w 1953782"/>
                <a:gd name="connsiteY3" fmla="*/ 2557835 h 3383489"/>
                <a:gd name="connsiteX4" fmla="*/ 0 w 1953782"/>
                <a:gd name="connsiteY4" fmla="*/ 1691745 h 3383489"/>
                <a:gd name="connsiteX5" fmla="*/ 466060 w 1953782"/>
                <a:gd name="connsiteY5" fmla="*/ 918266 h 3383489"/>
                <a:gd name="connsiteX6" fmla="*/ 976732 w 1953782"/>
                <a:gd name="connsiteY6" fmla="*/ 0 h 3383489"/>
                <a:gd name="connsiteX0" fmla="*/ 976732 w 1953782"/>
                <a:gd name="connsiteY0" fmla="*/ 0 h 3383489"/>
                <a:gd name="connsiteX1" fmla="*/ 1691745 w 1953782"/>
                <a:gd name="connsiteY1" fmla="*/ 2668467 h 3383489"/>
                <a:gd name="connsiteX2" fmla="*/ 976732 w 1953782"/>
                <a:gd name="connsiteY2" fmla="*/ 3383489 h 3383489"/>
                <a:gd name="connsiteX3" fmla="*/ 362560 w 1953782"/>
                <a:gd name="connsiteY3" fmla="*/ 2651228 h 3383489"/>
                <a:gd name="connsiteX4" fmla="*/ 0 w 1953782"/>
                <a:gd name="connsiteY4" fmla="*/ 1691745 h 3383489"/>
                <a:gd name="connsiteX5" fmla="*/ 466060 w 1953782"/>
                <a:gd name="connsiteY5" fmla="*/ 918266 h 3383489"/>
                <a:gd name="connsiteX6" fmla="*/ 976732 w 1953782"/>
                <a:gd name="connsiteY6" fmla="*/ 0 h 3383489"/>
                <a:gd name="connsiteX0" fmla="*/ 976732 w 1953782"/>
                <a:gd name="connsiteY0" fmla="*/ 0 h 3383489"/>
                <a:gd name="connsiteX1" fmla="*/ 1691745 w 1953782"/>
                <a:gd name="connsiteY1" fmla="*/ 2668467 h 3383489"/>
                <a:gd name="connsiteX2" fmla="*/ 976732 w 1953782"/>
                <a:gd name="connsiteY2" fmla="*/ 3383489 h 3383489"/>
                <a:gd name="connsiteX3" fmla="*/ 362560 w 1953782"/>
                <a:gd name="connsiteY3" fmla="*/ 2651228 h 3383489"/>
                <a:gd name="connsiteX4" fmla="*/ 0 w 1953782"/>
                <a:gd name="connsiteY4" fmla="*/ 1691745 h 3383489"/>
                <a:gd name="connsiteX5" fmla="*/ 331510 w 1953782"/>
                <a:gd name="connsiteY5" fmla="*/ 856004 h 3383489"/>
                <a:gd name="connsiteX6" fmla="*/ 976732 w 1953782"/>
                <a:gd name="connsiteY6" fmla="*/ 0 h 33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782" h="3383489">
                  <a:moveTo>
                    <a:pt x="976732" y="0"/>
                  </a:moveTo>
                  <a:cubicBezTo>
                    <a:pt x="1911049" y="539429"/>
                    <a:pt x="2231174" y="1734150"/>
                    <a:pt x="1691745" y="2668467"/>
                  </a:cubicBezTo>
                  <a:cubicBezTo>
                    <a:pt x="1520295" y="2965438"/>
                    <a:pt x="1273693" y="3212030"/>
                    <a:pt x="976732" y="3383489"/>
                  </a:cubicBezTo>
                  <a:lnTo>
                    <a:pt x="362560" y="2651228"/>
                  </a:lnTo>
                  <a:lnTo>
                    <a:pt x="0" y="1691745"/>
                  </a:lnTo>
                  <a:lnTo>
                    <a:pt x="331510" y="856004"/>
                  </a:lnTo>
                  <a:lnTo>
                    <a:pt x="97673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D34158E7-98B9-AB18-BC65-E1864F5B64F9}"/>
                </a:ext>
              </a:extLst>
            </p:cNvPr>
            <p:cNvSpPr/>
            <p:nvPr/>
          </p:nvSpPr>
          <p:spPr>
            <a:xfrm>
              <a:off x="4297973" y="3495675"/>
              <a:ext cx="2696617" cy="1960410"/>
            </a:xfrm>
            <a:custGeom>
              <a:avLst/>
              <a:gdLst>
                <a:gd name="connsiteX0" fmla="*/ 2929876 w 2930185"/>
                <a:gd name="connsiteY0" fmla="*/ 1691559 h 1953781"/>
                <a:gd name="connsiteX1" fmla="*/ 261399 w 2930185"/>
                <a:gd name="connsiteY1" fmla="*/ 976546 h 1953781"/>
                <a:gd name="connsiteX2" fmla="*/ -310 w 2930185"/>
                <a:gd name="connsiteY2" fmla="*/ -185 h 1953781"/>
                <a:gd name="connsiteX3" fmla="*/ 1953144 w 2930185"/>
                <a:gd name="connsiteY3" fmla="*/ -185 h 1953781"/>
                <a:gd name="connsiteX0" fmla="*/ 2930186 w 2930186"/>
                <a:gd name="connsiteY0" fmla="*/ 1691744 h 1953781"/>
                <a:gd name="connsiteX1" fmla="*/ 261709 w 2930186"/>
                <a:gd name="connsiteY1" fmla="*/ 976731 h 1953781"/>
                <a:gd name="connsiteX2" fmla="*/ 0 w 2930186"/>
                <a:gd name="connsiteY2" fmla="*/ 0 h 1953781"/>
                <a:gd name="connsiteX3" fmla="*/ 949812 w 2930186"/>
                <a:gd name="connsiteY3" fmla="*/ 4797 h 1953781"/>
                <a:gd name="connsiteX4" fmla="*/ 1953454 w 2930186"/>
                <a:gd name="connsiteY4" fmla="*/ 0 h 1953781"/>
                <a:gd name="connsiteX5" fmla="*/ 2930186 w 2930186"/>
                <a:gd name="connsiteY5" fmla="*/ 1691744 h 1953781"/>
                <a:gd name="connsiteX0" fmla="*/ 2930186 w 2930186"/>
                <a:gd name="connsiteY0" fmla="*/ 1873734 h 2135771"/>
                <a:gd name="connsiteX1" fmla="*/ 261709 w 2930186"/>
                <a:gd name="connsiteY1" fmla="*/ 1158721 h 2135771"/>
                <a:gd name="connsiteX2" fmla="*/ 0 w 2930186"/>
                <a:gd name="connsiteY2" fmla="*/ 181990 h 2135771"/>
                <a:gd name="connsiteX3" fmla="*/ 939462 w 2930186"/>
                <a:gd name="connsiteY3" fmla="*/ 0 h 2135771"/>
                <a:gd name="connsiteX4" fmla="*/ 1953454 w 2930186"/>
                <a:gd name="connsiteY4" fmla="*/ 181990 h 2135771"/>
                <a:gd name="connsiteX5" fmla="*/ 2930186 w 2930186"/>
                <a:gd name="connsiteY5" fmla="*/ 1873734 h 213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0186" h="2135771">
                  <a:moveTo>
                    <a:pt x="2930186" y="1873734"/>
                  </a:moveTo>
                  <a:cubicBezTo>
                    <a:pt x="1995859" y="2413164"/>
                    <a:pt x="801138" y="2093039"/>
                    <a:pt x="261709" y="1158721"/>
                  </a:cubicBezTo>
                  <a:cubicBezTo>
                    <a:pt x="90259" y="861751"/>
                    <a:pt x="0" y="524890"/>
                    <a:pt x="0" y="181990"/>
                  </a:cubicBezTo>
                  <a:lnTo>
                    <a:pt x="939462" y="0"/>
                  </a:lnTo>
                  <a:lnTo>
                    <a:pt x="1953454" y="181990"/>
                  </a:lnTo>
                  <a:lnTo>
                    <a:pt x="2930186" y="187373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E08DA349-DAA2-D2A7-99BA-14BEFCC05B61}"/>
                </a:ext>
              </a:extLst>
            </p:cNvPr>
            <p:cNvSpPr/>
            <p:nvPr/>
          </p:nvSpPr>
          <p:spPr>
            <a:xfrm>
              <a:off x="4298259" y="1869819"/>
              <a:ext cx="2696616" cy="1793072"/>
            </a:xfrm>
            <a:custGeom>
              <a:avLst/>
              <a:gdLst>
                <a:gd name="connsiteX0" fmla="*/ -310 w 2930185"/>
                <a:gd name="connsiteY0" fmla="*/ 1953278 h 1953463"/>
                <a:gd name="connsiteX1" fmla="*/ 1953144 w 2930185"/>
                <a:gd name="connsiteY1" fmla="*/ -185 h 1953463"/>
                <a:gd name="connsiteX2" fmla="*/ 2929876 w 2930185"/>
                <a:gd name="connsiteY2" fmla="*/ 261533 h 1953463"/>
                <a:gd name="connsiteX3" fmla="*/ 1953144 w 2930185"/>
                <a:gd name="connsiteY3" fmla="*/ 1953278 h 195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185" h="1953463">
                  <a:moveTo>
                    <a:pt x="-310" y="1953278"/>
                  </a:moveTo>
                  <a:cubicBezTo>
                    <a:pt x="-310" y="874410"/>
                    <a:pt x="874275" y="-185"/>
                    <a:pt x="1953144" y="-185"/>
                  </a:cubicBezTo>
                  <a:cubicBezTo>
                    <a:pt x="2296044" y="-185"/>
                    <a:pt x="2632905" y="90083"/>
                    <a:pt x="2929876" y="261533"/>
                  </a:cubicBezTo>
                  <a:lnTo>
                    <a:pt x="1953144" y="1953278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2">
              <a:extLst>
                <a:ext uri="{FF2B5EF4-FFF2-40B4-BE49-F238E27FC236}">
                  <a16:creationId xmlns:a16="http://schemas.microsoft.com/office/drawing/2014/main" id="{05E77B55-EEA9-BE17-D4E5-F86345100B62}"/>
                </a:ext>
              </a:extLst>
            </p:cNvPr>
            <p:cNvSpPr/>
            <p:nvPr/>
          </p:nvSpPr>
          <p:spPr>
            <a:xfrm>
              <a:off x="6839058" y="1899553"/>
              <a:ext cx="1314342" cy="3393678"/>
            </a:xfrm>
            <a:custGeom>
              <a:avLst/>
              <a:gdLst>
                <a:gd name="connsiteX0" fmla="*/ 298690 w 1428185"/>
                <a:gd name="connsiteY0" fmla="*/ 0 h 3697245"/>
                <a:gd name="connsiteX1" fmla="*/ 1132107 w 1428185"/>
                <a:gd name="connsiteY1" fmla="*/ 3054313 h 3697245"/>
                <a:gd name="connsiteX2" fmla="*/ 580397 w 1428185"/>
                <a:gd name="connsiteY2" fmla="*/ 3697245 h 3697245"/>
                <a:gd name="connsiteX3" fmla="*/ 161283 w 1428185"/>
                <a:gd name="connsiteY3" fmla="*/ 3620275 h 3697245"/>
                <a:gd name="connsiteX4" fmla="*/ 273056 w 1428185"/>
                <a:gd name="connsiteY4" fmla="*/ 3169793 h 3697245"/>
                <a:gd name="connsiteX5" fmla="*/ 413933 w 1428185"/>
                <a:gd name="connsiteY5" fmla="*/ 857517 h 3697245"/>
                <a:gd name="connsiteX6" fmla="*/ 0 w 1428185"/>
                <a:gd name="connsiteY6" fmla="*/ 522401 h 369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185" h="3697245">
                  <a:moveTo>
                    <a:pt x="298690" y="0"/>
                  </a:moveTo>
                  <a:cubicBezTo>
                    <a:pt x="1373586" y="611981"/>
                    <a:pt x="1746718" y="1979438"/>
                    <a:pt x="1132107" y="3054313"/>
                  </a:cubicBezTo>
                  <a:cubicBezTo>
                    <a:pt x="990697" y="3301616"/>
                    <a:pt x="803455" y="3519826"/>
                    <a:pt x="580397" y="3697245"/>
                  </a:cubicBezTo>
                  <a:lnTo>
                    <a:pt x="161283" y="3620275"/>
                  </a:lnTo>
                  <a:lnTo>
                    <a:pt x="273056" y="3169793"/>
                  </a:lnTo>
                  <a:cubicBezTo>
                    <a:pt x="951311" y="2568515"/>
                    <a:pt x="1014382" y="1533270"/>
                    <a:pt x="413933" y="857517"/>
                  </a:cubicBezTo>
                  <a:cubicBezTo>
                    <a:pt x="295259" y="723958"/>
                    <a:pt x="155429" y="610752"/>
                    <a:pt x="0" y="522401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EE5C33F0-2E51-A13F-3057-87DA51AC5886}"/>
                </a:ext>
              </a:extLst>
            </p:cNvPr>
            <p:cNvSpPr/>
            <p:nvPr/>
          </p:nvSpPr>
          <p:spPr>
            <a:xfrm>
              <a:off x="4040089" y="1598605"/>
              <a:ext cx="2948601" cy="2064285"/>
            </a:xfrm>
            <a:custGeom>
              <a:avLst/>
              <a:gdLst>
                <a:gd name="connsiteX0" fmla="*/ 2228446 w 3203996"/>
                <a:gd name="connsiteY0" fmla="*/ 20 h 2248937"/>
                <a:gd name="connsiteX1" fmla="*/ 3061096 w 3203996"/>
                <a:gd name="connsiteY1" fmla="*/ 156349 h 2248937"/>
                <a:gd name="connsiteX2" fmla="*/ 3203996 w 3203996"/>
                <a:gd name="connsiteY2" fmla="*/ 557798 h 2248937"/>
                <a:gd name="connsiteX3" fmla="*/ 2757980 w 3203996"/>
                <a:gd name="connsiteY3" fmla="*/ 686240 h 2248937"/>
                <a:gd name="connsiteX4" fmla="*/ 685052 w 3203996"/>
                <a:gd name="connsiteY4" fmla="*/ 1720375 h 2248937"/>
                <a:gd name="connsiteX5" fmla="*/ 601800 w 3203996"/>
                <a:gd name="connsiteY5" fmla="*/ 2246410 h 2248937"/>
                <a:gd name="connsiteX6" fmla="*/ 42 w 3203996"/>
                <a:gd name="connsiteY6" fmla="*/ 2248937 h 2248937"/>
                <a:gd name="connsiteX7" fmla="*/ 2228446 w 3203996"/>
                <a:gd name="connsiteY7" fmla="*/ 20 h 22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3996" h="2248937">
                  <a:moveTo>
                    <a:pt x="2228446" y="20"/>
                  </a:moveTo>
                  <a:cubicBezTo>
                    <a:pt x="2513322" y="-1167"/>
                    <a:pt x="2795919" y="51885"/>
                    <a:pt x="3061096" y="156349"/>
                  </a:cubicBezTo>
                  <a:lnTo>
                    <a:pt x="3203996" y="557798"/>
                  </a:lnTo>
                  <a:lnTo>
                    <a:pt x="2757980" y="686240"/>
                  </a:lnTo>
                  <a:cubicBezTo>
                    <a:pt x="1898131" y="399493"/>
                    <a:pt x="970047" y="862495"/>
                    <a:pt x="685052" y="1720375"/>
                  </a:cubicBezTo>
                  <a:cubicBezTo>
                    <a:pt x="628723" y="1889929"/>
                    <a:pt x="600600" y="2067629"/>
                    <a:pt x="601800" y="2246410"/>
                  </a:cubicBezTo>
                  <a:lnTo>
                    <a:pt x="42" y="2248937"/>
                  </a:lnTo>
                  <a:cubicBezTo>
                    <a:pt x="-7415" y="1012059"/>
                    <a:pt x="990272" y="5189"/>
                    <a:pt x="2228446" y="2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id="{446555AB-D7E2-E87E-3891-49C4A746170D}"/>
                </a:ext>
              </a:extLst>
            </p:cNvPr>
            <p:cNvSpPr/>
            <p:nvPr/>
          </p:nvSpPr>
          <p:spPr>
            <a:xfrm>
              <a:off x="4038600" y="3661201"/>
              <a:ext cx="3076305" cy="2052204"/>
            </a:xfrm>
            <a:custGeom>
              <a:avLst/>
              <a:gdLst>
                <a:gd name="connsiteX0" fmla="*/ 276215 w 3342761"/>
                <a:gd name="connsiteY0" fmla="*/ 0 h 2235775"/>
                <a:gd name="connsiteX1" fmla="*/ 610457 w 3342761"/>
                <a:gd name="connsiteY1" fmla="*/ 322040 h 2235775"/>
                <a:gd name="connsiteX2" fmla="*/ 2542508 w 3342761"/>
                <a:gd name="connsiteY2" fmla="*/ 1600181 h 2235775"/>
                <a:gd name="connsiteX3" fmla="*/ 3039694 w 3342761"/>
                <a:gd name="connsiteY3" fmla="*/ 1409262 h 2235775"/>
                <a:gd name="connsiteX4" fmla="*/ 3342761 w 3342761"/>
                <a:gd name="connsiteY4" fmla="*/ 1929136 h 2235775"/>
                <a:gd name="connsiteX5" fmla="*/ 280940 w 3342761"/>
                <a:gd name="connsiteY5" fmla="*/ 1123740 h 2235775"/>
                <a:gd name="connsiteX6" fmla="*/ 0 w 3342761"/>
                <a:gd name="connsiteY6" fmla="*/ 324479 h 223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761" h="2235775">
                  <a:moveTo>
                    <a:pt x="276215" y="0"/>
                  </a:moveTo>
                  <a:lnTo>
                    <a:pt x="610457" y="322040"/>
                  </a:lnTo>
                  <a:cubicBezTo>
                    <a:pt x="792051" y="1210065"/>
                    <a:pt x="1657064" y="1782308"/>
                    <a:pt x="2542508" y="1600181"/>
                  </a:cubicBezTo>
                  <a:cubicBezTo>
                    <a:pt x="2717511" y="1564186"/>
                    <a:pt x="2885465" y="1499692"/>
                    <a:pt x="3039694" y="1409262"/>
                  </a:cubicBezTo>
                  <a:lnTo>
                    <a:pt x="3342761" y="1929136"/>
                  </a:lnTo>
                  <a:cubicBezTo>
                    <a:pt x="2275322" y="2554033"/>
                    <a:pt x="904504" y="2193446"/>
                    <a:pt x="280940" y="1123740"/>
                  </a:cubicBezTo>
                  <a:cubicBezTo>
                    <a:pt x="137474" y="877624"/>
                    <a:pt x="42120" y="606362"/>
                    <a:pt x="0" y="324479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D9A41C-C39C-0031-122C-015FF9270290}"/>
              </a:ext>
            </a:extLst>
          </p:cNvPr>
          <p:cNvSpPr txBox="1"/>
          <p:nvPr/>
        </p:nvSpPr>
        <p:spPr>
          <a:xfrm>
            <a:off x="1160571" y="3223445"/>
            <a:ext cx="2926080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Gli </a:t>
            </a:r>
            <a:r>
              <a:rPr lang="it-IT" sz="1600" b="1" dirty="0"/>
              <a:t>elementi conoscitivi in possesso del Reparto</a:t>
            </a:r>
            <a:r>
              <a:rPr lang="it-IT" sz="1600" dirty="0"/>
              <a:t>, sulla base dei precedenti fiscali, penali e di polizia o di pregresse attività di polizia economico finanziaria </a:t>
            </a:r>
            <a:endParaRPr lang="en-US" sz="1600" b="1" noProof="1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4D9A41C-C39C-0031-122C-015FF9270290}"/>
              </a:ext>
            </a:extLst>
          </p:cNvPr>
          <p:cNvSpPr txBox="1"/>
          <p:nvPr/>
        </p:nvSpPr>
        <p:spPr>
          <a:xfrm>
            <a:off x="8474953" y="3193614"/>
            <a:ext cx="2926080" cy="304698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Gli </a:t>
            </a:r>
            <a:r>
              <a:rPr lang="it-IT" sz="1600" b="1" i="1" dirty="0"/>
              <a:t>input</a:t>
            </a:r>
            <a:r>
              <a:rPr lang="it-IT" sz="1600" i="1" dirty="0"/>
              <a:t> </a:t>
            </a:r>
            <a:r>
              <a:rPr lang="it-IT" sz="1600" dirty="0"/>
              <a:t>provenienti a titolo esemplificativo, anche per il tramite del </a:t>
            </a:r>
            <a:r>
              <a:rPr lang="it-IT" sz="1600" b="1" dirty="0"/>
              <a:t>Nucleo Speciale Polizia Valutaria</a:t>
            </a:r>
            <a:r>
              <a:rPr lang="it-IT" sz="1600" dirty="0"/>
              <a:t>, dalle </a:t>
            </a:r>
            <a:r>
              <a:rPr lang="it-IT" sz="1600" b="1" dirty="0"/>
              <a:t>Autorità di vigilanza</a:t>
            </a:r>
            <a:r>
              <a:rPr lang="it-IT" sz="1600" dirty="0"/>
              <a:t> relativamente ai soggetti sottoposti alla loro supervisione, dal Ministero delle Imprese e del Made in </a:t>
            </a:r>
            <a:r>
              <a:rPr lang="it-IT" sz="1600" dirty="0" err="1"/>
              <a:t>Italy</a:t>
            </a:r>
            <a:r>
              <a:rPr lang="it-IT" sz="1600" dirty="0"/>
              <a:t> (per le società fiduciarie “statiche” ex legge n. 1966/1999), dal C.A.S.A., ovvero dall’Organismo Agenti e Mediatori (O.A.M.) </a:t>
            </a:r>
            <a:endParaRPr lang="en-US" sz="1600" b="1" noProof="1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4D9A41C-C39C-0031-122C-015FF9270290}"/>
              </a:ext>
            </a:extLst>
          </p:cNvPr>
          <p:cNvSpPr txBox="1"/>
          <p:nvPr/>
        </p:nvSpPr>
        <p:spPr>
          <a:xfrm>
            <a:off x="1173640" y="5040414"/>
            <a:ext cx="2926080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/>
              <a:t>Le </a:t>
            </a:r>
            <a:r>
              <a:rPr lang="it-IT" sz="1600" b="1" dirty="0"/>
              <a:t>richieste</a:t>
            </a:r>
            <a:r>
              <a:rPr lang="it-IT" sz="1600" dirty="0"/>
              <a:t>, le </a:t>
            </a:r>
            <a:r>
              <a:rPr lang="it-IT" sz="1600" b="1" dirty="0"/>
              <a:t>attivazioni</a:t>
            </a:r>
            <a:r>
              <a:rPr lang="it-IT" sz="1600" dirty="0"/>
              <a:t> e le </a:t>
            </a:r>
            <a:r>
              <a:rPr lang="it-IT" sz="1600" b="1" dirty="0"/>
              <a:t>segnalazioni</a:t>
            </a:r>
            <a:r>
              <a:rPr lang="it-IT" sz="1600" dirty="0"/>
              <a:t> provenienti da altri Reparti del Corpo, da Comandi Superiori o dai Reparti Speciali, nonché dal Comando Generale </a:t>
            </a:r>
            <a:endParaRPr lang="en-US" sz="1600" b="1" noProof="1"/>
          </a:p>
        </p:txBody>
      </p:sp>
    </p:spTree>
    <p:extLst>
      <p:ext uri="{BB962C8B-B14F-4D97-AF65-F5344CB8AC3E}">
        <p14:creationId xmlns:p14="http://schemas.microsoft.com/office/powerpoint/2010/main" val="17937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DA3F-9605-DE7C-4DAF-E6C11E679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6" y="640675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5EF1C82-CAA9-3B92-3A1F-6D1414321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312501F-A637-4825-2D0D-EC95A950966F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F8466F3-F1CA-D45C-4763-74E4DB84CEA3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F259631-3499-6EED-2BDA-EAFE70A24CE6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389CE806-7DDB-A733-BE14-16C7C08CF608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925F1C90-77C7-D0F6-1D87-A51DE058E7A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5359E9C4-C580-E203-F803-84C74DC7C7E1}"/>
              </a:ext>
            </a:extLst>
          </p:cNvPr>
          <p:cNvSpPr txBox="1"/>
          <p:nvPr/>
        </p:nvSpPr>
        <p:spPr>
          <a:xfrm>
            <a:off x="4715308" y="1811520"/>
            <a:ext cx="2761384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noProof="1">
                <a:solidFill>
                  <a:srgbClr val="C00000"/>
                </a:solidFill>
              </a:rPr>
              <a:t>Fonti di attivazione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839F1EF1-A50B-5E8E-922E-83377FCCE07A}"/>
              </a:ext>
            </a:extLst>
          </p:cNvPr>
          <p:cNvSpPr txBox="1"/>
          <p:nvPr/>
        </p:nvSpPr>
        <p:spPr>
          <a:xfrm>
            <a:off x="1007835" y="2507364"/>
            <a:ext cx="508635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200" b="1" noProof="1">
                <a:solidFill>
                  <a:srgbClr val="C00000"/>
                </a:solidFill>
              </a:rPr>
              <a:t>Interventi “centralizzati”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92B8CF52-F847-C69B-5059-D0C8D9B86BE1}"/>
              </a:ext>
            </a:extLst>
          </p:cNvPr>
          <p:cNvSpPr txBox="1"/>
          <p:nvPr/>
        </p:nvSpPr>
        <p:spPr>
          <a:xfrm>
            <a:off x="1007835" y="3085743"/>
            <a:ext cx="5086350" cy="31700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it-IT" sz="2000" dirty="0"/>
              <a:t>Si fa riferimento ai </a:t>
            </a:r>
            <a:r>
              <a:rPr lang="it-IT" sz="2000" b="1" i="1" dirty="0"/>
              <a:t>lavori a “progetto”</a:t>
            </a:r>
            <a:r>
              <a:rPr lang="it-IT" sz="2000" i="1" dirty="0"/>
              <a:t> </a:t>
            </a:r>
            <a:r>
              <a:rPr lang="it-IT" sz="2000" dirty="0"/>
              <a:t>ovvero alle </a:t>
            </a:r>
            <a:r>
              <a:rPr lang="it-IT" sz="2000" b="1" i="1" dirty="0"/>
              <a:t>analisi di contesto e di rischio</a:t>
            </a:r>
            <a:r>
              <a:rPr lang="it-IT" sz="2000" i="1" dirty="0"/>
              <a:t> </a:t>
            </a:r>
            <a:r>
              <a:rPr lang="it-IT" sz="2000" dirty="0"/>
              <a:t>sviluppati dai Reparti Speciali. </a:t>
            </a:r>
          </a:p>
          <a:p>
            <a:pPr algn="just"/>
            <a:r>
              <a:rPr lang="it-IT" sz="2000" dirty="0"/>
              <a:t>Trattasi di approfondimenti eseguiti nell’ambito di </a:t>
            </a:r>
            <a:r>
              <a:rPr lang="it-IT" sz="2000" b="1" dirty="0"/>
              <a:t>diversificati settori economici e segmenti operativi</a:t>
            </a:r>
            <a:r>
              <a:rPr lang="it-IT" sz="2000" dirty="0"/>
              <a:t>, condotti secondo le </a:t>
            </a:r>
            <a:r>
              <a:rPr lang="it-IT" sz="2000" b="1" dirty="0"/>
              <a:t>tecniche di </a:t>
            </a:r>
            <a:r>
              <a:rPr lang="it-IT" sz="2000" b="1" i="1" dirty="0" err="1"/>
              <a:t>project</a:t>
            </a:r>
            <a:r>
              <a:rPr lang="it-IT" sz="2000" b="1" i="1" dirty="0"/>
              <a:t> management</a:t>
            </a:r>
            <a:r>
              <a:rPr lang="it-IT" sz="2000" dirty="0"/>
              <a:t>, con metodologie, risorse e tempi predefiniti, finalizzati all’individuazione di posizioni soggettive caratterizzate da profili di particolare rischiosità.</a:t>
            </a:r>
          </a:p>
        </p:txBody>
      </p:sp>
      <p:pic>
        <p:nvPicPr>
          <p:cNvPr id="11" name="Picture 4" descr="A black and blue calendar with blue buttons&#10;&#10;Description automatically generated">
            <a:extLst>
              <a:ext uri="{FF2B5EF4-FFF2-40B4-BE49-F238E27FC236}">
                <a16:creationId xmlns:a16="http://schemas.microsoft.com/office/drawing/2014/main" id="{BEC70BD8-59E0-12A0-8BBD-4E5549EC0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82" y="2476397"/>
            <a:ext cx="4216837" cy="42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EF61-430F-A3AA-4837-2F367BE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4" y="7266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BC0D681-C05E-AC61-7967-D534F1AF8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D4BB3BE-A733-9E6B-4947-E484E42BAE34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90CCB73-0A4E-49B8-BCA9-D45D3355D12C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0548D15-BF7C-B221-A029-D48DB655037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A700698D-836B-288F-0BC3-891962703A41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EF22E185-8BE6-E73E-D101-D4BCEC9822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4C881F82-810C-A3EF-21DC-1B1E0722C8E6}"/>
              </a:ext>
            </a:extLst>
          </p:cNvPr>
          <p:cNvSpPr txBox="1"/>
          <p:nvPr/>
        </p:nvSpPr>
        <p:spPr>
          <a:xfrm>
            <a:off x="3921551" y="1862369"/>
            <a:ext cx="434575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Competenze Reparti GDF</a:t>
            </a: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2956A07-D9E7-D003-22DB-405567F12A8D}"/>
              </a:ext>
            </a:extLst>
          </p:cNvPr>
          <p:cNvSpPr/>
          <p:nvPr/>
        </p:nvSpPr>
        <p:spPr>
          <a:xfrm>
            <a:off x="5682868" y="2407619"/>
            <a:ext cx="326791" cy="2068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191"/>
                </a:moveTo>
                <a:lnTo>
                  <a:pt x="10898" y="9098"/>
                </a:lnTo>
                <a:cubicBezTo>
                  <a:pt x="10115" y="9004"/>
                  <a:pt x="9658" y="8856"/>
                  <a:pt x="9658" y="8709"/>
                </a:cubicBezTo>
                <a:lnTo>
                  <a:pt x="9658" y="777"/>
                </a:lnTo>
                <a:cubicBezTo>
                  <a:pt x="9658" y="347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347"/>
                  <a:pt x="0" y="777"/>
                </a:cubicBezTo>
                <a:lnTo>
                  <a:pt x="0" y="20823"/>
                </a:lnTo>
                <a:cubicBezTo>
                  <a:pt x="0" y="21253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253"/>
                  <a:pt x="9658" y="20823"/>
                </a:cubicBezTo>
                <a:lnTo>
                  <a:pt x="9658" y="12470"/>
                </a:lnTo>
                <a:cubicBezTo>
                  <a:pt x="9658" y="12313"/>
                  <a:pt x="10115" y="12166"/>
                  <a:pt x="10898" y="12082"/>
                </a:cubicBezTo>
                <a:lnTo>
                  <a:pt x="19969" y="10989"/>
                </a:lnTo>
                <a:cubicBezTo>
                  <a:pt x="21600" y="10779"/>
                  <a:pt x="21600" y="10390"/>
                  <a:pt x="19969" y="10191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5571D826-3079-8B64-15CF-F1B68F198938}"/>
              </a:ext>
            </a:extLst>
          </p:cNvPr>
          <p:cNvSpPr/>
          <p:nvPr/>
        </p:nvSpPr>
        <p:spPr>
          <a:xfrm>
            <a:off x="5682868" y="4651627"/>
            <a:ext cx="326791" cy="2069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721"/>
                </a:moveTo>
                <a:lnTo>
                  <a:pt x="10898" y="9629"/>
                </a:lnTo>
                <a:cubicBezTo>
                  <a:pt x="10115" y="9535"/>
                  <a:pt x="9658" y="9388"/>
                  <a:pt x="9658" y="9241"/>
                </a:cubicBezTo>
                <a:lnTo>
                  <a:pt x="9658" y="777"/>
                </a:lnTo>
                <a:cubicBezTo>
                  <a:pt x="9658" y="347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347"/>
                  <a:pt x="0" y="777"/>
                </a:cubicBezTo>
                <a:lnTo>
                  <a:pt x="0" y="20823"/>
                </a:lnTo>
                <a:cubicBezTo>
                  <a:pt x="0" y="21253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253"/>
                  <a:pt x="9658" y="20823"/>
                </a:cubicBezTo>
                <a:lnTo>
                  <a:pt x="9658" y="13000"/>
                </a:lnTo>
                <a:cubicBezTo>
                  <a:pt x="9658" y="12842"/>
                  <a:pt x="10115" y="12695"/>
                  <a:pt x="10898" y="12611"/>
                </a:cubicBezTo>
                <a:lnTo>
                  <a:pt x="19969" y="11519"/>
                </a:lnTo>
                <a:cubicBezTo>
                  <a:pt x="21600" y="11309"/>
                  <a:pt x="21600" y="10921"/>
                  <a:pt x="19969" y="10721"/>
                </a:cubicBezTo>
                <a:close/>
              </a:path>
            </a:pathLst>
          </a:custGeom>
          <a:solidFill>
            <a:srgbClr val="9BBB59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BD762220-6BB3-C78B-420F-CB965447EE5E}"/>
              </a:ext>
            </a:extLst>
          </p:cNvPr>
          <p:cNvSpPr txBox="1"/>
          <p:nvPr/>
        </p:nvSpPr>
        <p:spPr>
          <a:xfrm>
            <a:off x="6009659" y="4935686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32F47FCC-6C6E-8B7F-6EA9-A34F5B8FA6C9}"/>
              </a:ext>
            </a:extLst>
          </p:cNvPr>
          <p:cNvSpPr txBox="1"/>
          <p:nvPr/>
        </p:nvSpPr>
        <p:spPr>
          <a:xfrm>
            <a:off x="6009659" y="2692968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01</a:t>
            </a: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5F6B0075-B673-905D-F4EF-5F3A42E631FA}"/>
              </a:ext>
            </a:extLst>
          </p:cNvPr>
          <p:cNvSpPr txBox="1"/>
          <p:nvPr/>
        </p:nvSpPr>
        <p:spPr>
          <a:xfrm>
            <a:off x="7479474" y="3185410"/>
            <a:ext cx="3924785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Tipologia del soggetto vigilato</a:t>
            </a:r>
            <a:endParaRPr kumimoji="0" lang="en-US" sz="2400" b="1" i="1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2CEA874C-7A1C-EB9D-8400-38D7069F813D}"/>
              </a:ext>
            </a:extLst>
          </p:cNvPr>
          <p:cNvSpPr txBox="1"/>
          <p:nvPr/>
        </p:nvSpPr>
        <p:spPr>
          <a:xfrm>
            <a:off x="7481492" y="4532424"/>
            <a:ext cx="3924785" cy="230832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Sede e volume d’affari, ricavi o compensi dell’operatore da sottoporre a ispezione/controllo/attività economico-finanziaria per finalità antiriciclaggio </a:t>
            </a:r>
            <a:endParaRPr kumimoji="0" lang="en-US" sz="2400" b="1" i="1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33B2C6B3-BB13-9FFE-80B3-914830B7EFA8}"/>
              </a:ext>
            </a:extLst>
          </p:cNvPr>
          <p:cNvSpPr txBox="1"/>
          <p:nvPr/>
        </p:nvSpPr>
        <p:spPr>
          <a:xfrm>
            <a:off x="1311421" y="3802053"/>
            <a:ext cx="3179027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ordinari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base ai quali ripartire le competenze d’intervento antiriciclaggio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due</a:t>
            </a:r>
          </a:p>
        </p:txBody>
      </p:sp>
    </p:spTree>
    <p:extLst>
      <p:ext uri="{BB962C8B-B14F-4D97-AF65-F5344CB8AC3E}">
        <p14:creationId xmlns:p14="http://schemas.microsoft.com/office/powerpoint/2010/main" val="4146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138AE-B588-21F5-BCCC-E133B547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2" y="800407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5A7B452-5AAF-FF0E-0172-DAC43DF2F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1515E30D-259A-4D99-AAA5-10AB8F972EF9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A4AE5E44-72A6-8CCF-DFE4-0A13709191C9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7506BBB-ADC0-3C28-34E5-C02ACFF1022B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E7CA74BB-668C-A4AA-BEF4-AB6565B728A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5624A584-2640-2EA7-0D25-C78D6F05E1D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2A41E01-2E9D-D718-BC8C-521F2703B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961230"/>
              </p:ext>
            </p:extLst>
          </p:nvPr>
        </p:nvGraphicFramePr>
        <p:xfrm>
          <a:off x="250520" y="1789560"/>
          <a:ext cx="11835545" cy="487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648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8E740-23C2-CE22-4941-2427B4C9A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8" y="626056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0388B4C-1998-8661-3749-7A505BA41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65E8BBA-1103-3CE4-E53D-B47B342F7CEC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CC9567B-F054-2820-4987-14CF525AD941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7D00CED-3EA7-DC32-4B13-EF444FFFCA96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685A993E-166C-2662-41C5-0C282DA95EE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5850EF9C-482E-717E-E62C-D7A5A3585CA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48511A9B-85D7-5735-633F-1ECB5A58CEA8}"/>
              </a:ext>
            </a:extLst>
          </p:cNvPr>
          <p:cNvSpPr txBox="1"/>
          <p:nvPr/>
        </p:nvSpPr>
        <p:spPr>
          <a:xfrm>
            <a:off x="4683020" y="1800813"/>
            <a:ext cx="276138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Avvio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7448A788-8429-F568-D1B3-93727400432A}"/>
              </a:ext>
            </a:extLst>
          </p:cNvPr>
          <p:cNvSpPr txBox="1"/>
          <p:nvPr/>
        </p:nvSpPr>
        <p:spPr>
          <a:xfrm>
            <a:off x="7645114" y="3328403"/>
            <a:ext cx="3386860" cy="224676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2800" dirty="0"/>
              <a:t>Gli </a:t>
            </a:r>
            <a:r>
              <a:rPr lang="it-IT" sz="2800" b="1" dirty="0">
                <a:solidFill>
                  <a:srgbClr val="C00000"/>
                </a:solidFill>
              </a:rPr>
              <a:t>interventi antiriciclaggio</a:t>
            </a:r>
            <a:r>
              <a:rPr lang="it-IT" sz="2800" dirty="0"/>
              <a:t>, tendenzialmente, sono eseguiti secondo uno </a:t>
            </a:r>
            <a:r>
              <a:rPr lang="it-IT" sz="2800" b="1" dirty="0">
                <a:solidFill>
                  <a:srgbClr val="C00000"/>
                </a:solidFill>
              </a:rPr>
              <a:t>schema articolato</a:t>
            </a:r>
            <a:endParaRPr lang="en-US" sz="2800" b="1" cap="all" noProof="1">
              <a:solidFill>
                <a:srgbClr val="C00000"/>
              </a:solidFill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D250ADB-DA17-8D97-9963-7B43DA72DA75}"/>
              </a:ext>
            </a:extLst>
          </p:cNvPr>
          <p:cNvSpPr/>
          <p:nvPr/>
        </p:nvSpPr>
        <p:spPr>
          <a:xfrm>
            <a:off x="-52103" y="6200668"/>
            <a:ext cx="577588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8" y="0"/>
                </a:moveTo>
                <a:lnTo>
                  <a:pt x="1311" y="0"/>
                </a:lnTo>
                <a:lnTo>
                  <a:pt x="0" y="2092"/>
                </a:lnTo>
                <a:lnTo>
                  <a:pt x="10513" y="2092"/>
                </a:lnTo>
                <a:lnTo>
                  <a:pt x="15947" y="10787"/>
                </a:lnTo>
                <a:lnTo>
                  <a:pt x="10513" y="19483"/>
                </a:lnTo>
                <a:lnTo>
                  <a:pt x="0" y="19483"/>
                </a:lnTo>
                <a:lnTo>
                  <a:pt x="1311" y="21600"/>
                </a:lnTo>
                <a:lnTo>
                  <a:pt x="14828" y="21600"/>
                </a:lnTo>
                <a:lnTo>
                  <a:pt x="21600" y="10787"/>
                </a:lnTo>
                <a:close/>
              </a:path>
            </a:pathLst>
          </a:custGeom>
          <a:solidFill>
            <a:srgbClr val="95373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D85C67BB-7933-B006-D7E5-65FCBA97A1E7}"/>
              </a:ext>
            </a:extLst>
          </p:cNvPr>
          <p:cNvSpPr/>
          <p:nvPr/>
        </p:nvSpPr>
        <p:spPr>
          <a:xfrm>
            <a:off x="-59405" y="2092902"/>
            <a:ext cx="580509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62" y="0"/>
                </a:moveTo>
                <a:lnTo>
                  <a:pt x="1413" y="0"/>
                </a:lnTo>
                <a:lnTo>
                  <a:pt x="0" y="2268"/>
                </a:lnTo>
                <a:lnTo>
                  <a:pt x="10569" y="2268"/>
                </a:lnTo>
                <a:lnTo>
                  <a:pt x="15976" y="10989"/>
                </a:lnTo>
                <a:lnTo>
                  <a:pt x="10569" y="19684"/>
                </a:lnTo>
                <a:lnTo>
                  <a:pt x="217" y="19684"/>
                </a:lnTo>
                <a:lnTo>
                  <a:pt x="1413" y="21600"/>
                </a:lnTo>
                <a:lnTo>
                  <a:pt x="14862" y="21600"/>
                </a:lnTo>
                <a:lnTo>
                  <a:pt x="21600" y="107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15A46450-3F9E-D3BF-A7A6-663FC2A50FEE}"/>
              </a:ext>
            </a:extLst>
          </p:cNvPr>
          <p:cNvSpPr/>
          <p:nvPr/>
        </p:nvSpPr>
        <p:spPr>
          <a:xfrm>
            <a:off x="305694" y="5516042"/>
            <a:ext cx="577588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8" y="0"/>
                </a:moveTo>
                <a:lnTo>
                  <a:pt x="1311" y="0"/>
                </a:lnTo>
                <a:lnTo>
                  <a:pt x="0" y="2092"/>
                </a:lnTo>
                <a:lnTo>
                  <a:pt x="10513" y="2092"/>
                </a:lnTo>
                <a:lnTo>
                  <a:pt x="15947" y="10787"/>
                </a:lnTo>
                <a:lnTo>
                  <a:pt x="10513" y="19508"/>
                </a:lnTo>
                <a:lnTo>
                  <a:pt x="0" y="19508"/>
                </a:lnTo>
                <a:lnTo>
                  <a:pt x="1311" y="21600"/>
                </a:lnTo>
                <a:lnTo>
                  <a:pt x="14828" y="21600"/>
                </a:lnTo>
                <a:lnTo>
                  <a:pt x="21600" y="1078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DBBBBDA2-1672-C4CC-4E27-50200D6BD913}"/>
              </a:ext>
            </a:extLst>
          </p:cNvPr>
          <p:cNvSpPr/>
          <p:nvPr/>
        </p:nvSpPr>
        <p:spPr>
          <a:xfrm>
            <a:off x="305694" y="2777530"/>
            <a:ext cx="577588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8" y="0"/>
                </a:moveTo>
                <a:lnTo>
                  <a:pt x="1311" y="0"/>
                </a:lnTo>
                <a:lnTo>
                  <a:pt x="0" y="2117"/>
                </a:lnTo>
                <a:lnTo>
                  <a:pt x="10513" y="2117"/>
                </a:lnTo>
                <a:lnTo>
                  <a:pt x="15947" y="10813"/>
                </a:lnTo>
                <a:lnTo>
                  <a:pt x="10513" y="19508"/>
                </a:lnTo>
                <a:lnTo>
                  <a:pt x="0" y="19508"/>
                </a:lnTo>
                <a:lnTo>
                  <a:pt x="1311" y="21600"/>
                </a:lnTo>
                <a:lnTo>
                  <a:pt x="14828" y="21600"/>
                </a:lnTo>
                <a:lnTo>
                  <a:pt x="21600" y="1081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4EE05356-8760-2A5E-61EE-E0A0C5169B82}"/>
              </a:ext>
            </a:extLst>
          </p:cNvPr>
          <p:cNvSpPr/>
          <p:nvPr/>
        </p:nvSpPr>
        <p:spPr>
          <a:xfrm>
            <a:off x="714605" y="4831414"/>
            <a:ext cx="577588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8" y="0"/>
                </a:moveTo>
                <a:lnTo>
                  <a:pt x="1311" y="0"/>
                </a:lnTo>
                <a:lnTo>
                  <a:pt x="0" y="2115"/>
                </a:lnTo>
                <a:lnTo>
                  <a:pt x="10513" y="2115"/>
                </a:lnTo>
                <a:lnTo>
                  <a:pt x="15947" y="10800"/>
                </a:lnTo>
                <a:lnTo>
                  <a:pt x="10513" y="19485"/>
                </a:lnTo>
                <a:lnTo>
                  <a:pt x="0" y="19485"/>
                </a:lnTo>
                <a:lnTo>
                  <a:pt x="1311" y="21600"/>
                </a:lnTo>
                <a:lnTo>
                  <a:pt x="14828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75933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3EFB23F2-D2D5-E253-1C6B-EB66A0A169E6}"/>
              </a:ext>
            </a:extLst>
          </p:cNvPr>
          <p:cNvSpPr/>
          <p:nvPr/>
        </p:nvSpPr>
        <p:spPr>
          <a:xfrm>
            <a:off x="714605" y="3462158"/>
            <a:ext cx="577588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28" y="0"/>
                </a:moveTo>
                <a:lnTo>
                  <a:pt x="1311" y="0"/>
                </a:lnTo>
                <a:lnTo>
                  <a:pt x="0" y="2115"/>
                </a:lnTo>
                <a:lnTo>
                  <a:pt x="10513" y="2115"/>
                </a:lnTo>
                <a:lnTo>
                  <a:pt x="15947" y="10800"/>
                </a:lnTo>
                <a:lnTo>
                  <a:pt x="10513" y="19485"/>
                </a:lnTo>
                <a:lnTo>
                  <a:pt x="0" y="19485"/>
                </a:lnTo>
                <a:lnTo>
                  <a:pt x="1311" y="21600"/>
                </a:lnTo>
                <a:lnTo>
                  <a:pt x="14828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61EA8F5E-147B-3BEC-4BD1-4A3C93853829}"/>
              </a:ext>
            </a:extLst>
          </p:cNvPr>
          <p:cNvSpPr/>
          <p:nvPr/>
        </p:nvSpPr>
        <p:spPr>
          <a:xfrm>
            <a:off x="1101610" y="4146786"/>
            <a:ext cx="579050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45" y="0"/>
                </a:moveTo>
                <a:lnTo>
                  <a:pt x="1362" y="0"/>
                </a:lnTo>
                <a:lnTo>
                  <a:pt x="109" y="2016"/>
                </a:lnTo>
                <a:lnTo>
                  <a:pt x="10541" y="2016"/>
                </a:lnTo>
                <a:lnTo>
                  <a:pt x="15962" y="10712"/>
                </a:lnTo>
                <a:lnTo>
                  <a:pt x="10541" y="19407"/>
                </a:lnTo>
                <a:lnTo>
                  <a:pt x="0" y="19407"/>
                </a:lnTo>
                <a:lnTo>
                  <a:pt x="1362" y="21600"/>
                </a:lnTo>
                <a:lnTo>
                  <a:pt x="14845" y="21600"/>
                </a:lnTo>
                <a:lnTo>
                  <a:pt x="21600" y="1081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908F0F65-611C-301C-E676-762B5DD6A2D0}"/>
              </a:ext>
            </a:extLst>
          </p:cNvPr>
          <p:cNvSpPr/>
          <p:nvPr/>
        </p:nvSpPr>
        <p:spPr>
          <a:xfrm>
            <a:off x="751115" y="2777531"/>
            <a:ext cx="5329714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46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0111" y="0"/>
                </a:lnTo>
                <a:close/>
              </a:path>
            </a:pathLst>
          </a:custGeom>
          <a:solidFill>
            <a:srgbClr val="8DE6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3FE65EB3-C874-6028-6CF3-20C52CB51F3A}"/>
              </a:ext>
            </a:extLst>
          </p:cNvPr>
          <p:cNvSpPr/>
          <p:nvPr/>
        </p:nvSpPr>
        <p:spPr>
          <a:xfrm>
            <a:off x="393318" y="2092902"/>
            <a:ext cx="5298318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5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0103" y="0"/>
                </a:lnTo>
                <a:close/>
              </a:path>
            </a:pathLst>
          </a:custGeom>
          <a:solidFill>
            <a:srgbClr val="FFA1A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47258635-8AF4-7AFE-5660-1972DC39406E}"/>
              </a:ext>
            </a:extLst>
          </p:cNvPr>
          <p:cNvSpPr/>
          <p:nvPr/>
        </p:nvSpPr>
        <p:spPr>
          <a:xfrm>
            <a:off x="1160026" y="3462159"/>
            <a:ext cx="5311460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48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0103" y="0"/>
                </a:lnTo>
                <a:close/>
              </a:path>
            </a:pathLst>
          </a:custGeom>
          <a:solidFill>
            <a:srgbClr val="F3B89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D53EE28D-426C-1751-CF32-9E540A0BA773}"/>
              </a:ext>
            </a:extLst>
          </p:cNvPr>
          <p:cNvSpPr/>
          <p:nvPr/>
        </p:nvSpPr>
        <p:spPr>
          <a:xfrm>
            <a:off x="1547031" y="4146787"/>
            <a:ext cx="5128914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34" y="0"/>
                </a:moveTo>
                <a:lnTo>
                  <a:pt x="0" y="0"/>
                </a:lnTo>
                <a:lnTo>
                  <a:pt x="775" y="10812"/>
                </a:lnTo>
                <a:lnTo>
                  <a:pt x="0" y="21600"/>
                </a:lnTo>
                <a:lnTo>
                  <a:pt x="20819" y="21600"/>
                </a:lnTo>
                <a:lnTo>
                  <a:pt x="21600" y="10688"/>
                </a:lnTo>
                <a:close/>
              </a:path>
            </a:pathLst>
          </a:custGeom>
          <a:solidFill>
            <a:srgbClr val="96E2F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F97E7D16-DADB-C0AA-07BD-7A359F6732E3}"/>
              </a:ext>
            </a:extLst>
          </p:cNvPr>
          <p:cNvSpPr/>
          <p:nvPr/>
        </p:nvSpPr>
        <p:spPr>
          <a:xfrm>
            <a:off x="1160026" y="4831415"/>
            <a:ext cx="5310001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9" y="10800"/>
                </a:moveTo>
                <a:lnTo>
                  <a:pt x="0" y="21600"/>
                </a:lnTo>
                <a:lnTo>
                  <a:pt x="2010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DE6A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BD7339BF-646F-855D-1B70-4D9F8D463AFD}"/>
              </a:ext>
            </a:extLst>
          </p:cNvPr>
          <p:cNvSpPr/>
          <p:nvPr/>
        </p:nvSpPr>
        <p:spPr>
          <a:xfrm>
            <a:off x="751115" y="5516043"/>
            <a:ext cx="5322413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7" y="10788"/>
                </a:moveTo>
                <a:lnTo>
                  <a:pt x="0" y="21600"/>
                </a:lnTo>
                <a:lnTo>
                  <a:pt x="201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B89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C8610AE-5CA0-CB00-69B8-A9F2FE61C20B}"/>
              </a:ext>
            </a:extLst>
          </p:cNvPr>
          <p:cNvSpPr/>
          <p:nvPr/>
        </p:nvSpPr>
        <p:spPr>
          <a:xfrm>
            <a:off x="393318" y="6200668"/>
            <a:ext cx="5285172" cy="64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2" y="10800"/>
                </a:moveTo>
                <a:lnTo>
                  <a:pt x="0" y="21600"/>
                </a:lnTo>
                <a:lnTo>
                  <a:pt x="2009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A1A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xtBox 65">
            <a:extLst>
              <a:ext uri="{FF2B5EF4-FFF2-40B4-BE49-F238E27FC236}">
                <a16:creationId xmlns:a16="http://schemas.microsoft.com/office/drawing/2014/main" id="{5CF1297F-2EF1-BA3C-AEF0-6BC5184BC494}"/>
              </a:ext>
            </a:extLst>
          </p:cNvPr>
          <p:cNvSpPr txBox="1"/>
          <p:nvPr/>
        </p:nvSpPr>
        <p:spPr>
          <a:xfrm>
            <a:off x="751115" y="2266748"/>
            <a:ext cx="4468563" cy="29238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/>
            <a:r>
              <a:rPr lang="it-IT" sz="1300" b="1" dirty="0"/>
              <a:t>Accesso</a:t>
            </a:r>
            <a:r>
              <a:rPr lang="it-IT" sz="1300" dirty="0"/>
              <a:t> presso la sede del soggetto destinatario dell’intervento</a:t>
            </a:r>
          </a:p>
        </p:txBody>
      </p:sp>
      <p:sp>
        <p:nvSpPr>
          <p:cNvPr id="47" name="TextBox 68">
            <a:extLst>
              <a:ext uri="{FF2B5EF4-FFF2-40B4-BE49-F238E27FC236}">
                <a16:creationId xmlns:a16="http://schemas.microsoft.com/office/drawing/2014/main" id="{70842E99-A51D-3D15-72D9-D52028450948}"/>
              </a:ext>
            </a:extLst>
          </p:cNvPr>
          <p:cNvSpPr txBox="1"/>
          <p:nvPr/>
        </p:nvSpPr>
        <p:spPr>
          <a:xfrm>
            <a:off x="714605" y="6274486"/>
            <a:ext cx="4043188" cy="4924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1300" b="1" dirty="0"/>
              <a:t>Comunicazione</a:t>
            </a:r>
            <a:r>
              <a:rPr lang="it-IT" sz="1300" dirty="0"/>
              <a:t> delle eventuali </a:t>
            </a:r>
            <a:r>
              <a:rPr lang="it-IT" sz="1300" b="1" dirty="0"/>
              <a:t>fattispecie delittuose</a:t>
            </a:r>
            <a:r>
              <a:rPr lang="it-IT" sz="1300" dirty="0"/>
              <a:t> a norma dell’articolo </a:t>
            </a:r>
            <a:r>
              <a:rPr lang="it-IT" sz="1300" b="1" dirty="0"/>
              <a:t>347 c.p.p.</a:t>
            </a:r>
            <a:r>
              <a:rPr lang="it-IT" sz="1300" dirty="0"/>
              <a:t> ovvero dell’articolo </a:t>
            </a:r>
            <a:r>
              <a:rPr lang="it-IT" sz="1300" b="1" dirty="0"/>
              <a:t>357 c.p.p.</a:t>
            </a:r>
            <a:r>
              <a:rPr lang="it-IT" sz="1300" dirty="0"/>
              <a:t> </a:t>
            </a:r>
            <a:endParaRPr lang="en-US" sz="1300" b="1" noProof="1"/>
          </a:p>
        </p:txBody>
      </p:sp>
      <p:sp>
        <p:nvSpPr>
          <p:cNvPr id="48" name="TextBox 86">
            <a:extLst>
              <a:ext uri="{FF2B5EF4-FFF2-40B4-BE49-F238E27FC236}">
                <a16:creationId xmlns:a16="http://schemas.microsoft.com/office/drawing/2014/main" id="{AC889583-A175-A842-8C2C-472E4412C581}"/>
              </a:ext>
            </a:extLst>
          </p:cNvPr>
          <p:cNvSpPr txBox="1"/>
          <p:nvPr/>
        </p:nvSpPr>
        <p:spPr>
          <a:xfrm>
            <a:off x="1063689" y="2835960"/>
            <a:ext cx="4688236" cy="4924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1300" b="1" dirty="0"/>
              <a:t>Acquisizione della documentazione antiriciclaggio</a:t>
            </a:r>
            <a:r>
              <a:rPr lang="it-IT" sz="1300" dirty="0"/>
              <a:t> nonché di registri, documenti e scritture contabili attinenti all’operatività </a:t>
            </a:r>
            <a:endParaRPr lang="en-US" sz="1300" b="1" noProof="1"/>
          </a:p>
        </p:txBody>
      </p:sp>
      <p:sp>
        <p:nvSpPr>
          <p:cNvPr id="50" name="TextBox 90">
            <a:extLst>
              <a:ext uri="{FF2B5EF4-FFF2-40B4-BE49-F238E27FC236}">
                <a16:creationId xmlns:a16="http://schemas.microsoft.com/office/drawing/2014/main" id="{7A549AFF-3D1A-6B68-A64F-C52508E4CFEA}"/>
              </a:ext>
            </a:extLst>
          </p:cNvPr>
          <p:cNvSpPr txBox="1"/>
          <p:nvPr/>
        </p:nvSpPr>
        <p:spPr>
          <a:xfrm>
            <a:off x="1451048" y="3532002"/>
            <a:ext cx="4978360" cy="4924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1300" b="1" dirty="0"/>
              <a:t>Riscontro</a:t>
            </a:r>
            <a:r>
              <a:rPr lang="it-IT" sz="1300" dirty="0"/>
              <a:t> finalizzato ad accertare la corretta, completa e puntuale </a:t>
            </a:r>
            <a:r>
              <a:rPr lang="it-IT" sz="1300" b="1" dirty="0"/>
              <a:t>osservanza degli adempimenti antiriciclaggio</a:t>
            </a:r>
            <a:r>
              <a:rPr lang="it-IT" sz="1300" dirty="0"/>
              <a:t> </a:t>
            </a:r>
            <a:endParaRPr lang="en-US" sz="1300" b="1" noProof="1"/>
          </a:p>
        </p:txBody>
      </p:sp>
      <p:sp>
        <p:nvSpPr>
          <p:cNvPr id="51" name="TextBox 93">
            <a:extLst>
              <a:ext uri="{FF2B5EF4-FFF2-40B4-BE49-F238E27FC236}">
                <a16:creationId xmlns:a16="http://schemas.microsoft.com/office/drawing/2014/main" id="{60547A56-1BCE-4DF2-7E84-1839DBDBE6FB}"/>
              </a:ext>
            </a:extLst>
          </p:cNvPr>
          <p:cNvSpPr txBox="1"/>
          <p:nvPr/>
        </p:nvSpPr>
        <p:spPr>
          <a:xfrm>
            <a:off x="1938547" y="4321128"/>
            <a:ext cx="3544554" cy="29238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1300" b="1" dirty="0"/>
              <a:t>Rilevazione</a:t>
            </a:r>
            <a:r>
              <a:rPr lang="it-IT" sz="1300" dirty="0"/>
              <a:t> di eventuali </a:t>
            </a:r>
            <a:r>
              <a:rPr lang="it-IT" sz="1300" b="1" dirty="0"/>
              <a:t>irregolarità</a:t>
            </a:r>
            <a:r>
              <a:rPr lang="it-IT" sz="1300" dirty="0"/>
              <a:t> </a:t>
            </a:r>
            <a:endParaRPr lang="en-US" sz="1300" b="1" noProof="1">
              <a:solidFill>
                <a:schemeClr val="bg1"/>
              </a:solidFill>
            </a:endParaRPr>
          </a:p>
        </p:txBody>
      </p:sp>
      <p:sp>
        <p:nvSpPr>
          <p:cNvPr id="52" name="TextBox 96">
            <a:extLst>
              <a:ext uri="{FF2B5EF4-FFF2-40B4-BE49-F238E27FC236}">
                <a16:creationId xmlns:a16="http://schemas.microsoft.com/office/drawing/2014/main" id="{DA65114C-F4DB-04B3-DE71-D147553501B0}"/>
              </a:ext>
            </a:extLst>
          </p:cNvPr>
          <p:cNvSpPr txBox="1"/>
          <p:nvPr/>
        </p:nvSpPr>
        <p:spPr>
          <a:xfrm>
            <a:off x="1518216" y="4900444"/>
            <a:ext cx="3544554" cy="4924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1300" b="1" dirty="0"/>
              <a:t>Contestazione</a:t>
            </a:r>
            <a:r>
              <a:rPr lang="it-IT" sz="1300" dirty="0"/>
              <a:t> e/o </a:t>
            </a:r>
            <a:r>
              <a:rPr lang="it-IT" sz="1300" b="1" dirty="0"/>
              <a:t>constatazione</a:t>
            </a:r>
            <a:r>
              <a:rPr lang="it-IT" sz="1300" dirty="0"/>
              <a:t> delle eventuali </a:t>
            </a:r>
            <a:r>
              <a:rPr lang="it-IT" sz="1300" b="1" dirty="0"/>
              <a:t>violazioni amministrative</a:t>
            </a:r>
            <a:r>
              <a:rPr lang="it-IT" sz="1300" dirty="0"/>
              <a:t> </a:t>
            </a:r>
            <a:endParaRPr lang="en-US" sz="1300" b="1" noProof="1"/>
          </a:p>
        </p:txBody>
      </p:sp>
      <p:sp>
        <p:nvSpPr>
          <p:cNvPr id="53" name="TextBox 99">
            <a:extLst>
              <a:ext uri="{FF2B5EF4-FFF2-40B4-BE49-F238E27FC236}">
                <a16:creationId xmlns:a16="http://schemas.microsoft.com/office/drawing/2014/main" id="{459E6BD5-40BA-E993-02AC-CEAD4053D835}"/>
              </a:ext>
            </a:extLst>
          </p:cNvPr>
          <p:cNvSpPr txBox="1"/>
          <p:nvPr/>
        </p:nvSpPr>
        <p:spPr>
          <a:xfrm>
            <a:off x="1023496" y="5590211"/>
            <a:ext cx="4627947" cy="4924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1300" b="1" dirty="0"/>
              <a:t>Trasmissione</a:t>
            </a:r>
            <a:r>
              <a:rPr lang="it-IT" sz="1300" dirty="0"/>
              <a:t> delle contestazioni/constatazioni agli </a:t>
            </a:r>
            <a:r>
              <a:rPr lang="it-IT" sz="1300" b="1" dirty="0"/>
              <a:t>enti titolari del procedimento amministrativo</a:t>
            </a:r>
            <a:r>
              <a:rPr lang="it-IT" sz="1300" dirty="0"/>
              <a:t> e della relativa potestà sanzionatoria </a:t>
            </a:r>
            <a:endParaRPr lang="en-US" sz="1300" b="1" noProof="1"/>
          </a:p>
        </p:txBody>
      </p:sp>
    </p:spTree>
    <p:extLst>
      <p:ext uri="{BB962C8B-B14F-4D97-AF65-F5344CB8AC3E}">
        <p14:creationId xmlns:p14="http://schemas.microsoft.com/office/powerpoint/2010/main" val="28066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4" grpId="0" animBg="1"/>
      <p:bldP spid="45" grpId="0" animBg="1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072F-E93F-EC85-E07D-4084EFC2F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2" y="602705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25AFA92-055A-1AC3-7A76-04FF67CC9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592D21C-5CA5-EBE1-480D-56B0BF4D2A82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61C65F9-C5C0-2DF2-DD38-D9F3601BDCC5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04A50-75F2-F179-EAB8-3DE92D4D22C7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B8F5761C-0BEF-9C1B-061D-9B5EA348BAA2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18AFE647-A508-4BFD-219A-EF1BC4AB50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DFF47D33-E243-9F7B-985B-4B642E677330}"/>
              </a:ext>
            </a:extLst>
          </p:cNvPr>
          <p:cNvSpPr txBox="1"/>
          <p:nvPr/>
        </p:nvSpPr>
        <p:spPr>
          <a:xfrm>
            <a:off x="4683020" y="1800813"/>
            <a:ext cx="276138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Durata</a:t>
            </a: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90A5D284-F3F7-F33C-E6B2-872A7514D5E8}"/>
              </a:ext>
            </a:extLst>
          </p:cNvPr>
          <p:cNvSpPr/>
          <p:nvPr/>
        </p:nvSpPr>
        <p:spPr>
          <a:xfrm>
            <a:off x="3996407" y="2590268"/>
            <a:ext cx="2436269" cy="2468346"/>
          </a:xfrm>
          <a:custGeom>
            <a:avLst/>
            <a:gdLst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641123 w 3045382"/>
              <a:gd name="connsiteY9" fmla="*/ 2824618 h 3048347"/>
              <a:gd name="connsiteX10" fmla="*/ 1934523 w 3045382"/>
              <a:gd name="connsiteY10" fmla="*/ 2824618 h 3048347"/>
              <a:gd name="connsiteX11" fmla="*/ 1934523 w 3045382"/>
              <a:gd name="connsiteY11" fmla="*/ 2752121 h 3048347"/>
              <a:gd name="connsiteX12" fmla="*/ 2162644 w 3045382"/>
              <a:gd name="connsiteY12" fmla="*/ 2752121 h 3048347"/>
              <a:gd name="connsiteX13" fmla="*/ 2749162 w 3045382"/>
              <a:gd name="connsiteY13" fmla="*/ 2165597 h 3048347"/>
              <a:gd name="connsiteX14" fmla="*/ 2749162 w 3045382"/>
              <a:gd name="connsiteY14" fmla="*/ 1931467 h 3048347"/>
              <a:gd name="connsiteX15" fmla="*/ 2749162 w 3045382"/>
              <a:gd name="connsiteY15" fmla="*/ 1635241 h 3048347"/>
              <a:gd name="connsiteX16" fmla="*/ 2749162 w 3045382"/>
              <a:gd name="connsiteY16" fmla="*/ 482937 h 3048347"/>
              <a:gd name="connsiteX17" fmla="*/ 2562492 w 3045382"/>
              <a:gd name="connsiteY17" fmla="*/ 296226 h 3048347"/>
              <a:gd name="connsiteX18" fmla="*/ 2118092 w 3045382"/>
              <a:gd name="connsiteY18" fmla="*/ 0 h 3048347"/>
              <a:gd name="connsiteX19" fmla="*/ 2562492 w 3045382"/>
              <a:gd name="connsiteY19" fmla="*/ 0 h 3048347"/>
              <a:gd name="connsiteX20" fmla="*/ 3045382 w 3045382"/>
              <a:gd name="connsiteY20" fmla="*/ 482937 h 3048347"/>
              <a:gd name="connsiteX21" fmla="*/ 3045382 w 3045382"/>
              <a:gd name="connsiteY21" fmla="*/ 1635241 h 3048347"/>
              <a:gd name="connsiteX22" fmla="*/ 3045382 w 3045382"/>
              <a:gd name="connsiteY22" fmla="*/ 1931467 h 3048347"/>
              <a:gd name="connsiteX23" fmla="*/ 3045382 w 3045382"/>
              <a:gd name="connsiteY23" fmla="*/ 2165597 h 3048347"/>
              <a:gd name="connsiteX24" fmla="*/ 2162644 w 3045382"/>
              <a:gd name="connsiteY24" fmla="*/ 3048347 h 3048347"/>
              <a:gd name="connsiteX25" fmla="*/ 1934523 w 3045382"/>
              <a:gd name="connsiteY25" fmla="*/ 3048347 h 3048347"/>
              <a:gd name="connsiteX26" fmla="*/ 1934523 w 3045382"/>
              <a:gd name="connsiteY26" fmla="*/ 2954793 h 3048347"/>
              <a:gd name="connsiteX27" fmla="*/ 1641123 w 3045382"/>
              <a:gd name="connsiteY27" fmla="*/ 2954793 h 3048347"/>
              <a:gd name="connsiteX28" fmla="*/ 1641123 w 3045382"/>
              <a:gd name="connsiteY28" fmla="*/ 3045383 h 3048347"/>
              <a:gd name="connsiteX29" fmla="*/ 482891 w 3045382"/>
              <a:gd name="connsiteY29" fmla="*/ 3045383 h 3048347"/>
              <a:gd name="connsiteX30" fmla="*/ 0 w 3045382"/>
              <a:gd name="connsiteY30" fmla="*/ 2562446 h 3048347"/>
              <a:gd name="connsiteX31" fmla="*/ 0 w 3045382"/>
              <a:gd name="connsiteY31" fmla="*/ 2118178 h 3048347"/>
              <a:gd name="connsiteX32" fmla="*/ 482891 w 3045382"/>
              <a:gd name="connsiteY32" fmla="*/ 1635241 h 3048347"/>
              <a:gd name="connsiteX33" fmla="*/ 1525652 w 3045382"/>
              <a:gd name="connsiteY33" fmla="*/ 1635241 h 3048347"/>
              <a:gd name="connsiteX34" fmla="*/ 1635201 w 3045382"/>
              <a:gd name="connsiteY34" fmla="*/ 1525585 h 3048347"/>
              <a:gd name="connsiteX35" fmla="*/ 1635201 w 3045382"/>
              <a:gd name="connsiteY35" fmla="*/ 482937 h 3048347"/>
              <a:gd name="connsiteX36" fmla="*/ 2118092 w 3045382"/>
              <a:gd name="connsiteY36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641123 w 3045382"/>
              <a:gd name="connsiteY9" fmla="*/ 2824618 h 3048347"/>
              <a:gd name="connsiteX10" fmla="*/ 1934523 w 3045382"/>
              <a:gd name="connsiteY10" fmla="*/ 2824618 h 3048347"/>
              <a:gd name="connsiteX11" fmla="*/ 1934523 w 3045382"/>
              <a:gd name="connsiteY11" fmla="*/ 2752121 h 3048347"/>
              <a:gd name="connsiteX12" fmla="*/ 2162644 w 3045382"/>
              <a:gd name="connsiteY12" fmla="*/ 2752121 h 3048347"/>
              <a:gd name="connsiteX13" fmla="*/ 2749162 w 3045382"/>
              <a:gd name="connsiteY13" fmla="*/ 2165597 h 3048347"/>
              <a:gd name="connsiteX14" fmla="*/ 2749162 w 3045382"/>
              <a:gd name="connsiteY14" fmla="*/ 1931467 h 3048347"/>
              <a:gd name="connsiteX15" fmla="*/ 2749162 w 3045382"/>
              <a:gd name="connsiteY15" fmla="*/ 1635241 h 3048347"/>
              <a:gd name="connsiteX16" fmla="*/ 2749162 w 3045382"/>
              <a:gd name="connsiteY16" fmla="*/ 482937 h 3048347"/>
              <a:gd name="connsiteX17" fmla="*/ 2562492 w 3045382"/>
              <a:gd name="connsiteY17" fmla="*/ 296226 h 3048347"/>
              <a:gd name="connsiteX18" fmla="*/ 2118092 w 3045382"/>
              <a:gd name="connsiteY18" fmla="*/ 296226 h 3048347"/>
              <a:gd name="connsiteX19" fmla="*/ 2118092 w 3045382"/>
              <a:gd name="connsiteY19" fmla="*/ 0 h 3048347"/>
              <a:gd name="connsiteX20" fmla="*/ 2562492 w 3045382"/>
              <a:gd name="connsiteY20" fmla="*/ 0 h 3048347"/>
              <a:gd name="connsiteX21" fmla="*/ 3045382 w 3045382"/>
              <a:gd name="connsiteY21" fmla="*/ 482937 h 3048347"/>
              <a:gd name="connsiteX22" fmla="*/ 3045382 w 3045382"/>
              <a:gd name="connsiteY22" fmla="*/ 1635241 h 3048347"/>
              <a:gd name="connsiteX23" fmla="*/ 3045382 w 3045382"/>
              <a:gd name="connsiteY23" fmla="*/ 1931467 h 3048347"/>
              <a:gd name="connsiteX24" fmla="*/ 3045382 w 3045382"/>
              <a:gd name="connsiteY24" fmla="*/ 2165597 h 3048347"/>
              <a:gd name="connsiteX25" fmla="*/ 2162644 w 3045382"/>
              <a:gd name="connsiteY25" fmla="*/ 3048347 h 3048347"/>
              <a:gd name="connsiteX26" fmla="*/ 1934523 w 3045382"/>
              <a:gd name="connsiteY26" fmla="*/ 3048347 h 3048347"/>
              <a:gd name="connsiteX27" fmla="*/ 1641123 w 3045382"/>
              <a:gd name="connsiteY27" fmla="*/ 2954793 h 3048347"/>
              <a:gd name="connsiteX28" fmla="*/ 1641123 w 3045382"/>
              <a:gd name="connsiteY28" fmla="*/ 3045383 h 3048347"/>
              <a:gd name="connsiteX29" fmla="*/ 482891 w 3045382"/>
              <a:gd name="connsiteY29" fmla="*/ 3045383 h 3048347"/>
              <a:gd name="connsiteX30" fmla="*/ 0 w 3045382"/>
              <a:gd name="connsiteY30" fmla="*/ 2562446 h 3048347"/>
              <a:gd name="connsiteX31" fmla="*/ 0 w 3045382"/>
              <a:gd name="connsiteY31" fmla="*/ 2118178 h 3048347"/>
              <a:gd name="connsiteX32" fmla="*/ 482891 w 3045382"/>
              <a:gd name="connsiteY32" fmla="*/ 1635241 h 3048347"/>
              <a:gd name="connsiteX33" fmla="*/ 1525652 w 3045382"/>
              <a:gd name="connsiteY33" fmla="*/ 1635241 h 3048347"/>
              <a:gd name="connsiteX34" fmla="*/ 1635201 w 3045382"/>
              <a:gd name="connsiteY34" fmla="*/ 1525585 h 3048347"/>
              <a:gd name="connsiteX35" fmla="*/ 1635201 w 3045382"/>
              <a:gd name="connsiteY35" fmla="*/ 482937 h 3048347"/>
              <a:gd name="connsiteX36" fmla="*/ 2118092 w 3045382"/>
              <a:gd name="connsiteY36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641123 w 3045382"/>
              <a:gd name="connsiteY9" fmla="*/ 2824618 h 3048347"/>
              <a:gd name="connsiteX10" fmla="*/ 1934523 w 3045382"/>
              <a:gd name="connsiteY10" fmla="*/ 2824618 h 3048347"/>
              <a:gd name="connsiteX11" fmla="*/ 1934523 w 3045382"/>
              <a:gd name="connsiteY11" fmla="*/ 2752121 h 3048347"/>
              <a:gd name="connsiteX12" fmla="*/ 2162644 w 3045382"/>
              <a:gd name="connsiteY12" fmla="*/ 2752121 h 3048347"/>
              <a:gd name="connsiteX13" fmla="*/ 2749162 w 3045382"/>
              <a:gd name="connsiteY13" fmla="*/ 2165597 h 3048347"/>
              <a:gd name="connsiteX14" fmla="*/ 2749162 w 3045382"/>
              <a:gd name="connsiteY14" fmla="*/ 1931467 h 3048347"/>
              <a:gd name="connsiteX15" fmla="*/ 2749162 w 3045382"/>
              <a:gd name="connsiteY15" fmla="*/ 1635241 h 3048347"/>
              <a:gd name="connsiteX16" fmla="*/ 2749162 w 3045382"/>
              <a:gd name="connsiteY16" fmla="*/ 482937 h 3048347"/>
              <a:gd name="connsiteX17" fmla="*/ 2562492 w 3045382"/>
              <a:gd name="connsiteY17" fmla="*/ 296226 h 3048347"/>
              <a:gd name="connsiteX18" fmla="*/ 2118092 w 3045382"/>
              <a:gd name="connsiteY18" fmla="*/ 296226 h 3048347"/>
              <a:gd name="connsiteX19" fmla="*/ 2118092 w 3045382"/>
              <a:gd name="connsiteY19" fmla="*/ 0 h 3048347"/>
              <a:gd name="connsiteX20" fmla="*/ 2562492 w 3045382"/>
              <a:gd name="connsiteY20" fmla="*/ 0 h 3048347"/>
              <a:gd name="connsiteX21" fmla="*/ 3045382 w 3045382"/>
              <a:gd name="connsiteY21" fmla="*/ 482937 h 3048347"/>
              <a:gd name="connsiteX22" fmla="*/ 3045382 w 3045382"/>
              <a:gd name="connsiteY22" fmla="*/ 1635241 h 3048347"/>
              <a:gd name="connsiteX23" fmla="*/ 3045382 w 3045382"/>
              <a:gd name="connsiteY23" fmla="*/ 1931467 h 3048347"/>
              <a:gd name="connsiteX24" fmla="*/ 3045382 w 3045382"/>
              <a:gd name="connsiteY24" fmla="*/ 2165597 h 3048347"/>
              <a:gd name="connsiteX25" fmla="*/ 2162644 w 3045382"/>
              <a:gd name="connsiteY25" fmla="*/ 3048347 h 3048347"/>
              <a:gd name="connsiteX26" fmla="*/ 1934523 w 3045382"/>
              <a:gd name="connsiteY26" fmla="*/ 3048347 h 3048347"/>
              <a:gd name="connsiteX27" fmla="*/ 1641123 w 3045382"/>
              <a:gd name="connsiteY27" fmla="*/ 3045383 h 3048347"/>
              <a:gd name="connsiteX28" fmla="*/ 482891 w 3045382"/>
              <a:gd name="connsiteY28" fmla="*/ 3045383 h 3048347"/>
              <a:gd name="connsiteX29" fmla="*/ 0 w 3045382"/>
              <a:gd name="connsiteY29" fmla="*/ 2562446 h 3048347"/>
              <a:gd name="connsiteX30" fmla="*/ 0 w 3045382"/>
              <a:gd name="connsiteY30" fmla="*/ 2118178 h 3048347"/>
              <a:gd name="connsiteX31" fmla="*/ 482891 w 3045382"/>
              <a:gd name="connsiteY31" fmla="*/ 1635241 h 3048347"/>
              <a:gd name="connsiteX32" fmla="*/ 1525652 w 3045382"/>
              <a:gd name="connsiteY32" fmla="*/ 1635241 h 3048347"/>
              <a:gd name="connsiteX33" fmla="*/ 1635201 w 3045382"/>
              <a:gd name="connsiteY33" fmla="*/ 1525585 h 3048347"/>
              <a:gd name="connsiteX34" fmla="*/ 1635201 w 3045382"/>
              <a:gd name="connsiteY34" fmla="*/ 482937 h 3048347"/>
              <a:gd name="connsiteX35" fmla="*/ 2118092 w 3045382"/>
              <a:gd name="connsiteY35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641123 w 3045382"/>
              <a:gd name="connsiteY9" fmla="*/ 2824618 h 3048347"/>
              <a:gd name="connsiteX10" fmla="*/ 1934523 w 3045382"/>
              <a:gd name="connsiteY10" fmla="*/ 2824618 h 3048347"/>
              <a:gd name="connsiteX11" fmla="*/ 1934523 w 3045382"/>
              <a:gd name="connsiteY11" fmla="*/ 2752121 h 3048347"/>
              <a:gd name="connsiteX12" fmla="*/ 2162644 w 3045382"/>
              <a:gd name="connsiteY12" fmla="*/ 2752121 h 3048347"/>
              <a:gd name="connsiteX13" fmla="*/ 2749162 w 3045382"/>
              <a:gd name="connsiteY13" fmla="*/ 2165597 h 3048347"/>
              <a:gd name="connsiteX14" fmla="*/ 2749162 w 3045382"/>
              <a:gd name="connsiteY14" fmla="*/ 1931467 h 3048347"/>
              <a:gd name="connsiteX15" fmla="*/ 2749162 w 3045382"/>
              <a:gd name="connsiteY15" fmla="*/ 1635241 h 3048347"/>
              <a:gd name="connsiteX16" fmla="*/ 2749162 w 3045382"/>
              <a:gd name="connsiteY16" fmla="*/ 482937 h 3048347"/>
              <a:gd name="connsiteX17" fmla="*/ 2562492 w 3045382"/>
              <a:gd name="connsiteY17" fmla="*/ 296226 h 3048347"/>
              <a:gd name="connsiteX18" fmla="*/ 2118092 w 3045382"/>
              <a:gd name="connsiteY18" fmla="*/ 296226 h 3048347"/>
              <a:gd name="connsiteX19" fmla="*/ 2118092 w 3045382"/>
              <a:gd name="connsiteY19" fmla="*/ 0 h 3048347"/>
              <a:gd name="connsiteX20" fmla="*/ 2562492 w 3045382"/>
              <a:gd name="connsiteY20" fmla="*/ 0 h 3048347"/>
              <a:gd name="connsiteX21" fmla="*/ 3045382 w 3045382"/>
              <a:gd name="connsiteY21" fmla="*/ 482937 h 3048347"/>
              <a:gd name="connsiteX22" fmla="*/ 3045382 w 3045382"/>
              <a:gd name="connsiteY22" fmla="*/ 1635241 h 3048347"/>
              <a:gd name="connsiteX23" fmla="*/ 3045382 w 3045382"/>
              <a:gd name="connsiteY23" fmla="*/ 1931467 h 3048347"/>
              <a:gd name="connsiteX24" fmla="*/ 3045382 w 3045382"/>
              <a:gd name="connsiteY24" fmla="*/ 2165597 h 3048347"/>
              <a:gd name="connsiteX25" fmla="*/ 2162644 w 3045382"/>
              <a:gd name="connsiteY25" fmla="*/ 3048347 h 3048347"/>
              <a:gd name="connsiteX26" fmla="*/ 1934523 w 3045382"/>
              <a:gd name="connsiteY26" fmla="*/ 3048347 h 3048347"/>
              <a:gd name="connsiteX27" fmla="*/ 482891 w 3045382"/>
              <a:gd name="connsiteY27" fmla="*/ 3045383 h 3048347"/>
              <a:gd name="connsiteX28" fmla="*/ 0 w 3045382"/>
              <a:gd name="connsiteY28" fmla="*/ 2562446 h 3048347"/>
              <a:gd name="connsiteX29" fmla="*/ 0 w 3045382"/>
              <a:gd name="connsiteY29" fmla="*/ 2118178 h 3048347"/>
              <a:gd name="connsiteX30" fmla="*/ 482891 w 3045382"/>
              <a:gd name="connsiteY30" fmla="*/ 1635241 h 3048347"/>
              <a:gd name="connsiteX31" fmla="*/ 1525652 w 3045382"/>
              <a:gd name="connsiteY31" fmla="*/ 1635241 h 3048347"/>
              <a:gd name="connsiteX32" fmla="*/ 1635201 w 3045382"/>
              <a:gd name="connsiteY32" fmla="*/ 1525585 h 3048347"/>
              <a:gd name="connsiteX33" fmla="*/ 1635201 w 3045382"/>
              <a:gd name="connsiteY33" fmla="*/ 482937 h 3048347"/>
              <a:gd name="connsiteX34" fmla="*/ 2118092 w 3045382"/>
              <a:gd name="connsiteY34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641123 w 3045382"/>
              <a:gd name="connsiteY9" fmla="*/ 2824618 h 3048347"/>
              <a:gd name="connsiteX10" fmla="*/ 1934523 w 3045382"/>
              <a:gd name="connsiteY10" fmla="*/ 2824618 h 3048347"/>
              <a:gd name="connsiteX11" fmla="*/ 1934523 w 3045382"/>
              <a:gd name="connsiteY11" fmla="*/ 2752121 h 3048347"/>
              <a:gd name="connsiteX12" fmla="*/ 2162644 w 3045382"/>
              <a:gd name="connsiteY12" fmla="*/ 2752121 h 3048347"/>
              <a:gd name="connsiteX13" fmla="*/ 2749162 w 3045382"/>
              <a:gd name="connsiteY13" fmla="*/ 2165597 h 3048347"/>
              <a:gd name="connsiteX14" fmla="*/ 2749162 w 3045382"/>
              <a:gd name="connsiteY14" fmla="*/ 1931467 h 3048347"/>
              <a:gd name="connsiteX15" fmla="*/ 2749162 w 3045382"/>
              <a:gd name="connsiteY15" fmla="*/ 1635241 h 3048347"/>
              <a:gd name="connsiteX16" fmla="*/ 2749162 w 3045382"/>
              <a:gd name="connsiteY16" fmla="*/ 482937 h 3048347"/>
              <a:gd name="connsiteX17" fmla="*/ 2562492 w 3045382"/>
              <a:gd name="connsiteY17" fmla="*/ 296226 h 3048347"/>
              <a:gd name="connsiteX18" fmla="*/ 2118092 w 3045382"/>
              <a:gd name="connsiteY18" fmla="*/ 296226 h 3048347"/>
              <a:gd name="connsiteX19" fmla="*/ 2118092 w 3045382"/>
              <a:gd name="connsiteY19" fmla="*/ 0 h 3048347"/>
              <a:gd name="connsiteX20" fmla="*/ 2562492 w 3045382"/>
              <a:gd name="connsiteY20" fmla="*/ 0 h 3048347"/>
              <a:gd name="connsiteX21" fmla="*/ 3045382 w 3045382"/>
              <a:gd name="connsiteY21" fmla="*/ 482937 h 3048347"/>
              <a:gd name="connsiteX22" fmla="*/ 3045382 w 3045382"/>
              <a:gd name="connsiteY22" fmla="*/ 1635241 h 3048347"/>
              <a:gd name="connsiteX23" fmla="*/ 3045382 w 3045382"/>
              <a:gd name="connsiteY23" fmla="*/ 1931467 h 3048347"/>
              <a:gd name="connsiteX24" fmla="*/ 3045382 w 3045382"/>
              <a:gd name="connsiteY24" fmla="*/ 2165597 h 3048347"/>
              <a:gd name="connsiteX25" fmla="*/ 2162644 w 3045382"/>
              <a:gd name="connsiteY25" fmla="*/ 3048347 h 3048347"/>
              <a:gd name="connsiteX26" fmla="*/ 482891 w 3045382"/>
              <a:gd name="connsiteY26" fmla="*/ 3045383 h 3048347"/>
              <a:gd name="connsiteX27" fmla="*/ 0 w 3045382"/>
              <a:gd name="connsiteY27" fmla="*/ 2562446 h 3048347"/>
              <a:gd name="connsiteX28" fmla="*/ 0 w 3045382"/>
              <a:gd name="connsiteY28" fmla="*/ 2118178 h 3048347"/>
              <a:gd name="connsiteX29" fmla="*/ 482891 w 3045382"/>
              <a:gd name="connsiteY29" fmla="*/ 1635241 h 3048347"/>
              <a:gd name="connsiteX30" fmla="*/ 1525652 w 3045382"/>
              <a:gd name="connsiteY30" fmla="*/ 1635241 h 3048347"/>
              <a:gd name="connsiteX31" fmla="*/ 1635201 w 3045382"/>
              <a:gd name="connsiteY31" fmla="*/ 1525585 h 3048347"/>
              <a:gd name="connsiteX32" fmla="*/ 1635201 w 3045382"/>
              <a:gd name="connsiteY32" fmla="*/ 482937 h 3048347"/>
              <a:gd name="connsiteX33" fmla="*/ 2118092 w 3045382"/>
              <a:gd name="connsiteY33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641123 w 3045382"/>
              <a:gd name="connsiteY9" fmla="*/ 2824618 h 3048347"/>
              <a:gd name="connsiteX10" fmla="*/ 1934523 w 3045382"/>
              <a:gd name="connsiteY10" fmla="*/ 2752121 h 3048347"/>
              <a:gd name="connsiteX11" fmla="*/ 2162644 w 3045382"/>
              <a:gd name="connsiteY11" fmla="*/ 2752121 h 3048347"/>
              <a:gd name="connsiteX12" fmla="*/ 2749162 w 3045382"/>
              <a:gd name="connsiteY12" fmla="*/ 2165597 h 3048347"/>
              <a:gd name="connsiteX13" fmla="*/ 2749162 w 3045382"/>
              <a:gd name="connsiteY13" fmla="*/ 1931467 h 3048347"/>
              <a:gd name="connsiteX14" fmla="*/ 2749162 w 3045382"/>
              <a:gd name="connsiteY14" fmla="*/ 1635241 h 3048347"/>
              <a:gd name="connsiteX15" fmla="*/ 2749162 w 3045382"/>
              <a:gd name="connsiteY15" fmla="*/ 482937 h 3048347"/>
              <a:gd name="connsiteX16" fmla="*/ 2562492 w 3045382"/>
              <a:gd name="connsiteY16" fmla="*/ 296226 h 3048347"/>
              <a:gd name="connsiteX17" fmla="*/ 2118092 w 3045382"/>
              <a:gd name="connsiteY17" fmla="*/ 296226 h 3048347"/>
              <a:gd name="connsiteX18" fmla="*/ 2118092 w 3045382"/>
              <a:gd name="connsiteY18" fmla="*/ 0 h 3048347"/>
              <a:gd name="connsiteX19" fmla="*/ 2562492 w 3045382"/>
              <a:gd name="connsiteY19" fmla="*/ 0 h 3048347"/>
              <a:gd name="connsiteX20" fmla="*/ 3045382 w 3045382"/>
              <a:gd name="connsiteY20" fmla="*/ 482937 h 3048347"/>
              <a:gd name="connsiteX21" fmla="*/ 3045382 w 3045382"/>
              <a:gd name="connsiteY21" fmla="*/ 1635241 h 3048347"/>
              <a:gd name="connsiteX22" fmla="*/ 3045382 w 3045382"/>
              <a:gd name="connsiteY22" fmla="*/ 1931467 h 3048347"/>
              <a:gd name="connsiteX23" fmla="*/ 3045382 w 3045382"/>
              <a:gd name="connsiteY23" fmla="*/ 2165597 h 3048347"/>
              <a:gd name="connsiteX24" fmla="*/ 2162644 w 3045382"/>
              <a:gd name="connsiteY24" fmla="*/ 3048347 h 3048347"/>
              <a:gd name="connsiteX25" fmla="*/ 482891 w 3045382"/>
              <a:gd name="connsiteY25" fmla="*/ 3045383 h 3048347"/>
              <a:gd name="connsiteX26" fmla="*/ 0 w 3045382"/>
              <a:gd name="connsiteY26" fmla="*/ 2562446 h 3048347"/>
              <a:gd name="connsiteX27" fmla="*/ 0 w 3045382"/>
              <a:gd name="connsiteY27" fmla="*/ 2118178 h 3048347"/>
              <a:gd name="connsiteX28" fmla="*/ 482891 w 3045382"/>
              <a:gd name="connsiteY28" fmla="*/ 1635241 h 3048347"/>
              <a:gd name="connsiteX29" fmla="*/ 1525652 w 3045382"/>
              <a:gd name="connsiteY29" fmla="*/ 1635241 h 3048347"/>
              <a:gd name="connsiteX30" fmla="*/ 1635201 w 3045382"/>
              <a:gd name="connsiteY30" fmla="*/ 1525585 h 3048347"/>
              <a:gd name="connsiteX31" fmla="*/ 1635201 w 3045382"/>
              <a:gd name="connsiteY31" fmla="*/ 482937 h 3048347"/>
              <a:gd name="connsiteX32" fmla="*/ 2118092 w 3045382"/>
              <a:gd name="connsiteY32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641123 w 3045382"/>
              <a:gd name="connsiteY8" fmla="*/ 2749158 h 3048347"/>
              <a:gd name="connsiteX9" fmla="*/ 1934523 w 3045382"/>
              <a:gd name="connsiteY9" fmla="*/ 2752121 h 3048347"/>
              <a:gd name="connsiteX10" fmla="*/ 2162644 w 3045382"/>
              <a:gd name="connsiteY10" fmla="*/ 2752121 h 3048347"/>
              <a:gd name="connsiteX11" fmla="*/ 2749162 w 3045382"/>
              <a:gd name="connsiteY11" fmla="*/ 2165597 h 3048347"/>
              <a:gd name="connsiteX12" fmla="*/ 2749162 w 3045382"/>
              <a:gd name="connsiteY12" fmla="*/ 1931467 h 3048347"/>
              <a:gd name="connsiteX13" fmla="*/ 2749162 w 3045382"/>
              <a:gd name="connsiteY13" fmla="*/ 1635241 h 3048347"/>
              <a:gd name="connsiteX14" fmla="*/ 2749162 w 3045382"/>
              <a:gd name="connsiteY14" fmla="*/ 482937 h 3048347"/>
              <a:gd name="connsiteX15" fmla="*/ 2562492 w 3045382"/>
              <a:gd name="connsiteY15" fmla="*/ 296226 h 3048347"/>
              <a:gd name="connsiteX16" fmla="*/ 2118092 w 3045382"/>
              <a:gd name="connsiteY16" fmla="*/ 296226 h 3048347"/>
              <a:gd name="connsiteX17" fmla="*/ 2118092 w 3045382"/>
              <a:gd name="connsiteY17" fmla="*/ 0 h 3048347"/>
              <a:gd name="connsiteX18" fmla="*/ 2562492 w 3045382"/>
              <a:gd name="connsiteY18" fmla="*/ 0 h 3048347"/>
              <a:gd name="connsiteX19" fmla="*/ 3045382 w 3045382"/>
              <a:gd name="connsiteY19" fmla="*/ 482937 h 3048347"/>
              <a:gd name="connsiteX20" fmla="*/ 3045382 w 3045382"/>
              <a:gd name="connsiteY20" fmla="*/ 1635241 h 3048347"/>
              <a:gd name="connsiteX21" fmla="*/ 3045382 w 3045382"/>
              <a:gd name="connsiteY21" fmla="*/ 1931467 h 3048347"/>
              <a:gd name="connsiteX22" fmla="*/ 3045382 w 3045382"/>
              <a:gd name="connsiteY22" fmla="*/ 2165597 h 3048347"/>
              <a:gd name="connsiteX23" fmla="*/ 2162644 w 3045382"/>
              <a:gd name="connsiteY23" fmla="*/ 3048347 h 3048347"/>
              <a:gd name="connsiteX24" fmla="*/ 482891 w 3045382"/>
              <a:gd name="connsiteY24" fmla="*/ 3045383 h 3048347"/>
              <a:gd name="connsiteX25" fmla="*/ 0 w 3045382"/>
              <a:gd name="connsiteY25" fmla="*/ 2562446 h 3048347"/>
              <a:gd name="connsiteX26" fmla="*/ 0 w 3045382"/>
              <a:gd name="connsiteY26" fmla="*/ 2118178 h 3048347"/>
              <a:gd name="connsiteX27" fmla="*/ 482891 w 3045382"/>
              <a:gd name="connsiteY27" fmla="*/ 1635241 h 3048347"/>
              <a:gd name="connsiteX28" fmla="*/ 1525652 w 3045382"/>
              <a:gd name="connsiteY28" fmla="*/ 1635241 h 3048347"/>
              <a:gd name="connsiteX29" fmla="*/ 1635201 w 3045382"/>
              <a:gd name="connsiteY29" fmla="*/ 1525585 h 3048347"/>
              <a:gd name="connsiteX30" fmla="*/ 1635201 w 3045382"/>
              <a:gd name="connsiteY30" fmla="*/ 482937 h 3048347"/>
              <a:gd name="connsiteX31" fmla="*/ 2118092 w 3045382"/>
              <a:gd name="connsiteY31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1934523 w 3045382"/>
              <a:gd name="connsiteY8" fmla="*/ 2752121 h 3048347"/>
              <a:gd name="connsiteX9" fmla="*/ 2162644 w 3045382"/>
              <a:gd name="connsiteY9" fmla="*/ 2752121 h 3048347"/>
              <a:gd name="connsiteX10" fmla="*/ 2749162 w 3045382"/>
              <a:gd name="connsiteY10" fmla="*/ 2165597 h 3048347"/>
              <a:gd name="connsiteX11" fmla="*/ 2749162 w 3045382"/>
              <a:gd name="connsiteY11" fmla="*/ 1931467 h 3048347"/>
              <a:gd name="connsiteX12" fmla="*/ 2749162 w 3045382"/>
              <a:gd name="connsiteY12" fmla="*/ 1635241 h 3048347"/>
              <a:gd name="connsiteX13" fmla="*/ 2749162 w 3045382"/>
              <a:gd name="connsiteY13" fmla="*/ 482937 h 3048347"/>
              <a:gd name="connsiteX14" fmla="*/ 2562492 w 3045382"/>
              <a:gd name="connsiteY14" fmla="*/ 296226 h 3048347"/>
              <a:gd name="connsiteX15" fmla="*/ 2118092 w 3045382"/>
              <a:gd name="connsiteY15" fmla="*/ 296226 h 3048347"/>
              <a:gd name="connsiteX16" fmla="*/ 2118092 w 3045382"/>
              <a:gd name="connsiteY16" fmla="*/ 0 h 3048347"/>
              <a:gd name="connsiteX17" fmla="*/ 2562492 w 3045382"/>
              <a:gd name="connsiteY17" fmla="*/ 0 h 3048347"/>
              <a:gd name="connsiteX18" fmla="*/ 3045382 w 3045382"/>
              <a:gd name="connsiteY18" fmla="*/ 482937 h 3048347"/>
              <a:gd name="connsiteX19" fmla="*/ 3045382 w 3045382"/>
              <a:gd name="connsiteY19" fmla="*/ 1635241 h 3048347"/>
              <a:gd name="connsiteX20" fmla="*/ 3045382 w 3045382"/>
              <a:gd name="connsiteY20" fmla="*/ 1931467 h 3048347"/>
              <a:gd name="connsiteX21" fmla="*/ 3045382 w 3045382"/>
              <a:gd name="connsiteY21" fmla="*/ 2165597 h 3048347"/>
              <a:gd name="connsiteX22" fmla="*/ 2162644 w 3045382"/>
              <a:gd name="connsiteY22" fmla="*/ 3048347 h 3048347"/>
              <a:gd name="connsiteX23" fmla="*/ 482891 w 3045382"/>
              <a:gd name="connsiteY23" fmla="*/ 3045383 h 3048347"/>
              <a:gd name="connsiteX24" fmla="*/ 0 w 3045382"/>
              <a:gd name="connsiteY24" fmla="*/ 2562446 h 3048347"/>
              <a:gd name="connsiteX25" fmla="*/ 0 w 3045382"/>
              <a:gd name="connsiteY25" fmla="*/ 2118178 h 3048347"/>
              <a:gd name="connsiteX26" fmla="*/ 482891 w 3045382"/>
              <a:gd name="connsiteY26" fmla="*/ 1635241 h 3048347"/>
              <a:gd name="connsiteX27" fmla="*/ 1525652 w 3045382"/>
              <a:gd name="connsiteY27" fmla="*/ 1635241 h 3048347"/>
              <a:gd name="connsiteX28" fmla="*/ 1635201 w 3045382"/>
              <a:gd name="connsiteY28" fmla="*/ 1525585 h 3048347"/>
              <a:gd name="connsiteX29" fmla="*/ 1635201 w 3045382"/>
              <a:gd name="connsiteY29" fmla="*/ 482937 h 3048347"/>
              <a:gd name="connsiteX30" fmla="*/ 2118092 w 3045382"/>
              <a:gd name="connsiteY30" fmla="*/ 0 h 3048347"/>
              <a:gd name="connsiteX0" fmla="*/ 2118092 w 3045382"/>
              <a:gd name="connsiteY0" fmla="*/ 296226 h 3048347"/>
              <a:gd name="connsiteX1" fmla="*/ 1931562 w 3045382"/>
              <a:gd name="connsiteY1" fmla="*/ 482937 h 3048347"/>
              <a:gd name="connsiteX2" fmla="*/ 1931562 w 3045382"/>
              <a:gd name="connsiteY2" fmla="*/ 1525585 h 3048347"/>
              <a:gd name="connsiteX3" fmla="*/ 1525652 w 3045382"/>
              <a:gd name="connsiteY3" fmla="*/ 1931467 h 3048347"/>
              <a:gd name="connsiteX4" fmla="*/ 482891 w 3045382"/>
              <a:gd name="connsiteY4" fmla="*/ 1931467 h 3048347"/>
              <a:gd name="connsiteX5" fmla="*/ 296220 w 3045382"/>
              <a:gd name="connsiteY5" fmla="*/ 2118178 h 3048347"/>
              <a:gd name="connsiteX6" fmla="*/ 296220 w 3045382"/>
              <a:gd name="connsiteY6" fmla="*/ 2562446 h 3048347"/>
              <a:gd name="connsiteX7" fmla="*/ 482891 w 3045382"/>
              <a:gd name="connsiteY7" fmla="*/ 2749158 h 3048347"/>
              <a:gd name="connsiteX8" fmla="*/ 2162644 w 3045382"/>
              <a:gd name="connsiteY8" fmla="*/ 2752121 h 3048347"/>
              <a:gd name="connsiteX9" fmla="*/ 2749162 w 3045382"/>
              <a:gd name="connsiteY9" fmla="*/ 2165597 h 3048347"/>
              <a:gd name="connsiteX10" fmla="*/ 2749162 w 3045382"/>
              <a:gd name="connsiteY10" fmla="*/ 1931467 h 3048347"/>
              <a:gd name="connsiteX11" fmla="*/ 2749162 w 3045382"/>
              <a:gd name="connsiteY11" fmla="*/ 1635241 h 3048347"/>
              <a:gd name="connsiteX12" fmla="*/ 2749162 w 3045382"/>
              <a:gd name="connsiteY12" fmla="*/ 482937 h 3048347"/>
              <a:gd name="connsiteX13" fmla="*/ 2562492 w 3045382"/>
              <a:gd name="connsiteY13" fmla="*/ 296226 h 3048347"/>
              <a:gd name="connsiteX14" fmla="*/ 2118092 w 3045382"/>
              <a:gd name="connsiteY14" fmla="*/ 296226 h 3048347"/>
              <a:gd name="connsiteX15" fmla="*/ 2118092 w 3045382"/>
              <a:gd name="connsiteY15" fmla="*/ 0 h 3048347"/>
              <a:gd name="connsiteX16" fmla="*/ 2562492 w 3045382"/>
              <a:gd name="connsiteY16" fmla="*/ 0 h 3048347"/>
              <a:gd name="connsiteX17" fmla="*/ 3045382 w 3045382"/>
              <a:gd name="connsiteY17" fmla="*/ 482937 h 3048347"/>
              <a:gd name="connsiteX18" fmla="*/ 3045382 w 3045382"/>
              <a:gd name="connsiteY18" fmla="*/ 1635241 h 3048347"/>
              <a:gd name="connsiteX19" fmla="*/ 3045382 w 3045382"/>
              <a:gd name="connsiteY19" fmla="*/ 1931467 h 3048347"/>
              <a:gd name="connsiteX20" fmla="*/ 3045382 w 3045382"/>
              <a:gd name="connsiteY20" fmla="*/ 2165597 h 3048347"/>
              <a:gd name="connsiteX21" fmla="*/ 2162644 w 3045382"/>
              <a:gd name="connsiteY21" fmla="*/ 3048347 h 3048347"/>
              <a:gd name="connsiteX22" fmla="*/ 482891 w 3045382"/>
              <a:gd name="connsiteY22" fmla="*/ 3045383 h 3048347"/>
              <a:gd name="connsiteX23" fmla="*/ 0 w 3045382"/>
              <a:gd name="connsiteY23" fmla="*/ 2562446 h 3048347"/>
              <a:gd name="connsiteX24" fmla="*/ 0 w 3045382"/>
              <a:gd name="connsiteY24" fmla="*/ 2118178 h 3048347"/>
              <a:gd name="connsiteX25" fmla="*/ 482891 w 3045382"/>
              <a:gd name="connsiteY25" fmla="*/ 1635241 h 3048347"/>
              <a:gd name="connsiteX26" fmla="*/ 1525652 w 3045382"/>
              <a:gd name="connsiteY26" fmla="*/ 1635241 h 3048347"/>
              <a:gd name="connsiteX27" fmla="*/ 1635201 w 3045382"/>
              <a:gd name="connsiteY27" fmla="*/ 1525585 h 3048347"/>
              <a:gd name="connsiteX28" fmla="*/ 1635201 w 3045382"/>
              <a:gd name="connsiteY28" fmla="*/ 482937 h 3048347"/>
              <a:gd name="connsiteX29" fmla="*/ 2118092 w 3045382"/>
              <a:gd name="connsiteY29" fmla="*/ 0 h 304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45382" h="3048347">
                <a:moveTo>
                  <a:pt x="2118092" y="296226"/>
                </a:moveTo>
                <a:cubicBezTo>
                  <a:pt x="2014464" y="296226"/>
                  <a:pt x="1931562" y="379209"/>
                  <a:pt x="1931562" y="482937"/>
                </a:cubicBezTo>
                <a:lnTo>
                  <a:pt x="1931562" y="1525585"/>
                </a:lnTo>
                <a:cubicBezTo>
                  <a:pt x="1931562" y="1750824"/>
                  <a:pt x="1747852" y="1931467"/>
                  <a:pt x="1525652" y="1931467"/>
                </a:cubicBezTo>
                <a:lnTo>
                  <a:pt x="482891" y="1931467"/>
                </a:lnTo>
                <a:cubicBezTo>
                  <a:pt x="379122" y="1931467"/>
                  <a:pt x="296220" y="2014449"/>
                  <a:pt x="296220" y="2118178"/>
                </a:cubicBezTo>
                <a:lnTo>
                  <a:pt x="296220" y="2562446"/>
                </a:lnTo>
                <a:cubicBezTo>
                  <a:pt x="296220" y="2666175"/>
                  <a:pt x="379122" y="2749158"/>
                  <a:pt x="482891" y="2749158"/>
                </a:cubicBezTo>
                <a:lnTo>
                  <a:pt x="2162644" y="2752121"/>
                </a:lnTo>
                <a:cubicBezTo>
                  <a:pt x="2485511" y="2752121"/>
                  <a:pt x="2749162" y="2488496"/>
                  <a:pt x="2749162" y="2165597"/>
                </a:cubicBezTo>
                <a:lnTo>
                  <a:pt x="2749162" y="1931467"/>
                </a:lnTo>
                <a:lnTo>
                  <a:pt x="2749162" y="1635241"/>
                </a:lnTo>
                <a:lnTo>
                  <a:pt x="2749162" y="482937"/>
                </a:lnTo>
                <a:cubicBezTo>
                  <a:pt x="2749162" y="379209"/>
                  <a:pt x="2666260" y="296226"/>
                  <a:pt x="2562492" y="296226"/>
                </a:cubicBezTo>
                <a:lnTo>
                  <a:pt x="2118092" y="296226"/>
                </a:lnTo>
                <a:close/>
                <a:moveTo>
                  <a:pt x="2118092" y="0"/>
                </a:moveTo>
                <a:lnTo>
                  <a:pt x="2562492" y="0"/>
                </a:lnTo>
                <a:cubicBezTo>
                  <a:pt x="2826143" y="0"/>
                  <a:pt x="3045382" y="216207"/>
                  <a:pt x="3045382" y="482937"/>
                </a:cubicBezTo>
                <a:lnTo>
                  <a:pt x="3045382" y="1635241"/>
                </a:lnTo>
                <a:lnTo>
                  <a:pt x="3045382" y="1931467"/>
                </a:lnTo>
                <a:lnTo>
                  <a:pt x="3045382" y="2165597"/>
                </a:lnTo>
                <a:cubicBezTo>
                  <a:pt x="3045382" y="2651356"/>
                  <a:pt x="2648355" y="3048347"/>
                  <a:pt x="2162644" y="3048347"/>
                </a:cubicBezTo>
                <a:lnTo>
                  <a:pt x="482891" y="3045383"/>
                </a:lnTo>
                <a:cubicBezTo>
                  <a:pt x="216279" y="3045383"/>
                  <a:pt x="0" y="2829177"/>
                  <a:pt x="0" y="2562446"/>
                </a:cubicBezTo>
                <a:lnTo>
                  <a:pt x="0" y="2118178"/>
                </a:lnTo>
                <a:cubicBezTo>
                  <a:pt x="0" y="1851589"/>
                  <a:pt x="216279" y="1635241"/>
                  <a:pt x="482891" y="1635241"/>
                </a:cubicBezTo>
                <a:lnTo>
                  <a:pt x="1525652" y="1635241"/>
                </a:lnTo>
                <a:cubicBezTo>
                  <a:pt x="1584868" y="1635241"/>
                  <a:pt x="1635201" y="1584858"/>
                  <a:pt x="1635201" y="1525585"/>
                </a:cubicBezTo>
                <a:lnTo>
                  <a:pt x="1635201" y="482937"/>
                </a:lnTo>
                <a:cubicBezTo>
                  <a:pt x="1635201" y="216207"/>
                  <a:pt x="1851480" y="0"/>
                  <a:pt x="2118092" y="0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2411EF8-76E2-7B60-AC34-716C317F0DBD}"/>
              </a:ext>
            </a:extLst>
          </p:cNvPr>
          <p:cNvSpPr/>
          <p:nvPr/>
        </p:nvSpPr>
        <p:spPr>
          <a:xfrm>
            <a:off x="5625745" y="4219606"/>
            <a:ext cx="2436269" cy="2468346"/>
          </a:xfrm>
          <a:custGeom>
            <a:avLst/>
            <a:gdLst>
              <a:gd name="connsiteX0" fmla="*/ 1110860 w 3045382"/>
              <a:gd name="connsiteY0" fmla="*/ 198330 h 3048347"/>
              <a:gd name="connsiteX1" fmla="*/ 1110860 w 3045382"/>
              <a:gd name="connsiteY1" fmla="*/ 296226 h 3048347"/>
              <a:gd name="connsiteX2" fmla="*/ 882738 w 3045382"/>
              <a:gd name="connsiteY2" fmla="*/ 296226 h 3048347"/>
              <a:gd name="connsiteX3" fmla="*/ 296220 w 3045382"/>
              <a:gd name="connsiteY3" fmla="*/ 882751 h 3048347"/>
              <a:gd name="connsiteX4" fmla="*/ 296220 w 3045382"/>
              <a:gd name="connsiteY4" fmla="*/ 1116881 h 3048347"/>
              <a:gd name="connsiteX5" fmla="*/ 296220 w 3045382"/>
              <a:gd name="connsiteY5" fmla="*/ 1413107 h 3048347"/>
              <a:gd name="connsiteX6" fmla="*/ 296220 w 3045382"/>
              <a:gd name="connsiteY6" fmla="*/ 2565410 h 3048347"/>
              <a:gd name="connsiteX7" fmla="*/ 482891 w 3045382"/>
              <a:gd name="connsiteY7" fmla="*/ 2752121 h 3048347"/>
              <a:gd name="connsiteX8" fmla="*/ 927291 w 3045382"/>
              <a:gd name="connsiteY8" fmla="*/ 2752121 h 3048347"/>
              <a:gd name="connsiteX9" fmla="*/ 1113820 w 3045382"/>
              <a:gd name="connsiteY9" fmla="*/ 2565410 h 3048347"/>
              <a:gd name="connsiteX10" fmla="*/ 1113820 w 3045382"/>
              <a:gd name="connsiteY10" fmla="*/ 1522762 h 3048347"/>
              <a:gd name="connsiteX11" fmla="*/ 1519730 w 3045382"/>
              <a:gd name="connsiteY11" fmla="*/ 1116881 h 3048347"/>
              <a:gd name="connsiteX12" fmla="*/ 2562492 w 3045382"/>
              <a:gd name="connsiteY12" fmla="*/ 1116881 h 3048347"/>
              <a:gd name="connsiteX13" fmla="*/ 2749162 w 3045382"/>
              <a:gd name="connsiteY13" fmla="*/ 930169 h 3048347"/>
              <a:gd name="connsiteX14" fmla="*/ 2749162 w 3045382"/>
              <a:gd name="connsiteY14" fmla="*/ 485901 h 3048347"/>
              <a:gd name="connsiteX15" fmla="*/ 2562492 w 3045382"/>
              <a:gd name="connsiteY15" fmla="*/ 299190 h 3048347"/>
              <a:gd name="connsiteX16" fmla="*/ 1404260 w 3045382"/>
              <a:gd name="connsiteY16" fmla="*/ 299190 h 3048347"/>
              <a:gd name="connsiteX17" fmla="*/ 1404260 w 3045382"/>
              <a:gd name="connsiteY17" fmla="*/ 198330 h 3048347"/>
              <a:gd name="connsiteX18" fmla="*/ 882738 w 3045382"/>
              <a:gd name="connsiteY18" fmla="*/ 0 h 3048347"/>
              <a:gd name="connsiteX19" fmla="*/ 1110860 w 3045382"/>
              <a:gd name="connsiteY19" fmla="*/ 0 h 3048347"/>
              <a:gd name="connsiteX20" fmla="*/ 1110860 w 3045382"/>
              <a:gd name="connsiteY20" fmla="*/ 68155 h 3048347"/>
              <a:gd name="connsiteX21" fmla="*/ 1404260 w 3045382"/>
              <a:gd name="connsiteY21" fmla="*/ 68155 h 3048347"/>
              <a:gd name="connsiteX22" fmla="*/ 1404260 w 3045382"/>
              <a:gd name="connsiteY22" fmla="*/ 2964 h 3048347"/>
              <a:gd name="connsiteX23" fmla="*/ 2562492 w 3045382"/>
              <a:gd name="connsiteY23" fmla="*/ 2964 h 3048347"/>
              <a:gd name="connsiteX24" fmla="*/ 3045382 w 3045382"/>
              <a:gd name="connsiteY24" fmla="*/ 485901 h 3048347"/>
              <a:gd name="connsiteX25" fmla="*/ 3045382 w 3045382"/>
              <a:gd name="connsiteY25" fmla="*/ 930169 h 3048347"/>
              <a:gd name="connsiteX26" fmla="*/ 2562492 w 3045382"/>
              <a:gd name="connsiteY26" fmla="*/ 1413107 h 3048347"/>
              <a:gd name="connsiteX27" fmla="*/ 1519730 w 3045382"/>
              <a:gd name="connsiteY27" fmla="*/ 1413107 h 3048347"/>
              <a:gd name="connsiteX28" fmla="*/ 1410181 w 3045382"/>
              <a:gd name="connsiteY28" fmla="*/ 1522762 h 3048347"/>
              <a:gd name="connsiteX29" fmla="*/ 1410181 w 3045382"/>
              <a:gd name="connsiteY29" fmla="*/ 2565410 h 3048347"/>
              <a:gd name="connsiteX30" fmla="*/ 927291 w 3045382"/>
              <a:gd name="connsiteY30" fmla="*/ 3048347 h 3048347"/>
              <a:gd name="connsiteX31" fmla="*/ 482891 w 3045382"/>
              <a:gd name="connsiteY31" fmla="*/ 3048347 h 3048347"/>
              <a:gd name="connsiteX32" fmla="*/ 0 w 3045382"/>
              <a:gd name="connsiteY32" fmla="*/ 2565410 h 3048347"/>
              <a:gd name="connsiteX33" fmla="*/ 0 w 3045382"/>
              <a:gd name="connsiteY33" fmla="*/ 1413107 h 3048347"/>
              <a:gd name="connsiteX34" fmla="*/ 0 w 3045382"/>
              <a:gd name="connsiteY34" fmla="*/ 1116881 h 3048347"/>
              <a:gd name="connsiteX35" fmla="*/ 0 w 3045382"/>
              <a:gd name="connsiteY35" fmla="*/ 882751 h 3048347"/>
              <a:gd name="connsiteX36" fmla="*/ 882738 w 3045382"/>
              <a:gd name="connsiteY36" fmla="*/ 0 h 3048347"/>
              <a:gd name="connsiteX0" fmla="*/ 1404260 w 3045382"/>
              <a:gd name="connsiteY0" fmla="*/ 198330 h 3048347"/>
              <a:gd name="connsiteX1" fmla="*/ 1110860 w 3045382"/>
              <a:gd name="connsiteY1" fmla="*/ 296226 h 3048347"/>
              <a:gd name="connsiteX2" fmla="*/ 882738 w 3045382"/>
              <a:gd name="connsiteY2" fmla="*/ 296226 h 3048347"/>
              <a:gd name="connsiteX3" fmla="*/ 296220 w 3045382"/>
              <a:gd name="connsiteY3" fmla="*/ 882751 h 3048347"/>
              <a:gd name="connsiteX4" fmla="*/ 296220 w 3045382"/>
              <a:gd name="connsiteY4" fmla="*/ 1116881 h 3048347"/>
              <a:gd name="connsiteX5" fmla="*/ 296220 w 3045382"/>
              <a:gd name="connsiteY5" fmla="*/ 1413107 h 3048347"/>
              <a:gd name="connsiteX6" fmla="*/ 296220 w 3045382"/>
              <a:gd name="connsiteY6" fmla="*/ 2565410 h 3048347"/>
              <a:gd name="connsiteX7" fmla="*/ 482891 w 3045382"/>
              <a:gd name="connsiteY7" fmla="*/ 2752121 h 3048347"/>
              <a:gd name="connsiteX8" fmla="*/ 927291 w 3045382"/>
              <a:gd name="connsiteY8" fmla="*/ 2752121 h 3048347"/>
              <a:gd name="connsiteX9" fmla="*/ 1113820 w 3045382"/>
              <a:gd name="connsiteY9" fmla="*/ 2565410 h 3048347"/>
              <a:gd name="connsiteX10" fmla="*/ 1113820 w 3045382"/>
              <a:gd name="connsiteY10" fmla="*/ 1522762 h 3048347"/>
              <a:gd name="connsiteX11" fmla="*/ 1519730 w 3045382"/>
              <a:gd name="connsiteY11" fmla="*/ 1116881 h 3048347"/>
              <a:gd name="connsiteX12" fmla="*/ 2562492 w 3045382"/>
              <a:gd name="connsiteY12" fmla="*/ 1116881 h 3048347"/>
              <a:gd name="connsiteX13" fmla="*/ 2749162 w 3045382"/>
              <a:gd name="connsiteY13" fmla="*/ 930169 h 3048347"/>
              <a:gd name="connsiteX14" fmla="*/ 2749162 w 3045382"/>
              <a:gd name="connsiteY14" fmla="*/ 485901 h 3048347"/>
              <a:gd name="connsiteX15" fmla="*/ 2562492 w 3045382"/>
              <a:gd name="connsiteY15" fmla="*/ 299190 h 3048347"/>
              <a:gd name="connsiteX16" fmla="*/ 1404260 w 3045382"/>
              <a:gd name="connsiteY16" fmla="*/ 299190 h 3048347"/>
              <a:gd name="connsiteX17" fmla="*/ 1404260 w 3045382"/>
              <a:gd name="connsiteY17" fmla="*/ 198330 h 3048347"/>
              <a:gd name="connsiteX18" fmla="*/ 882738 w 3045382"/>
              <a:gd name="connsiteY18" fmla="*/ 0 h 3048347"/>
              <a:gd name="connsiteX19" fmla="*/ 1110860 w 3045382"/>
              <a:gd name="connsiteY19" fmla="*/ 0 h 3048347"/>
              <a:gd name="connsiteX20" fmla="*/ 1110860 w 3045382"/>
              <a:gd name="connsiteY20" fmla="*/ 68155 h 3048347"/>
              <a:gd name="connsiteX21" fmla="*/ 1404260 w 3045382"/>
              <a:gd name="connsiteY21" fmla="*/ 68155 h 3048347"/>
              <a:gd name="connsiteX22" fmla="*/ 1404260 w 3045382"/>
              <a:gd name="connsiteY22" fmla="*/ 2964 h 3048347"/>
              <a:gd name="connsiteX23" fmla="*/ 2562492 w 3045382"/>
              <a:gd name="connsiteY23" fmla="*/ 2964 h 3048347"/>
              <a:gd name="connsiteX24" fmla="*/ 3045382 w 3045382"/>
              <a:gd name="connsiteY24" fmla="*/ 485901 h 3048347"/>
              <a:gd name="connsiteX25" fmla="*/ 3045382 w 3045382"/>
              <a:gd name="connsiteY25" fmla="*/ 930169 h 3048347"/>
              <a:gd name="connsiteX26" fmla="*/ 2562492 w 3045382"/>
              <a:gd name="connsiteY26" fmla="*/ 1413107 h 3048347"/>
              <a:gd name="connsiteX27" fmla="*/ 1519730 w 3045382"/>
              <a:gd name="connsiteY27" fmla="*/ 1413107 h 3048347"/>
              <a:gd name="connsiteX28" fmla="*/ 1410181 w 3045382"/>
              <a:gd name="connsiteY28" fmla="*/ 1522762 h 3048347"/>
              <a:gd name="connsiteX29" fmla="*/ 1410181 w 3045382"/>
              <a:gd name="connsiteY29" fmla="*/ 2565410 h 3048347"/>
              <a:gd name="connsiteX30" fmla="*/ 927291 w 3045382"/>
              <a:gd name="connsiteY30" fmla="*/ 3048347 h 3048347"/>
              <a:gd name="connsiteX31" fmla="*/ 482891 w 3045382"/>
              <a:gd name="connsiteY31" fmla="*/ 3048347 h 3048347"/>
              <a:gd name="connsiteX32" fmla="*/ 0 w 3045382"/>
              <a:gd name="connsiteY32" fmla="*/ 2565410 h 3048347"/>
              <a:gd name="connsiteX33" fmla="*/ 0 w 3045382"/>
              <a:gd name="connsiteY33" fmla="*/ 1413107 h 3048347"/>
              <a:gd name="connsiteX34" fmla="*/ 0 w 3045382"/>
              <a:gd name="connsiteY34" fmla="*/ 1116881 h 3048347"/>
              <a:gd name="connsiteX35" fmla="*/ 0 w 3045382"/>
              <a:gd name="connsiteY35" fmla="*/ 882751 h 3048347"/>
              <a:gd name="connsiteX36" fmla="*/ 882738 w 3045382"/>
              <a:gd name="connsiteY36" fmla="*/ 0 h 3048347"/>
              <a:gd name="connsiteX0" fmla="*/ 1404260 w 3045382"/>
              <a:gd name="connsiteY0" fmla="*/ 299190 h 3048347"/>
              <a:gd name="connsiteX1" fmla="*/ 1110860 w 3045382"/>
              <a:gd name="connsiteY1" fmla="*/ 296226 h 3048347"/>
              <a:gd name="connsiteX2" fmla="*/ 882738 w 3045382"/>
              <a:gd name="connsiteY2" fmla="*/ 296226 h 3048347"/>
              <a:gd name="connsiteX3" fmla="*/ 296220 w 3045382"/>
              <a:gd name="connsiteY3" fmla="*/ 882751 h 3048347"/>
              <a:gd name="connsiteX4" fmla="*/ 296220 w 3045382"/>
              <a:gd name="connsiteY4" fmla="*/ 1116881 h 3048347"/>
              <a:gd name="connsiteX5" fmla="*/ 296220 w 3045382"/>
              <a:gd name="connsiteY5" fmla="*/ 1413107 h 3048347"/>
              <a:gd name="connsiteX6" fmla="*/ 296220 w 3045382"/>
              <a:gd name="connsiteY6" fmla="*/ 2565410 h 3048347"/>
              <a:gd name="connsiteX7" fmla="*/ 482891 w 3045382"/>
              <a:gd name="connsiteY7" fmla="*/ 2752121 h 3048347"/>
              <a:gd name="connsiteX8" fmla="*/ 927291 w 3045382"/>
              <a:gd name="connsiteY8" fmla="*/ 2752121 h 3048347"/>
              <a:gd name="connsiteX9" fmla="*/ 1113820 w 3045382"/>
              <a:gd name="connsiteY9" fmla="*/ 2565410 h 3048347"/>
              <a:gd name="connsiteX10" fmla="*/ 1113820 w 3045382"/>
              <a:gd name="connsiteY10" fmla="*/ 1522762 h 3048347"/>
              <a:gd name="connsiteX11" fmla="*/ 1519730 w 3045382"/>
              <a:gd name="connsiteY11" fmla="*/ 1116881 h 3048347"/>
              <a:gd name="connsiteX12" fmla="*/ 2562492 w 3045382"/>
              <a:gd name="connsiteY12" fmla="*/ 1116881 h 3048347"/>
              <a:gd name="connsiteX13" fmla="*/ 2749162 w 3045382"/>
              <a:gd name="connsiteY13" fmla="*/ 930169 h 3048347"/>
              <a:gd name="connsiteX14" fmla="*/ 2749162 w 3045382"/>
              <a:gd name="connsiteY14" fmla="*/ 485901 h 3048347"/>
              <a:gd name="connsiteX15" fmla="*/ 2562492 w 3045382"/>
              <a:gd name="connsiteY15" fmla="*/ 299190 h 3048347"/>
              <a:gd name="connsiteX16" fmla="*/ 1404260 w 3045382"/>
              <a:gd name="connsiteY16" fmla="*/ 299190 h 3048347"/>
              <a:gd name="connsiteX17" fmla="*/ 882738 w 3045382"/>
              <a:gd name="connsiteY17" fmla="*/ 0 h 3048347"/>
              <a:gd name="connsiteX18" fmla="*/ 1110860 w 3045382"/>
              <a:gd name="connsiteY18" fmla="*/ 0 h 3048347"/>
              <a:gd name="connsiteX19" fmla="*/ 1110860 w 3045382"/>
              <a:gd name="connsiteY19" fmla="*/ 68155 h 3048347"/>
              <a:gd name="connsiteX20" fmla="*/ 1404260 w 3045382"/>
              <a:gd name="connsiteY20" fmla="*/ 68155 h 3048347"/>
              <a:gd name="connsiteX21" fmla="*/ 1404260 w 3045382"/>
              <a:gd name="connsiteY21" fmla="*/ 2964 h 3048347"/>
              <a:gd name="connsiteX22" fmla="*/ 2562492 w 3045382"/>
              <a:gd name="connsiteY22" fmla="*/ 2964 h 3048347"/>
              <a:gd name="connsiteX23" fmla="*/ 3045382 w 3045382"/>
              <a:gd name="connsiteY23" fmla="*/ 485901 h 3048347"/>
              <a:gd name="connsiteX24" fmla="*/ 3045382 w 3045382"/>
              <a:gd name="connsiteY24" fmla="*/ 930169 h 3048347"/>
              <a:gd name="connsiteX25" fmla="*/ 2562492 w 3045382"/>
              <a:gd name="connsiteY25" fmla="*/ 1413107 h 3048347"/>
              <a:gd name="connsiteX26" fmla="*/ 1519730 w 3045382"/>
              <a:gd name="connsiteY26" fmla="*/ 1413107 h 3048347"/>
              <a:gd name="connsiteX27" fmla="*/ 1410181 w 3045382"/>
              <a:gd name="connsiteY27" fmla="*/ 1522762 h 3048347"/>
              <a:gd name="connsiteX28" fmla="*/ 1410181 w 3045382"/>
              <a:gd name="connsiteY28" fmla="*/ 2565410 h 3048347"/>
              <a:gd name="connsiteX29" fmla="*/ 927291 w 3045382"/>
              <a:gd name="connsiteY29" fmla="*/ 3048347 h 3048347"/>
              <a:gd name="connsiteX30" fmla="*/ 482891 w 3045382"/>
              <a:gd name="connsiteY30" fmla="*/ 3048347 h 3048347"/>
              <a:gd name="connsiteX31" fmla="*/ 0 w 3045382"/>
              <a:gd name="connsiteY31" fmla="*/ 2565410 h 3048347"/>
              <a:gd name="connsiteX32" fmla="*/ 0 w 3045382"/>
              <a:gd name="connsiteY32" fmla="*/ 1413107 h 3048347"/>
              <a:gd name="connsiteX33" fmla="*/ 0 w 3045382"/>
              <a:gd name="connsiteY33" fmla="*/ 1116881 h 3048347"/>
              <a:gd name="connsiteX34" fmla="*/ 0 w 3045382"/>
              <a:gd name="connsiteY34" fmla="*/ 882751 h 3048347"/>
              <a:gd name="connsiteX35" fmla="*/ 882738 w 3045382"/>
              <a:gd name="connsiteY35" fmla="*/ 0 h 3048347"/>
              <a:gd name="connsiteX0" fmla="*/ 2562492 w 3045382"/>
              <a:gd name="connsiteY0" fmla="*/ 299190 h 3048347"/>
              <a:gd name="connsiteX1" fmla="*/ 1110860 w 3045382"/>
              <a:gd name="connsiteY1" fmla="*/ 296226 h 3048347"/>
              <a:gd name="connsiteX2" fmla="*/ 882738 w 3045382"/>
              <a:gd name="connsiteY2" fmla="*/ 296226 h 3048347"/>
              <a:gd name="connsiteX3" fmla="*/ 296220 w 3045382"/>
              <a:gd name="connsiteY3" fmla="*/ 882751 h 3048347"/>
              <a:gd name="connsiteX4" fmla="*/ 296220 w 3045382"/>
              <a:gd name="connsiteY4" fmla="*/ 1116881 h 3048347"/>
              <a:gd name="connsiteX5" fmla="*/ 296220 w 3045382"/>
              <a:gd name="connsiteY5" fmla="*/ 1413107 h 3048347"/>
              <a:gd name="connsiteX6" fmla="*/ 296220 w 3045382"/>
              <a:gd name="connsiteY6" fmla="*/ 2565410 h 3048347"/>
              <a:gd name="connsiteX7" fmla="*/ 482891 w 3045382"/>
              <a:gd name="connsiteY7" fmla="*/ 2752121 h 3048347"/>
              <a:gd name="connsiteX8" fmla="*/ 927291 w 3045382"/>
              <a:gd name="connsiteY8" fmla="*/ 2752121 h 3048347"/>
              <a:gd name="connsiteX9" fmla="*/ 1113820 w 3045382"/>
              <a:gd name="connsiteY9" fmla="*/ 2565410 h 3048347"/>
              <a:gd name="connsiteX10" fmla="*/ 1113820 w 3045382"/>
              <a:gd name="connsiteY10" fmla="*/ 1522762 h 3048347"/>
              <a:gd name="connsiteX11" fmla="*/ 1519730 w 3045382"/>
              <a:gd name="connsiteY11" fmla="*/ 1116881 h 3048347"/>
              <a:gd name="connsiteX12" fmla="*/ 2562492 w 3045382"/>
              <a:gd name="connsiteY12" fmla="*/ 1116881 h 3048347"/>
              <a:gd name="connsiteX13" fmla="*/ 2749162 w 3045382"/>
              <a:gd name="connsiteY13" fmla="*/ 930169 h 3048347"/>
              <a:gd name="connsiteX14" fmla="*/ 2749162 w 3045382"/>
              <a:gd name="connsiteY14" fmla="*/ 485901 h 3048347"/>
              <a:gd name="connsiteX15" fmla="*/ 2562492 w 3045382"/>
              <a:gd name="connsiteY15" fmla="*/ 299190 h 3048347"/>
              <a:gd name="connsiteX16" fmla="*/ 882738 w 3045382"/>
              <a:gd name="connsiteY16" fmla="*/ 0 h 3048347"/>
              <a:gd name="connsiteX17" fmla="*/ 1110860 w 3045382"/>
              <a:gd name="connsiteY17" fmla="*/ 0 h 3048347"/>
              <a:gd name="connsiteX18" fmla="*/ 1110860 w 3045382"/>
              <a:gd name="connsiteY18" fmla="*/ 68155 h 3048347"/>
              <a:gd name="connsiteX19" fmla="*/ 1404260 w 3045382"/>
              <a:gd name="connsiteY19" fmla="*/ 68155 h 3048347"/>
              <a:gd name="connsiteX20" fmla="*/ 1404260 w 3045382"/>
              <a:gd name="connsiteY20" fmla="*/ 2964 h 3048347"/>
              <a:gd name="connsiteX21" fmla="*/ 2562492 w 3045382"/>
              <a:gd name="connsiteY21" fmla="*/ 2964 h 3048347"/>
              <a:gd name="connsiteX22" fmla="*/ 3045382 w 3045382"/>
              <a:gd name="connsiteY22" fmla="*/ 485901 h 3048347"/>
              <a:gd name="connsiteX23" fmla="*/ 3045382 w 3045382"/>
              <a:gd name="connsiteY23" fmla="*/ 930169 h 3048347"/>
              <a:gd name="connsiteX24" fmla="*/ 2562492 w 3045382"/>
              <a:gd name="connsiteY24" fmla="*/ 1413107 h 3048347"/>
              <a:gd name="connsiteX25" fmla="*/ 1519730 w 3045382"/>
              <a:gd name="connsiteY25" fmla="*/ 1413107 h 3048347"/>
              <a:gd name="connsiteX26" fmla="*/ 1410181 w 3045382"/>
              <a:gd name="connsiteY26" fmla="*/ 1522762 h 3048347"/>
              <a:gd name="connsiteX27" fmla="*/ 1410181 w 3045382"/>
              <a:gd name="connsiteY27" fmla="*/ 2565410 h 3048347"/>
              <a:gd name="connsiteX28" fmla="*/ 927291 w 3045382"/>
              <a:gd name="connsiteY28" fmla="*/ 3048347 h 3048347"/>
              <a:gd name="connsiteX29" fmla="*/ 482891 w 3045382"/>
              <a:gd name="connsiteY29" fmla="*/ 3048347 h 3048347"/>
              <a:gd name="connsiteX30" fmla="*/ 0 w 3045382"/>
              <a:gd name="connsiteY30" fmla="*/ 2565410 h 3048347"/>
              <a:gd name="connsiteX31" fmla="*/ 0 w 3045382"/>
              <a:gd name="connsiteY31" fmla="*/ 1413107 h 3048347"/>
              <a:gd name="connsiteX32" fmla="*/ 0 w 3045382"/>
              <a:gd name="connsiteY32" fmla="*/ 1116881 h 3048347"/>
              <a:gd name="connsiteX33" fmla="*/ 0 w 3045382"/>
              <a:gd name="connsiteY33" fmla="*/ 882751 h 3048347"/>
              <a:gd name="connsiteX34" fmla="*/ 882738 w 3045382"/>
              <a:gd name="connsiteY34" fmla="*/ 0 h 3048347"/>
              <a:gd name="connsiteX0" fmla="*/ 2562492 w 3045382"/>
              <a:gd name="connsiteY0" fmla="*/ 299190 h 3048347"/>
              <a:gd name="connsiteX1" fmla="*/ 882738 w 3045382"/>
              <a:gd name="connsiteY1" fmla="*/ 296226 h 3048347"/>
              <a:gd name="connsiteX2" fmla="*/ 296220 w 3045382"/>
              <a:gd name="connsiteY2" fmla="*/ 882751 h 3048347"/>
              <a:gd name="connsiteX3" fmla="*/ 296220 w 3045382"/>
              <a:gd name="connsiteY3" fmla="*/ 1116881 h 3048347"/>
              <a:gd name="connsiteX4" fmla="*/ 296220 w 3045382"/>
              <a:gd name="connsiteY4" fmla="*/ 1413107 h 3048347"/>
              <a:gd name="connsiteX5" fmla="*/ 296220 w 3045382"/>
              <a:gd name="connsiteY5" fmla="*/ 2565410 h 3048347"/>
              <a:gd name="connsiteX6" fmla="*/ 482891 w 3045382"/>
              <a:gd name="connsiteY6" fmla="*/ 2752121 h 3048347"/>
              <a:gd name="connsiteX7" fmla="*/ 927291 w 3045382"/>
              <a:gd name="connsiteY7" fmla="*/ 2752121 h 3048347"/>
              <a:gd name="connsiteX8" fmla="*/ 1113820 w 3045382"/>
              <a:gd name="connsiteY8" fmla="*/ 2565410 h 3048347"/>
              <a:gd name="connsiteX9" fmla="*/ 1113820 w 3045382"/>
              <a:gd name="connsiteY9" fmla="*/ 1522762 h 3048347"/>
              <a:gd name="connsiteX10" fmla="*/ 1519730 w 3045382"/>
              <a:gd name="connsiteY10" fmla="*/ 1116881 h 3048347"/>
              <a:gd name="connsiteX11" fmla="*/ 2562492 w 3045382"/>
              <a:gd name="connsiteY11" fmla="*/ 1116881 h 3048347"/>
              <a:gd name="connsiteX12" fmla="*/ 2749162 w 3045382"/>
              <a:gd name="connsiteY12" fmla="*/ 930169 h 3048347"/>
              <a:gd name="connsiteX13" fmla="*/ 2749162 w 3045382"/>
              <a:gd name="connsiteY13" fmla="*/ 485901 h 3048347"/>
              <a:gd name="connsiteX14" fmla="*/ 2562492 w 3045382"/>
              <a:gd name="connsiteY14" fmla="*/ 299190 h 3048347"/>
              <a:gd name="connsiteX15" fmla="*/ 882738 w 3045382"/>
              <a:gd name="connsiteY15" fmla="*/ 0 h 3048347"/>
              <a:gd name="connsiteX16" fmla="*/ 1110860 w 3045382"/>
              <a:gd name="connsiteY16" fmla="*/ 0 h 3048347"/>
              <a:gd name="connsiteX17" fmla="*/ 1110860 w 3045382"/>
              <a:gd name="connsiteY17" fmla="*/ 68155 h 3048347"/>
              <a:gd name="connsiteX18" fmla="*/ 1404260 w 3045382"/>
              <a:gd name="connsiteY18" fmla="*/ 68155 h 3048347"/>
              <a:gd name="connsiteX19" fmla="*/ 1404260 w 3045382"/>
              <a:gd name="connsiteY19" fmla="*/ 2964 h 3048347"/>
              <a:gd name="connsiteX20" fmla="*/ 2562492 w 3045382"/>
              <a:gd name="connsiteY20" fmla="*/ 2964 h 3048347"/>
              <a:gd name="connsiteX21" fmla="*/ 3045382 w 3045382"/>
              <a:gd name="connsiteY21" fmla="*/ 485901 h 3048347"/>
              <a:gd name="connsiteX22" fmla="*/ 3045382 w 3045382"/>
              <a:gd name="connsiteY22" fmla="*/ 930169 h 3048347"/>
              <a:gd name="connsiteX23" fmla="*/ 2562492 w 3045382"/>
              <a:gd name="connsiteY23" fmla="*/ 1413107 h 3048347"/>
              <a:gd name="connsiteX24" fmla="*/ 1519730 w 3045382"/>
              <a:gd name="connsiteY24" fmla="*/ 1413107 h 3048347"/>
              <a:gd name="connsiteX25" fmla="*/ 1410181 w 3045382"/>
              <a:gd name="connsiteY25" fmla="*/ 1522762 h 3048347"/>
              <a:gd name="connsiteX26" fmla="*/ 1410181 w 3045382"/>
              <a:gd name="connsiteY26" fmla="*/ 2565410 h 3048347"/>
              <a:gd name="connsiteX27" fmla="*/ 927291 w 3045382"/>
              <a:gd name="connsiteY27" fmla="*/ 3048347 h 3048347"/>
              <a:gd name="connsiteX28" fmla="*/ 482891 w 3045382"/>
              <a:gd name="connsiteY28" fmla="*/ 3048347 h 3048347"/>
              <a:gd name="connsiteX29" fmla="*/ 0 w 3045382"/>
              <a:gd name="connsiteY29" fmla="*/ 2565410 h 3048347"/>
              <a:gd name="connsiteX30" fmla="*/ 0 w 3045382"/>
              <a:gd name="connsiteY30" fmla="*/ 1413107 h 3048347"/>
              <a:gd name="connsiteX31" fmla="*/ 0 w 3045382"/>
              <a:gd name="connsiteY31" fmla="*/ 1116881 h 3048347"/>
              <a:gd name="connsiteX32" fmla="*/ 0 w 3045382"/>
              <a:gd name="connsiteY32" fmla="*/ 882751 h 3048347"/>
              <a:gd name="connsiteX33" fmla="*/ 882738 w 3045382"/>
              <a:gd name="connsiteY33" fmla="*/ 0 h 3048347"/>
              <a:gd name="connsiteX0" fmla="*/ 2562492 w 3045382"/>
              <a:gd name="connsiteY0" fmla="*/ 299190 h 3048347"/>
              <a:gd name="connsiteX1" fmla="*/ 882738 w 3045382"/>
              <a:gd name="connsiteY1" fmla="*/ 296226 h 3048347"/>
              <a:gd name="connsiteX2" fmla="*/ 296220 w 3045382"/>
              <a:gd name="connsiteY2" fmla="*/ 882751 h 3048347"/>
              <a:gd name="connsiteX3" fmla="*/ 296220 w 3045382"/>
              <a:gd name="connsiteY3" fmla="*/ 1116881 h 3048347"/>
              <a:gd name="connsiteX4" fmla="*/ 296220 w 3045382"/>
              <a:gd name="connsiteY4" fmla="*/ 1413107 h 3048347"/>
              <a:gd name="connsiteX5" fmla="*/ 296220 w 3045382"/>
              <a:gd name="connsiteY5" fmla="*/ 2565410 h 3048347"/>
              <a:gd name="connsiteX6" fmla="*/ 482891 w 3045382"/>
              <a:gd name="connsiteY6" fmla="*/ 2752121 h 3048347"/>
              <a:gd name="connsiteX7" fmla="*/ 927291 w 3045382"/>
              <a:gd name="connsiteY7" fmla="*/ 2752121 h 3048347"/>
              <a:gd name="connsiteX8" fmla="*/ 1113820 w 3045382"/>
              <a:gd name="connsiteY8" fmla="*/ 2565410 h 3048347"/>
              <a:gd name="connsiteX9" fmla="*/ 1113820 w 3045382"/>
              <a:gd name="connsiteY9" fmla="*/ 1522762 h 3048347"/>
              <a:gd name="connsiteX10" fmla="*/ 1519730 w 3045382"/>
              <a:gd name="connsiteY10" fmla="*/ 1116881 h 3048347"/>
              <a:gd name="connsiteX11" fmla="*/ 2562492 w 3045382"/>
              <a:gd name="connsiteY11" fmla="*/ 1116881 h 3048347"/>
              <a:gd name="connsiteX12" fmla="*/ 2749162 w 3045382"/>
              <a:gd name="connsiteY12" fmla="*/ 930169 h 3048347"/>
              <a:gd name="connsiteX13" fmla="*/ 2749162 w 3045382"/>
              <a:gd name="connsiteY13" fmla="*/ 485901 h 3048347"/>
              <a:gd name="connsiteX14" fmla="*/ 2562492 w 3045382"/>
              <a:gd name="connsiteY14" fmla="*/ 299190 h 3048347"/>
              <a:gd name="connsiteX15" fmla="*/ 882738 w 3045382"/>
              <a:gd name="connsiteY15" fmla="*/ 0 h 3048347"/>
              <a:gd name="connsiteX16" fmla="*/ 1110860 w 3045382"/>
              <a:gd name="connsiteY16" fmla="*/ 0 h 3048347"/>
              <a:gd name="connsiteX17" fmla="*/ 1404260 w 3045382"/>
              <a:gd name="connsiteY17" fmla="*/ 68155 h 3048347"/>
              <a:gd name="connsiteX18" fmla="*/ 1404260 w 3045382"/>
              <a:gd name="connsiteY18" fmla="*/ 2964 h 3048347"/>
              <a:gd name="connsiteX19" fmla="*/ 2562492 w 3045382"/>
              <a:gd name="connsiteY19" fmla="*/ 2964 h 3048347"/>
              <a:gd name="connsiteX20" fmla="*/ 3045382 w 3045382"/>
              <a:gd name="connsiteY20" fmla="*/ 485901 h 3048347"/>
              <a:gd name="connsiteX21" fmla="*/ 3045382 w 3045382"/>
              <a:gd name="connsiteY21" fmla="*/ 930169 h 3048347"/>
              <a:gd name="connsiteX22" fmla="*/ 2562492 w 3045382"/>
              <a:gd name="connsiteY22" fmla="*/ 1413107 h 3048347"/>
              <a:gd name="connsiteX23" fmla="*/ 1519730 w 3045382"/>
              <a:gd name="connsiteY23" fmla="*/ 1413107 h 3048347"/>
              <a:gd name="connsiteX24" fmla="*/ 1410181 w 3045382"/>
              <a:gd name="connsiteY24" fmla="*/ 1522762 h 3048347"/>
              <a:gd name="connsiteX25" fmla="*/ 1410181 w 3045382"/>
              <a:gd name="connsiteY25" fmla="*/ 2565410 h 3048347"/>
              <a:gd name="connsiteX26" fmla="*/ 927291 w 3045382"/>
              <a:gd name="connsiteY26" fmla="*/ 3048347 h 3048347"/>
              <a:gd name="connsiteX27" fmla="*/ 482891 w 3045382"/>
              <a:gd name="connsiteY27" fmla="*/ 3048347 h 3048347"/>
              <a:gd name="connsiteX28" fmla="*/ 0 w 3045382"/>
              <a:gd name="connsiteY28" fmla="*/ 2565410 h 3048347"/>
              <a:gd name="connsiteX29" fmla="*/ 0 w 3045382"/>
              <a:gd name="connsiteY29" fmla="*/ 1413107 h 3048347"/>
              <a:gd name="connsiteX30" fmla="*/ 0 w 3045382"/>
              <a:gd name="connsiteY30" fmla="*/ 1116881 h 3048347"/>
              <a:gd name="connsiteX31" fmla="*/ 0 w 3045382"/>
              <a:gd name="connsiteY31" fmla="*/ 882751 h 3048347"/>
              <a:gd name="connsiteX32" fmla="*/ 882738 w 3045382"/>
              <a:gd name="connsiteY32" fmla="*/ 0 h 3048347"/>
              <a:gd name="connsiteX0" fmla="*/ 2562492 w 3045382"/>
              <a:gd name="connsiteY0" fmla="*/ 299190 h 3048347"/>
              <a:gd name="connsiteX1" fmla="*/ 882738 w 3045382"/>
              <a:gd name="connsiteY1" fmla="*/ 296226 h 3048347"/>
              <a:gd name="connsiteX2" fmla="*/ 296220 w 3045382"/>
              <a:gd name="connsiteY2" fmla="*/ 882751 h 3048347"/>
              <a:gd name="connsiteX3" fmla="*/ 296220 w 3045382"/>
              <a:gd name="connsiteY3" fmla="*/ 1116881 h 3048347"/>
              <a:gd name="connsiteX4" fmla="*/ 296220 w 3045382"/>
              <a:gd name="connsiteY4" fmla="*/ 1413107 h 3048347"/>
              <a:gd name="connsiteX5" fmla="*/ 296220 w 3045382"/>
              <a:gd name="connsiteY5" fmla="*/ 2565410 h 3048347"/>
              <a:gd name="connsiteX6" fmla="*/ 482891 w 3045382"/>
              <a:gd name="connsiteY6" fmla="*/ 2752121 h 3048347"/>
              <a:gd name="connsiteX7" fmla="*/ 927291 w 3045382"/>
              <a:gd name="connsiteY7" fmla="*/ 2752121 h 3048347"/>
              <a:gd name="connsiteX8" fmla="*/ 1113820 w 3045382"/>
              <a:gd name="connsiteY8" fmla="*/ 2565410 h 3048347"/>
              <a:gd name="connsiteX9" fmla="*/ 1113820 w 3045382"/>
              <a:gd name="connsiteY9" fmla="*/ 1522762 h 3048347"/>
              <a:gd name="connsiteX10" fmla="*/ 1519730 w 3045382"/>
              <a:gd name="connsiteY10" fmla="*/ 1116881 h 3048347"/>
              <a:gd name="connsiteX11" fmla="*/ 2562492 w 3045382"/>
              <a:gd name="connsiteY11" fmla="*/ 1116881 h 3048347"/>
              <a:gd name="connsiteX12" fmla="*/ 2749162 w 3045382"/>
              <a:gd name="connsiteY12" fmla="*/ 930169 h 3048347"/>
              <a:gd name="connsiteX13" fmla="*/ 2749162 w 3045382"/>
              <a:gd name="connsiteY13" fmla="*/ 485901 h 3048347"/>
              <a:gd name="connsiteX14" fmla="*/ 2562492 w 3045382"/>
              <a:gd name="connsiteY14" fmla="*/ 299190 h 3048347"/>
              <a:gd name="connsiteX15" fmla="*/ 882738 w 3045382"/>
              <a:gd name="connsiteY15" fmla="*/ 0 h 3048347"/>
              <a:gd name="connsiteX16" fmla="*/ 1110860 w 3045382"/>
              <a:gd name="connsiteY16" fmla="*/ 0 h 3048347"/>
              <a:gd name="connsiteX17" fmla="*/ 1404260 w 3045382"/>
              <a:gd name="connsiteY17" fmla="*/ 2964 h 3048347"/>
              <a:gd name="connsiteX18" fmla="*/ 2562492 w 3045382"/>
              <a:gd name="connsiteY18" fmla="*/ 2964 h 3048347"/>
              <a:gd name="connsiteX19" fmla="*/ 3045382 w 3045382"/>
              <a:gd name="connsiteY19" fmla="*/ 485901 h 3048347"/>
              <a:gd name="connsiteX20" fmla="*/ 3045382 w 3045382"/>
              <a:gd name="connsiteY20" fmla="*/ 930169 h 3048347"/>
              <a:gd name="connsiteX21" fmla="*/ 2562492 w 3045382"/>
              <a:gd name="connsiteY21" fmla="*/ 1413107 h 3048347"/>
              <a:gd name="connsiteX22" fmla="*/ 1519730 w 3045382"/>
              <a:gd name="connsiteY22" fmla="*/ 1413107 h 3048347"/>
              <a:gd name="connsiteX23" fmla="*/ 1410181 w 3045382"/>
              <a:gd name="connsiteY23" fmla="*/ 1522762 h 3048347"/>
              <a:gd name="connsiteX24" fmla="*/ 1410181 w 3045382"/>
              <a:gd name="connsiteY24" fmla="*/ 2565410 h 3048347"/>
              <a:gd name="connsiteX25" fmla="*/ 927291 w 3045382"/>
              <a:gd name="connsiteY25" fmla="*/ 3048347 h 3048347"/>
              <a:gd name="connsiteX26" fmla="*/ 482891 w 3045382"/>
              <a:gd name="connsiteY26" fmla="*/ 3048347 h 3048347"/>
              <a:gd name="connsiteX27" fmla="*/ 0 w 3045382"/>
              <a:gd name="connsiteY27" fmla="*/ 2565410 h 3048347"/>
              <a:gd name="connsiteX28" fmla="*/ 0 w 3045382"/>
              <a:gd name="connsiteY28" fmla="*/ 1413107 h 3048347"/>
              <a:gd name="connsiteX29" fmla="*/ 0 w 3045382"/>
              <a:gd name="connsiteY29" fmla="*/ 1116881 h 3048347"/>
              <a:gd name="connsiteX30" fmla="*/ 0 w 3045382"/>
              <a:gd name="connsiteY30" fmla="*/ 882751 h 3048347"/>
              <a:gd name="connsiteX31" fmla="*/ 882738 w 3045382"/>
              <a:gd name="connsiteY31" fmla="*/ 0 h 3048347"/>
              <a:gd name="connsiteX0" fmla="*/ 2562492 w 3045382"/>
              <a:gd name="connsiteY0" fmla="*/ 299190 h 3048347"/>
              <a:gd name="connsiteX1" fmla="*/ 882738 w 3045382"/>
              <a:gd name="connsiteY1" fmla="*/ 296226 h 3048347"/>
              <a:gd name="connsiteX2" fmla="*/ 296220 w 3045382"/>
              <a:gd name="connsiteY2" fmla="*/ 882751 h 3048347"/>
              <a:gd name="connsiteX3" fmla="*/ 296220 w 3045382"/>
              <a:gd name="connsiteY3" fmla="*/ 1116881 h 3048347"/>
              <a:gd name="connsiteX4" fmla="*/ 296220 w 3045382"/>
              <a:gd name="connsiteY4" fmla="*/ 1413107 h 3048347"/>
              <a:gd name="connsiteX5" fmla="*/ 296220 w 3045382"/>
              <a:gd name="connsiteY5" fmla="*/ 2565410 h 3048347"/>
              <a:gd name="connsiteX6" fmla="*/ 482891 w 3045382"/>
              <a:gd name="connsiteY6" fmla="*/ 2752121 h 3048347"/>
              <a:gd name="connsiteX7" fmla="*/ 927291 w 3045382"/>
              <a:gd name="connsiteY7" fmla="*/ 2752121 h 3048347"/>
              <a:gd name="connsiteX8" fmla="*/ 1113820 w 3045382"/>
              <a:gd name="connsiteY8" fmla="*/ 2565410 h 3048347"/>
              <a:gd name="connsiteX9" fmla="*/ 1113820 w 3045382"/>
              <a:gd name="connsiteY9" fmla="*/ 1522762 h 3048347"/>
              <a:gd name="connsiteX10" fmla="*/ 1519730 w 3045382"/>
              <a:gd name="connsiteY10" fmla="*/ 1116881 h 3048347"/>
              <a:gd name="connsiteX11" fmla="*/ 2562492 w 3045382"/>
              <a:gd name="connsiteY11" fmla="*/ 1116881 h 3048347"/>
              <a:gd name="connsiteX12" fmla="*/ 2749162 w 3045382"/>
              <a:gd name="connsiteY12" fmla="*/ 930169 h 3048347"/>
              <a:gd name="connsiteX13" fmla="*/ 2749162 w 3045382"/>
              <a:gd name="connsiteY13" fmla="*/ 485901 h 3048347"/>
              <a:gd name="connsiteX14" fmla="*/ 2562492 w 3045382"/>
              <a:gd name="connsiteY14" fmla="*/ 299190 h 3048347"/>
              <a:gd name="connsiteX15" fmla="*/ 882738 w 3045382"/>
              <a:gd name="connsiteY15" fmla="*/ 0 h 3048347"/>
              <a:gd name="connsiteX16" fmla="*/ 1110860 w 3045382"/>
              <a:gd name="connsiteY16" fmla="*/ 0 h 3048347"/>
              <a:gd name="connsiteX17" fmla="*/ 2562492 w 3045382"/>
              <a:gd name="connsiteY17" fmla="*/ 2964 h 3048347"/>
              <a:gd name="connsiteX18" fmla="*/ 3045382 w 3045382"/>
              <a:gd name="connsiteY18" fmla="*/ 485901 h 3048347"/>
              <a:gd name="connsiteX19" fmla="*/ 3045382 w 3045382"/>
              <a:gd name="connsiteY19" fmla="*/ 930169 h 3048347"/>
              <a:gd name="connsiteX20" fmla="*/ 2562492 w 3045382"/>
              <a:gd name="connsiteY20" fmla="*/ 1413107 h 3048347"/>
              <a:gd name="connsiteX21" fmla="*/ 1519730 w 3045382"/>
              <a:gd name="connsiteY21" fmla="*/ 1413107 h 3048347"/>
              <a:gd name="connsiteX22" fmla="*/ 1410181 w 3045382"/>
              <a:gd name="connsiteY22" fmla="*/ 1522762 h 3048347"/>
              <a:gd name="connsiteX23" fmla="*/ 1410181 w 3045382"/>
              <a:gd name="connsiteY23" fmla="*/ 2565410 h 3048347"/>
              <a:gd name="connsiteX24" fmla="*/ 927291 w 3045382"/>
              <a:gd name="connsiteY24" fmla="*/ 3048347 h 3048347"/>
              <a:gd name="connsiteX25" fmla="*/ 482891 w 3045382"/>
              <a:gd name="connsiteY25" fmla="*/ 3048347 h 3048347"/>
              <a:gd name="connsiteX26" fmla="*/ 0 w 3045382"/>
              <a:gd name="connsiteY26" fmla="*/ 2565410 h 3048347"/>
              <a:gd name="connsiteX27" fmla="*/ 0 w 3045382"/>
              <a:gd name="connsiteY27" fmla="*/ 1413107 h 3048347"/>
              <a:gd name="connsiteX28" fmla="*/ 0 w 3045382"/>
              <a:gd name="connsiteY28" fmla="*/ 1116881 h 3048347"/>
              <a:gd name="connsiteX29" fmla="*/ 0 w 3045382"/>
              <a:gd name="connsiteY29" fmla="*/ 882751 h 3048347"/>
              <a:gd name="connsiteX30" fmla="*/ 882738 w 3045382"/>
              <a:gd name="connsiteY30" fmla="*/ 0 h 3048347"/>
              <a:gd name="connsiteX0" fmla="*/ 2562492 w 3045382"/>
              <a:gd name="connsiteY0" fmla="*/ 299190 h 3048347"/>
              <a:gd name="connsiteX1" fmla="*/ 882738 w 3045382"/>
              <a:gd name="connsiteY1" fmla="*/ 296226 h 3048347"/>
              <a:gd name="connsiteX2" fmla="*/ 296220 w 3045382"/>
              <a:gd name="connsiteY2" fmla="*/ 882751 h 3048347"/>
              <a:gd name="connsiteX3" fmla="*/ 296220 w 3045382"/>
              <a:gd name="connsiteY3" fmla="*/ 1116881 h 3048347"/>
              <a:gd name="connsiteX4" fmla="*/ 296220 w 3045382"/>
              <a:gd name="connsiteY4" fmla="*/ 1413107 h 3048347"/>
              <a:gd name="connsiteX5" fmla="*/ 296220 w 3045382"/>
              <a:gd name="connsiteY5" fmla="*/ 2565410 h 3048347"/>
              <a:gd name="connsiteX6" fmla="*/ 482891 w 3045382"/>
              <a:gd name="connsiteY6" fmla="*/ 2752121 h 3048347"/>
              <a:gd name="connsiteX7" fmla="*/ 927291 w 3045382"/>
              <a:gd name="connsiteY7" fmla="*/ 2752121 h 3048347"/>
              <a:gd name="connsiteX8" fmla="*/ 1113820 w 3045382"/>
              <a:gd name="connsiteY8" fmla="*/ 2565410 h 3048347"/>
              <a:gd name="connsiteX9" fmla="*/ 1113820 w 3045382"/>
              <a:gd name="connsiteY9" fmla="*/ 1522762 h 3048347"/>
              <a:gd name="connsiteX10" fmla="*/ 1519730 w 3045382"/>
              <a:gd name="connsiteY10" fmla="*/ 1116881 h 3048347"/>
              <a:gd name="connsiteX11" fmla="*/ 2562492 w 3045382"/>
              <a:gd name="connsiteY11" fmla="*/ 1116881 h 3048347"/>
              <a:gd name="connsiteX12" fmla="*/ 2749162 w 3045382"/>
              <a:gd name="connsiteY12" fmla="*/ 930169 h 3048347"/>
              <a:gd name="connsiteX13" fmla="*/ 2749162 w 3045382"/>
              <a:gd name="connsiteY13" fmla="*/ 485901 h 3048347"/>
              <a:gd name="connsiteX14" fmla="*/ 2562492 w 3045382"/>
              <a:gd name="connsiteY14" fmla="*/ 299190 h 3048347"/>
              <a:gd name="connsiteX15" fmla="*/ 882738 w 3045382"/>
              <a:gd name="connsiteY15" fmla="*/ 0 h 3048347"/>
              <a:gd name="connsiteX16" fmla="*/ 2562492 w 3045382"/>
              <a:gd name="connsiteY16" fmla="*/ 2964 h 3048347"/>
              <a:gd name="connsiteX17" fmla="*/ 3045382 w 3045382"/>
              <a:gd name="connsiteY17" fmla="*/ 485901 h 3048347"/>
              <a:gd name="connsiteX18" fmla="*/ 3045382 w 3045382"/>
              <a:gd name="connsiteY18" fmla="*/ 930169 h 3048347"/>
              <a:gd name="connsiteX19" fmla="*/ 2562492 w 3045382"/>
              <a:gd name="connsiteY19" fmla="*/ 1413107 h 3048347"/>
              <a:gd name="connsiteX20" fmla="*/ 1519730 w 3045382"/>
              <a:gd name="connsiteY20" fmla="*/ 1413107 h 3048347"/>
              <a:gd name="connsiteX21" fmla="*/ 1410181 w 3045382"/>
              <a:gd name="connsiteY21" fmla="*/ 1522762 h 3048347"/>
              <a:gd name="connsiteX22" fmla="*/ 1410181 w 3045382"/>
              <a:gd name="connsiteY22" fmla="*/ 2565410 h 3048347"/>
              <a:gd name="connsiteX23" fmla="*/ 927291 w 3045382"/>
              <a:gd name="connsiteY23" fmla="*/ 3048347 h 3048347"/>
              <a:gd name="connsiteX24" fmla="*/ 482891 w 3045382"/>
              <a:gd name="connsiteY24" fmla="*/ 3048347 h 3048347"/>
              <a:gd name="connsiteX25" fmla="*/ 0 w 3045382"/>
              <a:gd name="connsiteY25" fmla="*/ 2565410 h 3048347"/>
              <a:gd name="connsiteX26" fmla="*/ 0 w 3045382"/>
              <a:gd name="connsiteY26" fmla="*/ 1413107 h 3048347"/>
              <a:gd name="connsiteX27" fmla="*/ 0 w 3045382"/>
              <a:gd name="connsiteY27" fmla="*/ 1116881 h 3048347"/>
              <a:gd name="connsiteX28" fmla="*/ 0 w 3045382"/>
              <a:gd name="connsiteY28" fmla="*/ 882751 h 3048347"/>
              <a:gd name="connsiteX29" fmla="*/ 882738 w 3045382"/>
              <a:gd name="connsiteY29" fmla="*/ 0 h 304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45382" h="3048347">
                <a:moveTo>
                  <a:pt x="2562492" y="299190"/>
                </a:moveTo>
                <a:lnTo>
                  <a:pt x="882738" y="296226"/>
                </a:lnTo>
                <a:cubicBezTo>
                  <a:pt x="559871" y="296226"/>
                  <a:pt x="296220" y="559852"/>
                  <a:pt x="296220" y="882751"/>
                </a:cubicBezTo>
                <a:lnTo>
                  <a:pt x="296220" y="1116881"/>
                </a:lnTo>
                <a:lnTo>
                  <a:pt x="296220" y="1413107"/>
                </a:lnTo>
                <a:lnTo>
                  <a:pt x="296220" y="2565410"/>
                </a:lnTo>
                <a:cubicBezTo>
                  <a:pt x="296220" y="2669138"/>
                  <a:pt x="379122" y="2752121"/>
                  <a:pt x="482891" y="2752121"/>
                </a:cubicBezTo>
                <a:lnTo>
                  <a:pt x="927291" y="2752121"/>
                </a:lnTo>
                <a:cubicBezTo>
                  <a:pt x="1030918" y="2752121"/>
                  <a:pt x="1113820" y="2669138"/>
                  <a:pt x="1113820" y="2565410"/>
                </a:cubicBezTo>
                <a:lnTo>
                  <a:pt x="1113820" y="1522762"/>
                </a:lnTo>
                <a:cubicBezTo>
                  <a:pt x="1113820" y="1297523"/>
                  <a:pt x="1297530" y="1116881"/>
                  <a:pt x="1519730" y="1116881"/>
                </a:cubicBezTo>
                <a:lnTo>
                  <a:pt x="2562492" y="1116881"/>
                </a:lnTo>
                <a:cubicBezTo>
                  <a:pt x="2666260" y="1116881"/>
                  <a:pt x="2749162" y="1033898"/>
                  <a:pt x="2749162" y="930169"/>
                </a:cubicBezTo>
                <a:lnTo>
                  <a:pt x="2749162" y="485901"/>
                </a:lnTo>
                <a:cubicBezTo>
                  <a:pt x="2749162" y="382173"/>
                  <a:pt x="2666260" y="299190"/>
                  <a:pt x="2562492" y="299190"/>
                </a:cubicBezTo>
                <a:close/>
                <a:moveTo>
                  <a:pt x="882738" y="0"/>
                </a:moveTo>
                <a:lnTo>
                  <a:pt x="2562492" y="2964"/>
                </a:lnTo>
                <a:cubicBezTo>
                  <a:pt x="2829104" y="2964"/>
                  <a:pt x="3045382" y="219171"/>
                  <a:pt x="3045382" y="485901"/>
                </a:cubicBezTo>
                <a:lnTo>
                  <a:pt x="3045382" y="930169"/>
                </a:lnTo>
                <a:cubicBezTo>
                  <a:pt x="3045382" y="1196759"/>
                  <a:pt x="2829104" y="1413107"/>
                  <a:pt x="2562492" y="1413107"/>
                </a:cubicBezTo>
                <a:lnTo>
                  <a:pt x="1519730" y="1413107"/>
                </a:lnTo>
                <a:cubicBezTo>
                  <a:pt x="1460515" y="1413107"/>
                  <a:pt x="1410181" y="1463489"/>
                  <a:pt x="1410181" y="1522762"/>
                </a:cubicBezTo>
                <a:lnTo>
                  <a:pt x="1410181" y="2565410"/>
                </a:lnTo>
                <a:cubicBezTo>
                  <a:pt x="1410181" y="2832140"/>
                  <a:pt x="1193903" y="3048347"/>
                  <a:pt x="927291" y="3048347"/>
                </a:cubicBezTo>
                <a:lnTo>
                  <a:pt x="482891" y="3048347"/>
                </a:lnTo>
                <a:cubicBezTo>
                  <a:pt x="216279" y="3048347"/>
                  <a:pt x="0" y="2832140"/>
                  <a:pt x="0" y="2565410"/>
                </a:cubicBezTo>
                <a:lnTo>
                  <a:pt x="0" y="1413107"/>
                </a:lnTo>
                <a:lnTo>
                  <a:pt x="0" y="1116881"/>
                </a:lnTo>
                <a:lnTo>
                  <a:pt x="0" y="882751"/>
                </a:lnTo>
                <a:cubicBezTo>
                  <a:pt x="0" y="396991"/>
                  <a:pt x="397028" y="0"/>
                  <a:pt x="882738" y="0"/>
                </a:cubicBezTo>
                <a:close/>
              </a:path>
            </a:pathLst>
          </a:custGeom>
          <a:solidFill>
            <a:srgbClr val="F7964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83ACD6A-7B45-83B8-45B4-43FC5E3D5BA7}"/>
              </a:ext>
            </a:extLst>
          </p:cNvPr>
          <p:cNvSpPr txBox="1"/>
          <p:nvPr/>
        </p:nvSpPr>
        <p:spPr>
          <a:xfrm>
            <a:off x="378669" y="2427740"/>
            <a:ext cx="4645818" cy="175432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durata è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variabile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ragione della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categoria di operatore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della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tipologia di intervento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della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 dei controlli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eseguire in base alla scheda d’intervento, delle evidenze emerse in sede di preparazione dell’intervento e di accesso presso i locali 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B8EF079-B2BC-6DE9-1ED7-8D1CB4C21C2C}"/>
              </a:ext>
            </a:extLst>
          </p:cNvPr>
          <p:cNvSpPr txBox="1"/>
          <p:nvPr/>
        </p:nvSpPr>
        <p:spPr>
          <a:xfrm>
            <a:off x="6843879" y="5558184"/>
            <a:ext cx="4980317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Tiene conto dei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principi di buon andamento della Pubblica Amministrazione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legati a criteri di efficienza ed efficacia dell’azione amministrativa 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CF5E7-7DA0-9236-6037-0D57068E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6" y="565136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43C81A7-720A-1B37-980F-55EC5EAE2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DE96B81-9B4F-DA1E-DD44-A3343A98A465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AD45D18-D6E4-E89F-AC5B-2399B412E76E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AA477E5-8D56-0716-3090-FDF6DB7724B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DF4615F9-EF72-68B8-4BBA-C90BC517F65D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49190B2A-969A-34A1-174C-12357A8455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E98718B5-04D0-CD16-BC20-28E56701FC15}"/>
              </a:ext>
            </a:extLst>
          </p:cNvPr>
          <p:cNvSpPr txBox="1"/>
          <p:nvPr/>
        </p:nvSpPr>
        <p:spPr>
          <a:xfrm>
            <a:off x="4683020" y="1800813"/>
            <a:ext cx="2761384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Accesso</a:t>
            </a:r>
          </a:p>
        </p:txBody>
      </p:sp>
      <p:sp>
        <p:nvSpPr>
          <p:cNvPr id="27" name="TextBox 106">
            <a:extLst>
              <a:ext uri="{FF2B5EF4-FFF2-40B4-BE49-F238E27FC236}">
                <a16:creationId xmlns:a16="http://schemas.microsoft.com/office/drawing/2014/main" id="{1C017343-AF96-B081-129A-5D5E8F2DF051}"/>
              </a:ext>
            </a:extLst>
          </p:cNvPr>
          <p:cNvSpPr txBox="1"/>
          <p:nvPr/>
        </p:nvSpPr>
        <p:spPr>
          <a:xfrm>
            <a:off x="1203315" y="2316350"/>
            <a:ext cx="9871517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ispezioni antiriciclaggio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sono avviate, di norma, con l’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presso 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sede dell’operatore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76A1AACD-B5A0-C560-9546-29CDCA097A16}"/>
              </a:ext>
            </a:extLst>
          </p:cNvPr>
          <p:cNvSpPr/>
          <p:nvPr/>
        </p:nvSpPr>
        <p:spPr>
          <a:xfrm>
            <a:off x="4570766" y="3523669"/>
            <a:ext cx="4799477" cy="1835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04" y="0"/>
                </a:moveTo>
                <a:lnTo>
                  <a:pt x="19217" y="4294"/>
                </a:lnTo>
                <a:cubicBezTo>
                  <a:pt x="18272" y="6948"/>
                  <a:pt x="17239" y="9231"/>
                  <a:pt x="16132" y="11122"/>
                </a:cubicBezTo>
                <a:cubicBezTo>
                  <a:pt x="15634" y="11969"/>
                  <a:pt x="15122" y="12745"/>
                  <a:pt x="14595" y="13433"/>
                </a:cubicBezTo>
                <a:cubicBezTo>
                  <a:pt x="14483" y="13580"/>
                  <a:pt x="14371" y="13720"/>
                  <a:pt x="14258" y="13860"/>
                </a:cubicBezTo>
                <a:cubicBezTo>
                  <a:pt x="13276" y="15068"/>
                  <a:pt x="12251" y="15991"/>
                  <a:pt x="11209" y="16607"/>
                </a:cubicBezTo>
                <a:cubicBezTo>
                  <a:pt x="10176" y="17214"/>
                  <a:pt x="9118" y="17522"/>
                  <a:pt x="8066" y="17522"/>
                </a:cubicBezTo>
                <a:cubicBezTo>
                  <a:pt x="7012" y="17522"/>
                  <a:pt x="5955" y="17214"/>
                  <a:pt x="4922" y="16607"/>
                </a:cubicBezTo>
                <a:cubicBezTo>
                  <a:pt x="3880" y="15995"/>
                  <a:pt x="2854" y="15072"/>
                  <a:pt x="1874" y="13860"/>
                </a:cubicBezTo>
                <a:cubicBezTo>
                  <a:pt x="1761" y="13720"/>
                  <a:pt x="1649" y="13576"/>
                  <a:pt x="1537" y="13433"/>
                </a:cubicBezTo>
                <a:cubicBezTo>
                  <a:pt x="1009" y="14124"/>
                  <a:pt x="497" y="14896"/>
                  <a:pt x="0" y="15743"/>
                </a:cubicBezTo>
                <a:cubicBezTo>
                  <a:pt x="446" y="16431"/>
                  <a:pt x="903" y="17063"/>
                  <a:pt x="1370" y="17638"/>
                </a:cubicBezTo>
                <a:cubicBezTo>
                  <a:pt x="2432" y="18945"/>
                  <a:pt x="3541" y="19945"/>
                  <a:pt x="4668" y="20609"/>
                </a:cubicBezTo>
                <a:cubicBezTo>
                  <a:pt x="5784" y="21264"/>
                  <a:pt x="6929" y="21600"/>
                  <a:pt x="8067" y="21600"/>
                </a:cubicBezTo>
                <a:cubicBezTo>
                  <a:pt x="9205" y="21600"/>
                  <a:pt x="10349" y="21268"/>
                  <a:pt x="11466" y="20609"/>
                </a:cubicBezTo>
                <a:cubicBezTo>
                  <a:pt x="12593" y="19945"/>
                  <a:pt x="13703" y="18945"/>
                  <a:pt x="14764" y="17638"/>
                </a:cubicBezTo>
                <a:cubicBezTo>
                  <a:pt x="15232" y="17063"/>
                  <a:pt x="15688" y="16431"/>
                  <a:pt x="16134" y="15743"/>
                </a:cubicBezTo>
                <a:cubicBezTo>
                  <a:pt x="16595" y="15032"/>
                  <a:pt x="17045" y="14260"/>
                  <a:pt x="17482" y="13433"/>
                </a:cubicBezTo>
                <a:cubicBezTo>
                  <a:pt x="18437" y="11622"/>
                  <a:pt x="19334" y="9535"/>
                  <a:pt x="20168" y="7176"/>
                </a:cubicBezTo>
                <a:lnTo>
                  <a:pt x="21600" y="11526"/>
                </a:lnTo>
                <a:lnTo>
                  <a:pt x="21600" y="0"/>
                </a:lnTo>
                <a:lnTo>
                  <a:pt x="17804" y="0"/>
                </a:lnTo>
                <a:close/>
              </a:path>
            </a:pathLst>
          </a:custGeom>
          <a:solidFill>
            <a:srgbClr val="F79646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1FE1BE73-48B3-24EB-28B9-BBCE49415899}"/>
              </a:ext>
            </a:extLst>
          </p:cNvPr>
          <p:cNvSpPr/>
          <p:nvPr/>
        </p:nvSpPr>
        <p:spPr>
          <a:xfrm>
            <a:off x="2875175" y="4061693"/>
            <a:ext cx="4799477" cy="183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2" y="991"/>
                </a:moveTo>
                <a:cubicBezTo>
                  <a:pt x="15816" y="336"/>
                  <a:pt x="14671" y="0"/>
                  <a:pt x="13533" y="0"/>
                </a:cubicBezTo>
                <a:cubicBezTo>
                  <a:pt x="12395" y="0"/>
                  <a:pt x="11250" y="332"/>
                  <a:pt x="10134" y="991"/>
                </a:cubicBezTo>
                <a:cubicBezTo>
                  <a:pt x="9007" y="1654"/>
                  <a:pt x="7897" y="2654"/>
                  <a:pt x="6836" y="3960"/>
                </a:cubicBezTo>
                <a:cubicBezTo>
                  <a:pt x="6368" y="4536"/>
                  <a:pt x="5912" y="5167"/>
                  <a:pt x="5466" y="5855"/>
                </a:cubicBezTo>
                <a:cubicBezTo>
                  <a:pt x="5005" y="6566"/>
                  <a:pt x="4555" y="7337"/>
                  <a:pt x="4118" y="8164"/>
                </a:cubicBezTo>
                <a:cubicBezTo>
                  <a:pt x="3163" y="9975"/>
                  <a:pt x="2266" y="12061"/>
                  <a:pt x="1432" y="14419"/>
                </a:cubicBezTo>
                <a:lnTo>
                  <a:pt x="0" y="10071"/>
                </a:lnTo>
                <a:lnTo>
                  <a:pt x="0" y="21600"/>
                </a:lnTo>
                <a:lnTo>
                  <a:pt x="3796" y="21600"/>
                </a:lnTo>
                <a:lnTo>
                  <a:pt x="2383" y="17308"/>
                </a:lnTo>
                <a:cubicBezTo>
                  <a:pt x="3328" y="14654"/>
                  <a:pt x="4361" y="12373"/>
                  <a:pt x="5468" y="10482"/>
                </a:cubicBezTo>
                <a:cubicBezTo>
                  <a:pt x="5966" y="9635"/>
                  <a:pt x="6478" y="8860"/>
                  <a:pt x="7005" y="8172"/>
                </a:cubicBezTo>
                <a:cubicBezTo>
                  <a:pt x="7117" y="8025"/>
                  <a:pt x="7229" y="7885"/>
                  <a:pt x="7342" y="7745"/>
                </a:cubicBezTo>
                <a:cubicBezTo>
                  <a:pt x="8324" y="6538"/>
                  <a:pt x="9349" y="5615"/>
                  <a:pt x="10391" y="4999"/>
                </a:cubicBezTo>
                <a:cubicBezTo>
                  <a:pt x="11424" y="4392"/>
                  <a:pt x="12482" y="4084"/>
                  <a:pt x="13534" y="4084"/>
                </a:cubicBezTo>
                <a:cubicBezTo>
                  <a:pt x="14588" y="4084"/>
                  <a:pt x="15645" y="4392"/>
                  <a:pt x="16678" y="4999"/>
                </a:cubicBezTo>
                <a:cubicBezTo>
                  <a:pt x="17720" y="5611"/>
                  <a:pt x="18746" y="6534"/>
                  <a:pt x="19726" y="7745"/>
                </a:cubicBezTo>
                <a:cubicBezTo>
                  <a:pt x="19839" y="7885"/>
                  <a:pt x="19951" y="8029"/>
                  <a:pt x="20063" y="8172"/>
                </a:cubicBezTo>
                <a:cubicBezTo>
                  <a:pt x="20591" y="7481"/>
                  <a:pt x="21103" y="6710"/>
                  <a:pt x="21600" y="5863"/>
                </a:cubicBezTo>
                <a:cubicBezTo>
                  <a:pt x="21154" y="5175"/>
                  <a:pt x="20697" y="4544"/>
                  <a:pt x="20230" y="3968"/>
                </a:cubicBezTo>
                <a:cubicBezTo>
                  <a:pt x="19168" y="2650"/>
                  <a:pt x="18059" y="1650"/>
                  <a:pt x="16932" y="991"/>
                </a:cubicBezTo>
                <a:close/>
              </a:path>
            </a:pathLst>
          </a:custGeom>
          <a:solidFill>
            <a:srgbClr val="4BACC6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7EA8328A-8562-1801-8AD0-0AE5AB6634D6}"/>
              </a:ext>
            </a:extLst>
          </p:cNvPr>
          <p:cNvSpPr txBox="1"/>
          <p:nvPr/>
        </p:nvSpPr>
        <p:spPr>
          <a:xfrm>
            <a:off x="9246332" y="2964737"/>
            <a:ext cx="2839734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L’accesso è preferibilmente eseguito anche per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l’esecuzione del controllo antiriciclaggio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dell’attività economico-finanziaria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 finalità antiriciclaggio </a:t>
            </a:r>
            <a:endParaRPr kumimoji="0" lang="en-US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0F47F214-1CBD-F2EA-D6C6-200F91CA5681}"/>
              </a:ext>
            </a:extLst>
          </p:cNvPr>
          <p:cNvSpPr txBox="1"/>
          <p:nvPr/>
        </p:nvSpPr>
        <p:spPr>
          <a:xfrm>
            <a:off x="148711" y="5897627"/>
            <a:ext cx="5724898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presenza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particolari contesti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 i quali l’accesso non può eseguirsi è consentito fare ricorso ai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poteri di invito ed esibizione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dati, notizie e documenti previsti in materia di imposte dirette ed IVA </a:t>
            </a: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EA0B-C348-9939-D2C6-4E71F8FA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98" y="653528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168418B-EE86-E87F-DB93-665F57D87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4DE9E26-9789-58E7-92B6-4FB255E5528D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913C615-F03D-F3AD-5AAD-78232A101CCB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EBA8B58-B779-DF69-E41E-8BADE7C5F522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F0CDB56B-062B-F8AC-2010-50F91347FA41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BB04A37-76C8-41C5-7027-618AD4F86D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03962202-3E5C-1734-AAA4-49D74E56EF70}"/>
              </a:ext>
            </a:extLst>
          </p:cNvPr>
          <p:cNvSpPr txBox="1"/>
          <p:nvPr/>
        </p:nvSpPr>
        <p:spPr>
          <a:xfrm>
            <a:off x="3940403" y="1862369"/>
            <a:ext cx="432690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Ricerca documentale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F5A8E493-A308-B6CF-03D7-BA642B378665}"/>
              </a:ext>
            </a:extLst>
          </p:cNvPr>
          <p:cNvGrpSpPr/>
          <p:nvPr/>
        </p:nvGrpSpPr>
        <p:grpSpPr>
          <a:xfrm>
            <a:off x="1044342" y="3742719"/>
            <a:ext cx="3244840" cy="2514600"/>
            <a:chOff x="987788" y="1544803"/>
            <a:chExt cx="3244840" cy="2532550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93D2E52-B9D7-7ADA-14B9-DFC562FC10A5}"/>
                </a:ext>
              </a:extLst>
            </p:cNvPr>
            <p:cNvSpPr/>
            <p:nvPr/>
          </p:nvSpPr>
          <p:spPr>
            <a:xfrm>
              <a:off x="987788" y="1560087"/>
              <a:ext cx="3244840" cy="251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2" y="2790"/>
                  </a:moveTo>
                  <a:lnTo>
                    <a:pt x="7008" y="642"/>
                  </a:lnTo>
                  <a:cubicBezTo>
                    <a:pt x="6837" y="241"/>
                    <a:pt x="6510" y="0"/>
                    <a:pt x="6151" y="0"/>
                  </a:cubicBezTo>
                  <a:lnTo>
                    <a:pt x="981" y="0"/>
                  </a:lnTo>
                  <a:cubicBezTo>
                    <a:pt x="436" y="0"/>
                    <a:pt x="0" y="562"/>
                    <a:pt x="0" y="1265"/>
                  </a:cubicBezTo>
                  <a:lnTo>
                    <a:pt x="0" y="3453"/>
                  </a:lnTo>
                  <a:lnTo>
                    <a:pt x="0" y="6906"/>
                  </a:lnTo>
                  <a:lnTo>
                    <a:pt x="0" y="20335"/>
                  </a:lnTo>
                  <a:cubicBezTo>
                    <a:pt x="0" y="21038"/>
                    <a:pt x="436" y="21600"/>
                    <a:pt x="981" y="21600"/>
                  </a:cubicBezTo>
                  <a:lnTo>
                    <a:pt x="20619" y="21600"/>
                  </a:lnTo>
                  <a:cubicBezTo>
                    <a:pt x="21164" y="21600"/>
                    <a:pt x="21600" y="21038"/>
                    <a:pt x="21600" y="20335"/>
                  </a:cubicBezTo>
                  <a:lnTo>
                    <a:pt x="21600" y="4717"/>
                  </a:lnTo>
                  <a:cubicBezTo>
                    <a:pt x="21600" y="4015"/>
                    <a:pt x="21164" y="3453"/>
                    <a:pt x="20619" y="3453"/>
                  </a:cubicBezTo>
                  <a:lnTo>
                    <a:pt x="8799" y="3453"/>
                  </a:lnTo>
                  <a:cubicBezTo>
                    <a:pt x="8441" y="3433"/>
                    <a:pt x="8114" y="3192"/>
                    <a:pt x="7942" y="2790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8AC774F-1BCA-B0F9-EC30-D6D711ECF3F2}"/>
                </a:ext>
              </a:extLst>
            </p:cNvPr>
            <p:cNvSpPr/>
            <p:nvPr/>
          </p:nvSpPr>
          <p:spPr>
            <a:xfrm>
              <a:off x="987788" y="1817430"/>
              <a:ext cx="746294" cy="210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8" y="4955"/>
                  </a:moveTo>
                  <a:lnTo>
                    <a:pt x="11579" y="4546"/>
                  </a:lnTo>
                  <a:cubicBezTo>
                    <a:pt x="4537" y="3776"/>
                    <a:pt x="0" y="1996"/>
                    <a:pt x="0" y="0"/>
                  </a:cubicBezTo>
                  <a:lnTo>
                    <a:pt x="0" y="21600"/>
                  </a:lnTo>
                  <a:cubicBezTo>
                    <a:pt x="0" y="19604"/>
                    <a:pt x="4604" y="17824"/>
                    <a:pt x="11579" y="17054"/>
                  </a:cubicBezTo>
                  <a:lnTo>
                    <a:pt x="15438" y="16645"/>
                  </a:lnTo>
                  <a:cubicBezTo>
                    <a:pt x="19162" y="16236"/>
                    <a:pt x="21600" y="15298"/>
                    <a:pt x="21600" y="14240"/>
                  </a:cubicBezTo>
                  <a:lnTo>
                    <a:pt x="21600" y="7360"/>
                  </a:lnTo>
                  <a:cubicBezTo>
                    <a:pt x="21532" y="6326"/>
                    <a:pt x="19162" y="5364"/>
                    <a:pt x="15438" y="4955"/>
                  </a:cubicBezTo>
                  <a:close/>
                </a:path>
              </a:pathLst>
            </a:custGeom>
            <a:solidFill>
              <a:srgbClr val="1F497D">
                <a:lumMod val="40000"/>
                <a:lumOff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7B33933E-F3A3-8402-2C24-403ABBBCB59B}"/>
                </a:ext>
              </a:extLst>
            </p:cNvPr>
            <p:cNvSpPr txBox="1"/>
            <p:nvPr/>
          </p:nvSpPr>
          <p:spPr>
            <a:xfrm>
              <a:off x="1258943" y="1544803"/>
              <a:ext cx="595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01</a:t>
              </a: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CA3642C-EB54-251C-DACB-D18D88916D2F}"/>
                </a:ext>
              </a:extLst>
            </p:cNvPr>
            <p:cNvSpPr txBox="1"/>
            <p:nvPr/>
          </p:nvSpPr>
          <p:spPr>
            <a:xfrm>
              <a:off x="1905088" y="2089108"/>
              <a:ext cx="2108873" cy="182884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il soggetto non abbia adempiuto correttamente o solo parzialmente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all’obbligo di esibizione e consegna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della documentazione richiesta 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697EFE6E-1F0D-E7B0-7FAC-C3784B072946}"/>
              </a:ext>
            </a:extLst>
          </p:cNvPr>
          <p:cNvGrpSpPr/>
          <p:nvPr/>
        </p:nvGrpSpPr>
        <p:grpSpPr>
          <a:xfrm>
            <a:off x="8015939" y="3742719"/>
            <a:ext cx="3244827" cy="2517266"/>
            <a:chOff x="7959385" y="1560087"/>
            <a:chExt cx="3244827" cy="2517266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F06580EC-9B6B-E8CF-0083-907209EAF22C}"/>
                </a:ext>
              </a:extLst>
            </p:cNvPr>
            <p:cNvSpPr/>
            <p:nvPr/>
          </p:nvSpPr>
          <p:spPr>
            <a:xfrm>
              <a:off x="7959385" y="1560087"/>
              <a:ext cx="3244827" cy="251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2" y="2790"/>
                  </a:moveTo>
                  <a:lnTo>
                    <a:pt x="7008" y="642"/>
                  </a:lnTo>
                  <a:cubicBezTo>
                    <a:pt x="6837" y="241"/>
                    <a:pt x="6510" y="0"/>
                    <a:pt x="6151" y="0"/>
                  </a:cubicBezTo>
                  <a:lnTo>
                    <a:pt x="981" y="0"/>
                  </a:lnTo>
                  <a:cubicBezTo>
                    <a:pt x="436" y="0"/>
                    <a:pt x="0" y="562"/>
                    <a:pt x="0" y="1265"/>
                  </a:cubicBezTo>
                  <a:lnTo>
                    <a:pt x="0" y="3453"/>
                  </a:lnTo>
                  <a:lnTo>
                    <a:pt x="0" y="6906"/>
                  </a:lnTo>
                  <a:lnTo>
                    <a:pt x="0" y="20335"/>
                  </a:lnTo>
                  <a:cubicBezTo>
                    <a:pt x="0" y="21038"/>
                    <a:pt x="436" y="21600"/>
                    <a:pt x="981" y="21600"/>
                  </a:cubicBezTo>
                  <a:lnTo>
                    <a:pt x="20619" y="21600"/>
                  </a:lnTo>
                  <a:cubicBezTo>
                    <a:pt x="21164" y="21600"/>
                    <a:pt x="21600" y="21038"/>
                    <a:pt x="21600" y="20335"/>
                  </a:cubicBezTo>
                  <a:lnTo>
                    <a:pt x="21600" y="4717"/>
                  </a:lnTo>
                  <a:cubicBezTo>
                    <a:pt x="21600" y="4015"/>
                    <a:pt x="21164" y="3453"/>
                    <a:pt x="20619" y="3453"/>
                  </a:cubicBezTo>
                  <a:lnTo>
                    <a:pt x="8799" y="3453"/>
                  </a:lnTo>
                  <a:cubicBezTo>
                    <a:pt x="8441" y="3433"/>
                    <a:pt x="8114" y="3192"/>
                    <a:pt x="7942" y="2790"/>
                  </a:cubicBezTo>
                  <a:close/>
                </a:path>
              </a:pathLst>
            </a:custGeom>
            <a:solidFill>
              <a:srgbClr val="FFDE8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CFB5266D-23CD-62F0-C981-A273A905FEBB}"/>
                </a:ext>
              </a:extLst>
            </p:cNvPr>
            <p:cNvSpPr/>
            <p:nvPr/>
          </p:nvSpPr>
          <p:spPr>
            <a:xfrm>
              <a:off x="7959385" y="1817430"/>
              <a:ext cx="746299" cy="210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8" y="4955"/>
                  </a:moveTo>
                  <a:lnTo>
                    <a:pt x="11579" y="4546"/>
                  </a:lnTo>
                  <a:cubicBezTo>
                    <a:pt x="4537" y="3776"/>
                    <a:pt x="0" y="1996"/>
                    <a:pt x="0" y="0"/>
                  </a:cubicBezTo>
                  <a:lnTo>
                    <a:pt x="0" y="21600"/>
                  </a:lnTo>
                  <a:cubicBezTo>
                    <a:pt x="0" y="19604"/>
                    <a:pt x="4604" y="17824"/>
                    <a:pt x="11579" y="17054"/>
                  </a:cubicBezTo>
                  <a:lnTo>
                    <a:pt x="15438" y="16645"/>
                  </a:lnTo>
                  <a:cubicBezTo>
                    <a:pt x="19162" y="16236"/>
                    <a:pt x="21600" y="15298"/>
                    <a:pt x="21600" y="14240"/>
                  </a:cubicBezTo>
                  <a:lnTo>
                    <a:pt x="21600" y="7360"/>
                  </a:lnTo>
                  <a:cubicBezTo>
                    <a:pt x="21600" y="6326"/>
                    <a:pt x="19162" y="5364"/>
                    <a:pt x="15438" y="4955"/>
                  </a:cubicBezTo>
                  <a:close/>
                </a:path>
              </a:pathLst>
            </a:custGeom>
            <a:solidFill>
              <a:srgbClr val="F9C86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4FB29FD2-F43F-D399-0CD8-949D6AC3E62B}"/>
                </a:ext>
              </a:extLst>
            </p:cNvPr>
            <p:cNvSpPr txBox="1"/>
            <p:nvPr/>
          </p:nvSpPr>
          <p:spPr>
            <a:xfrm>
              <a:off x="8230538" y="1577314"/>
              <a:ext cx="595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03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B9E32808-496A-2E53-77DA-CD50D3F8B516}"/>
                </a:ext>
              </a:extLst>
            </p:cNvPr>
            <p:cNvSpPr txBox="1"/>
            <p:nvPr/>
          </p:nvSpPr>
          <p:spPr>
            <a:xfrm>
              <a:off x="8900511" y="2100534"/>
              <a:ext cx="2181063" cy="181588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L’operatore sia gravato da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specifici precedenti per infrazioni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o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violazioni penali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in materia di riciclaggio o siano emersi gravi reati economico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finanziari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278D26C5-1B25-0E4C-CA0E-0E92B727BD72}"/>
              </a:ext>
            </a:extLst>
          </p:cNvPr>
          <p:cNvGrpSpPr/>
          <p:nvPr/>
        </p:nvGrpSpPr>
        <p:grpSpPr>
          <a:xfrm>
            <a:off x="4530141" y="3742719"/>
            <a:ext cx="3244840" cy="2514599"/>
            <a:chOff x="4473585" y="1544803"/>
            <a:chExt cx="3244840" cy="253255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1B0FF23F-3A78-1495-3B8E-208D41824901}"/>
                </a:ext>
              </a:extLst>
            </p:cNvPr>
            <p:cNvSpPr/>
            <p:nvPr/>
          </p:nvSpPr>
          <p:spPr>
            <a:xfrm>
              <a:off x="4473585" y="1560087"/>
              <a:ext cx="3244840" cy="251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2" y="2790"/>
                  </a:moveTo>
                  <a:lnTo>
                    <a:pt x="7008" y="642"/>
                  </a:lnTo>
                  <a:cubicBezTo>
                    <a:pt x="6837" y="241"/>
                    <a:pt x="6510" y="0"/>
                    <a:pt x="6151" y="0"/>
                  </a:cubicBezTo>
                  <a:lnTo>
                    <a:pt x="981" y="0"/>
                  </a:lnTo>
                  <a:cubicBezTo>
                    <a:pt x="436" y="0"/>
                    <a:pt x="0" y="562"/>
                    <a:pt x="0" y="1265"/>
                  </a:cubicBezTo>
                  <a:lnTo>
                    <a:pt x="0" y="3453"/>
                  </a:lnTo>
                  <a:lnTo>
                    <a:pt x="0" y="6906"/>
                  </a:lnTo>
                  <a:lnTo>
                    <a:pt x="0" y="20335"/>
                  </a:lnTo>
                  <a:cubicBezTo>
                    <a:pt x="0" y="21038"/>
                    <a:pt x="436" y="21600"/>
                    <a:pt x="981" y="21600"/>
                  </a:cubicBezTo>
                  <a:lnTo>
                    <a:pt x="20619" y="21600"/>
                  </a:lnTo>
                  <a:cubicBezTo>
                    <a:pt x="21164" y="21600"/>
                    <a:pt x="21600" y="21038"/>
                    <a:pt x="21600" y="20335"/>
                  </a:cubicBezTo>
                  <a:lnTo>
                    <a:pt x="21600" y="4717"/>
                  </a:lnTo>
                  <a:cubicBezTo>
                    <a:pt x="21600" y="4015"/>
                    <a:pt x="21164" y="3453"/>
                    <a:pt x="20619" y="3453"/>
                  </a:cubicBezTo>
                  <a:lnTo>
                    <a:pt x="8799" y="3453"/>
                  </a:lnTo>
                  <a:cubicBezTo>
                    <a:pt x="8441" y="3433"/>
                    <a:pt x="8114" y="3192"/>
                    <a:pt x="7942" y="2790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3B1585A9-18AA-6845-3122-0E7C8054B07F}"/>
                </a:ext>
              </a:extLst>
            </p:cNvPr>
            <p:cNvSpPr txBox="1"/>
            <p:nvPr/>
          </p:nvSpPr>
          <p:spPr>
            <a:xfrm>
              <a:off x="4744741" y="1544803"/>
              <a:ext cx="595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94FBB604-FBD3-B6DB-EDED-F14C78614903}"/>
                </a:ext>
              </a:extLst>
            </p:cNvPr>
            <p:cNvSpPr txBox="1"/>
            <p:nvPr/>
          </p:nvSpPr>
          <p:spPr>
            <a:xfrm>
              <a:off x="5369733" y="2209693"/>
              <a:ext cx="2108873" cy="15808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 ritengono presenti significativi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profili di rischio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di gravi 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violazioni alla normativa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ovvero di violazioni amministrative, anche di natura tributaria </a:t>
              </a:r>
              <a:endParaRPr kumimoji="0" lang="en-US" sz="1600" b="1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13F8163B-E1B5-5379-05E0-FC07D3FFAF33}"/>
                </a:ext>
              </a:extLst>
            </p:cNvPr>
            <p:cNvSpPr/>
            <p:nvPr/>
          </p:nvSpPr>
          <p:spPr>
            <a:xfrm>
              <a:off x="4473585" y="1817430"/>
              <a:ext cx="746294" cy="210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8" y="4955"/>
                  </a:moveTo>
                  <a:lnTo>
                    <a:pt x="11579" y="4546"/>
                  </a:lnTo>
                  <a:cubicBezTo>
                    <a:pt x="4537" y="3776"/>
                    <a:pt x="0" y="1996"/>
                    <a:pt x="0" y="0"/>
                  </a:cubicBezTo>
                  <a:lnTo>
                    <a:pt x="0" y="21600"/>
                  </a:lnTo>
                  <a:cubicBezTo>
                    <a:pt x="0" y="19604"/>
                    <a:pt x="4604" y="17824"/>
                    <a:pt x="11579" y="17054"/>
                  </a:cubicBezTo>
                  <a:lnTo>
                    <a:pt x="15438" y="16645"/>
                  </a:lnTo>
                  <a:cubicBezTo>
                    <a:pt x="19162" y="16236"/>
                    <a:pt x="21600" y="15298"/>
                    <a:pt x="21600" y="14240"/>
                  </a:cubicBezTo>
                  <a:lnTo>
                    <a:pt x="21600" y="7360"/>
                  </a:lnTo>
                  <a:cubicBezTo>
                    <a:pt x="21532" y="6326"/>
                    <a:pt x="19162" y="5364"/>
                    <a:pt x="15438" y="4955"/>
                  </a:cubicBez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23" name="TextBox 106">
            <a:extLst>
              <a:ext uri="{FF2B5EF4-FFF2-40B4-BE49-F238E27FC236}">
                <a16:creationId xmlns:a16="http://schemas.microsoft.com/office/drawing/2014/main" id="{209D3C45-0D1D-A28F-FC85-E84741AD9069}"/>
              </a:ext>
            </a:extLst>
          </p:cNvPr>
          <p:cNvSpPr txBox="1"/>
          <p:nvPr/>
        </p:nvSpPr>
        <p:spPr>
          <a:xfrm>
            <a:off x="547555" y="2475226"/>
            <a:ext cx="11234057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L’attività di ricerca documentale può essere eseguita in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ogni intervento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aderenza alle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funzioni di polizia economico-finanziaria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alla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finalità preventiva e repressiva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 operazioni di ricerca sono obbligatoriamente eseguite, a titolo meramente esemplificativo, nei seguenti casi </a:t>
            </a:r>
          </a:p>
        </p:txBody>
      </p:sp>
    </p:spTree>
    <p:extLst>
      <p:ext uri="{BB962C8B-B14F-4D97-AF65-F5344CB8AC3E}">
        <p14:creationId xmlns:p14="http://schemas.microsoft.com/office/powerpoint/2010/main" val="27139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16C9-25AE-3388-8E17-86460B65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91" y="760564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5B715DD-DDED-1BCD-50A3-6B50D3CBA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73CE806-67DE-2268-F5E2-5608F7578273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AC44E7A-00CA-367F-5400-AB57B562096D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F5DF1BD-1DC1-3F8C-F058-3EE5240E82F6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C3940762-E5F9-2F7B-7571-22CA35B22A0E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D773F1A3-9C7C-4C7E-B323-3E032FD5D88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7AD2867-7A88-18C3-5811-07AC3F2241F4}"/>
              </a:ext>
            </a:extLst>
          </p:cNvPr>
          <p:cNvSpPr txBox="1"/>
          <p:nvPr/>
        </p:nvSpPr>
        <p:spPr>
          <a:xfrm>
            <a:off x="3940403" y="1862369"/>
            <a:ext cx="432690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Ricerca documentale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C6A805-0437-7B3E-B315-3809101BB7D5}"/>
              </a:ext>
            </a:extLst>
          </p:cNvPr>
          <p:cNvSpPr txBox="1"/>
          <p:nvPr/>
        </p:nvSpPr>
        <p:spPr>
          <a:xfrm>
            <a:off x="777891" y="4212498"/>
            <a:ext cx="2799876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Agli uffici precipuamente interessati dall’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assolvimento degli adempimenti antiriciclaggio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B05B29BC-8AB3-0CD1-C5A0-8715679FF2C7}"/>
              </a:ext>
            </a:extLst>
          </p:cNvPr>
          <p:cNvSpPr txBox="1"/>
          <p:nvPr/>
        </p:nvSpPr>
        <p:spPr>
          <a:xfrm>
            <a:off x="1166325" y="5739209"/>
            <a:ext cx="2023008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Agli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uffici amministrativi,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contabili e/o fiscali </a:t>
            </a:r>
            <a:endParaRPr kumimoji="0" lang="en-US" sz="1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9B703AFD-FF60-CB18-FD9A-C569545341BB}"/>
              </a:ext>
            </a:extLst>
          </p:cNvPr>
          <p:cNvSpPr txBox="1"/>
          <p:nvPr/>
        </p:nvSpPr>
        <p:spPr>
          <a:xfrm>
            <a:off x="8632108" y="3386345"/>
            <a:ext cx="2796707" cy="147732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nella disponibilità del responsabile antiriciclaggio ovvero del responsabile per le segnalazioni di operazioni sospette, ove designati 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50">
            <a:extLst>
              <a:ext uri="{FF2B5EF4-FFF2-40B4-BE49-F238E27FC236}">
                <a16:creationId xmlns:a16="http://schemas.microsoft.com/office/drawing/2014/main" id="{70090558-26B7-8C2F-A0D1-3DAA2B397254}"/>
              </a:ext>
            </a:extLst>
          </p:cNvPr>
          <p:cNvSpPr txBox="1"/>
          <p:nvPr/>
        </p:nvSpPr>
        <p:spPr>
          <a:xfrm>
            <a:off x="8820198" y="5354808"/>
            <a:ext cx="2420526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stanze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utilizzate dai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soggetti apicali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che esercitano funzioni decisionali 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106">
            <a:extLst>
              <a:ext uri="{FF2B5EF4-FFF2-40B4-BE49-F238E27FC236}">
                <a16:creationId xmlns:a16="http://schemas.microsoft.com/office/drawing/2014/main" id="{A3BB3E79-EC10-C384-A440-AADEEE0A409B}"/>
              </a:ext>
            </a:extLst>
          </p:cNvPr>
          <p:cNvSpPr txBox="1"/>
          <p:nvPr/>
        </p:nvSpPr>
        <p:spPr>
          <a:xfrm>
            <a:off x="582995" y="2515268"/>
            <a:ext cx="11234057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operazioni di ricerca sono eseguite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tutti i locali nella disponibilità dell’operatore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Una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particolare attenzione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riferita ai contesti più strutturati, è rivolta: 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155AD5C8-167A-48E2-FFD9-AAA7B4C85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83" y="3446517"/>
            <a:ext cx="4744715" cy="32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2DBB0-9ACD-22AD-E32B-13ACBCBA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6" y="687072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D051D93-01B5-5E3C-2221-233C919BC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F78F9AE-8F93-700F-DF74-A0FCA36EFD9D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8285790-DCE7-A05E-875D-1B8E28FAD991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4AB9C95-16D7-6D50-A2E4-351F8D05DB48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AEF581BD-C200-9048-5D6A-74FBC8A1A708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F8EDE2A-C033-DCF0-8EE1-4766BB37A2D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3A6E2501-869A-A41F-4F61-B57CA267C655}"/>
              </a:ext>
            </a:extLst>
          </p:cNvPr>
          <p:cNvSpPr txBox="1"/>
          <p:nvPr/>
        </p:nvSpPr>
        <p:spPr>
          <a:xfrm>
            <a:off x="3940403" y="1862369"/>
            <a:ext cx="432690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Ricerca documentale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C9E2FDD5-8415-B816-0700-48C54DBDEBB6}"/>
              </a:ext>
            </a:extLst>
          </p:cNvPr>
          <p:cNvGrpSpPr/>
          <p:nvPr/>
        </p:nvGrpSpPr>
        <p:grpSpPr>
          <a:xfrm>
            <a:off x="2601797" y="2447144"/>
            <a:ext cx="7324873" cy="4391194"/>
            <a:chOff x="34620200" y="10223499"/>
            <a:chExt cx="6058905" cy="3690622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1FF6CC4-6909-65D6-CEA0-16C3259F05FD}"/>
                </a:ext>
              </a:extLst>
            </p:cNvPr>
            <p:cNvSpPr/>
            <p:nvPr/>
          </p:nvSpPr>
          <p:spPr>
            <a:xfrm>
              <a:off x="37198299" y="10223499"/>
              <a:ext cx="3480806" cy="361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87" extrusionOk="0">
                  <a:moveTo>
                    <a:pt x="10294" y="0"/>
                  </a:moveTo>
                  <a:cubicBezTo>
                    <a:pt x="7831" y="0"/>
                    <a:pt x="5502" y="763"/>
                    <a:pt x="3547" y="2198"/>
                  </a:cubicBezTo>
                  <a:lnTo>
                    <a:pt x="3547" y="2198"/>
                  </a:lnTo>
                  <a:lnTo>
                    <a:pt x="3500" y="2236"/>
                  </a:lnTo>
                  <a:lnTo>
                    <a:pt x="3469" y="2258"/>
                  </a:lnTo>
                  <a:lnTo>
                    <a:pt x="3469" y="2258"/>
                  </a:lnTo>
                  <a:cubicBezTo>
                    <a:pt x="2195" y="3217"/>
                    <a:pt x="1139" y="4448"/>
                    <a:pt x="397" y="5823"/>
                  </a:cubicBezTo>
                  <a:cubicBezTo>
                    <a:pt x="-174" y="6895"/>
                    <a:pt x="-127" y="8149"/>
                    <a:pt x="522" y="9176"/>
                  </a:cubicBezTo>
                  <a:cubicBezTo>
                    <a:pt x="1155" y="10181"/>
                    <a:pt x="2249" y="10792"/>
                    <a:pt x="3469" y="10815"/>
                  </a:cubicBezTo>
                  <a:lnTo>
                    <a:pt x="3625" y="10815"/>
                  </a:lnTo>
                  <a:cubicBezTo>
                    <a:pt x="4837" y="10792"/>
                    <a:pt x="5939" y="10181"/>
                    <a:pt x="6573" y="9176"/>
                  </a:cubicBezTo>
                  <a:cubicBezTo>
                    <a:pt x="7221" y="8149"/>
                    <a:pt x="7268" y="6895"/>
                    <a:pt x="6698" y="5823"/>
                  </a:cubicBezTo>
                  <a:cubicBezTo>
                    <a:pt x="6690" y="5808"/>
                    <a:pt x="6682" y="5793"/>
                    <a:pt x="6674" y="5785"/>
                  </a:cubicBezTo>
                  <a:cubicBezTo>
                    <a:pt x="5298" y="3240"/>
                    <a:pt x="7167" y="189"/>
                    <a:pt x="10137" y="151"/>
                  </a:cubicBezTo>
                  <a:cubicBezTo>
                    <a:pt x="10192" y="151"/>
                    <a:pt x="10239" y="151"/>
                    <a:pt x="10294" y="151"/>
                  </a:cubicBezTo>
                  <a:cubicBezTo>
                    <a:pt x="16352" y="151"/>
                    <a:pt x="21285" y="4924"/>
                    <a:pt x="21262" y="10785"/>
                  </a:cubicBezTo>
                  <a:cubicBezTo>
                    <a:pt x="21238" y="16804"/>
                    <a:pt x="16008" y="21600"/>
                    <a:pt x="9786" y="21328"/>
                  </a:cubicBezTo>
                  <a:cubicBezTo>
                    <a:pt x="7597" y="21230"/>
                    <a:pt x="5533" y="20520"/>
                    <a:pt x="3774" y="19259"/>
                  </a:cubicBezTo>
                  <a:cubicBezTo>
                    <a:pt x="3688" y="19198"/>
                    <a:pt x="3571" y="19183"/>
                    <a:pt x="3477" y="19229"/>
                  </a:cubicBezTo>
                  <a:lnTo>
                    <a:pt x="3477" y="19229"/>
                  </a:lnTo>
                  <a:lnTo>
                    <a:pt x="3508" y="19251"/>
                  </a:lnTo>
                  <a:cubicBezTo>
                    <a:pt x="5470" y="20716"/>
                    <a:pt x="7816" y="21487"/>
                    <a:pt x="10302" y="21487"/>
                  </a:cubicBezTo>
                  <a:cubicBezTo>
                    <a:pt x="16431" y="21487"/>
                    <a:pt x="21426" y="16668"/>
                    <a:pt x="21426" y="10740"/>
                  </a:cubicBezTo>
                  <a:cubicBezTo>
                    <a:pt x="21426" y="4811"/>
                    <a:pt x="16431" y="0"/>
                    <a:pt x="10294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D4ABE25-1EF3-7633-0726-C7816C774F5A}"/>
                </a:ext>
              </a:extLst>
            </p:cNvPr>
            <p:cNvSpPr/>
            <p:nvPr/>
          </p:nvSpPr>
          <p:spPr>
            <a:xfrm>
              <a:off x="34620200" y="10299700"/>
              <a:ext cx="3479532" cy="361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87" extrusionOk="0">
                  <a:moveTo>
                    <a:pt x="20904" y="12299"/>
                  </a:moveTo>
                  <a:cubicBezTo>
                    <a:pt x="20271" y="11295"/>
                    <a:pt x="19176" y="10683"/>
                    <a:pt x="17956" y="10661"/>
                  </a:cubicBezTo>
                  <a:lnTo>
                    <a:pt x="17799" y="10661"/>
                  </a:lnTo>
                  <a:cubicBezTo>
                    <a:pt x="16587" y="10683"/>
                    <a:pt x="15484" y="11295"/>
                    <a:pt x="14851" y="12299"/>
                  </a:cubicBezTo>
                  <a:cubicBezTo>
                    <a:pt x="14202" y="13333"/>
                    <a:pt x="14178" y="14632"/>
                    <a:pt x="14757" y="15704"/>
                  </a:cubicBezTo>
                  <a:cubicBezTo>
                    <a:pt x="14765" y="15726"/>
                    <a:pt x="14781" y="15742"/>
                    <a:pt x="14788" y="15764"/>
                  </a:cubicBezTo>
                  <a:cubicBezTo>
                    <a:pt x="16149" y="18233"/>
                    <a:pt x="14327" y="21245"/>
                    <a:pt x="11433" y="21321"/>
                  </a:cubicBezTo>
                  <a:cubicBezTo>
                    <a:pt x="11332" y="21321"/>
                    <a:pt x="11230" y="21328"/>
                    <a:pt x="11128" y="21328"/>
                  </a:cubicBezTo>
                  <a:cubicBezTo>
                    <a:pt x="5068" y="21328"/>
                    <a:pt x="141" y="16557"/>
                    <a:pt x="156" y="10698"/>
                  </a:cubicBezTo>
                  <a:cubicBezTo>
                    <a:pt x="180" y="4696"/>
                    <a:pt x="5427" y="-113"/>
                    <a:pt x="11637" y="159"/>
                  </a:cubicBezTo>
                  <a:cubicBezTo>
                    <a:pt x="13827" y="257"/>
                    <a:pt x="15891" y="967"/>
                    <a:pt x="17659" y="2227"/>
                  </a:cubicBezTo>
                  <a:cubicBezTo>
                    <a:pt x="17745" y="2288"/>
                    <a:pt x="17862" y="2303"/>
                    <a:pt x="17956" y="2258"/>
                  </a:cubicBezTo>
                  <a:lnTo>
                    <a:pt x="17956" y="2258"/>
                  </a:lnTo>
                  <a:lnTo>
                    <a:pt x="17924" y="2235"/>
                  </a:lnTo>
                  <a:cubicBezTo>
                    <a:pt x="15961" y="770"/>
                    <a:pt x="13615" y="0"/>
                    <a:pt x="11128" y="0"/>
                  </a:cubicBezTo>
                  <a:cubicBezTo>
                    <a:pt x="4997" y="0"/>
                    <a:pt x="0" y="4817"/>
                    <a:pt x="0" y="10744"/>
                  </a:cubicBezTo>
                  <a:cubicBezTo>
                    <a:pt x="0" y="16670"/>
                    <a:pt x="4989" y="21487"/>
                    <a:pt x="11128" y="21487"/>
                  </a:cubicBezTo>
                  <a:cubicBezTo>
                    <a:pt x="13592" y="21487"/>
                    <a:pt x="15922" y="20724"/>
                    <a:pt x="17878" y="19290"/>
                  </a:cubicBezTo>
                  <a:lnTo>
                    <a:pt x="17878" y="19290"/>
                  </a:lnTo>
                  <a:lnTo>
                    <a:pt x="17924" y="19252"/>
                  </a:lnTo>
                  <a:lnTo>
                    <a:pt x="17956" y="19230"/>
                  </a:lnTo>
                  <a:lnTo>
                    <a:pt x="17956" y="19230"/>
                  </a:lnTo>
                  <a:cubicBezTo>
                    <a:pt x="19230" y="18271"/>
                    <a:pt x="20286" y="17040"/>
                    <a:pt x="21029" y="15666"/>
                  </a:cubicBezTo>
                  <a:cubicBezTo>
                    <a:pt x="21600" y="14579"/>
                    <a:pt x="21553" y="13326"/>
                    <a:pt x="20904" y="1229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TextBox 14">
            <a:extLst>
              <a:ext uri="{FF2B5EF4-FFF2-40B4-BE49-F238E27FC236}">
                <a16:creationId xmlns:a16="http://schemas.microsoft.com/office/drawing/2014/main" id="{45A1592B-2462-862C-8755-4AE57F1FBAA4}"/>
              </a:ext>
            </a:extLst>
          </p:cNvPr>
          <p:cNvSpPr txBox="1"/>
          <p:nvPr/>
        </p:nvSpPr>
        <p:spPr>
          <a:xfrm>
            <a:off x="3247115" y="3364129"/>
            <a:ext cx="2125871" cy="267765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/>
              <a:t>Si evidenzia la </a:t>
            </a:r>
            <a:r>
              <a:rPr lang="it-IT" sz="1400" b="1" dirty="0"/>
              <a:t>necessità</a:t>
            </a:r>
            <a:r>
              <a:rPr lang="it-IT" sz="1400" dirty="0"/>
              <a:t>, ai sensi dell’art. 52, comma 3, del D.P.R. 633/72, di acquisire l’autorizzazione del Procuratore della Repubblica presso il Tribunale competente per </a:t>
            </a:r>
            <a:r>
              <a:rPr lang="it-IT" sz="1400" b="1" dirty="0"/>
              <a:t>l’esecuzione di perquisizioni personali</a:t>
            </a:r>
            <a:r>
              <a:rPr lang="it-IT" sz="1400" dirty="0"/>
              <a:t> nonché per l’</a:t>
            </a:r>
            <a:r>
              <a:rPr lang="it-IT" sz="1400" b="1" dirty="0"/>
              <a:t>apertura coattiva di pieghi sigillati, borse, casseforti, mobili e ripostigli</a:t>
            </a:r>
            <a:r>
              <a:rPr lang="it-IT" sz="1400" dirty="0"/>
              <a:t>.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EEB4C6B5-80B4-8A45-D26D-6B6DC6556616}"/>
              </a:ext>
            </a:extLst>
          </p:cNvPr>
          <p:cNvSpPr txBox="1"/>
          <p:nvPr/>
        </p:nvSpPr>
        <p:spPr>
          <a:xfrm>
            <a:off x="7149112" y="3429000"/>
            <a:ext cx="2125871" cy="267765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/>
              <a:t>L’</a:t>
            </a:r>
            <a:r>
              <a:rPr lang="it-IT" sz="1400" b="1" dirty="0"/>
              <a:t>autorizzazione magistratuale</a:t>
            </a:r>
            <a:r>
              <a:rPr lang="it-IT" sz="1400" dirty="0"/>
              <a:t> è richiesta </a:t>
            </a:r>
            <a:r>
              <a:rPr lang="it-IT" sz="1400" b="1" dirty="0"/>
              <a:t>solo</a:t>
            </a:r>
            <a:r>
              <a:rPr lang="it-IT" sz="1400" dirty="0"/>
              <a:t> per l’</a:t>
            </a:r>
            <a:r>
              <a:rPr lang="it-IT" sz="1400" b="1" dirty="0"/>
              <a:t>apertura coattiva</a:t>
            </a:r>
            <a:r>
              <a:rPr lang="it-IT" sz="1400" dirty="0"/>
              <a:t> e </a:t>
            </a:r>
            <a:r>
              <a:rPr lang="it-IT" sz="1400" b="1" dirty="0"/>
              <a:t>non</a:t>
            </a:r>
            <a:r>
              <a:rPr lang="it-IT" sz="1400" dirty="0"/>
              <a:t> anche per le </a:t>
            </a:r>
            <a:r>
              <a:rPr lang="it-IT" sz="1400" b="1" dirty="0"/>
              <a:t>attività di ricerca</a:t>
            </a:r>
            <a:r>
              <a:rPr lang="it-IT" sz="1400" dirty="0"/>
              <a:t> svolte con la collaborazione del contribuente o nel caso in cui cassetti e armadi non siano chiusi a chiave (</a:t>
            </a:r>
            <a:r>
              <a:rPr lang="it-IT" sz="1400" i="1" dirty="0"/>
              <a:t>ex </a:t>
            </a:r>
            <a:r>
              <a:rPr lang="it-IT" sz="1400" i="1" dirty="0" err="1"/>
              <a:t>plurimis</a:t>
            </a:r>
            <a:r>
              <a:rPr lang="it-IT" sz="1400" dirty="0"/>
              <a:t>, </a:t>
            </a:r>
            <a:r>
              <a:rPr lang="it-IT" sz="1400" dirty="0" err="1"/>
              <a:t>Cass</a:t>
            </a:r>
            <a:r>
              <a:rPr lang="it-IT" sz="1400" dirty="0"/>
              <a:t>. </a:t>
            </a:r>
            <a:r>
              <a:rPr lang="it-IT" sz="1400" dirty="0" err="1"/>
              <a:t>Civ</a:t>
            </a:r>
            <a:r>
              <a:rPr lang="it-IT" sz="1400" dirty="0"/>
              <a:t>. Sez. Un., 2 febbraio 2022, n. 3182 e </a:t>
            </a:r>
            <a:r>
              <a:rPr lang="it-IT" sz="1400" dirty="0" err="1"/>
              <a:t>Cass</a:t>
            </a:r>
            <a:r>
              <a:rPr lang="it-IT" sz="1400" dirty="0"/>
              <a:t>. civ., 4 ottobre 2018, n. 24306) </a:t>
            </a:r>
            <a:endParaRPr lang="en-US" sz="1400" noProof="1"/>
          </a:p>
        </p:txBody>
      </p:sp>
    </p:spTree>
    <p:extLst>
      <p:ext uri="{BB962C8B-B14F-4D97-AF65-F5344CB8AC3E}">
        <p14:creationId xmlns:p14="http://schemas.microsoft.com/office/powerpoint/2010/main" val="36650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087A-DDFF-03B9-00C4-1E850646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3" y="639365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03055DE-B91C-74C0-19AC-FD44F0AD4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" y="87628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586C675-7C28-7D31-597D-131BF253ADA9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CB98D06-FE1E-C1F7-4000-8BB4BCC1D5E6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1CB9F0A-8551-8E18-DBB9-98BF1AA4D632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FBCB478E-99A0-FB81-072F-A5C3AD9ADF32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F8800C0D-0D04-AF7D-F656-1E1B40AE3A3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CF53A4DD-F97E-6636-8A16-D6383A73AE4B}"/>
              </a:ext>
            </a:extLst>
          </p:cNvPr>
          <p:cNvSpPr txBox="1"/>
          <p:nvPr/>
        </p:nvSpPr>
        <p:spPr>
          <a:xfrm>
            <a:off x="3921551" y="1800813"/>
            <a:ext cx="4326903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Segreto professionale</a:t>
            </a:r>
          </a:p>
        </p:txBody>
      </p:sp>
      <p:grpSp>
        <p:nvGrpSpPr>
          <p:cNvPr id="7" name="Group 97">
            <a:extLst>
              <a:ext uri="{FF2B5EF4-FFF2-40B4-BE49-F238E27FC236}">
                <a16:creationId xmlns:a16="http://schemas.microsoft.com/office/drawing/2014/main" id="{6ACFBF4F-76B9-6EAA-F1D7-B85880637AB6}"/>
              </a:ext>
            </a:extLst>
          </p:cNvPr>
          <p:cNvGrpSpPr/>
          <p:nvPr/>
        </p:nvGrpSpPr>
        <p:grpSpPr>
          <a:xfrm>
            <a:off x="2632630" y="1320966"/>
            <a:ext cx="9573977" cy="4401624"/>
            <a:chOff x="2618023" y="52050"/>
            <a:chExt cx="9573977" cy="440162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5A51E662-C7E8-6E01-3D17-52058E274301}"/>
                </a:ext>
              </a:extLst>
            </p:cNvPr>
            <p:cNvSpPr/>
            <p:nvPr/>
          </p:nvSpPr>
          <p:spPr>
            <a:xfrm>
              <a:off x="3458009" y="1842075"/>
              <a:ext cx="2764208" cy="83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64" y="0"/>
                  </a:moveTo>
                  <a:cubicBezTo>
                    <a:pt x="1462" y="0"/>
                    <a:pt x="0" y="4836"/>
                    <a:pt x="0" y="10800"/>
                  </a:cubicBezTo>
                  <a:cubicBezTo>
                    <a:pt x="0" y="16764"/>
                    <a:pt x="1462" y="21600"/>
                    <a:pt x="3264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miter lim="400000"/>
            </a:ln>
          </p:spPr>
          <p:txBody>
            <a:bodyPr lIns="216000" tIns="38100" rIns="2160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199D472-48BA-5107-E2F7-6299EB31F7AA}"/>
                </a:ext>
              </a:extLst>
            </p:cNvPr>
            <p:cNvSpPr/>
            <p:nvPr/>
          </p:nvSpPr>
          <p:spPr>
            <a:xfrm>
              <a:off x="5293929" y="1417517"/>
              <a:ext cx="1324158" cy="16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9" y="21158"/>
                  </a:moveTo>
                  <a:cubicBezTo>
                    <a:pt x="14712" y="21041"/>
                    <a:pt x="13215" y="20952"/>
                    <a:pt x="11717" y="20849"/>
                  </a:cubicBezTo>
                  <a:cubicBezTo>
                    <a:pt x="5147" y="20393"/>
                    <a:pt x="0" y="16064"/>
                    <a:pt x="0" y="10793"/>
                  </a:cubicBezTo>
                  <a:cubicBezTo>
                    <a:pt x="0" y="5507"/>
                    <a:pt x="5147" y="1178"/>
                    <a:pt x="11717" y="736"/>
                  </a:cubicBezTo>
                  <a:cubicBezTo>
                    <a:pt x="13215" y="633"/>
                    <a:pt x="14712" y="545"/>
                    <a:pt x="16209" y="427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16209" y="21158"/>
                  </a:lnTo>
                  <a:close/>
                </a:path>
              </a:pathLst>
            </a:custGeom>
            <a:solidFill>
              <a:srgbClr val="00B05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A4A7F54F-7FFA-F1FF-E90B-860318543AD0}"/>
                </a:ext>
              </a:extLst>
            </p:cNvPr>
            <p:cNvSpPr/>
            <p:nvPr/>
          </p:nvSpPr>
          <p:spPr>
            <a:xfrm>
              <a:off x="5775859" y="1417518"/>
              <a:ext cx="1684456" cy="1684460"/>
            </a:xfrm>
            <a:prstGeom prst="ellipse">
              <a:avLst/>
            </a:prstGeom>
            <a:solidFill>
              <a:srgbClr val="92D05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: Shape 83">
              <a:extLst>
                <a:ext uri="{FF2B5EF4-FFF2-40B4-BE49-F238E27FC236}">
                  <a16:creationId xmlns:a16="http://schemas.microsoft.com/office/drawing/2014/main" id="{03EBD3C3-AE6C-1968-51BB-D53982F8A113}"/>
                </a:ext>
              </a:extLst>
            </p:cNvPr>
            <p:cNvSpPr/>
            <p:nvPr/>
          </p:nvSpPr>
          <p:spPr>
            <a:xfrm>
              <a:off x="2618023" y="1842075"/>
              <a:ext cx="928995" cy="835344"/>
            </a:xfrm>
            <a:custGeom>
              <a:avLst/>
              <a:gdLst>
                <a:gd name="connsiteX0" fmla="*/ 417658 w 928995"/>
                <a:gd name="connsiteY0" fmla="*/ 0 h 835344"/>
                <a:gd name="connsiteX1" fmla="*/ 928995 w 928995"/>
                <a:gd name="connsiteY1" fmla="*/ 0 h 835344"/>
                <a:gd name="connsiteX2" fmla="*/ 908182 w 928995"/>
                <a:gd name="connsiteY2" fmla="*/ 11297 h 835344"/>
                <a:gd name="connsiteX3" fmla="*/ 689242 w 928995"/>
                <a:gd name="connsiteY3" fmla="*/ 423074 h 835344"/>
                <a:gd name="connsiteX4" fmla="*/ 908182 w 928995"/>
                <a:gd name="connsiteY4" fmla="*/ 834851 h 835344"/>
                <a:gd name="connsiteX5" fmla="*/ 909091 w 928995"/>
                <a:gd name="connsiteY5" fmla="*/ 835344 h 835344"/>
                <a:gd name="connsiteX6" fmla="*/ 417658 w 928995"/>
                <a:gd name="connsiteY6" fmla="*/ 835344 h 835344"/>
                <a:gd name="connsiteX7" fmla="*/ 0 w 928995"/>
                <a:gd name="connsiteY7" fmla="*/ 417672 h 835344"/>
                <a:gd name="connsiteX8" fmla="*/ 417658 w 928995"/>
                <a:gd name="connsiteY8" fmla="*/ 0 h 8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95" h="835344">
                  <a:moveTo>
                    <a:pt x="417658" y="0"/>
                  </a:moveTo>
                  <a:lnTo>
                    <a:pt x="928995" y="0"/>
                  </a:lnTo>
                  <a:lnTo>
                    <a:pt x="908182" y="11297"/>
                  </a:lnTo>
                  <a:cubicBezTo>
                    <a:pt x="776089" y="100537"/>
                    <a:pt x="689242" y="251663"/>
                    <a:pt x="689242" y="423074"/>
                  </a:cubicBezTo>
                  <a:cubicBezTo>
                    <a:pt x="689242" y="594485"/>
                    <a:pt x="776089" y="745611"/>
                    <a:pt x="908182" y="834851"/>
                  </a:cubicBezTo>
                  <a:lnTo>
                    <a:pt x="909091" y="835344"/>
                  </a:lnTo>
                  <a:lnTo>
                    <a:pt x="417658" y="835344"/>
                  </a:lnTo>
                  <a:cubicBezTo>
                    <a:pt x="187017" y="835344"/>
                    <a:pt x="0" y="648320"/>
                    <a:pt x="0" y="417672"/>
                  </a:cubicBezTo>
                  <a:cubicBezTo>
                    <a:pt x="0" y="187024"/>
                    <a:pt x="187017" y="0"/>
                    <a:pt x="417658" y="0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77CF2FC9-2961-2373-DD96-0F56EA0E6BBE}"/>
                </a:ext>
              </a:extLst>
            </p:cNvPr>
            <p:cNvSpPr/>
            <p:nvPr/>
          </p:nvSpPr>
          <p:spPr>
            <a:xfrm>
              <a:off x="5925028" y="1555212"/>
              <a:ext cx="1390713" cy="1390712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: Shape 86">
              <a:extLst>
                <a:ext uri="{FF2B5EF4-FFF2-40B4-BE49-F238E27FC236}">
                  <a16:creationId xmlns:a16="http://schemas.microsoft.com/office/drawing/2014/main" id="{F3C65ED7-5312-C6AF-2E4A-BA99518F3BD8}"/>
                </a:ext>
              </a:extLst>
            </p:cNvPr>
            <p:cNvSpPr/>
            <p:nvPr/>
          </p:nvSpPr>
          <p:spPr>
            <a:xfrm>
              <a:off x="6037125" y="52050"/>
              <a:ext cx="6154875" cy="4401624"/>
            </a:xfrm>
            <a:custGeom>
              <a:avLst/>
              <a:gdLst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557735 w 6154875"/>
                <a:gd name="connsiteY5" fmla="*/ 2777294 h 4401624"/>
                <a:gd name="connsiteX6" fmla="*/ 461978 w 6154875"/>
                <a:gd name="connsiteY6" fmla="*/ 2767640 h 4401624"/>
                <a:gd name="connsiteX7" fmla="*/ 0 w 6154875"/>
                <a:gd name="connsiteY7" fmla="*/ 2200813 h 4401624"/>
                <a:gd name="connsiteX8" fmla="*/ 461978 w 6154875"/>
                <a:gd name="connsiteY8" fmla="*/ 1633986 h 4401624"/>
                <a:gd name="connsiteX9" fmla="*/ 545493 w 6154875"/>
                <a:gd name="connsiteY9" fmla="*/ 1625567 h 4401624"/>
                <a:gd name="connsiteX10" fmla="*/ 546200 w 6154875"/>
                <a:gd name="connsiteY10" fmla="*/ 1625249 h 4401624"/>
                <a:gd name="connsiteX11" fmla="*/ 871120 w 6154875"/>
                <a:gd name="connsiteY11" fmla="*/ 1499648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557735 w 6154875"/>
                <a:gd name="connsiteY5" fmla="*/ 2777294 h 4401624"/>
                <a:gd name="connsiteX6" fmla="*/ 461978 w 6154875"/>
                <a:gd name="connsiteY6" fmla="*/ 2767640 h 4401624"/>
                <a:gd name="connsiteX7" fmla="*/ 0 w 6154875"/>
                <a:gd name="connsiteY7" fmla="*/ 2200813 h 4401624"/>
                <a:gd name="connsiteX8" fmla="*/ 461978 w 6154875"/>
                <a:gd name="connsiteY8" fmla="*/ 1633986 h 4401624"/>
                <a:gd name="connsiteX9" fmla="*/ 545493 w 6154875"/>
                <a:gd name="connsiteY9" fmla="*/ 1625567 h 4401624"/>
                <a:gd name="connsiteX10" fmla="*/ 871120 w 6154875"/>
                <a:gd name="connsiteY10" fmla="*/ 1499648 h 4401624"/>
                <a:gd name="connsiteX11" fmla="*/ 6154875 w 6154875"/>
                <a:gd name="connsiteY11" fmla="*/ 0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557735 w 6154875"/>
                <a:gd name="connsiteY5" fmla="*/ 2777294 h 4401624"/>
                <a:gd name="connsiteX6" fmla="*/ 461978 w 6154875"/>
                <a:gd name="connsiteY6" fmla="*/ 2767640 h 4401624"/>
                <a:gd name="connsiteX7" fmla="*/ 0 w 6154875"/>
                <a:gd name="connsiteY7" fmla="*/ 2200813 h 4401624"/>
                <a:gd name="connsiteX8" fmla="*/ 461978 w 6154875"/>
                <a:gd name="connsiteY8" fmla="*/ 1633986 h 4401624"/>
                <a:gd name="connsiteX9" fmla="*/ 871120 w 6154875"/>
                <a:gd name="connsiteY9" fmla="*/ 1499648 h 4401624"/>
                <a:gd name="connsiteX10" fmla="*/ 6154875 w 6154875"/>
                <a:gd name="connsiteY10" fmla="*/ 0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461978 w 6154875"/>
                <a:gd name="connsiteY5" fmla="*/ 2767640 h 4401624"/>
                <a:gd name="connsiteX6" fmla="*/ 0 w 6154875"/>
                <a:gd name="connsiteY6" fmla="*/ 2200813 h 4401624"/>
                <a:gd name="connsiteX7" fmla="*/ 461978 w 6154875"/>
                <a:gd name="connsiteY7" fmla="*/ 1633986 h 4401624"/>
                <a:gd name="connsiteX8" fmla="*/ 871120 w 6154875"/>
                <a:gd name="connsiteY8" fmla="*/ 1499648 h 4401624"/>
                <a:gd name="connsiteX9" fmla="*/ 6154875 w 6154875"/>
                <a:gd name="connsiteY9" fmla="*/ 0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696648 w 6154875"/>
                <a:gd name="connsiteY3" fmla="*/ 2835241 h 4401624"/>
                <a:gd name="connsiteX4" fmla="*/ 461978 w 6154875"/>
                <a:gd name="connsiteY4" fmla="*/ 2767640 h 4401624"/>
                <a:gd name="connsiteX5" fmla="*/ 0 w 6154875"/>
                <a:gd name="connsiteY5" fmla="*/ 2200813 h 4401624"/>
                <a:gd name="connsiteX6" fmla="*/ 461978 w 6154875"/>
                <a:gd name="connsiteY6" fmla="*/ 1633986 h 4401624"/>
                <a:gd name="connsiteX7" fmla="*/ 871120 w 6154875"/>
                <a:gd name="connsiteY7" fmla="*/ 1499648 h 4401624"/>
                <a:gd name="connsiteX8" fmla="*/ 6154875 w 6154875"/>
                <a:gd name="connsiteY8" fmla="*/ 0 h 4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875" h="4401624">
                  <a:moveTo>
                    <a:pt x="6154875" y="0"/>
                  </a:moveTo>
                  <a:lnTo>
                    <a:pt x="6154875" y="2200812"/>
                  </a:lnTo>
                  <a:lnTo>
                    <a:pt x="6154875" y="4401624"/>
                  </a:lnTo>
                  <a:lnTo>
                    <a:pt x="696648" y="2835241"/>
                  </a:lnTo>
                  <a:lnTo>
                    <a:pt x="461978" y="2767640"/>
                  </a:lnTo>
                  <a:cubicBezTo>
                    <a:pt x="198328" y="2713690"/>
                    <a:pt x="0" y="2480412"/>
                    <a:pt x="0" y="2200813"/>
                  </a:cubicBezTo>
                  <a:cubicBezTo>
                    <a:pt x="0" y="1921214"/>
                    <a:pt x="198328" y="1687936"/>
                    <a:pt x="461978" y="1633986"/>
                  </a:cubicBezTo>
                  <a:lnTo>
                    <a:pt x="871120" y="1499648"/>
                  </a:lnTo>
                  <a:lnTo>
                    <a:pt x="6154875" y="0"/>
                  </a:lnTo>
                  <a:close/>
                </a:path>
              </a:pathLst>
            </a:custGeom>
            <a:solidFill>
              <a:srgbClr val="FCD663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E40B0F49-721B-E6A9-085C-58AB8FA12D10}"/>
              </a:ext>
            </a:extLst>
          </p:cNvPr>
          <p:cNvGrpSpPr/>
          <p:nvPr/>
        </p:nvGrpSpPr>
        <p:grpSpPr>
          <a:xfrm>
            <a:off x="0" y="3245865"/>
            <a:ext cx="9573977" cy="4169543"/>
            <a:chOff x="0" y="2401806"/>
            <a:chExt cx="9573977" cy="4401624"/>
          </a:xfrm>
        </p:grpSpPr>
        <p:sp>
          <p:nvSpPr>
            <p:cNvPr id="16" name="Freeform: Shape 73">
              <a:extLst>
                <a:ext uri="{FF2B5EF4-FFF2-40B4-BE49-F238E27FC236}">
                  <a16:creationId xmlns:a16="http://schemas.microsoft.com/office/drawing/2014/main" id="{E73E3111-B5DA-F309-351D-66FA9B3999D9}"/>
                </a:ext>
              </a:extLst>
            </p:cNvPr>
            <p:cNvSpPr/>
            <p:nvPr/>
          </p:nvSpPr>
          <p:spPr>
            <a:xfrm>
              <a:off x="5969783" y="4178061"/>
              <a:ext cx="2764208" cy="835344"/>
            </a:xfrm>
            <a:custGeom>
              <a:avLst/>
              <a:gdLst>
                <a:gd name="connsiteX0" fmla="*/ 0 w 2764208"/>
                <a:gd name="connsiteY0" fmla="*/ 0 h 835344"/>
                <a:gd name="connsiteX1" fmla="*/ 2346506 w 2764208"/>
                <a:gd name="connsiteY1" fmla="*/ 0 h 835344"/>
                <a:gd name="connsiteX2" fmla="*/ 2764208 w 2764208"/>
                <a:gd name="connsiteY2" fmla="*/ 417672 h 835344"/>
                <a:gd name="connsiteX3" fmla="*/ 2346506 w 2764208"/>
                <a:gd name="connsiteY3" fmla="*/ 835344 h 835344"/>
                <a:gd name="connsiteX4" fmla="*/ 0 w 2764208"/>
                <a:gd name="connsiteY4" fmla="*/ 835344 h 8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208" h="835344">
                  <a:moveTo>
                    <a:pt x="0" y="0"/>
                  </a:moveTo>
                  <a:lnTo>
                    <a:pt x="2346506" y="0"/>
                  </a:lnTo>
                  <a:cubicBezTo>
                    <a:pt x="2577112" y="0"/>
                    <a:pt x="2764208" y="187024"/>
                    <a:pt x="2764208" y="417672"/>
                  </a:cubicBezTo>
                  <a:cubicBezTo>
                    <a:pt x="2764208" y="648320"/>
                    <a:pt x="2577112" y="835344"/>
                    <a:pt x="2346506" y="835344"/>
                  </a:cubicBezTo>
                  <a:lnTo>
                    <a:pt x="0" y="835344"/>
                  </a:lnTo>
                  <a:close/>
                </a:path>
              </a:pathLst>
            </a:custGeom>
            <a:solidFill>
              <a:srgbClr val="FF4B54"/>
            </a:solidFill>
            <a:ln w="12700">
              <a:miter lim="400000"/>
            </a:ln>
          </p:spPr>
          <p:txBody>
            <a:bodyPr wrap="square" lIns="38100" tIns="38100" rIns="216000" bIns="3810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6211BD60-BF60-6441-D288-21B794CB3D02}"/>
                </a:ext>
              </a:extLst>
            </p:cNvPr>
            <p:cNvSpPr/>
            <p:nvPr/>
          </p:nvSpPr>
          <p:spPr>
            <a:xfrm rot="10800000">
              <a:off x="5573913" y="3754651"/>
              <a:ext cx="1324158" cy="16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9" y="21158"/>
                  </a:moveTo>
                  <a:cubicBezTo>
                    <a:pt x="14712" y="21041"/>
                    <a:pt x="13215" y="20952"/>
                    <a:pt x="11717" y="20849"/>
                  </a:cubicBezTo>
                  <a:cubicBezTo>
                    <a:pt x="5147" y="20393"/>
                    <a:pt x="0" y="16064"/>
                    <a:pt x="0" y="10793"/>
                  </a:cubicBezTo>
                  <a:cubicBezTo>
                    <a:pt x="0" y="5507"/>
                    <a:pt x="5147" y="1178"/>
                    <a:pt x="11717" y="736"/>
                  </a:cubicBezTo>
                  <a:cubicBezTo>
                    <a:pt x="13215" y="633"/>
                    <a:pt x="14712" y="545"/>
                    <a:pt x="16209" y="427"/>
                  </a:cubicBezTo>
                  <a:lnTo>
                    <a:pt x="21600" y="0"/>
                  </a:lnTo>
                  <a:lnTo>
                    <a:pt x="21600" y="21600"/>
                  </a:lnTo>
                  <a:lnTo>
                    <a:pt x="16209" y="2115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20682846-4432-E00F-D6B0-E3ACA9D2F02D}"/>
                </a:ext>
              </a:extLst>
            </p:cNvPr>
            <p:cNvSpPr/>
            <p:nvPr/>
          </p:nvSpPr>
          <p:spPr>
            <a:xfrm rot="10800000">
              <a:off x="4731685" y="3753502"/>
              <a:ext cx="1684456" cy="1684460"/>
            </a:xfrm>
            <a:prstGeom prst="ellipse">
              <a:avLst/>
            </a:prstGeom>
            <a:solidFill>
              <a:srgbClr val="FF4B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: Shape 76">
              <a:extLst>
                <a:ext uri="{FF2B5EF4-FFF2-40B4-BE49-F238E27FC236}">
                  <a16:creationId xmlns:a16="http://schemas.microsoft.com/office/drawing/2014/main" id="{3BB338A8-D8FA-6AEB-E7A4-F283B364DD09}"/>
                </a:ext>
              </a:extLst>
            </p:cNvPr>
            <p:cNvSpPr/>
            <p:nvPr/>
          </p:nvSpPr>
          <p:spPr>
            <a:xfrm rot="10800000">
              <a:off x="8644982" y="4178061"/>
              <a:ext cx="928995" cy="835344"/>
            </a:xfrm>
            <a:custGeom>
              <a:avLst/>
              <a:gdLst>
                <a:gd name="connsiteX0" fmla="*/ 417658 w 928995"/>
                <a:gd name="connsiteY0" fmla="*/ 0 h 835344"/>
                <a:gd name="connsiteX1" fmla="*/ 928995 w 928995"/>
                <a:gd name="connsiteY1" fmla="*/ 0 h 835344"/>
                <a:gd name="connsiteX2" fmla="*/ 908182 w 928995"/>
                <a:gd name="connsiteY2" fmla="*/ 11297 h 835344"/>
                <a:gd name="connsiteX3" fmla="*/ 689242 w 928995"/>
                <a:gd name="connsiteY3" fmla="*/ 423074 h 835344"/>
                <a:gd name="connsiteX4" fmla="*/ 908182 w 928995"/>
                <a:gd name="connsiteY4" fmla="*/ 834851 h 835344"/>
                <a:gd name="connsiteX5" fmla="*/ 909091 w 928995"/>
                <a:gd name="connsiteY5" fmla="*/ 835344 h 835344"/>
                <a:gd name="connsiteX6" fmla="*/ 417658 w 928995"/>
                <a:gd name="connsiteY6" fmla="*/ 835344 h 835344"/>
                <a:gd name="connsiteX7" fmla="*/ 0 w 928995"/>
                <a:gd name="connsiteY7" fmla="*/ 417672 h 835344"/>
                <a:gd name="connsiteX8" fmla="*/ 417658 w 928995"/>
                <a:gd name="connsiteY8" fmla="*/ 0 h 8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95" h="835344">
                  <a:moveTo>
                    <a:pt x="417658" y="0"/>
                  </a:moveTo>
                  <a:lnTo>
                    <a:pt x="928995" y="0"/>
                  </a:lnTo>
                  <a:lnTo>
                    <a:pt x="908182" y="11297"/>
                  </a:lnTo>
                  <a:cubicBezTo>
                    <a:pt x="776089" y="100537"/>
                    <a:pt x="689242" y="251663"/>
                    <a:pt x="689242" y="423074"/>
                  </a:cubicBezTo>
                  <a:cubicBezTo>
                    <a:pt x="689242" y="594485"/>
                    <a:pt x="776089" y="745611"/>
                    <a:pt x="908182" y="834851"/>
                  </a:cubicBezTo>
                  <a:lnTo>
                    <a:pt x="909091" y="835344"/>
                  </a:lnTo>
                  <a:lnTo>
                    <a:pt x="417658" y="835344"/>
                  </a:lnTo>
                  <a:cubicBezTo>
                    <a:pt x="187017" y="835344"/>
                    <a:pt x="0" y="648320"/>
                    <a:pt x="0" y="417672"/>
                  </a:cubicBezTo>
                  <a:cubicBezTo>
                    <a:pt x="0" y="187024"/>
                    <a:pt x="187017" y="0"/>
                    <a:pt x="417658" y="0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8BC0F1F8-70A6-0893-EAB8-1753A9D57885}"/>
                </a:ext>
              </a:extLst>
            </p:cNvPr>
            <p:cNvSpPr/>
            <p:nvPr/>
          </p:nvSpPr>
          <p:spPr>
            <a:xfrm rot="10800000">
              <a:off x="4876259" y="3909556"/>
              <a:ext cx="1390713" cy="1390712"/>
            </a:xfrm>
            <a:prstGeom prst="ellipse">
              <a:avLst/>
            </a:prstGeom>
            <a:solidFill>
              <a:srgbClr val="91430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: Shape 78">
              <a:extLst>
                <a:ext uri="{FF2B5EF4-FFF2-40B4-BE49-F238E27FC236}">
                  <a16:creationId xmlns:a16="http://schemas.microsoft.com/office/drawing/2014/main" id="{F24B0508-190A-6305-B170-B88254E4C378}"/>
                </a:ext>
              </a:extLst>
            </p:cNvPr>
            <p:cNvSpPr/>
            <p:nvPr/>
          </p:nvSpPr>
          <p:spPr>
            <a:xfrm rot="10800000">
              <a:off x="0" y="2401806"/>
              <a:ext cx="6154875" cy="4401624"/>
            </a:xfrm>
            <a:custGeom>
              <a:avLst/>
              <a:gdLst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557735 w 6154875"/>
                <a:gd name="connsiteY5" fmla="*/ 2777294 h 4401624"/>
                <a:gd name="connsiteX6" fmla="*/ 461978 w 6154875"/>
                <a:gd name="connsiteY6" fmla="*/ 2767640 h 4401624"/>
                <a:gd name="connsiteX7" fmla="*/ 0 w 6154875"/>
                <a:gd name="connsiteY7" fmla="*/ 2200813 h 4401624"/>
                <a:gd name="connsiteX8" fmla="*/ 461978 w 6154875"/>
                <a:gd name="connsiteY8" fmla="*/ 1633986 h 4401624"/>
                <a:gd name="connsiteX9" fmla="*/ 545493 w 6154875"/>
                <a:gd name="connsiteY9" fmla="*/ 1625567 h 4401624"/>
                <a:gd name="connsiteX10" fmla="*/ 546200 w 6154875"/>
                <a:gd name="connsiteY10" fmla="*/ 1625249 h 4401624"/>
                <a:gd name="connsiteX11" fmla="*/ 871120 w 6154875"/>
                <a:gd name="connsiteY11" fmla="*/ 1499648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557735 w 6154875"/>
                <a:gd name="connsiteY5" fmla="*/ 2777294 h 4401624"/>
                <a:gd name="connsiteX6" fmla="*/ 461978 w 6154875"/>
                <a:gd name="connsiteY6" fmla="*/ 2767640 h 4401624"/>
                <a:gd name="connsiteX7" fmla="*/ 0 w 6154875"/>
                <a:gd name="connsiteY7" fmla="*/ 2200813 h 4401624"/>
                <a:gd name="connsiteX8" fmla="*/ 461978 w 6154875"/>
                <a:gd name="connsiteY8" fmla="*/ 1633986 h 4401624"/>
                <a:gd name="connsiteX9" fmla="*/ 545493 w 6154875"/>
                <a:gd name="connsiteY9" fmla="*/ 1625567 h 4401624"/>
                <a:gd name="connsiteX10" fmla="*/ 871120 w 6154875"/>
                <a:gd name="connsiteY10" fmla="*/ 1499648 h 4401624"/>
                <a:gd name="connsiteX11" fmla="*/ 6154875 w 6154875"/>
                <a:gd name="connsiteY11" fmla="*/ 0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557735 w 6154875"/>
                <a:gd name="connsiteY5" fmla="*/ 2777294 h 4401624"/>
                <a:gd name="connsiteX6" fmla="*/ 461978 w 6154875"/>
                <a:gd name="connsiteY6" fmla="*/ 2767640 h 4401624"/>
                <a:gd name="connsiteX7" fmla="*/ 0 w 6154875"/>
                <a:gd name="connsiteY7" fmla="*/ 2200813 h 4401624"/>
                <a:gd name="connsiteX8" fmla="*/ 461978 w 6154875"/>
                <a:gd name="connsiteY8" fmla="*/ 1633986 h 4401624"/>
                <a:gd name="connsiteX9" fmla="*/ 871120 w 6154875"/>
                <a:gd name="connsiteY9" fmla="*/ 1499648 h 4401624"/>
                <a:gd name="connsiteX10" fmla="*/ 6154875 w 6154875"/>
                <a:gd name="connsiteY10" fmla="*/ 0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871121 w 6154875"/>
                <a:gd name="connsiteY3" fmla="*/ 2901977 h 4401624"/>
                <a:gd name="connsiteX4" fmla="*/ 696648 w 6154875"/>
                <a:gd name="connsiteY4" fmla="*/ 2835241 h 4401624"/>
                <a:gd name="connsiteX5" fmla="*/ 461978 w 6154875"/>
                <a:gd name="connsiteY5" fmla="*/ 2767640 h 4401624"/>
                <a:gd name="connsiteX6" fmla="*/ 0 w 6154875"/>
                <a:gd name="connsiteY6" fmla="*/ 2200813 h 4401624"/>
                <a:gd name="connsiteX7" fmla="*/ 461978 w 6154875"/>
                <a:gd name="connsiteY7" fmla="*/ 1633986 h 4401624"/>
                <a:gd name="connsiteX8" fmla="*/ 871120 w 6154875"/>
                <a:gd name="connsiteY8" fmla="*/ 1499648 h 4401624"/>
                <a:gd name="connsiteX9" fmla="*/ 6154875 w 6154875"/>
                <a:gd name="connsiteY9" fmla="*/ 0 h 4401624"/>
                <a:gd name="connsiteX0" fmla="*/ 6154875 w 6154875"/>
                <a:gd name="connsiteY0" fmla="*/ 0 h 4401624"/>
                <a:gd name="connsiteX1" fmla="*/ 6154875 w 6154875"/>
                <a:gd name="connsiteY1" fmla="*/ 2200812 h 4401624"/>
                <a:gd name="connsiteX2" fmla="*/ 6154875 w 6154875"/>
                <a:gd name="connsiteY2" fmla="*/ 4401624 h 4401624"/>
                <a:gd name="connsiteX3" fmla="*/ 696648 w 6154875"/>
                <a:gd name="connsiteY3" fmla="*/ 2835241 h 4401624"/>
                <a:gd name="connsiteX4" fmla="*/ 461978 w 6154875"/>
                <a:gd name="connsiteY4" fmla="*/ 2767640 h 4401624"/>
                <a:gd name="connsiteX5" fmla="*/ 0 w 6154875"/>
                <a:gd name="connsiteY5" fmla="*/ 2200813 h 4401624"/>
                <a:gd name="connsiteX6" fmla="*/ 461978 w 6154875"/>
                <a:gd name="connsiteY6" fmla="*/ 1633986 h 4401624"/>
                <a:gd name="connsiteX7" fmla="*/ 871120 w 6154875"/>
                <a:gd name="connsiteY7" fmla="*/ 1499648 h 4401624"/>
                <a:gd name="connsiteX8" fmla="*/ 6154875 w 6154875"/>
                <a:gd name="connsiteY8" fmla="*/ 0 h 4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875" h="4401624">
                  <a:moveTo>
                    <a:pt x="6154875" y="0"/>
                  </a:moveTo>
                  <a:lnTo>
                    <a:pt x="6154875" y="2200812"/>
                  </a:lnTo>
                  <a:lnTo>
                    <a:pt x="6154875" y="4401624"/>
                  </a:lnTo>
                  <a:lnTo>
                    <a:pt x="696648" y="2835241"/>
                  </a:lnTo>
                  <a:lnTo>
                    <a:pt x="461978" y="2767640"/>
                  </a:lnTo>
                  <a:cubicBezTo>
                    <a:pt x="198328" y="2713690"/>
                    <a:pt x="0" y="2480412"/>
                    <a:pt x="0" y="2200813"/>
                  </a:cubicBezTo>
                  <a:cubicBezTo>
                    <a:pt x="0" y="1921214"/>
                    <a:pt x="198328" y="1687936"/>
                    <a:pt x="461978" y="1633986"/>
                  </a:cubicBezTo>
                  <a:lnTo>
                    <a:pt x="871120" y="1499648"/>
                  </a:lnTo>
                  <a:lnTo>
                    <a:pt x="6154875" y="0"/>
                  </a:lnTo>
                  <a:close/>
                </a:path>
              </a:pathLst>
            </a:custGeom>
            <a:solidFill>
              <a:srgbClr val="FCD663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lang="en-US" sz="2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Box 92">
            <a:extLst>
              <a:ext uri="{FF2B5EF4-FFF2-40B4-BE49-F238E27FC236}">
                <a16:creationId xmlns:a16="http://schemas.microsoft.com/office/drawing/2014/main" id="{61A8FFBB-2C8D-E1A9-4D24-76752CE4821F}"/>
              </a:ext>
            </a:extLst>
          </p:cNvPr>
          <p:cNvSpPr txBox="1"/>
          <p:nvPr/>
        </p:nvSpPr>
        <p:spPr>
          <a:xfrm>
            <a:off x="280050" y="4635680"/>
            <a:ext cx="4650698" cy="175432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relazione al segreto professionale di cui all’art. 103 c.p.p., il richiamato art. 52, comma 3, del D.P.R. 633/72 prescrive l’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autorizzazione del Procuratore della Repubblica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 l’esame di documenti e la richiesta di notizie relativamente ai quali esso è eccepito </a:t>
            </a: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95">
            <a:extLst>
              <a:ext uri="{FF2B5EF4-FFF2-40B4-BE49-F238E27FC236}">
                <a16:creationId xmlns:a16="http://schemas.microsoft.com/office/drawing/2014/main" id="{8544AA35-72EC-1667-E4F7-1B615765CEB4}"/>
              </a:ext>
            </a:extLst>
          </p:cNvPr>
          <p:cNvSpPr txBox="1"/>
          <p:nvPr/>
        </p:nvSpPr>
        <p:spPr>
          <a:xfrm>
            <a:off x="7639496" y="2686433"/>
            <a:ext cx="4305623" cy="1477328"/>
          </a:xfrm>
          <a:custGeom>
            <a:avLst/>
            <a:gdLst>
              <a:gd name="connsiteX0" fmla="*/ 0 w 5204080"/>
              <a:gd name="connsiteY0" fmla="*/ 0 h 1754326"/>
              <a:gd name="connsiteX1" fmla="*/ 5204080 w 5204080"/>
              <a:gd name="connsiteY1" fmla="*/ 0 h 1754326"/>
              <a:gd name="connsiteX2" fmla="*/ 5204080 w 5204080"/>
              <a:gd name="connsiteY2" fmla="*/ 1754326 h 1754326"/>
              <a:gd name="connsiteX3" fmla="*/ 0 w 5204080"/>
              <a:gd name="connsiteY3" fmla="*/ 1754326 h 1754326"/>
              <a:gd name="connsiteX4" fmla="*/ 0 w 5204080"/>
              <a:gd name="connsiteY4" fmla="*/ 0 h 1754326"/>
              <a:gd name="connsiteX0" fmla="*/ 1215851 w 5204080"/>
              <a:gd name="connsiteY0" fmla="*/ 0 h 1905052"/>
              <a:gd name="connsiteX1" fmla="*/ 5204080 w 5204080"/>
              <a:gd name="connsiteY1" fmla="*/ 150726 h 1905052"/>
              <a:gd name="connsiteX2" fmla="*/ 5204080 w 5204080"/>
              <a:gd name="connsiteY2" fmla="*/ 1905052 h 1905052"/>
              <a:gd name="connsiteX3" fmla="*/ 0 w 5204080"/>
              <a:gd name="connsiteY3" fmla="*/ 1905052 h 1905052"/>
              <a:gd name="connsiteX4" fmla="*/ 1215851 w 5204080"/>
              <a:gd name="connsiteY4" fmla="*/ 0 h 1905052"/>
              <a:gd name="connsiteX0" fmla="*/ 1215851 w 5204080"/>
              <a:gd name="connsiteY0" fmla="*/ 150324 h 2055376"/>
              <a:gd name="connsiteX1" fmla="*/ 5204080 w 5204080"/>
              <a:gd name="connsiteY1" fmla="*/ 301050 h 2055376"/>
              <a:gd name="connsiteX2" fmla="*/ 5204080 w 5204080"/>
              <a:gd name="connsiteY2" fmla="*/ 2055376 h 2055376"/>
              <a:gd name="connsiteX3" fmla="*/ 0 w 5204080"/>
              <a:gd name="connsiteY3" fmla="*/ 2055376 h 2055376"/>
              <a:gd name="connsiteX4" fmla="*/ 1215851 w 5204080"/>
              <a:gd name="connsiteY4" fmla="*/ 150324 h 2055376"/>
              <a:gd name="connsiteX0" fmla="*/ 1215851 w 5204080"/>
              <a:gd name="connsiteY0" fmla="*/ 599943 h 2504995"/>
              <a:gd name="connsiteX1" fmla="*/ 4269230 w 5204080"/>
              <a:gd name="connsiteY1" fmla="*/ 1543 h 2504995"/>
              <a:gd name="connsiteX2" fmla="*/ 5204080 w 5204080"/>
              <a:gd name="connsiteY2" fmla="*/ 750669 h 2504995"/>
              <a:gd name="connsiteX3" fmla="*/ 5204080 w 5204080"/>
              <a:gd name="connsiteY3" fmla="*/ 2504995 h 2504995"/>
              <a:gd name="connsiteX4" fmla="*/ 0 w 5204080"/>
              <a:gd name="connsiteY4" fmla="*/ 2504995 h 2504995"/>
              <a:gd name="connsiteX5" fmla="*/ 1215851 w 5204080"/>
              <a:gd name="connsiteY5" fmla="*/ 599943 h 2504995"/>
              <a:gd name="connsiteX0" fmla="*/ 1909640 w 5897869"/>
              <a:gd name="connsiteY0" fmla="*/ 599943 h 2504995"/>
              <a:gd name="connsiteX1" fmla="*/ 4963019 w 5897869"/>
              <a:gd name="connsiteY1" fmla="*/ 1543 h 2504995"/>
              <a:gd name="connsiteX2" fmla="*/ 5897869 w 5897869"/>
              <a:gd name="connsiteY2" fmla="*/ 750669 h 2504995"/>
              <a:gd name="connsiteX3" fmla="*/ 5897869 w 5897869"/>
              <a:gd name="connsiteY3" fmla="*/ 2504995 h 2504995"/>
              <a:gd name="connsiteX4" fmla="*/ 693789 w 5897869"/>
              <a:gd name="connsiteY4" fmla="*/ 2504995 h 2504995"/>
              <a:gd name="connsiteX5" fmla="*/ 29279 w 5897869"/>
              <a:gd name="connsiteY5" fmla="*/ 1287733 h 2504995"/>
              <a:gd name="connsiteX6" fmla="*/ 1909640 w 5897869"/>
              <a:gd name="connsiteY6" fmla="*/ 599943 h 2504995"/>
              <a:gd name="connsiteX0" fmla="*/ 1903036 w 5891265"/>
              <a:gd name="connsiteY0" fmla="*/ 599943 h 2504995"/>
              <a:gd name="connsiteX1" fmla="*/ 4956415 w 5891265"/>
              <a:gd name="connsiteY1" fmla="*/ 1543 h 2504995"/>
              <a:gd name="connsiteX2" fmla="*/ 5891265 w 5891265"/>
              <a:gd name="connsiteY2" fmla="*/ 750669 h 2504995"/>
              <a:gd name="connsiteX3" fmla="*/ 5891265 w 5891265"/>
              <a:gd name="connsiteY3" fmla="*/ 2504995 h 2504995"/>
              <a:gd name="connsiteX4" fmla="*/ 1048925 w 5891265"/>
              <a:gd name="connsiteY4" fmla="*/ 2364318 h 2504995"/>
              <a:gd name="connsiteX5" fmla="*/ 22675 w 5891265"/>
              <a:gd name="connsiteY5" fmla="*/ 1287733 h 2504995"/>
              <a:gd name="connsiteX6" fmla="*/ 1903036 w 5891265"/>
              <a:gd name="connsiteY6" fmla="*/ 599943 h 2504995"/>
              <a:gd name="connsiteX0" fmla="*/ 1930767 w 5918996"/>
              <a:gd name="connsiteY0" fmla="*/ 599943 h 2504995"/>
              <a:gd name="connsiteX1" fmla="*/ 4984146 w 5918996"/>
              <a:gd name="connsiteY1" fmla="*/ 1543 h 2504995"/>
              <a:gd name="connsiteX2" fmla="*/ 5918996 w 5918996"/>
              <a:gd name="connsiteY2" fmla="*/ 750669 h 2504995"/>
              <a:gd name="connsiteX3" fmla="*/ 5918996 w 5918996"/>
              <a:gd name="connsiteY3" fmla="*/ 2504995 h 2504995"/>
              <a:gd name="connsiteX4" fmla="*/ 1076656 w 5918996"/>
              <a:gd name="connsiteY4" fmla="*/ 2364318 h 2504995"/>
              <a:gd name="connsiteX5" fmla="*/ 50406 w 5918996"/>
              <a:gd name="connsiteY5" fmla="*/ 1287733 h 2504995"/>
              <a:gd name="connsiteX6" fmla="*/ 1930767 w 5918996"/>
              <a:gd name="connsiteY6" fmla="*/ 599943 h 2504995"/>
              <a:gd name="connsiteX0" fmla="*/ 1930767 w 5918996"/>
              <a:gd name="connsiteY0" fmla="*/ 599943 h 2530219"/>
              <a:gd name="connsiteX1" fmla="*/ 4984146 w 5918996"/>
              <a:gd name="connsiteY1" fmla="*/ 1543 h 2530219"/>
              <a:gd name="connsiteX2" fmla="*/ 5918996 w 5918996"/>
              <a:gd name="connsiteY2" fmla="*/ 750669 h 2530219"/>
              <a:gd name="connsiteX3" fmla="*/ 5918996 w 5918996"/>
              <a:gd name="connsiteY3" fmla="*/ 2504995 h 2530219"/>
              <a:gd name="connsiteX4" fmla="*/ 1076656 w 5918996"/>
              <a:gd name="connsiteY4" fmla="*/ 2364318 h 2530219"/>
              <a:gd name="connsiteX5" fmla="*/ 50406 w 5918996"/>
              <a:gd name="connsiteY5" fmla="*/ 1287733 h 2530219"/>
              <a:gd name="connsiteX6" fmla="*/ 1930767 w 5918996"/>
              <a:gd name="connsiteY6" fmla="*/ 599943 h 2530219"/>
              <a:gd name="connsiteX0" fmla="*/ 1930767 w 5918996"/>
              <a:gd name="connsiteY0" fmla="*/ 599943 h 3288135"/>
              <a:gd name="connsiteX1" fmla="*/ 4984146 w 5918996"/>
              <a:gd name="connsiteY1" fmla="*/ 1543 h 3288135"/>
              <a:gd name="connsiteX2" fmla="*/ 5918996 w 5918996"/>
              <a:gd name="connsiteY2" fmla="*/ 750669 h 3288135"/>
              <a:gd name="connsiteX3" fmla="*/ 5918996 w 5918996"/>
              <a:gd name="connsiteY3" fmla="*/ 2504995 h 3288135"/>
              <a:gd name="connsiteX4" fmla="*/ 4863567 w 5918996"/>
              <a:gd name="connsiteY4" fmla="*/ 3287355 h 3288135"/>
              <a:gd name="connsiteX5" fmla="*/ 1076656 w 5918996"/>
              <a:gd name="connsiteY5" fmla="*/ 2364318 h 3288135"/>
              <a:gd name="connsiteX6" fmla="*/ 50406 w 5918996"/>
              <a:gd name="connsiteY6" fmla="*/ 1287733 h 3288135"/>
              <a:gd name="connsiteX7" fmla="*/ 1930767 w 5918996"/>
              <a:gd name="connsiteY7" fmla="*/ 599943 h 32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8996" h="3288135">
                <a:moveTo>
                  <a:pt x="1930767" y="599943"/>
                </a:moveTo>
                <a:cubicBezTo>
                  <a:pt x="2427940" y="261413"/>
                  <a:pt x="4319441" y="-23578"/>
                  <a:pt x="4984146" y="1543"/>
                </a:cubicBezTo>
                <a:cubicBezTo>
                  <a:pt x="5648851" y="26664"/>
                  <a:pt x="5548823" y="412139"/>
                  <a:pt x="5918996" y="750669"/>
                </a:cubicBezTo>
                <a:lnTo>
                  <a:pt x="5918996" y="2504995"/>
                </a:lnTo>
                <a:cubicBezTo>
                  <a:pt x="5495232" y="2800497"/>
                  <a:pt x="5670624" y="3310801"/>
                  <a:pt x="4863567" y="3287355"/>
                </a:cubicBezTo>
                <a:cubicBezTo>
                  <a:pt x="4056510" y="3263909"/>
                  <a:pt x="1630990" y="2570309"/>
                  <a:pt x="1076656" y="2364318"/>
                </a:cubicBezTo>
                <a:cubicBezTo>
                  <a:pt x="362784" y="2042300"/>
                  <a:pt x="-170218" y="1639896"/>
                  <a:pt x="50406" y="1287733"/>
                </a:cubicBezTo>
                <a:lnTo>
                  <a:pt x="1930767" y="599943"/>
                </a:lnTo>
                <a:close/>
              </a:path>
            </a:pathLst>
          </a:cu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Il segreto professionale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può essere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opposto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 le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scritture ufficiali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 per i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documenti che costituiscono prova dei rapporti intercorsi fra professionista e cliente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Cass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civ., Sez. Un., 7 maggio 2010, n. 11082).</a:t>
            </a:r>
          </a:p>
        </p:txBody>
      </p:sp>
    </p:spTree>
    <p:extLst>
      <p:ext uri="{BB962C8B-B14F-4D97-AF65-F5344CB8AC3E}">
        <p14:creationId xmlns:p14="http://schemas.microsoft.com/office/powerpoint/2010/main" val="21981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5360-79C8-2E4D-7AAB-89AFA3F0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49" y="783118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173272-AFF0-6F4A-8A6B-B29CF1A76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AC8D989-50EC-5B88-C429-9F6D69761ED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63ED493-A91A-416B-CEA4-CC10480418C5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521E129-5CA3-D7F3-4D7E-E2A691C9A39D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6C2463DD-EE56-DB0E-1D99-1FE7F0410D8D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E0465AF6-3E8B-D15D-C4AE-747137D8CFE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F7A42769-AD91-8726-2149-58916ECE474B}"/>
              </a:ext>
            </a:extLst>
          </p:cNvPr>
          <p:cNvSpPr txBox="1"/>
          <p:nvPr/>
        </p:nvSpPr>
        <p:spPr>
          <a:xfrm>
            <a:off x="-14605" y="1862369"/>
            <a:ext cx="1219200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Esibizione e consegna della documentazione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0637B3A3-3A18-2B43-FA13-EEBA00E470A3}"/>
              </a:ext>
            </a:extLst>
          </p:cNvPr>
          <p:cNvGrpSpPr/>
          <p:nvPr/>
        </p:nvGrpSpPr>
        <p:grpSpPr>
          <a:xfrm>
            <a:off x="1630473" y="2604402"/>
            <a:ext cx="3072155" cy="3776635"/>
            <a:chOff x="-850900" y="15836899"/>
            <a:chExt cx="6293947" cy="7737222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04930692-ACF7-E3B3-F548-86D113525118}"/>
                </a:ext>
              </a:extLst>
            </p:cNvPr>
            <p:cNvSpPr/>
            <p:nvPr/>
          </p:nvSpPr>
          <p:spPr>
            <a:xfrm>
              <a:off x="241300" y="15836899"/>
              <a:ext cx="4121150" cy="773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9" y="18698"/>
                  </a:moveTo>
                  <a:cubicBezTo>
                    <a:pt x="21599" y="20301"/>
                    <a:pt x="19339" y="21600"/>
                    <a:pt x="16551" y="21600"/>
                  </a:cubicBezTo>
                  <a:lnTo>
                    <a:pt x="5048" y="21600"/>
                  </a:lnTo>
                  <a:cubicBezTo>
                    <a:pt x="2261" y="21600"/>
                    <a:pt x="0" y="20301"/>
                    <a:pt x="0" y="18698"/>
                  </a:cubicBezTo>
                  <a:lnTo>
                    <a:pt x="0" y="2902"/>
                  </a:lnTo>
                  <a:cubicBezTo>
                    <a:pt x="0" y="1299"/>
                    <a:pt x="2260" y="0"/>
                    <a:pt x="5048" y="0"/>
                  </a:cubicBezTo>
                  <a:lnTo>
                    <a:pt x="16552" y="0"/>
                  </a:lnTo>
                  <a:cubicBezTo>
                    <a:pt x="19339" y="0"/>
                    <a:pt x="21600" y="1299"/>
                    <a:pt x="21600" y="2902"/>
                  </a:cubicBezTo>
                  <a:lnTo>
                    <a:pt x="21600" y="18698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7158F7BB-77E8-1D68-96BB-59D3AED37596}"/>
                </a:ext>
              </a:extLst>
            </p:cNvPr>
            <p:cNvSpPr/>
            <p:nvPr/>
          </p:nvSpPr>
          <p:spPr>
            <a:xfrm>
              <a:off x="736600" y="16383000"/>
              <a:ext cx="3117059" cy="3117058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6171718C-D1A8-F681-849E-A9FDC1C0EE53}"/>
                </a:ext>
              </a:extLst>
            </p:cNvPr>
            <p:cNvSpPr/>
            <p:nvPr/>
          </p:nvSpPr>
          <p:spPr>
            <a:xfrm>
              <a:off x="1181100" y="20256500"/>
              <a:ext cx="2244322" cy="2244322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B34DC19-E755-7036-C8E4-C6E518AD6F99}"/>
                </a:ext>
              </a:extLst>
            </p:cNvPr>
            <p:cNvSpPr/>
            <p:nvPr/>
          </p:nvSpPr>
          <p:spPr>
            <a:xfrm>
              <a:off x="914400" y="16560799"/>
              <a:ext cx="2761652" cy="276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19874" extrusionOk="0">
                  <a:moveTo>
                    <a:pt x="19848" y="13221"/>
                  </a:moveTo>
                  <a:cubicBezTo>
                    <a:pt x="18872" y="16172"/>
                    <a:pt x="16446" y="18486"/>
                    <a:pt x="13405" y="19395"/>
                  </a:cubicBezTo>
                  <a:cubicBezTo>
                    <a:pt x="9677" y="20510"/>
                    <a:pt x="6114" y="19594"/>
                    <a:pt x="3602" y="17516"/>
                  </a:cubicBezTo>
                  <a:cubicBezTo>
                    <a:pt x="3461" y="17400"/>
                    <a:pt x="3325" y="17280"/>
                    <a:pt x="3192" y="17158"/>
                  </a:cubicBezTo>
                  <a:cubicBezTo>
                    <a:pt x="499" y="14679"/>
                    <a:pt x="-805" y="10783"/>
                    <a:pt x="526" y="6696"/>
                  </a:cubicBezTo>
                  <a:cubicBezTo>
                    <a:pt x="1470" y="3796"/>
                    <a:pt x="3805" y="1487"/>
                    <a:pt x="6773" y="542"/>
                  </a:cubicBezTo>
                  <a:cubicBezTo>
                    <a:pt x="11900" y="-1090"/>
                    <a:pt x="16743" y="1125"/>
                    <a:pt x="19023" y="4967"/>
                  </a:cubicBezTo>
                  <a:cubicBezTo>
                    <a:pt x="19092" y="5085"/>
                    <a:pt x="19160" y="5204"/>
                    <a:pt x="19224" y="5323"/>
                  </a:cubicBezTo>
                  <a:cubicBezTo>
                    <a:pt x="20444" y="7581"/>
                    <a:pt x="20795" y="10360"/>
                    <a:pt x="19848" y="13221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BCEA17B2-6DE3-8473-5802-84A4D681E143}"/>
                </a:ext>
              </a:extLst>
            </p:cNvPr>
            <p:cNvSpPr/>
            <p:nvPr/>
          </p:nvSpPr>
          <p:spPr>
            <a:xfrm>
              <a:off x="1244599" y="16979900"/>
              <a:ext cx="2431416" cy="234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6"/>
                  </a:moveTo>
                  <a:cubicBezTo>
                    <a:pt x="21600" y="15915"/>
                    <a:pt x="16108" y="21600"/>
                    <a:pt x="9333" y="21600"/>
                  </a:cubicBezTo>
                  <a:cubicBezTo>
                    <a:pt x="6308" y="21600"/>
                    <a:pt x="3538" y="20465"/>
                    <a:pt x="1400" y="18588"/>
                  </a:cubicBezTo>
                  <a:cubicBezTo>
                    <a:pt x="504" y="16827"/>
                    <a:pt x="0" y="14823"/>
                    <a:pt x="0" y="12694"/>
                  </a:cubicBezTo>
                  <a:cubicBezTo>
                    <a:pt x="0" y="5685"/>
                    <a:pt x="5492" y="0"/>
                    <a:pt x="12267" y="0"/>
                  </a:cubicBezTo>
                  <a:cubicBezTo>
                    <a:pt x="15290" y="0"/>
                    <a:pt x="18060" y="1132"/>
                    <a:pt x="20198" y="3012"/>
                  </a:cubicBezTo>
                  <a:cubicBezTo>
                    <a:pt x="21093" y="4772"/>
                    <a:pt x="21600" y="6779"/>
                    <a:pt x="21600" y="8906"/>
                  </a:cubicBezTo>
                  <a:close/>
                </a:path>
              </a:pathLst>
            </a:custGeom>
            <a:solidFill>
              <a:srgbClr val="DD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DADF5358-2A6C-259E-8C59-C464BB9A604E}"/>
                </a:ext>
              </a:extLst>
            </p:cNvPr>
            <p:cNvSpPr/>
            <p:nvPr/>
          </p:nvSpPr>
          <p:spPr>
            <a:xfrm>
              <a:off x="1308099" y="20383500"/>
              <a:ext cx="1988442" cy="198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5" y="21600"/>
                    <a:pt x="10801" y="21600"/>
                  </a:cubicBezTo>
                  <a:cubicBezTo>
                    <a:pt x="8138" y="21600"/>
                    <a:pt x="5699" y="20634"/>
                    <a:pt x="3817" y="19038"/>
                  </a:cubicBezTo>
                  <a:cubicBezTo>
                    <a:pt x="3668" y="18912"/>
                    <a:pt x="3525" y="18783"/>
                    <a:pt x="3383" y="18649"/>
                  </a:cubicBezTo>
                  <a:cubicBezTo>
                    <a:pt x="1300" y="16681"/>
                    <a:pt x="0" y="13892"/>
                    <a:pt x="0" y="10800"/>
                  </a:cubicBezTo>
                  <a:cubicBezTo>
                    <a:pt x="0" y="4836"/>
                    <a:pt x="4835" y="0"/>
                    <a:pt x="10799" y="0"/>
                  </a:cubicBezTo>
                  <a:cubicBezTo>
                    <a:pt x="14796" y="0"/>
                    <a:pt x="18285" y="2172"/>
                    <a:pt x="20151" y="5399"/>
                  </a:cubicBezTo>
                  <a:cubicBezTo>
                    <a:pt x="20225" y="5527"/>
                    <a:pt x="20296" y="5657"/>
                    <a:pt x="20365" y="5786"/>
                  </a:cubicBezTo>
                  <a:cubicBezTo>
                    <a:pt x="21154" y="7282"/>
                    <a:pt x="21600" y="8988"/>
                    <a:pt x="21600" y="10800"/>
                  </a:cubicBezTo>
                  <a:close/>
                </a:path>
              </a:pathLst>
            </a:custGeom>
            <a:solidFill>
              <a:srgbClr val="35353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B18B2AFB-2647-B9A7-5386-A17C4C0D3E57}"/>
                </a:ext>
              </a:extLst>
            </p:cNvPr>
            <p:cNvSpPr/>
            <p:nvPr/>
          </p:nvSpPr>
          <p:spPr>
            <a:xfrm>
              <a:off x="1549399" y="20675599"/>
              <a:ext cx="1750569" cy="169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6"/>
                  </a:moveTo>
                  <a:cubicBezTo>
                    <a:pt x="21600" y="15916"/>
                    <a:pt x="16108" y="21600"/>
                    <a:pt x="9333" y="21600"/>
                  </a:cubicBezTo>
                  <a:cubicBezTo>
                    <a:pt x="6309" y="21600"/>
                    <a:pt x="3538" y="20465"/>
                    <a:pt x="1401" y="18589"/>
                  </a:cubicBezTo>
                  <a:cubicBezTo>
                    <a:pt x="505" y="16828"/>
                    <a:pt x="0" y="14823"/>
                    <a:pt x="0" y="12694"/>
                  </a:cubicBezTo>
                  <a:cubicBezTo>
                    <a:pt x="0" y="5684"/>
                    <a:pt x="5492" y="0"/>
                    <a:pt x="12267" y="0"/>
                  </a:cubicBezTo>
                  <a:cubicBezTo>
                    <a:pt x="15290" y="0"/>
                    <a:pt x="18058" y="1132"/>
                    <a:pt x="20197" y="3011"/>
                  </a:cubicBezTo>
                  <a:cubicBezTo>
                    <a:pt x="21094" y="4771"/>
                    <a:pt x="21600" y="6777"/>
                    <a:pt x="21600" y="890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06D2FC8A-6A7B-D9D4-7844-566CA7F603A9}"/>
                </a:ext>
              </a:extLst>
            </p:cNvPr>
            <p:cNvSpPr/>
            <p:nvPr/>
          </p:nvSpPr>
          <p:spPr>
            <a:xfrm>
              <a:off x="4495800" y="20319999"/>
              <a:ext cx="947247" cy="213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extrusionOk="0">
                  <a:moveTo>
                    <a:pt x="19933" y="5592"/>
                  </a:moveTo>
                  <a:lnTo>
                    <a:pt x="12323" y="18393"/>
                  </a:lnTo>
                  <a:cubicBezTo>
                    <a:pt x="11194" y="20289"/>
                    <a:pt x="7539" y="21600"/>
                    <a:pt x="3378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3" y="559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00000FA-E763-1A21-3478-368AF7915582}"/>
                </a:ext>
              </a:extLst>
            </p:cNvPr>
            <p:cNvSpPr/>
            <p:nvPr/>
          </p:nvSpPr>
          <p:spPr>
            <a:xfrm>
              <a:off x="-850900" y="16878299"/>
              <a:ext cx="947288" cy="213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4" y="5592"/>
                  </a:moveTo>
                  <a:lnTo>
                    <a:pt x="7963" y="18393"/>
                  </a:lnTo>
                  <a:cubicBezTo>
                    <a:pt x="9091" y="20289"/>
                    <a:pt x="12746" y="21600"/>
                    <a:pt x="16907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8" y="0"/>
                  </a:lnTo>
                  <a:cubicBezTo>
                    <a:pt x="3141" y="0"/>
                    <a:pt x="-1316" y="2785"/>
                    <a:pt x="354" y="559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E83314D0-428B-5125-FD2F-7F5C7EB0E175}"/>
                </a:ext>
              </a:extLst>
            </p:cNvPr>
            <p:cNvSpPr/>
            <p:nvPr/>
          </p:nvSpPr>
          <p:spPr>
            <a:xfrm>
              <a:off x="-850900" y="20307300"/>
              <a:ext cx="947288" cy="213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extrusionOk="0">
                  <a:moveTo>
                    <a:pt x="354" y="5592"/>
                  </a:moveTo>
                  <a:lnTo>
                    <a:pt x="7963" y="18393"/>
                  </a:lnTo>
                  <a:cubicBezTo>
                    <a:pt x="9091" y="20289"/>
                    <a:pt x="12746" y="21600"/>
                    <a:pt x="16907" y="21600"/>
                  </a:cubicBezTo>
                  <a:lnTo>
                    <a:pt x="20284" y="21600"/>
                  </a:lnTo>
                  <a:lnTo>
                    <a:pt x="20284" y="0"/>
                  </a:lnTo>
                  <a:lnTo>
                    <a:pt x="9298" y="0"/>
                  </a:lnTo>
                  <a:cubicBezTo>
                    <a:pt x="3141" y="0"/>
                    <a:pt x="-1316" y="2785"/>
                    <a:pt x="354" y="559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C0BB1142-E056-1632-A1E5-FE6B56325E21}"/>
                </a:ext>
              </a:extLst>
            </p:cNvPr>
            <p:cNvSpPr/>
            <p:nvPr/>
          </p:nvSpPr>
          <p:spPr>
            <a:xfrm>
              <a:off x="4495800" y="16878299"/>
              <a:ext cx="947247" cy="213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extrusionOk="0">
                  <a:moveTo>
                    <a:pt x="19933" y="5592"/>
                  </a:moveTo>
                  <a:lnTo>
                    <a:pt x="12323" y="18393"/>
                  </a:lnTo>
                  <a:cubicBezTo>
                    <a:pt x="11194" y="20289"/>
                    <a:pt x="7539" y="21600"/>
                    <a:pt x="3378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0988" y="0"/>
                  </a:lnTo>
                  <a:cubicBezTo>
                    <a:pt x="17145" y="0"/>
                    <a:pt x="21600" y="2785"/>
                    <a:pt x="19933" y="559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lang="en-US" sz="30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Graphic 51" descr="Raised Hand">
            <a:extLst>
              <a:ext uri="{FF2B5EF4-FFF2-40B4-BE49-F238E27FC236}">
                <a16:creationId xmlns:a16="http://schemas.microsoft.com/office/drawing/2014/main" id="{B275698E-63D5-EF2E-F4A5-AD91A3B55A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56449" y="3259903"/>
            <a:ext cx="945824" cy="945824"/>
          </a:xfrm>
          <a:prstGeom prst="rect">
            <a:avLst/>
          </a:prstGeom>
        </p:spPr>
      </p:pic>
      <p:sp>
        <p:nvSpPr>
          <p:cNvPr id="21" name="Rectangle 52">
            <a:extLst>
              <a:ext uri="{FF2B5EF4-FFF2-40B4-BE49-F238E27FC236}">
                <a16:creationId xmlns:a16="http://schemas.microsoft.com/office/drawing/2014/main" id="{058A7160-1768-9958-F490-F8E403B715A6}"/>
              </a:ext>
            </a:extLst>
          </p:cNvPr>
          <p:cNvSpPr/>
          <p:nvPr/>
        </p:nvSpPr>
        <p:spPr>
          <a:xfrm>
            <a:off x="6183340" y="2415227"/>
            <a:ext cx="5388428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soggetto sottoposto a intervento antiriciclaggio ha l’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obbligo di esibire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tutta la documentazione richiesta.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inottemperanza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nonché un’eventuale condotta ostruzionistica, è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oggetto di verbalizzazione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e, tra l’altro, di valutazione di eventuali fattispecie qualificate nonché a norma dell’articolo 67, D.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231/2007, per un più coerente esercizio della potestà sanzionatoria da parte dell’ente preposto. </a:t>
            </a:r>
          </a:p>
        </p:txBody>
      </p:sp>
    </p:spTree>
    <p:extLst>
      <p:ext uri="{BB962C8B-B14F-4D97-AF65-F5344CB8AC3E}">
        <p14:creationId xmlns:p14="http://schemas.microsoft.com/office/powerpoint/2010/main" val="25913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E170D-E537-B088-F6E9-A62CDAF6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20" y="699368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9697A1B-89F3-40C9-4A6B-F8A5820D8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4E58943-29AF-BCDD-07EB-430748BDCB55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C8002EC-1831-23E8-98C8-C9D087FD1C1C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EF4CD36-C28F-B688-7DF0-ABE5F17051DE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1B6F3E7E-41BB-7568-7D5F-33D51C442EBB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F29DF559-9059-30EF-A1A2-081F6667294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42FCD6C4-DCFF-3A5F-7476-48C02DE4CED1}"/>
              </a:ext>
            </a:extLst>
          </p:cNvPr>
          <p:cNvSpPr txBox="1"/>
          <p:nvPr/>
        </p:nvSpPr>
        <p:spPr>
          <a:xfrm>
            <a:off x="-14605" y="1862369"/>
            <a:ext cx="12192000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Esibizione e consegna della documentazione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4D3AFB6-E51B-C1CD-8AB9-D7C53F3D8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74" y="2688688"/>
            <a:ext cx="10095851" cy="4072481"/>
          </a:xfrm>
          <a:prstGeom prst="rect">
            <a:avLst/>
          </a:prstGeom>
        </p:spPr>
      </p:pic>
      <p:sp>
        <p:nvSpPr>
          <p:cNvPr id="30" name="TextBox 22">
            <a:extLst>
              <a:ext uri="{FF2B5EF4-FFF2-40B4-BE49-F238E27FC236}">
                <a16:creationId xmlns:a16="http://schemas.microsoft.com/office/drawing/2014/main" id="{9301095C-1EF9-494D-AFE9-5773AF2C2355}"/>
              </a:ext>
            </a:extLst>
          </p:cNvPr>
          <p:cNvSpPr txBox="1"/>
          <p:nvPr/>
        </p:nvSpPr>
        <p:spPr>
          <a:xfrm>
            <a:off x="1458329" y="5475229"/>
            <a:ext cx="3183564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Richiedono al destinatario dell’intervento, o a chi lo rappresenta, l’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esibizione dei documenti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relativi alle specifiche esigenze dell’intervento </a:t>
            </a:r>
            <a:endParaRPr kumimoji="0" lang="en-US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1474B9A1-4DDC-4B61-8203-79FEA32629EC}"/>
              </a:ext>
            </a:extLst>
          </p:cNvPr>
          <p:cNvSpPr txBox="1"/>
          <p:nvPr/>
        </p:nvSpPr>
        <p:spPr>
          <a:xfrm>
            <a:off x="4242061" y="2783726"/>
            <a:ext cx="3619893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Formalizzano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verbale di accesso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 richiesta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unitamente alla rappresentazione delle conseguenze derivanti dal rifiuto di esibizione, dalla falsa dichiarazione di non possesso, dall’occultamento o dalla sottrazione all’attività </a:t>
            </a:r>
            <a:endParaRPr kumimoji="0" lang="en-US" sz="15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9301095C-1EF9-494D-AFE9-5773AF2C2355}"/>
              </a:ext>
            </a:extLst>
          </p:cNvPr>
          <p:cNvSpPr txBox="1"/>
          <p:nvPr/>
        </p:nvSpPr>
        <p:spPr>
          <a:xfrm>
            <a:off x="7498422" y="5382099"/>
            <a:ext cx="3183564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Danno atto della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condotta della parte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riscontro alle specifiche richieste, al fine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delinearne il livello di collaborazione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106">
            <a:extLst>
              <a:ext uri="{FF2B5EF4-FFF2-40B4-BE49-F238E27FC236}">
                <a16:creationId xmlns:a16="http://schemas.microsoft.com/office/drawing/2014/main" id="{56F16591-9746-4B50-B65B-2B8BE37D842F}"/>
              </a:ext>
            </a:extLst>
          </p:cNvPr>
          <p:cNvSpPr txBox="1"/>
          <p:nvPr/>
        </p:nvSpPr>
        <p:spPr>
          <a:xfrm>
            <a:off x="464366" y="2288578"/>
            <a:ext cx="11234057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All’atto dell’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militari operanti: </a:t>
            </a:r>
          </a:p>
        </p:txBody>
      </p:sp>
    </p:spTree>
    <p:extLst>
      <p:ext uri="{BB962C8B-B14F-4D97-AF65-F5344CB8AC3E}">
        <p14:creationId xmlns:p14="http://schemas.microsoft.com/office/powerpoint/2010/main" val="25523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3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DBF4-8A7A-89BF-5A6D-0F0772AD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29" y="77931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C4F21EB-25BC-0D2D-D451-E5BF063D2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3DFB3B1-E8B7-C0C5-6332-877F50B98BEC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3BC6C8B-D078-41F2-CCC2-56FA2F8C4B1B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61AFDCC-67E7-B5A6-F7BA-6CE7D1B677E0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88A72B68-CC7C-F825-1CC9-146E220BFC6E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245F0D39-1A4E-EDEF-7DBD-CB885D3F203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5BCE684D-38DD-4F42-42CB-49C161108E48}"/>
              </a:ext>
            </a:extLst>
          </p:cNvPr>
          <p:cNvSpPr txBox="1"/>
          <p:nvPr/>
        </p:nvSpPr>
        <p:spPr>
          <a:xfrm>
            <a:off x="0" y="1862369"/>
            <a:ext cx="12191999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Estrazione documenti informatici</a:t>
            </a: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9A64CB59-62E2-E342-3F0B-69BFC01AE97A}"/>
              </a:ext>
            </a:extLst>
          </p:cNvPr>
          <p:cNvSpPr/>
          <p:nvPr/>
        </p:nvSpPr>
        <p:spPr>
          <a:xfrm flipH="1">
            <a:off x="6426020" y="3129862"/>
            <a:ext cx="4989839" cy="3325651"/>
          </a:xfrm>
          <a:custGeom>
            <a:avLst/>
            <a:gdLst>
              <a:gd name="connsiteX0" fmla="*/ 4399338 w 5260835"/>
              <a:gd name="connsiteY0" fmla="*/ 926399 h 4316042"/>
              <a:gd name="connsiteX1" fmla="*/ 4879879 w 5260835"/>
              <a:gd name="connsiteY1" fmla="*/ 2539003 h 4316042"/>
              <a:gd name="connsiteX2" fmla="*/ 5256005 w 5260835"/>
              <a:gd name="connsiteY2" fmla="*/ 3649415 h 4316042"/>
              <a:gd name="connsiteX3" fmla="*/ 5260835 w 5260835"/>
              <a:gd name="connsiteY3" fmla="*/ 3673187 h 4316042"/>
              <a:gd name="connsiteX4" fmla="*/ 5260835 w 5260835"/>
              <a:gd name="connsiteY4" fmla="*/ 4316042 h 4316042"/>
              <a:gd name="connsiteX5" fmla="*/ 4220021 w 5260835"/>
              <a:gd name="connsiteY5" fmla="*/ 4316042 h 4316042"/>
              <a:gd name="connsiteX6" fmla="*/ 796489 w 5260835"/>
              <a:gd name="connsiteY6" fmla="*/ 3025331 h 4316042"/>
              <a:gd name="connsiteX7" fmla="*/ 3906343 w 5260835"/>
              <a:gd name="connsiteY7" fmla="*/ 3025331 h 4316042"/>
              <a:gd name="connsiteX8" fmla="*/ 4399338 w 5260835"/>
              <a:gd name="connsiteY8" fmla="*/ 2532336 h 4316042"/>
              <a:gd name="connsiteX9" fmla="*/ 478831 w 5260835"/>
              <a:gd name="connsiteY9" fmla="*/ 0 h 4316042"/>
              <a:gd name="connsiteX10" fmla="*/ 3768108 w 5260835"/>
              <a:gd name="connsiteY10" fmla="*/ 0 h 4316042"/>
              <a:gd name="connsiteX11" fmla="*/ 4177617 w 5260835"/>
              <a:gd name="connsiteY11" fmla="*/ 230540 h 4316042"/>
              <a:gd name="connsiteX12" fmla="*/ 4180124 w 5260835"/>
              <a:gd name="connsiteY12" fmla="*/ 235588 h 4316042"/>
              <a:gd name="connsiteX13" fmla="*/ 4098239 w 5260835"/>
              <a:gd name="connsiteY13" fmla="*/ 191143 h 4316042"/>
              <a:gd name="connsiteX14" fmla="*/ 3906343 w 5260835"/>
              <a:gd name="connsiteY14" fmla="*/ 152401 h 4316042"/>
              <a:gd name="connsiteX15" fmla="*/ 645395 w 5260835"/>
              <a:gd name="connsiteY15" fmla="*/ 152401 h 4316042"/>
              <a:gd name="connsiteX16" fmla="*/ 152400 w 5260835"/>
              <a:gd name="connsiteY16" fmla="*/ 645396 h 4316042"/>
              <a:gd name="connsiteX17" fmla="*/ 152400 w 5260835"/>
              <a:gd name="connsiteY17" fmla="*/ 2532336 h 4316042"/>
              <a:gd name="connsiteX18" fmla="*/ 191142 w 5260835"/>
              <a:gd name="connsiteY18" fmla="*/ 2724232 h 4316042"/>
              <a:gd name="connsiteX19" fmla="*/ 235645 w 5260835"/>
              <a:gd name="connsiteY19" fmla="*/ 2806222 h 4316042"/>
              <a:gd name="connsiteX20" fmla="*/ 230540 w 5260835"/>
              <a:gd name="connsiteY20" fmla="*/ 2803609 h 4316042"/>
              <a:gd name="connsiteX21" fmla="*/ 0 w 5260835"/>
              <a:gd name="connsiteY21" fmla="*/ 2394100 h 4316042"/>
              <a:gd name="connsiteX22" fmla="*/ 0 w 5260835"/>
              <a:gd name="connsiteY22" fmla="*/ 478831 h 4316042"/>
              <a:gd name="connsiteX23" fmla="*/ 478831 w 5260835"/>
              <a:gd name="connsiteY23" fmla="*/ 0 h 43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0835" h="4316042">
                <a:moveTo>
                  <a:pt x="4399338" y="926399"/>
                </a:moveTo>
                <a:lnTo>
                  <a:pt x="4879879" y="2539003"/>
                </a:lnTo>
                <a:lnTo>
                  <a:pt x="5256005" y="3649415"/>
                </a:lnTo>
                <a:cubicBezTo>
                  <a:pt x="5259114" y="3656733"/>
                  <a:pt x="5260835" y="3664769"/>
                  <a:pt x="5260835" y="3673187"/>
                </a:cubicBezTo>
                <a:lnTo>
                  <a:pt x="5260835" y="4316042"/>
                </a:lnTo>
                <a:lnTo>
                  <a:pt x="4220021" y="4316042"/>
                </a:lnTo>
                <a:lnTo>
                  <a:pt x="796489" y="3025331"/>
                </a:lnTo>
                <a:lnTo>
                  <a:pt x="3906343" y="3025331"/>
                </a:lnTo>
                <a:cubicBezTo>
                  <a:pt x="4178617" y="3025331"/>
                  <a:pt x="4399338" y="2804610"/>
                  <a:pt x="4399338" y="2532336"/>
                </a:cubicBezTo>
                <a:close/>
                <a:moveTo>
                  <a:pt x="478831" y="0"/>
                </a:moveTo>
                <a:lnTo>
                  <a:pt x="3768108" y="0"/>
                </a:lnTo>
                <a:cubicBezTo>
                  <a:pt x="3941654" y="0"/>
                  <a:pt x="4093636" y="92326"/>
                  <a:pt x="4177617" y="230540"/>
                </a:cubicBezTo>
                <a:lnTo>
                  <a:pt x="4180124" y="235588"/>
                </a:lnTo>
                <a:lnTo>
                  <a:pt x="4098239" y="191143"/>
                </a:lnTo>
                <a:cubicBezTo>
                  <a:pt x="4039258" y="166196"/>
                  <a:pt x="3974412" y="152401"/>
                  <a:pt x="3906343" y="152401"/>
                </a:cubicBezTo>
                <a:lnTo>
                  <a:pt x="645395" y="152401"/>
                </a:lnTo>
                <a:cubicBezTo>
                  <a:pt x="373121" y="152401"/>
                  <a:pt x="152400" y="373122"/>
                  <a:pt x="152400" y="645396"/>
                </a:cubicBezTo>
                <a:lnTo>
                  <a:pt x="152400" y="2532336"/>
                </a:lnTo>
                <a:cubicBezTo>
                  <a:pt x="152400" y="2600405"/>
                  <a:pt x="166195" y="2665251"/>
                  <a:pt x="191142" y="2724232"/>
                </a:cubicBezTo>
                <a:lnTo>
                  <a:pt x="235645" y="2806222"/>
                </a:lnTo>
                <a:lnTo>
                  <a:pt x="230540" y="2803609"/>
                </a:lnTo>
                <a:cubicBezTo>
                  <a:pt x="92326" y="2719628"/>
                  <a:pt x="0" y="2567645"/>
                  <a:pt x="0" y="2394100"/>
                </a:cubicBezTo>
                <a:lnTo>
                  <a:pt x="0" y="478831"/>
                </a:lnTo>
                <a:cubicBezTo>
                  <a:pt x="0" y="214380"/>
                  <a:pt x="214380" y="0"/>
                  <a:pt x="478831" y="0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id="{6F24545C-F8E3-656A-0EA3-AD46D885ED07}"/>
              </a:ext>
            </a:extLst>
          </p:cNvPr>
          <p:cNvSpPr/>
          <p:nvPr/>
        </p:nvSpPr>
        <p:spPr>
          <a:xfrm>
            <a:off x="478971" y="3129862"/>
            <a:ext cx="4785619" cy="3363485"/>
          </a:xfrm>
          <a:custGeom>
            <a:avLst/>
            <a:gdLst>
              <a:gd name="connsiteX0" fmla="*/ 4399338 w 5260835"/>
              <a:gd name="connsiteY0" fmla="*/ 926399 h 4316042"/>
              <a:gd name="connsiteX1" fmla="*/ 4879879 w 5260835"/>
              <a:gd name="connsiteY1" fmla="*/ 2539003 h 4316042"/>
              <a:gd name="connsiteX2" fmla="*/ 5256005 w 5260835"/>
              <a:gd name="connsiteY2" fmla="*/ 3649415 h 4316042"/>
              <a:gd name="connsiteX3" fmla="*/ 5260835 w 5260835"/>
              <a:gd name="connsiteY3" fmla="*/ 3673187 h 4316042"/>
              <a:gd name="connsiteX4" fmla="*/ 5260835 w 5260835"/>
              <a:gd name="connsiteY4" fmla="*/ 4316042 h 4316042"/>
              <a:gd name="connsiteX5" fmla="*/ 4220021 w 5260835"/>
              <a:gd name="connsiteY5" fmla="*/ 4316042 h 4316042"/>
              <a:gd name="connsiteX6" fmla="*/ 796489 w 5260835"/>
              <a:gd name="connsiteY6" fmla="*/ 3025331 h 4316042"/>
              <a:gd name="connsiteX7" fmla="*/ 3906343 w 5260835"/>
              <a:gd name="connsiteY7" fmla="*/ 3025331 h 4316042"/>
              <a:gd name="connsiteX8" fmla="*/ 4399338 w 5260835"/>
              <a:gd name="connsiteY8" fmla="*/ 2532336 h 4316042"/>
              <a:gd name="connsiteX9" fmla="*/ 478831 w 5260835"/>
              <a:gd name="connsiteY9" fmla="*/ 0 h 4316042"/>
              <a:gd name="connsiteX10" fmla="*/ 3768108 w 5260835"/>
              <a:gd name="connsiteY10" fmla="*/ 0 h 4316042"/>
              <a:gd name="connsiteX11" fmla="*/ 4177617 w 5260835"/>
              <a:gd name="connsiteY11" fmla="*/ 230540 h 4316042"/>
              <a:gd name="connsiteX12" fmla="*/ 4180124 w 5260835"/>
              <a:gd name="connsiteY12" fmla="*/ 235588 h 4316042"/>
              <a:gd name="connsiteX13" fmla="*/ 4098239 w 5260835"/>
              <a:gd name="connsiteY13" fmla="*/ 191143 h 4316042"/>
              <a:gd name="connsiteX14" fmla="*/ 3906343 w 5260835"/>
              <a:gd name="connsiteY14" fmla="*/ 152401 h 4316042"/>
              <a:gd name="connsiteX15" fmla="*/ 645395 w 5260835"/>
              <a:gd name="connsiteY15" fmla="*/ 152401 h 4316042"/>
              <a:gd name="connsiteX16" fmla="*/ 152400 w 5260835"/>
              <a:gd name="connsiteY16" fmla="*/ 645396 h 4316042"/>
              <a:gd name="connsiteX17" fmla="*/ 152400 w 5260835"/>
              <a:gd name="connsiteY17" fmla="*/ 2532336 h 4316042"/>
              <a:gd name="connsiteX18" fmla="*/ 191142 w 5260835"/>
              <a:gd name="connsiteY18" fmla="*/ 2724232 h 4316042"/>
              <a:gd name="connsiteX19" fmla="*/ 235645 w 5260835"/>
              <a:gd name="connsiteY19" fmla="*/ 2806222 h 4316042"/>
              <a:gd name="connsiteX20" fmla="*/ 230540 w 5260835"/>
              <a:gd name="connsiteY20" fmla="*/ 2803609 h 4316042"/>
              <a:gd name="connsiteX21" fmla="*/ 0 w 5260835"/>
              <a:gd name="connsiteY21" fmla="*/ 2394100 h 4316042"/>
              <a:gd name="connsiteX22" fmla="*/ 0 w 5260835"/>
              <a:gd name="connsiteY22" fmla="*/ 478831 h 4316042"/>
              <a:gd name="connsiteX23" fmla="*/ 478831 w 5260835"/>
              <a:gd name="connsiteY23" fmla="*/ 0 h 431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0835" h="4316042">
                <a:moveTo>
                  <a:pt x="4399338" y="926399"/>
                </a:moveTo>
                <a:lnTo>
                  <a:pt x="4879879" y="2539003"/>
                </a:lnTo>
                <a:lnTo>
                  <a:pt x="5256005" y="3649415"/>
                </a:lnTo>
                <a:cubicBezTo>
                  <a:pt x="5259114" y="3656733"/>
                  <a:pt x="5260835" y="3664769"/>
                  <a:pt x="5260835" y="3673187"/>
                </a:cubicBezTo>
                <a:lnTo>
                  <a:pt x="5260835" y="4316042"/>
                </a:lnTo>
                <a:lnTo>
                  <a:pt x="4220021" y="4316042"/>
                </a:lnTo>
                <a:lnTo>
                  <a:pt x="796489" y="3025331"/>
                </a:lnTo>
                <a:lnTo>
                  <a:pt x="3906343" y="3025331"/>
                </a:lnTo>
                <a:cubicBezTo>
                  <a:pt x="4178617" y="3025331"/>
                  <a:pt x="4399338" y="2804610"/>
                  <a:pt x="4399338" y="2532336"/>
                </a:cubicBezTo>
                <a:close/>
                <a:moveTo>
                  <a:pt x="478831" y="0"/>
                </a:moveTo>
                <a:lnTo>
                  <a:pt x="3768108" y="0"/>
                </a:lnTo>
                <a:cubicBezTo>
                  <a:pt x="3941654" y="0"/>
                  <a:pt x="4093636" y="92326"/>
                  <a:pt x="4177617" y="230540"/>
                </a:cubicBezTo>
                <a:lnTo>
                  <a:pt x="4180124" y="235588"/>
                </a:lnTo>
                <a:lnTo>
                  <a:pt x="4098239" y="191143"/>
                </a:lnTo>
                <a:cubicBezTo>
                  <a:pt x="4039258" y="166196"/>
                  <a:pt x="3974412" y="152401"/>
                  <a:pt x="3906343" y="152401"/>
                </a:cubicBezTo>
                <a:lnTo>
                  <a:pt x="645395" y="152401"/>
                </a:lnTo>
                <a:cubicBezTo>
                  <a:pt x="373121" y="152401"/>
                  <a:pt x="152400" y="373122"/>
                  <a:pt x="152400" y="645396"/>
                </a:cubicBezTo>
                <a:lnTo>
                  <a:pt x="152400" y="2532336"/>
                </a:lnTo>
                <a:cubicBezTo>
                  <a:pt x="152400" y="2600405"/>
                  <a:pt x="166195" y="2665251"/>
                  <a:pt x="191142" y="2724232"/>
                </a:cubicBezTo>
                <a:lnTo>
                  <a:pt x="235645" y="2806222"/>
                </a:lnTo>
                <a:lnTo>
                  <a:pt x="230540" y="2803609"/>
                </a:lnTo>
                <a:cubicBezTo>
                  <a:pt x="92326" y="2719628"/>
                  <a:pt x="0" y="2567645"/>
                  <a:pt x="0" y="2394100"/>
                </a:cubicBezTo>
                <a:lnTo>
                  <a:pt x="0" y="478831"/>
                </a:lnTo>
                <a:cubicBezTo>
                  <a:pt x="0" y="214380"/>
                  <a:pt x="214380" y="0"/>
                  <a:pt x="478831" y="0"/>
                </a:cubicBezTo>
                <a:close/>
              </a:path>
            </a:pathLst>
          </a:custGeom>
          <a:solidFill>
            <a:srgbClr val="F79646">
              <a:lumMod val="60000"/>
              <a:lumOff val="40000"/>
            </a:srgbClr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Graphic 4" descr="Laptop with solid fill">
            <a:extLst>
              <a:ext uri="{FF2B5EF4-FFF2-40B4-BE49-F238E27FC236}">
                <a16:creationId xmlns:a16="http://schemas.microsoft.com/office/drawing/2014/main" id="{98722C5D-648E-4D1C-B619-AC9043C82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75465" y="5422762"/>
            <a:ext cx="1297468" cy="1297468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8E375784-4326-09D9-DF0A-BE4ED407E40E}"/>
              </a:ext>
            </a:extLst>
          </p:cNvPr>
          <p:cNvSpPr txBox="1"/>
          <p:nvPr/>
        </p:nvSpPr>
        <p:spPr>
          <a:xfrm>
            <a:off x="7589117" y="3217718"/>
            <a:ext cx="3438833" cy="224676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Dati presenti nell’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hard-disk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degli elaboratori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nella disponibilità della parte mediante il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trasferimento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 un altro supporto informatico esterno dei dati d’interesse attraverso la c.d.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copia forense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20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4" name="Graphic 10" descr="Laptop with solid fill">
            <a:extLst>
              <a:ext uri="{FF2B5EF4-FFF2-40B4-BE49-F238E27FC236}">
                <a16:creationId xmlns:a16="http://schemas.microsoft.com/office/drawing/2014/main" id="{62FE0560-AF55-1FB3-7B6B-D3AF9F387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78293" y="5430152"/>
            <a:ext cx="1297468" cy="1297468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8CA3FB28-CCF0-155B-6955-EEB70357DF27}"/>
              </a:ext>
            </a:extLst>
          </p:cNvPr>
          <p:cNvSpPr txBox="1"/>
          <p:nvPr/>
        </p:nvSpPr>
        <p:spPr>
          <a:xfrm>
            <a:off x="1053428" y="3517946"/>
            <a:ext cx="2754024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Supporti informatici fisici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(CD, DVD, </a:t>
            </a:r>
            <a:r>
              <a:rPr kumimoji="0" lang="it-IT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hard-disk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esterni, </a:t>
            </a:r>
            <a:r>
              <a:rPr kumimoji="0" lang="it-IT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pen</a:t>
            </a:r>
            <a:r>
              <a:rPr kumimoji="0" lang="it-IT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drive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ecc.) </a:t>
            </a:r>
            <a:endParaRPr kumimoji="0" lang="en-US" sz="2400" b="1" i="0" u="none" strike="noStrike" kern="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6" name="TextBox 106">
            <a:extLst>
              <a:ext uri="{FF2B5EF4-FFF2-40B4-BE49-F238E27FC236}">
                <a16:creationId xmlns:a16="http://schemas.microsoft.com/office/drawing/2014/main" id="{EAD65C6D-467B-6050-BB1B-3363733BA1D9}"/>
              </a:ext>
            </a:extLst>
          </p:cNvPr>
          <p:cNvSpPr txBox="1"/>
          <p:nvPr/>
        </p:nvSpPr>
        <p:spPr>
          <a:xfrm>
            <a:off x="915917" y="2415227"/>
            <a:ext cx="9919687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sede di accesso è necessario valutare l’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utilità di eseguire ricerche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finalizzate all’acquisizione di: </a:t>
            </a:r>
          </a:p>
        </p:txBody>
      </p:sp>
    </p:spTree>
    <p:extLst>
      <p:ext uri="{BB962C8B-B14F-4D97-AF65-F5344CB8AC3E}">
        <p14:creationId xmlns:p14="http://schemas.microsoft.com/office/powerpoint/2010/main" val="40026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D7C0-5DA8-7E29-6D1E-8C90169E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2" y="67059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F807FA-1EEE-32B5-D2B2-2510F7E40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63C7F69-5083-3B09-B5C7-A2EB629C8C47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4E19954-1559-3F7C-D622-B93B26B845A7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7FA2F60-AA8F-A22D-527C-64C70E8516B8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CE2255AB-F952-6D81-3829-C997406E59BA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259C7626-BEE1-9CFB-0300-C4B447DCD1D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pic>
        <p:nvPicPr>
          <p:cNvPr id="7" name="Immagine 15">
            <a:extLst>
              <a:ext uri="{FF2B5EF4-FFF2-40B4-BE49-F238E27FC236}">
                <a16:creationId xmlns:a16="http://schemas.microsoft.com/office/drawing/2014/main" id="{4111DCCE-F09B-D9BC-BA00-4227F83BB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451" y="3308125"/>
            <a:ext cx="1595159" cy="1080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uppo 32">
            <a:extLst>
              <a:ext uri="{FF2B5EF4-FFF2-40B4-BE49-F238E27FC236}">
                <a16:creationId xmlns:a16="http://schemas.microsoft.com/office/drawing/2014/main" id="{85C7BE1B-65CA-ADFE-9C35-50F59C255DFA}"/>
              </a:ext>
            </a:extLst>
          </p:cNvPr>
          <p:cNvGrpSpPr>
            <a:grpSpLocks/>
          </p:cNvGrpSpPr>
          <p:nvPr/>
        </p:nvGrpSpPr>
        <p:grpSpPr bwMode="auto">
          <a:xfrm>
            <a:off x="2442608" y="1948716"/>
            <a:ext cx="945795" cy="1201582"/>
            <a:chOff x="35495" y="1196892"/>
            <a:chExt cx="1624081" cy="2476204"/>
          </a:xfrm>
        </p:grpSpPr>
        <p:grpSp>
          <p:nvGrpSpPr>
            <p:cNvPr id="9" name="Gruppo 42">
              <a:extLst>
                <a:ext uri="{FF2B5EF4-FFF2-40B4-BE49-F238E27FC236}">
                  <a16:creationId xmlns:a16="http://schemas.microsoft.com/office/drawing/2014/main" id="{045F0B64-8EB5-A6A1-998A-6F8400B531F1}"/>
                </a:ext>
              </a:extLst>
            </p:cNvPr>
            <p:cNvGrpSpPr/>
            <p:nvPr/>
          </p:nvGrpSpPr>
          <p:grpSpPr>
            <a:xfrm>
              <a:off x="129214" y="1196895"/>
              <a:ext cx="1480064" cy="2476201"/>
              <a:chOff x="129214" y="1196895"/>
              <a:chExt cx="1480064" cy="2476201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11" name="Picture 2" descr="E:\Icon Pack\Icone (png)\Login Manager.png">
                <a:extLst>
                  <a:ext uri="{FF2B5EF4-FFF2-40B4-BE49-F238E27FC236}">
                    <a16:creationId xmlns:a16="http://schemas.microsoft.com/office/drawing/2014/main" id="{B32D19E9-D870-16E6-2312-AD093ACFE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895"/>
                <a:ext cx="1219200" cy="1579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asellaDiTesto 20">
                <a:extLst>
                  <a:ext uri="{FF2B5EF4-FFF2-40B4-BE49-F238E27FC236}">
                    <a16:creationId xmlns:a16="http://schemas.microsoft.com/office/drawing/2014/main" id="{26C74066-F207-E3AB-9B26-F9E2C3E374A3}"/>
                  </a:ext>
                </a:extLst>
              </p:cNvPr>
              <p:cNvSpPr txBox="1"/>
              <p:nvPr/>
            </p:nvSpPr>
            <p:spPr>
              <a:xfrm>
                <a:off x="129214" y="2721703"/>
                <a:ext cx="1480064" cy="9513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200" cap="small" dirty="0">
                    <a:ln w="1905"/>
                    <a:solidFill>
                      <a:schemeClr val="tx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SOGGETTI OBBLIGATI</a:t>
                </a:r>
              </a:p>
            </p:txBody>
          </p:sp>
        </p:grpSp>
        <p:sp>
          <p:nvSpPr>
            <p:cNvPr id="10" name="Rettangolo arrotondato 31">
              <a:extLst>
                <a:ext uri="{FF2B5EF4-FFF2-40B4-BE49-F238E27FC236}">
                  <a16:creationId xmlns:a16="http://schemas.microsoft.com/office/drawing/2014/main" id="{760CC968-F936-022F-1794-1D86B8AADD12}"/>
                </a:ext>
              </a:extLst>
            </p:cNvPr>
            <p:cNvSpPr/>
            <p:nvPr/>
          </p:nvSpPr>
          <p:spPr>
            <a:xfrm>
              <a:off x="35495" y="1196892"/>
              <a:ext cx="1624081" cy="23884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3" name="Immagine 39">
            <a:extLst>
              <a:ext uri="{FF2B5EF4-FFF2-40B4-BE49-F238E27FC236}">
                <a16:creationId xmlns:a16="http://schemas.microsoft.com/office/drawing/2014/main" id="{4162BD75-3458-5C1F-38E2-60C20D8EC97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8912" y="4942681"/>
            <a:ext cx="1545439" cy="15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4">
            <a:extLst>
              <a:ext uri="{FF2B5EF4-FFF2-40B4-BE49-F238E27FC236}">
                <a16:creationId xmlns:a16="http://schemas.microsoft.com/office/drawing/2014/main" id="{9834769C-D156-B8BE-ECF5-85B0D5D105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24" y="4727057"/>
            <a:ext cx="1978527" cy="1864654"/>
          </a:xfrm>
          <a:prstGeom prst="rect">
            <a:avLst/>
          </a:prstGeom>
        </p:spPr>
      </p:pic>
      <p:pic>
        <p:nvPicPr>
          <p:cNvPr id="15" name="Immagine 6">
            <a:extLst>
              <a:ext uri="{FF2B5EF4-FFF2-40B4-BE49-F238E27FC236}">
                <a16:creationId xmlns:a16="http://schemas.microsoft.com/office/drawing/2014/main" id="{E6F98A98-6EA0-DA44-E997-CDD1B8139E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46" y="4827991"/>
            <a:ext cx="1250783" cy="1696664"/>
          </a:xfrm>
          <a:prstGeom prst="rect">
            <a:avLst/>
          </a:prstGeom>
        </p:spPr>
      </p:pic>
      <p:grpSp>
        <p:nvGrpSpPr>
          <p:cNvPr id="16" name="Gruppo 32">
            <a:extLst>
              <a:ext uri="{FF2B5EF4-FFF2-40B4-BE49-F238E27FC236}">
                <a16:creationId xmlns:a16="http://schemas.microsoft.com/office/drawing/2014/main" id="{2BBFD388-A1F4-0900-26EC-6090159E1FC1}"/>
              </a:ext>
            </a:extLst>
          </p:cNvPr>
          <p:cNvGrpSpPr>
            <a:grpSpLocks/>
          </p:cNvGrpSpPr>
          <p:nvPr/>
        </p:nvGrpSpPr>
        <p:grpSpPr bwMode="auto">
          <a:xfrm>
            <a:off x="3503375" y="1956562"/>
            <a:ext cx="945795" cy="1201582"/>
            <a:chOff x="35495" y="1196892"/>
            <a:chExt cx="1624081" cy="2476204"/>
          </a:xfrm>
        </p:grpSpPr>
        <p:grpSp>
          <p:nvGrpSpPr>
            <p:cNvPr id="17" name="Gruppo 42">
              <a:extLst>
                <a:ext uri="{FF2B5EF4-FFF2-40B4-BE49-F238E27FC236}">
                  <a16:creationId xmlns:a16="http://schemas.microsoft.com/office/drawing/2014/main" id="{DA2238C6-D381-97B9-2A98-73791C49BA43}"/>
                </a:ext>
              </a:extLst>
            </p:cNvPr>
            <p:cNvGrpSpPr/>
            <p:nvPr/>
          </p:nvGrpSpPr>
          <p:grpSpPr>
            <a:xfrm>
              <a:off x="129214" y="1196895"/>
              <a:ext cx="1480064" cy="2476201"/>
              <a:chOff x="129214" y="1196895"/>
              <a:chExt cx="1480064" cy="2476201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19" name="Picture 2" descr="E:\Icon Pack\Icone (png)\Login Manager.png">
                <a:extLst>
                  <a:ext uri="{FF2B5EF4-FFF2-40B4-BE49-F238E27FC236}">
                    <a16:creationId xmlns:a16="http://schemas.microsoft.com/office/drawing/2014/main" id="{C3186362-A0AC-516C-D0ED-331CD0428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895"/>
                <a:ext cx="1219200" cy="1579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CasellaDiTesto 33">
                <a:extLst>
                  <a:ext uri="{FF2B5EF4-FFF2-40B4-BE49-F238E27FC236}">
                    <a16:creationId xmlns:a16="http://schemas.microsoft.com/office/drawing/2014/main" id="{F0661DBE-412A-AA7B-BF34-21B08DD91979}"/>
                  </a:ext>
                </a:extLst>
              </p:cNvPr>
              <p:cNvSpPr txBox="1"/>
              <p:nvPr/>
            </p:nvSpPr>
            <p:spPr>
              <a:xfrm>
                <a:off x="129214" y="2721703"/>
                <a:ext cx="1480064" cy="9513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200" cap="small" dirty="0">
                    <a:ln w="1905"/>
                    <a:solidFill>
                      <a:schemeClr val="tx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SOGGETTI OBBLIGATI</a:t>
                </a:r>
              </a:p>
            </p:txBody>
          </p:sp>
        </p:grpSp>
        <p:sp>
          <p:nvSpPr>
            <p:cNvPr id="18" name="Rettangolo arrotondato 31">
              <a:extLst>
                <a:ext uri="{FF2B5EF4-FFF2-40B4-BE49-F238E27FC236}">
                  <a16:creationId xmlns:a16="http://schemas.microsoft.com/office/drawing/2014/main" id="{17CB6713-A780-5956-FA59-E9B9BE41DD7F}"/>
                </a:ext>
              </a:extLst>
            </p:cNvPr>
            <p:cNvSpPr/>
            <p:nvPr/>
          </p:nvSpPr>
          <p:spPr>
            <a:xfrm>
              <a:off x="35495" y="1196892"/>
              <a:ext cx="1624081" cy="23884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Gruppo 32">
            <a:extLst>
              <a:ext uri="{FF2B5EF4-FFF2-40B4-BE49-F238E27FC236}">
                <a16:creationId xmlns:a16="http://schemas.microsoft.com/office/drawing/2014/main" id="{77C15307-7565-4706-F8C5-FCB8B955420C}"/>
              </a:ext>
            </a:extLst>
          </p:cNvPr>
          <p:cNvGrpSpPr>
            <a:grpSpLocks/>
          </p:cNvGrpSpPr>
          <p:nvPr/>
        </p:nvGrpSpPr>
        <p:grpSpPr bwMode="auto">
          <a:xfrm>
            <a:off x="4564142" y="1953325"/>
            <a:ext cx="945795" cy="1201582"/>
            <a:chOff x="35495" y="1196892"/>
            <a:chExt cx="1624081" cy="2476204"/>
          </a:xfrm>
        </p:grpSpPr>
        <p:grpSp>
          <p:nvGrpSpPr>
            <p:cNvPr id="22" name="Gruppo 42">
              <a:extLst>
                <a:ext uri="{FF2B5EF4-FFF2-40B4-BE49-F238E27FC236}">
                  <a16:creationId xmlns:a16="http://schemas.microsoft.com/office/drawing/2014/main" id="{3A3D5475-B238-E916-8D49-F13FB7730445}"/>
                </a:ext>
              </a:extLst>
            </p:cNvPr>
            <p:cNvGrpSpPr/>
            <p:nvPr/>
          </p:nvGrpSpPr>
          <p:grpSpPr>
            <a:xfrm>
              <a:off x="129214" y="1196895"/>
              <a:ext cx="1480064" cy="2476201"/>
              <a:chOff x="129214" y="1196895"/>
              <a:chExt cx="1480064" cy="2476201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24" name="Picture 2" descr="E:\Icon Pack\Icone (png)\Login Manager.png">
                <a:extLst>
                  <a:ext uri="{FF2B5EF4-FFF2-40B4-BE49-F238E27FC236}">
                    <a16:creationId xmlns:a16="http://schemas.microsoft.com/office/drawing/2014/main" id="{2FA617BB-390D-D6CE-654A-B5E330295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895"/>
                <a:ext cx="1219200" cy="1579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asellaDiTesto 38">
                <a:extLst>
                  <a:ext uri="{FF2B5EF4-FFF2-40B4-BE49-F238E27FC236}">
                    <a16:creationId xmlns:a16="http://schemas.microsoft.com/office/drawing/2014/main" id="{8E4CFB3A-BA37-5315-C6FE-A9BA06B9D06B}"/>
                  </a:ext>
                </a:extLst>
              </p:cNvPr>
              <p:cNvSpPr txBox="1"/>
              <p:nvPr/>
            </p:nvSpPr>
            <p:spPr>
              <a:xfrm>
                <a:off x="129214" y="2721703"/>
                <a:ext cx="1480064" cy="9513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200" cap="small" dirty="0">
                    <a:ln w="1905"/>
                    <a:solidFill>
                      <a:schemeClr val="tx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SOGGETTI OBBLIGATI</a:t>
                </a:r>
              </a:p>
            </p:txBody>
          </p:sp>
        </p:grpSp>
        <p:sp>
          <p:nvSpPr>
            <p:cNvPr id="23" name="Rettangolo arrotondato 31">
              <a:extLst>
                <a:ext uri="{FF2B5EF4-FFF2-40B4-BE49-F238E27FC236}">
                  <a16:creationId xmlns:a16="http://schemas.microsoft.com/office/drawing/2014/main" id="{12EF7423-F973-8AA3-89DC-25B39A82C64F}"/>
                </a:ext>
              </a:extLst>
            </p:cNvPr>
            <p:cNvSpPr/>
            <p:nvPr/>
          </p:nvSpPr>
          <p:spPr>
            <a:xfrm>
              <a:off x="35495" y="1196892"/>
              <a:ext cx="1624081" cy="23884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Gruppo 32">
            <a:extLst>
              <a:ext uri="{FF2B5EF4-FFF2-40B4-BE49-F238E27FC236}">
                <a16:creationId xmlns:a16="http://schemas.microsoft.com/office/drawing/2014/main" id="{0065D82A-6149-F6A3-ADA1-E040D8F8431C}"/>
              </a:ext>
            </a:extLst>
          </p:cNvPr>
          <p:cNvGrpSpPr>
            <a:grpSpLocks/>
          </p:cNvGrpSpPr>
          <p:nvPr/>
        </p:nvGrpSpPr>
        <p:grpSpPr bwMode="auto">
          <a:xfrm>
            <a:off x="9266096" y="1924590"/>
            <a:ext cx="945795" cy="1201582"/>
            <a:chOff x="35495" y="1196892"/>
            <a:chExt cx="1624081" cy="2476204"/>
          </a:xfrm>
        </p:grpSpPr>
        <p:grpSp>
          <p:nvGrpSpPr>
            <p:cNvPr id="27" name="Gruppo 42">
              <a:extLst>
                <a:ext uri="{FF2B5EF4-FFF2-40B4-BE49-F238E27FC236}">
                  <a16:creationId xmlns:a16="http://schemas.microsoft.com/office/drawing/2014/main" id="{AB84CECB-BA1F-08AF-89C1-6FEFFA47E0D7}"/>
                </a:ext>
              </a:extLst>
            </p:cNvPr>
            <p:cNvGrpSpPr/>
            <p:nvPr/>
          </p:nvGrpSpPr>
          <p:grpSpPr>
            <a:xfrm>
              <a:off x="129214" y="1196895"/>
              <a:ext cx="1480064" cy="2476201"/>
              <a:chOff x="129214" y="1196895"/>
              <a:chExt cx="1480064" cy="2476201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29" name="Picture 2" descr="E:\Icon Pack\Icone (png)\Login Manager.png">
                <a:extLst>
                  <a:ext uri="{FF2B5EF4-FFF2-40B4-BE49-F238E27FC236}">
                    <a16:creationId xmlns:a16="http://schemas.microsoft.com/office/drawing/2014/main" id="{98B401A7-D30C-3157-5274-466A21DFD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895"/>
                <a:ext cx="1219200" cy="1579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sellaDiTesto 43">
                <a:extLst>
                  <a:ext uri="{FF2B5EF4-FFF2-40B4-BE49-F238E27FC236}">
                    <a16:creationId xmlns:a16="http://schemas.microsoft.com/office/drawing/2014/main" id="{50E5FA95-71C5-A96F-A229-71F21A45BB81}"/>
                  </a:ext>
                </a:extLst>
              </p:cNvPr>
              <p:cNvSpPr txBox="1"/>
              <p:nvPr/>
            </p:nvSpPr>
            <p:spPr>
              <a:xfrm>
                <a:off x="129214" y="2721703"/>
                <a:ext cx="1480064" cy="9513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200" cap="small" dirty="0">
                    <a:ln w="1905"/>
                    <a:solidFill>
                      <a:schemeClr val="tx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SOGGETTI OBBLIGATI</a:t>
                </a:r>
              </a:p>
            </p:txBody>
          </p:sp>
        </p:grpSp>
        <p:sp>
          <p:nvSpPr>
            <p:cNvPr id="28" name="Rettangolo arrotondato 31">
              <a:extLst>
                <a:ext uri="{FF2B5EF4-FFF2-40B4-BE49-F238E27FC236}">
                  <a16:creationId xmlns:a16="http://schemas.microsoft.com/office/drawing/2014/main" id="{781804F6-C9C1-8A32-8211-6A9497C9877A}"/>
                </a:ext>
              </a:extLst>
            </p:cNvPr>
            <p:cNvSpPr/>
            <p:nvPr/>
          </p:nvSpPr>
          <p:spPr>
            <a:xfrm>
              <a:off x="35495" y="1196892"/>
              <a:ext cx="1624081" cy="23884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1" name="Gruppo 32">
            <a:extLst>
              <a:ext uri="{FF2B5EF4-FFF2-40B4-BE49-F238E27FC236}">
                <a16:creationId xmlns:a16="http://schemas.microsoft.com/office/drawing/2014/main" id="{34B3A5E6-D740-823B-32C5-529C196BD11B}"/>
              </a:ext>
            </a:extLst>
          </p:cNvPr>
          <p:cNvGrpSpPr>
            <a:grpSpLocks/>
          </p:cNvGrpSpPr>
          <p:nvPr/>
        </p:nvGrpSpPr>
        <p:grpSpPr bwMode="auto">
          <a:xfrm>
            <a:off x="8226866" y="1930563"/>
            <a:ext cx="945795" cy="1201582"/>
            <a:chOff x="35495" y="1196892"/>
            <a:chExt cx="1624081" cy="2476204"/>
          </a:xfrm>
        </p:grpSpPr>
        <p:grpSp>
          <p:nvGrpSpPr>
            <p:cNvPr id="32" name="Gruppo 42">
              <a:extLst>
                <a:ext uri="{FF2B5EF4-FFF2-40B4-BE49-F238E27FC236}">
                  <a16:creationId xmlns:a16="http://schemas.microsoft.com/office/drawing/2014/main" id="{0943606D-8764-5298-9125-28F65D87CF42}"/>
                </a:ext>
              </a:extLst>
            </p:cNvPr>
            <p:cNvGrpSpPr/>
            <p:nvPr/>
          </p:nvGrpSpPr>
          <p:grpSpPr>
            <a:xfrm>
              <a:off x="129214" y="1196895"/>
              <a:ext cx="1480064" cy="2476201"/>
              <a:chOff x="129214" y="1196895"/>
              <a:chExt cx="1480064" cy="2476201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34" name="Picture 2" descr="E:\Icon Pack\Icone (png)\Login Manager.png">
                <a:extLst>
                  <a:ext uri="{FF2B5EF4-FFF2-40B4-BE49-F238E27FC236}">
                    <a16:creationId xmlns:a16="http://schemas.microsoft.com/office/drawing/2014/main" id="{F772F1F3-AEAE-6ED7-9874-F50A473BD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895"/>
                <a:ext cx="1219200" cy="1579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CasellaDiTesto 48">
                <a:extLst>
                  <a:ext uri="{FF2B5EF4-FFF2-40B4-BE49-F238E27FC236}">
                    <a16:creationId xmlns:a16="http://schemas.microsoft.com/office/drawing/2014/main" id="{CCB56C48-D776-D448-6BFE-F8AFFAB9F8FB}"/>
                  </a:ext>
                </a:extLst>
              </p:cNvPr>
              <p:cNvSpPr txBox="1"/>
              <p:nvPr/>
            </p:nvSpPr>
            <p:spPr>
              <a:xfrm>
                <a:off x="129214" y="2721703"/>
                <a:ext cx="1480064" cy="9513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200" cap="small" dirty="0">
                    <a:ln w="1905"/>
                    <a:solidFill>
                      <a:schemeClr val="tx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SOGGETTI OBBLIGATI</a:t>
                </a:r>
              </a:p>
            </p:txBody>
          </p:sp>
        </p:grpSp>
        <p:sp>
          <p:nvSpPr>
            <p:cNvPr id="33" name="Rettangolo arrotondato 31">
              <a:extLst>
                <a:ext uri="{FF2B5EF4-FFF2-40B4-BE49-F238E27FC236}">
                  <a16:creationId xmlns:a16="http://schemas.microsoft.com/office/drawing/2014/main" id="{D556FBCA-99DC-BF77-E482-BEDC16FCDC18}"/>
                </a:ext>
              </a:extLst>
            </p:cNvPr>
            <p:cNvSpPr/>
            <p:nvPr/>
          </p:nvSpPr>
          <p:spPr>
            <a:xfrm>
              <a:off x="35495" y="1196892"/>
              <a:ext cx="1624081" cy="23884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6" name="Gruppo 32">
            <a:extLst>
              <a:ext uri="{FF2B5EF4-FFF2-40B4-BE49-F238E27FC236}">
                <a16:creationId xmlns:a16="http://schemas.microsoft.com/office/drawing/2014/main" id="{39D3F2BB-E012-28C9-10E4-5DA6C8F155BC}"/>
              </a:ext>
            </a:extLst>
          </p:cNvPr>
          <p:cNvGrpSpPr>
            <a:grpSpLocks/>
          </p:cNvGrpSpPr>
          <p:nvPr/>
        </p:nvGrpSpPr>
        <p:grpSpPr bwMode="auto">
          <a:xfrm>
            <a:off x="7194126" y="1948716"/>
            <a:ext cx="945795" cy="1201582"/>
            <a:chOff x="35495" y="1196892"/>
            <a:chExt cx="1624081" cy="2476204"/>
          </a:xfrm>
        </p:grpSpPr>
        <p:grpSp>
          <p:nvGrpSpPr>
            <p:cNvPr id="38" name="Gruppo 42">
              <a:extLst>
                <a:ext uri="{FF2B5EF4-FFF2-40B4-BE49-F238E27FC236}">
                  <a16:creationId xmlns:a16="http://schemas.microsoft.com/office/drawing/2014/main" id="{6B5BC5DA-75E4-FA77-346A-587790E6AB98}"/>
                </a:ext>
              </a:extLst>
            </p:cNvPr>
            <p:cNvGrpSpPr/>
            <p:nvPr/>
          </p:nvGrpSpPr>
          <p:grpSpPr>
            <a:xfrm>
              <a:off x="129214" y="1196895"/>
              <a:ext cx="1480064" cy="2476201"/>
              <a:chOff x="129214" y="1196895"/>
              <a:chExt cx="1480064" cy="2476201"/>
            </a:xfr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40" name="Picture 2" descr="E:\Icon Pack\Icone (png)\Login Manager.png">
                <a:extLst>
                  <a:ext uri="{FF2B5EF4-FFF2-40B4-BE49-F238E27FC236}">
                    <a16:creationId xmlns:a16="http://schemas.microsoft.com/office/drawing/2014/main" id="{F407ED4A-2C1F-4B0F-576D-B18B46B403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96895"/>
                <a:ext cx="1219200" cy="1579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CasellaDiTesto 53">
                <a:extLst>
                  <a:ext uri="{FF2B5EF4-FFF2-40B4-BE49-F238E27FC236}">
                    <a16:creationId xmlns:a16="http://schemas.microsoft.com/office/drawing/2014/main" id="{AD7CDF5C-73AB-8577-C661-08B1EEDC1BD8}"/>
                  </a:ext>
                </a:extLst>
              </p:cNvPr>
              <p:cNvSpPr txBox="1"/>
              <p:nvPr/>
            </p:nvSpPr>
            <p:spPr>
              <a:xfrm>
                <a:off x="129214" y="2721703"/>
                <a:ext cx="1480064" cy="9513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200" cap="small" dirty="0">
                    <a:ln w="1905"/>
                    <a:solidFill>
                      <a:schemeClr val="tx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SOGGETTI OBBLIGATI</a:t>
                </a:r>
              </a:p>
            </p:txBody>
          </p:sp>
        </p:grpSp>
        <p:sp>
          <p:nvSpPr>
            <p:cNvPr id="39" name="Rettangolo arrotondato 31">
              <a:extLst>
                <a:ext uri="{FF2B5EF4-FFF2-40B4-BE49-F238E27FC236}">
                  <a16:creationId xmlns:a16="http://schemas.microsoft.com/office/drawing/2014/main" id="{464FC55A-472F-36B7-14F5-ECF051926850}"/>
                </a:ext>
              </a:extLst>
            </p:cNvPr>
            <p:cNvSpPr/>
            <p:nvPr/>
          </p:nvSpPr>
          <p:spPr>
            <a:xfrm>
              <a:off x="35495" y="1196892"/>
              <a:ext cx="1624081" cy="238846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7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0F10-B1D8-8981-9F78-8DFFB4A1E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43" y="69269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EE1783E-000D-7B4A-981A-C4F4EB47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16335B42-ECF8-2D87-2432-82395BA7B2F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8F5D78F-AB9D-359B-0E2C-1C793F0B5897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FCC5AA8-6226-6566-EB69-BA800C6E6ACB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91E5D88D-2CB6-403F-ED94-001D8392CDA6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6B0DE683-2D7C-5A90-1A45-408121E8037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AFBAEF93-375D-5DC0-B262-DBEB26D96A31}"/>
              </a:ext>
            </a:extLst>
          </p:cNvPr>
          <p:cNvSpPr txBox="1"/>
          <p:nvPr/>
        </p:nvSpPr>
        <p:spPr>
          <a:xfrm>
            <a:off x="0" y="1800813"/>
            <a:ext cx="12191999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Accertamenti propedeutici</a:t>
            </a:r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E4FF35DC-2A5E-EE97-DC2F-1D85C4C554D7}"/>
              </a:ext>
            </a:extLst>
          </p:cNvPr>
          <p:cNvSpPr/>
          <p:nvPr/>
        </p:nvSpPr>
        <p:spPr>
          <a:xfrm>
            <a:off x="8075874" y="4706827"/>
            <a:ext cx="167838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Accertare l’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adozione di procedure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 mitigazione del rischio adeguate e proporzionate alla natura e dimensione del soggetto obbligato 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1BACF3F-CA90-95FF-A689-9A460B4C7ACC}"/>
              </a:ext>
            </a:extLst>
          </p:cNvPr>
          <p:cNvSpPr/>
          <p:nvPr/>
        </p:nvSpPr>
        <p:spPr>
          <a:xfrm>
            <a:off x="4277118" y="4706827"/>
            <a:ext cx="167838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Individuare i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ruoli e i compiti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ai fini antiriciclaggio eventualmente affidati dal soggetto obbligato all’interno della struttura 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A75C33EE-9338-9658-9D38-34E246AAF001}"/>
              </a:ext>
            </a:extLst>
          </p:cNvPr>
          <p:cNvSpPr/>
          <p:nvPr/>
        </p:nvSpPr>
        <p:spPr>
          <a:xfrm>
            <a:off x="2377740" y="4706827"/>
            <a:ext cx="1678380" cy="120032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Acquisire 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completa cognizione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della struttura organizzativa aziendale e/o commerciale del soggetto ispezionato 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0FE92EFB-31E5-DE7F-2D5B-2B892C75BA24}"/>
              </a:ext>
            </a:extLst>
          </p:cNvPr>
          <p:cNvSpPr/>
          <p:nvPr/>
        </p:nvSpPr>
        <p:spPr>
          <a:xfrm rot="18900000">
            <a:off x="9436127" y="2729934"/>
            <a:ext cx="2304256" cy="840360"/>
          </a:xfrm>
          <a:custGeom>
            <a:avLst/>
            <a:gdLst/>
            <a:ahLst/>
            <a:cxnLst/>
            <a:rect l="l" t="t" r="r" b="b"/>
            <a:pathLst>
              <a:path w="2304256" h="840360">
                <a:moveTo>
                  <a:pt x="1115242" y="605847"/>
                </a:moveTo>
                <a:cubicBezTo>
                  <a:pt x="1128432" y="619037"/>
                  <a:pt x="1137763" y="632157"/>
                  <a:pt x="1143235" y="645206"/>
                </a:cubicBezTo>
                <a:cubicBezTo>
                  <a:pt x="1148707" y="658255"/>
                  <a:pt x="1150532" y="671305"/>
                  <a:pt x="1148708" y="684354"/>
                </a:cubicBezTo>
                <a:cubicBezTo>
                  <a:pt x="1146883" y="697404"/>
                  <a:pt x="1141832" y="710593"/>
                  <a:pt x="1133553" y="723924"/>
                </a:cubicBezTo>
                <a:cubicBezTo>
                  <a:pt x="1125275" y="737254"/>
                  <a:pt x="1113979" y="751075"/>
                  <a:pt x="1099667" y="765387"/>
                </a:cubicBezTo>
                <a:cubicBezTo>
                  <a:pt x="1085916" y="779138"/>
                  <a:pt x="1071534" y="790153"/>
                  <a:pt x="1056520" y="798432"/>
                </a:cubicBezTo>
                <a:cubicBezTo>
                  <a:pt x="1041506" y="806711"/>
                  <a:pt x="1026422" y="811972"/>
                  <a:pt x="1011268" y="814217"/>
                </a:cubicBezTo>
                <a:cubicBezTo>
                  <a:pt x="996113" y="816462"/>
                  <a:pt x="981310" y="815130"/>
                  <a:pt x="966858" y="810219"/>
                </a:cubicBezTo>
                <a:cubicBezTo>
                  <a:pt x="952405" y="805307"/>
                  <a:pt x="938724" y="796397"/>
                  <a:pt x="925815" y="783488"/>
                </a:cubicBezTo>
                <a:cubicBezTo>
                  <a:pt x="912625" y="770298"/>
                  <a:pt x="903505" y="756267"/>
                  <a:pt x="898453" y="741393"/>
                </a:cubicBezTo>
                <a:cubicBezTo>
                  <a:pt x="893402" y="726520"/>
                  <a:pt x="893472" y="709892"/>
                  <a:pt x="898663" y="691510"/>
                </a:cubicBezTo>
                <a:cubicBezTo>
                  <a:pt x="903856" y="673129"/>
                  <a:pt x="914800" y="652222"/>
                  <a:pt x="931498" y="628789"/>
                </a:cubicBezTo>
                <a:cubicBezTo>
                  <a:pt x="948195" y="605356"/>
                  <a:pt x="971558" y="578626"/>
                  <a:pt x="1001586" y="548598"/>
                </a:cubicBezTo>
                <a:cubicBezTo>
                  <a:pt x="1011408" y="550562"/>
                  <a:pt x="1021441" y="553159"/>
                  <a:pt x="1031684" y="556386"/>
                </a:cubicBezTo>
                <a:cubicBezTo>
                  <a:pt x="1041927" y="559613"/>
                  <a:pt x="1051960" y="563612"/>
                  <a:pt x="1061782" y="568383"/>
                </a:cubicBezTo>
                <a:cubicBezTo>
                  <a:pt x="1071603" y="573153"/>
                  <a:pt x="1081005" y="578626"/>
                  <a:pt x="1089985" y="584800"/>
                </a:cubicBezTo>
                <a:cubicBezTo>
                  <a:pt x="1098966" y="590974"/>
                  <a:pt x="1107385" y="597990"/>
                  <a:pt x="1115242" y="605847"/>
                </a:cubicBezTo>
                <a:close/>
                <a:moveTo>
                  <a:pt x="2296636" y="794641"/>
                </a:moveTo>
                <a:cubicBezTo>
                  <a:pt x="2300844" y="794641"/>
                  <a:pt x="2304256" y="798053"/>
                  <a:pt x="2304256" y="802261"/>
                </a:cubicBezTo>
                <a:lnTo>
                  <a:pt x="2304256" y="832740"/>
                </a:lnTo>
                <a:cubicBezTo>
                  <a:pt x="2304256" y="836948"/>
                  <a:pt x="2300844" y="840360"/>
                  <a:pt x="2296636" y="840360"/>
                </a:cubicBezTo>
                <a:lnTo>
                  <a:pt x="1236483" y="840360"/>
                </a:lnTo>
                <a:lnTo>
                  <a:pt x="1276466" y="788118"/>
                </a:lnTo>
                <a:cubicBezTo>
                  <a:pt x="1290498" y="762301"/>
                  <a:pt x="1298285" y="736131"/>
                  <a:pt x="1299829" y="709611"/>
                </a:cubicBezTo>
                <a:cubicBezTo>
                  <a:pt x="1301372" y="683091"/>
                  <a:pt x="1296110" y="656221"/>
                  <a:pt x="1284043" y="629000"/>
                </a:cubicBezTo>
                <a:cubicBezTo>
                  <a:pt x="1271976" y="601778"/>
                  <a:pt x="1252191" y="574416"/>
                  <a:pt x="1224689" y="546914"/>
                </a:cubicBezTo>
                <a:cubicBezTo>
                  <a:pt x="1212342" y="534567"/>
                  <a:pt x="1199783" y="523832"/>
                  <a:pt x="1187014" y="514712"/>
                </a:cubicBezTo>
                <a:cubicBezTo>
                  <a:pt x="1174245" y="505591"/>
                  <a:pt x="1161757" y="497733"/>
                  <a:pt x="1149550" y="491139"/>
                </a:cubicBezTo>
                <a:cubicBezTo>
                  <a:pt x="1137342" y="484544"/>
                  <a:pt x="1125275" y="479212"/>
                  <a:pt x="1113348" y="475143"/>
                </a:cubicBezTo>
                <a:cubicBezTo>
                  <a:pt x="1101421" y="471073"/>
                  <a:pt x="1090406" y="467916"/>
                  <a:pt x="1080303" y="465671"/>
                </a:cubicBezTo>
                <a:cubicBezTo>
                  <a:pt x="1101912" y="444623"/>
                  <a:pt x="1124503" y="426804"/>
                  <a:pt x="1148076" y="412211"/>
                </a:cubicBezTo>
                <a:cubicBezTo>
                  <a:pt x="1171650" y="397618"/>
                  <a:pt x="1195573" y="388006"/>
                  <a:pt x="1219848" y="383376"/>
                </a:cubicBezTo>
                <a:cubicBezTo>
                  <a:pt x="1244123" y="378745"/>
                  <a:pt x="1268327" y="380078"/>
                  <a:pt x="1292462" y="387374"/>
                </a:cubicBezTo>
                <a:cubicBezTo>
                  <a:pt x="1316596" y="394671"/>
                  <a:pt x="1340029" y="409685"/>
                  <a:pt x="1362761" y="432416"/>
                </a:cubicBezTo>
                <a:cubicBezTo>
                  <a:pt x="1376231" y="445887"/>
                  <a:pt x="1387246" y="458585"/>
                  <a:pt x="1395805" y="470512"/>
                </a:cubicBezTo>
                <a:cubicBezTo>
                  <a:pt x="1404364" y="482439"/>
                  <a:pt x="1411310" y="493314"/>
                  <a:pt x="1416642" y="503135"/>
                </a:cubicBezTo>
                <a:cubicBezTo>
                  <a:pt x="1421974" y="512958"/>
                  <a:pt x="1426394" y="521447"/>
                  <a:pt x="1429902" y="528603"/>
                </a:cubicBezTo>
                <a:cubicBezTo>
                  <a:pt x="1433410" y="535759"/>
                  <a:pt x="1436848" y="541021"/>
                  <a:pt x="1440215" y="544389"/>
                </a:cubicBezTo>
                <a:cubicBezTo>
                  <a:pt x="1443021" y="547195"/>
                  <a:pt x="1446108" y="548879"/>
                  <a:pt x="1449476" y="549440"/>
                </a:cubicBezTo>
                <a:cubicBezTo>
                  <a:pt x="1452844" y="550002"/>
                  <a:pt x="1456702" y="549229"/>
                  <a:pt x="1461052" y="547125"/>
                </a:cubicBezTo>
                <a:cubicBezTo>
                  <a:pt x="1465402" y="545020"/>
                  <a:pt x="1470664" y="541302"/>
                  <a:pt x="1476838" y="535970"/>
                </a:cubicBezTo>
                <a:cubicBezTo>
                  <a:pt x="1483012" y="530638"/>
                  <a:pt x="1490448" y="523622"/>
                  <a:pt x="1499148" y="514922"/>
                </a:cubicBezTo>
                <a:cubicBezTo>
                  <a:pt x="1504761" y="509309"/>
                  <a:pt x="1509391" y="504399"/>
                  <a:pt x="1513040" y="500189"/>
                </a:cubicBezTo>
                <a:cubicBezTo>
                  <a:pt x="1516688" y="495980"/>
                  <a:pt x="1519494" y="492191"/>
                  <a:pt x="1521458" y="488823"/>
                </a:cubicBezTo>
                <a:cubicBezTo>
                  <a:pt x="1523423" y="485456"/>
                  <a:pt x="1524966" y="482088"/>
                  <a:pt x="1526089" y="478721"/>
                </a:cubicBezTo>
                <a:cubicBezTo>
                  <a:pt x="1527211" y="475353"/>
                  <a:pt x="1527632" y="471705"/>
                  <a:pt x="1527352" y="467776"/>
                </a:cubicBezTo>
                <a:cubicBezTo>
                  <a:pt x="1527071" y="463847"/>
                  <a:pt x="1524967" y="457393"/>
                  <a:pt x="1521038" y="448412"/>
                </a:cubicBezTo>
                <a:cubicBezTo>
                  <a:pt x="1517109" y="439432"/>
                  <a:pt x="1511496" y="429329"/>
                  <a:pt x="1504199" y="418104"/>
                </a:cubicBezTo>
                <a:cubicBezTo>
                  <a:pt x="1496903" y="406878"/>
                  <a:pt x="1488484" y="395232"/>
                  <a:pt x="1478942" y="383165"/>
                </a:cubicBezTo>
                <a:cubicBezTo>
                  <a:pt x="1469401" y="371098"/>
                  <a:pt x="1459298" y="359732"/>
                  <a:pt x="1448634" y="349068"/>
                </a:cubicBezTo>
                <a:cubicBezTo>
                  <a:pt x="1414958" y="315392"/>
                  <a:pt x="1381352" y="290767"/>
                  <a:pt x="1347817" y="275192"/>
                </a:cubicBezTo>
                <a:cubicBezTo>
                  <a:pt x="1314281" y="259616"/>
                  <a:pt x="1281237" y="250847"/>
                  <a:pt x="1248683" y="248882"/>
                </a:cubicBezTo>
                <a:cubicBezTo>
                  <a:pt x="1216130" y="246918"/>
                  <a:pt x="1184208" y="250636"/>
                  <a:pt x="1152917" y="260037"/>
                </a:cubicBezTo>
                <a:cubicBezTo>
                  <a:pt x="1121627" y="269439"/>
                  <a:pt x="1091739" y="282347"/>
                  <a:pt x="1063255" y="298765"/>
                </a:cubicBezTo>
                <a:cubicBezTo>
                  <a:pt x="1034771" y="315182"/>
                  <a:pt x="1007830" y="333984"/>
                  <a:pt x="982433" y="355172"/>
                </a:cubicBezTo>
                <a:cubicBezTo>
                  <a:pt x="957035" y="376360"/>
                  <a:pt x="933673" y="397618"/>
                  <a:pt x="912345" y="418946"/>
                </a:cubicBezTo>
                <a:cubicBezTo>
                  <a:pt x="886807" y="444484"/>
                  <a:pt x="863655" y="469600"/>
                  <a:pt x="842888" y="494296"/>
                </a:cubicBezTo>
                <a:cubicBezTo>
                  <a:pt x="822121" y="518991"/>
                  <a:pt x="804651" y="543617"/>
                  <a:pt x="790479" y="568172"/>
                </a:cubicBezTo>
                <a:cubicBezTo>
                  <a:pt x="776308" y="592728"/>
                  <a:pt x="765854" y="617072"/>
                  <a:pt x="759119" y="641207"/>
                </a:cubicBezTo>
                <a:cubicBezTo>
                  <a:pt x="752384" y="665342"/>
                  <a:pt x="750489" y="689686"/>
                  <a:pt x="753436" y="714242"/>
                </a:cubicBezTo>
                <a:cubicBezTo>
                  <a:pt x="756383" y="738797"/>
                  <a:pt x="764381" y="763353"/>
                  <a:pt x="777431" y="787908"/>
                </a:cubicBezTo>
                <a:lnTo>
                  <a:pt x="817767" y="840360"/>
                </a:lnTo>
                <a:lnTo>
                  <a:pt x="7620" y="840360"/>
                </a:lnTo>
                <a:cubicBezTo>
                  <a:pt x="3412" y="840360"/>
                  <a:pt x="0" y="836948"/>
                  <a:pt x="0" y="832740"/>
                </a:cubicBezTo>
                <a:lnTo>
                  <a:pt x="0" y="802261"/>
                </a:lnTo>
                <a:cubicBezTo>
                  <a:pt x="0" y="798053"/>
                  <a:pt x="3412" y="794641"/>
                  <a:pt x="7620" y="794641"/>
                </a:cubicBezTo>
                <a:lnTo>
                  <a:pt x="412607" y="794641"/>
                </a:lnTo>
                <a:lnTo>
                  <a:pt x="406959" y="733581"/>
                </a:lnTo>
                <a:cubicBezTo>
                  <a:pt x="402330" y="489636"/>
                  <a:pt x="522147" y="256787"/>
                  <a:pt x="729636" y="119522"/>
                </a:cubicBezTo>
                <a:cubicBezTo>
                  <a:pt x="966766" y="-37351"/>
                  <a:pt x="1274002" y="-40003"/>
                  <a:pt x="1513805" y="112753"/>
                </a:cubicBezTo>
                <a:cubicBezTo>
                  <a:pt x="1723632" y="246414"/>
                  <a:pt x="1847452" y="477160"/>
                  <a:pt x="1847036" y="721150"/>
                </a:cubicBezTo>
                <a:lnTo>
                  <a:pt x="1841516" y="794641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EC074264-C84C-2837-1BD1-971DAFEBF155}"/>
              </a:ext>
            </a:extLst>
          </p:cNvPr>
          <p:cNvSpPr/>
          <p:nvPr/>
        </p:nvSpPr>
        <p:spPr>
          <a:xfrm>
            <a:off x="9975254" y="4706827"/>
            <a:ext cx="1678380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Osservare le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misure e l’efficacia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dell’attività di formazione delle risorse umane 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3" name="Rectangle 84">
            <a:extLst>
              <a:ext uri="{FF2B5EF4-FFF2-40B4-BE49-F238E27FC236}">
                <a16:creationId xmlns:a16="http://schemas.microsoft.com/office/drawing/2014/main" id="{E3D72E2D-FFBC-8117-F613-834E5FD2DC85}"/>
              </a:ext>
            </a:extLst>
          </p:cNvPr>
          <p:cNvSpPr/>
          <p:nvPr/>
        </p:nvSpPr>
        <p:spPr>
          <a:xfrm>
            <a:off x="6176496" y="4706827"/>
            <a:ext cx="1678380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Riscontrare l’eventuale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formalizzazione delle deleghe interne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unitamente alla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presenza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 eventuali direttive, regolamenti, manualistica e/o modulistica predisposte dal soggetto obbligato ai fini antiriciclaggio 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4" name="Rectangle 91">
            <a:extLst>
              <a:ext uri="{FF2B5EF4-FFF2-40B4-BE49-F238E27FC236}">
                <a16:creationId xmlns:a16="http://schemas.microsoft.com/office/drawing/2014/main" id="{F09723C0-6056-7AEA-C2A7-F7A7AFA48943}"/>
              </a:ext>
            </a:extLst>
          </p:cNvPr>
          <p:cNvSpPr/>
          <p:nvPr/>
        </p:nvSpPr>
        <p:spPr>
          <a:xfrm>
            <a:off x="478362" y="4706827"/>
            <a:ext cx="1678380" cy="13849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Verificare 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legittimazione all’esercizio dell’attività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 parte del soggetto obbligato (es. iscrizione in albi, elenchi, licenze, autorizzazioni, ecc.) 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5" name="Graphic 8" descr="Bullseye">
            <a:extLst>
              <a:ext uri="{FF2B5EF4-FFF2-40B4-BE49-F238E27FC236}">
                <a16:creationId xmlns:a16="http://schemas.microsoft.com/office/drawing/2014/main" id="{24413D9C-B65B-FA05-2A81-72EC4674D5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85352" y="3643785"/>
            <a:ext cx="743281" cy="743281"/>
          </a:xfrm>
          <a:prstGeom prst="rect">
            <a:avLst/>
          </a:prstGeom>
        </p:spPr>
      </p:pic>
      <p:pic>
        <p:nvPicPr>
          <p:cNvPr id="16" name="Graphic 11" descr="Lights On">
            <a:extLst>
              <a:ext uri="{FF2B5EF4-FFF2-40B4-BE49-F238E27FC236}">
                <a16:creationId xmlns:a16="http://schemas.microsoft.com/office/drawing/2014/main" id="{6CE82C3C-7287-213B-C7B5-78A73A9F67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4732" y="3643785"/>
            <a:ext cx="743281" cy="743281"/>
          </a:xfrm>
          <a:prstGeom prst="rect">
            <a:avLst/>
          </a:prstGeom>
        </p:spPr>
      </p:pic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C33DF0C9-87FC-DE00-44BF-445F92B7C92A}"/>
              </a:ext>
            </a:extLst>
          </p:cNvPr>
          <p:cNvSpPr/>
          <p:nvPr/>
        </p:nvSpPr>
        <p:spPr>
          <a:xfrm rot="18900000">
            <a:off x="7551178" y="2729933"/>
            <a:ext cx="2304256" cy="840360"/>
          </a:xfrm>
          <a:custGeom>
            <a:avLst/>
            <a:gdLst/>
            <a:ahLst/>
            <a:cxnLst/>
            <a:rect l="l" t="t" r="r" b="b"/>
            <a:pathLst>
              <a:path w="2304256" h="840360">
                <a:moveTo>
                  <a:pt x="2296636" y="794641"/>
                </a:moveTo>
                <a:cubicBezTo>
                  <a:pt x="2300844" y="794641"/>
                  <a:pt x="2304256" y="798053"/>
                  <a:pt x="2304256" y="802261"/>
                </a:cubicBezTo>
                <a:lnTo>
                  <a:pt x="2304256" y="832740"/>
                </a:lnTo>
                <a:cubicBezTo>
                  <a:pt x="2304256" y="836948"/>
                  <a:pt x="2300844" y="840360"/>
                  <a:pt x="2296636" y="840360"/>
                </a:cubicBezTo>
                <a:lnTo>
                  <a:pt x="1283552" y="840360"/>
                </a:lnTo>
                <a:lnTo>
                  <a:pt x="1297725" y="814850"/>
                </a:lnTo>
                <a:cubicBezTo>
                  <a:pt x="1309371" y="786927"/>
                  <a:pt x="1314072" y="758513"/>
                  <a:pt x="1311827" y="729608"/>
                </a:cubicBezTo>
                <a:cubicBezTo>
                  <a:pt x="1309582" y="700703"/>
                  <a:pt x="1300461" y="671376"/>
                  <a:pt x="1284465" y="641629"/>
                </a:cubicBezTo>
                <a:cubicBezTo>
                  <a:pt x="1268469" y="611882"/>
                  <a:pt x="1245738" y="582275"/>
                  <a:pt x="1216271" y="552809"/>
                </a:cubicBezTo>
                <a:cubicBezTo>
                  <a:pt x="1205608" y="542145"/>
                  <a:pt x="1195294" y="532112"/>
                  <a:pt x="1185332" y="522711"/>
                </a:cubicBezTo>
                <a:cubicBezTo>
                  <a:pt x="1175369" y="513310"/>
                  <a:pt x="1164915" y="504259"/>
                  <a:pt x="1153971" y="495560"/>
                </a:cubicBezTo>
                <a:lnTo>
                  <a:pt x="1270574" y="378957"/>
                </a:lnTo>
                <a:lnTo>
                  <a:pt x="1464210" y="572593"/>
                </a:lnTo>
                <a:cubicBezTo>
                  <a:pt x="1469823" y="578206"/>
                  <a:pt x="1477891" y="578697"/>
                  <a:pt x="1488415" y="574067"/>
                </a:cubicBezTo>
                <a:cubicBezTo>
                  <a:pt x="1498939" y="569437"/>
                  <a:pt x="1512620" y="558702"/>
                  <a:pt x="1529458" y="541864"/>
                </a:cubicBezTo>
                <a:cubicBezTo>
                  <a:pt x="1537877" y="533445"/>
                  <a:pt x="1544752" y="525868"/>
                  <a:pt x="1550084" y="519133"/>
                </a:cubicBezTo>
                <a:cubicBezTo>
                  <a:pt x="1555416" y="512398"/>
                  <a:pt x="1559135" y="506434"/>
                  <a:pt x="1561239" y="501242"/>
                </a:cubicBezTo>
                <a:cubicBezTo>
                  <a:pt x="1563344" y="496051"/>
                  <a:pt x="1564116" y="491491"/>
                  <a:pt x="1563555" y="487562"/>
                </a:cubicBezTo>
                <a:cubicBezTo>
                  <a:pt x="1562994" y="483633"/>
                  <a:pt x="1561450" y="480405"/>
                  <a:pt x="1558924" y="477880"/>
                </a:cubicBezTo>
                <a:lnTo>
                  <a:pt x="1300882" y="219838"/>
                </a:lnTo>
                <a:cubicBezTo>
                  <a:pt x="1291341" y="210296"/>
                  <a:pt x="1281939" y="205806"/>
                  <a:pt x="1272679" y="206368"/>
                </a:cubicBezTo>
                <a:cubicBezTo>
                  <a:pt x="1263418" y="206929"/>
                  <a:pt x="1253174" y="212822"/>
                  <a:pt x="1241949" y="224047"/>
                </a:cubicBezTo>
                <a:lnTo>
                  <a:pt x="1005375" y="460621"/>
                </a:lnTo>
                <a:cubicBezTo>
                  <a:pt x="994431" y="471565"/>
                  <a:pt x="988678" y="480827"/>
                  <a:pt x="988117" y="488404"/>
                </a:cubicBezTo>
                <a:cubicBezTo>
                  <a:pt x="987556" y="495981"/>
                  <a:pt x="991344" y="503839"/>
                  <a:pt x="999482" y="511977"/>
                </a:cubicBezTo>
                <a:cubicBezTo>
                  <a:pt x="1011269" y="523763"/>
                  <a:pt x="1024669" y="535480"/>
                  <a:pt x="1039683" y="547126"/>
                </a:cubicBezTo>
                <a:cubicBezTo>
                  <a:pt x="1054697" y="558772"/>
                  <a:pt x="1070342" y="572734"/>
                  <a:pt x="1086619" y="589010"/>
                </a:cubicBezTo>
                <a:cubicBezTo>
                  <a:pt x="1107105" y="609497"/>
                  <a:pt x="1122680" y="628720"/>
                  <a:pt x="1133344" y="646681"/>
                </a:cubicBezTo>
                <a:cubicBezTo>
                  <a:pt x="1144009" y="664641"/>
                  <a:pt x="1150182" y="681760"/>
                  <a:pt x="1151866" y="698037"/>
                </a:cubicBezTo>
                <a:cubicBezTo>
                  <a:pt x="1153550" y="714313"/>
                  <a:pt x="1151235" y="729819"/>
                  <a:pt x="1144921" y="744552"/>
                </a:cubicBezTo>
                <a:cubicBezTo>
                  <a:pt x="1138606" y="759285"/>
                  <a:pt x="1128714" y="773386"/>
                  <a:pt x="1115243" y="786857"/>
                </a:cubicBezTo>
                <a:cubicBezTo>
                  <a:pt x="1099528" y="802572"/>
                  <a:pt x="1083532" y="813517"/>
                  <a:pt x="1067255" y="819691"/>
                </a:cubicBezTo>
                <a:cubicBezTo>
                  <a:pt x="1050978" y="825865"/>
                  <a:pt x="1034492" y="828040"/>
                  <a:pt x="1017794" y="826216"/>
                </a:cubicBezTo>
                <a:cubicBezTo>
                  <a:pt x="1001096" y="824392"/>
                  <a:pt x="984398" y="818499"/>
                  <a:pt x="967701" y="808536"/>
                </a:cubicBezTo>
                <a:cubicBezTo>
                  <a:pt x="951003" y="798574"/>
                  <a:pt x="934516" y="785453"/>
                  <a:pt x="918239" y="769177"/>
                </a:cubicBezTo>
                <a:cubicBezTo>
                  <a:pt x="899437" y="750374"/>
                  <a:pt x="884914" y="732625"/>
                  <a:pt x="874671" y="715927"/>
                </a:cubicBezTo>
                <a:cubicBezTo>
                  <a:pt x="864428" y="699229"/>
                  <a:pt x="856570" y="684215"/>
                  <a:pt x="851098" y="670885"/>
                </a:cubicBezTo>
                <a:cubicBezTo>
                  <a:pt x="845625" y="657555"/>
                  <a:pt x="841626" y="646400"/>
                  <a:pt x="839101" y="637420"/>
                </a:cubicBezTo>
                <a:cubicBezTo>
                  <a:pt x="836575" y="628440"/>
                  <a:pt x="833909" y="622547"/>
                  <a:pt x="831103" y="619740"/>
                </a:cubicBezTo>
                <a:cubicBezTo>
                  <a:pt x="828858" y="617495"/>
                  <a:pt x="826192" y="616232"/>
                  <a:pt x="823104" y="615951"/>
                </a:cubicBezTo>
                <a:cubicBezTo>
                  <a:pt x="820017" y="615671"/>
                  <a:pt x="816159" y="616583"/>
                  <a:pt x="811529" y="618688"/>
                </a:cubicBezTo>
                <a:cubicBezTo>
                  <a:pt x="806898" y="620793"/>
                  <a:pt x="801566" y="624300"/>
                  <a:pt x="795532" y="629211"/>
                </a:cubicBezTo>
                <a:cubicBezTo>
                  <a:pt x="789498" y="634122"/>
                  <a:pt x="782553" y="640507"/>
                  <a:pt x="774696" y="648365"/>
                </a:cubicBezTo>
                <a:cubicBezTo>
                  <a:pt x="767399" y="655661"/>
                  <a:pt x="761225" y="662116"/>
                  <a:pt x="756174" y="667728"/>
                </a:cubicBezTo>
                <a:cubicBezTo>
                  <a:pt x="751122" y="673341"/>
                  <a:pt x="747193" y="678252"/>
                  <a:pt x="744387" y="682461"/>
                </a:cubicBezTo>
                <a:cubicBezTo>
                  <a:pt x="741581" y="686671"/>
                  <a:pt x="739476" y="690599"/>
                  <a:pt x="738073" y="694248"/>
                </a:cubicBezTo>
                <a:cubicBezTo>
                  <a:pt x="736669" y="697896"/>
                  <a:pt x="736108" y="701965"/>
                  <a:pt x="736389" y="706455"/>
                </a:cubicBezTo>
                <a:cubicBezTo>
                  <a:pt x="736670" y="710946"/>
                  <a:pt x="739055" y="718663"/>
                  <a:pt x="743545" y="729608"/>
                </a:cubicBezTo>
                <a:cubicBezTo>
                  <a:pt x="748035" y="740553"/>
                  <a:pt x="754700" y="753672"/>
                  <a:pt x="763540" y="768966"/>
                </a:cubicBezTo>
                <a:cubicBezTo>
                  <a:pt x="772380" y="784261"/>
                  <a:pt x="783325" y="800538"/>
                  <a:pt x="796374" y="817796"/>
                </a:cubicBezTo>
                <a:lnTo>
                  <a:pt x="816152" y="840360"/>
                </a:lnTo>
                <a:lnTo>
                  <a:pt x="7620" y="840360"/>
                </a:lnTo>
                <a:cubicBezTo>
                  <a:pt x="3412" y="840360"/>
                  <a:pt x="0" y="836948"/>
                  <a:pt x="0" y="832740"/>
                </a:cubicBezTo>
                <a:lnTo>
                  <a:pt x="0" y="802261"/>
                </a:lnTo>
                <a:cubicBezTo>
                  <a:pt x="0" y="798053"/>
                  <a:pt x="3412" y="794641"/>
                  <a:pt x="7620" y="794641"/>
                </a:cubicBezTo>
                <a:lnTo>
                  <a:pt x="412607" y="794641"/>
                </a:lnTo>
                <a:lnTo>
                  <a:pt x="406959" y="733581"/>
                </a:lnTo>
                <a:cubicBezTo>
                  <a:pt x="402330" y="489636"/>
                  <a:pt x="522147" y="256787"/>
                  <a:pt x="729636" y="119522"/>
                </a:cubicBezTo>
                <a:cubicBezTo>
                  <a:pt x="966766" y="-37351"/>
                  <a:pt x="1274002" y="-40003"/>
                  <a:pt x="1513805" y="112753"/>
                </a:cubicBezTo>
                <a:cubicBezTo>
                  <a:pt x="1723632" y="246414"/>
                  <a:pt x="1847452" y="477160"/>
                  <a:pt x="1847036" y="721150"/>
                </a:cubicBezTo>
                <a:lnTo>
                  <a:pt x="1841516" y="794641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C2648C57-9935-C48B-0226-69253F9A8E96}"/>
              </a:ext>
            </a:extLst>
          </p:cNvPr>
          <p:cNvSpPr/>
          <p:nvPr/>
        </p:nvSpPr>
        <p:spPr>
          <a:xfrm rot="18900000">
            <a:off x="3755420" y="2729934"/>
            <a:ext cx="2304256" cy="840360"/>
          </a:xfrm>
          <a:custGeom>
            <a:avLst/>
            <a:gdLst/>
            <a:ahLst/>
            <a:cxnLst/>
            <a:rect l="l" t="t" r="r" b="b"/>
            <a:pathLst>
              <a:path w="2304256" h="840360">
                <a:moveTo>
                  <a:pt x="2296636" y="794641"/>
                </a:moveTo>
                <a:cubicBezTo>
                  <a:pt x="2300844" y="794641"/>
                  <a:pt x="2304256" y="798053"/>
                  <a:pt x="2304256" y="802261"/>
                </a:cubicBezTo>
                <a:lnTo>
                  <a:pt x="2304256" y="832740"/>
                </a:lnTo>
                <a:cubicBezTo>
                  <a:pt x="2304256" y="836948"/>
                  <a:pt x="2300844" y="840360"/>
                  <a:pt x="2296636" y="840360"/>
                </a:cubicBezTo>
                <a:lnTo>
                  <a:pt x="1263523" y="840360"/>
                </a:lnTo>
                <a:lnTo>
                  <a:pt x="1273565" y="795321"/>
                </a:lnTo>
                <a:cubicBezTo>
                  <a:pt x="1274267" y="773572"/>
                  <a:pt x="1270759" y="751402"/>
                  <a:pt x="1263042" y="728811"/>
                </a:cubicBezTo>
                <a:cubicBezTo>
                  <a:pt x="1255324" y="706220"/>
                  <a:pt x="1243047" y="684260"/>
                  <a:pt x="1226209" y="662932"/>
                </a:cubicBezTo>
                <a:lnTo>
                  <a:pt x="1227471" y="661669"/>
                </a:lnTo>
                <a:cubicBezTo>
                  <a:pt x="1247396" y="673736"/>
                  <a:pt x="1267392" y="681945"/>
                  <a:pt x="1287457" y="686295"/>
                </a:cubicBezTo>
                <a:cubicBezTo>
                  <a:pt x="1307522" y="690645"/>
                  <a:pt x="1327236" y="691276"/>
                  <a:pt x="1346600" y="688189"/>
                </a:cubicBezTo>
                <a:cubicBezTo>
                  <a:pt x="1365964" y="685102"/>
                  <a:pt x="1384906" y="678507"/>
                  <a:pt x="1403428" y="668404"/>
                </a:cubicBezTo>
                <a:cubicBezTo>
                  <a:pt x="1421950" y="658302"/>
                  <a:pt x="1439490" y="644972"/>
                  <a:pt x="1456047" y="628414"/>
                </a:cubicBezTo>
                <a:cubicBezTo>
                  <a:pt x="1477375" y="607086"/>
                  <a:pt x="1492950" y="584355"/>
                  <a:pt x="1502772" y="560220"/>
                </a:cubicBezTo>
                <a:cubicBezTo>
                  <a:pt x="1512594" y="536086"/>
                  <a:pt x="1516383" y="511250"/>
                  <a:pt x="1514138" y="485712"/>
                </a:cubicBezTo>
                <a:cubicBezTo>
                  <a:pt x="1511893" y="460175"/>
                  <a:pt x="1503685" y="434146"/>
                  <a:pt x="1489513" y="407626"/>
                </a:cubicBezTo>
                <a:cubicBezTo>
                  <a:pt x="1475340" y="381106"/>
                  <a:pt x="1455065" y="354657"/>
                  <a:pt x="1428685" y="328277"/>
                </a:cubicBezTo>
                <a:cubicBezTo>
                  <a:pt x="1408480" y="308072"/>
                  <a:pt x="1387993" y="291093"/>
                  <a:pt x="1367226" y="277342"/>
                </a:cubicBezTo>
                <a:cubicBezTo>
                  <a:pt x="1346460" y="263591"/>
                  <a:pt x="1326956" y="252647"/>
                  <a:pt x="1308715" y="244508"/>
                </a:cubicBezTo>
                <a:cubicBezTo>
                  <a:pt x="1290473" y="236370"/>
                  <a:pt x="1274337" y="230617"/>
                  <a:pt x="1260305" y="227249"/>
                </a:cubicBezTo>
                <a:cubicBezTo>
                  <a:pt x="1246274" y="223882"/>
                  <a:pt x="1236522" y="222128"/>
                  <a:pt x="1231049" y="221987"/>
                </a:cubicBezTo>
                <a:cubicBezTo>
                  <a:pt x="1225577" y="221847"/>
                  <a:pt x="1221087" y="222268"/>
                  <a:pt x="1217579" y="223250"/>
                </a:cubicBezTo>
                <a:cubicBezTo>
                  <a:pt x="1214071" y="224232"/>
                  <a:pt x="1210353" y="225846"/>
                  <a:pt x="1206424" y="228091"/>
                </a:cubicBezTo>
                <a:cubicBezTo>
                  <a:pt x="1202495" y="230336"/>
                  <a:pt x="1198075" y="233634"/>
                  <a:pt x="1193164" y="237984"/>
                </a:cubicBezTo>
                <a:cubicBezTo>
                  <a:pt x="1188253" y="242333"/>
                  <a:pt x="1182289" y="248016"/>
                  <a:pt x="1175274" y="255032"/>
                </a:cubicBezTo>
                <a:cubicBezTo>
                  <a:pt x="1166855" y="263451"/>
                  <a:pt x="1160260" y="270607"/>
                  <a:pt x="1155489" y="276500"/>
                </a:cubicBezTo>
                <a:cubicBezTo>
                  <a:pt x="1150718" y="282394"/>
                  <a:pt x="1147491" y="287305"/>
                  <a:pt x="1145807" y="291234"/>
                </a:cubicBezTo>
                <a:cubicBezTo>
                  <a:pt x="1144123" y="295162"/>
                  <a:pt x="1143632" y="298460"/>
                  <a:pt x="1144334" y="301126"/>
                </a:cubicBezTo>
                <a:cubicBezTo>
                  <a:pt x="1145035" y="303792"/>
                  <a:pt x="1146509" y="306247"/>
                  <a:pt x="1148754" y="308492"/>
                </a:cubicBezTo>
                <a:cubicBezTo>
                  <a:pt x="1152121" y="311860"/>
                  <a:pt x="1159628" y="314877"/>
                  <a:pt x="1171275" y="317543"/>
                </a:cubicBezTo>
                <a:cubicBezTo>
                  <a:pt x="1182921" y="320209"/>
                  <a:pt x="1196461" y="324068"/>
                  <a:pt x="1211896" y="329119"/>
                </a:cubicBezTo>
                <a:cubicBezTo>
                  <a:pt x="1227331" y="334170"/>
                  <a:pt x="1243678" y="340976"/>
                  <a:pt x="1260937" y="349535"/>
                </a:cubicBezTo>
                <a:cubicBezTo>
                  <a:pt x="1278196" y="358094"/>
                  <a:pt x="1294122" y="369670"/>
                  <a:pt x="1308714" y="384263"/>
                </a:cubicBezTo>
                <a:cubicBezTo>
                  <a:pt x="1321624" y="397173"/>
                  <a:pt x="1331095" y="410152"/>
                  <a:pt x="1337129" y="423201"/>
                </a:cubicBezTo>
                <a:cubicBezTo>
                  <a:pt x="1343162" y="436251"/>
                  <a:pt x="1346179" y="448809"/>
                  <a:pt x="1346179" y="460876"/>
                </a:cubicBezTo>
                <a:cubicBezTo>
                  <a:pt x="1346179" y="472944"/>
                  <a:pt x="1343583" y="484660"/>
                  <a:pt x="1338391" y="496026"/>
                </a:cubicBezTo>
                <a:cubicBezTo>
                  <a:pt x="1333200" y="507391"/>
                  <a:pt x="1325973" y="517705"/>
                  <a:pt x="1316713" y="526965"/>
                </a:cubicBezTo>
                <a:cubicBezTo>
                  <a:pt x="1304645" y="539033"/>
                  <a:pt x="1291385" y="547802"/>
                  <a:pt x="1276933" y="553275"/>
                </a:cubicBezTo>
                <a:cubicBezTo>
                  <a:pt x="1262480" y="558747"/>
                  <a:pt x="1247466" y="560711"/>
                  <a:pt x="1231891" y="559168"/>
                </a:cubicBezTo>
                <a:cubicBezTo>
                  <a:pt x="1216316" y="557625"/>
                  <a:pt x="1200320" y="552433"/>
                  <a:pt x="1183903" y="543593"/>
                </a:cubicBezTo>
                <a:cubicBezTo>
                  <a:pt x="1167486" y="534753"/>
                  <a:pt x="1151139" y="522195"/>
                  <a:pt x="1134863" y="505918"/>
                </a:cubicBezTo>
                <a:lnTo>
                  <a:pt x="1087295" y="458351"/>
                </a:lnTo>
                <a:cubicBezTo>
                  <a:pt x="1083928" y="454983"/>
                  <a:pt x="1080490" y="452668"/>
                  <a:pt x="1076982" y="451405"/>
                </a:cubicBezTo>
                <a:cubicBezTo>
                  <a:pt x="1073474" y="450142"/>
                  <a:pt x="1069545" y="450142"/>
                  <a:pt x="1065195" y="451405"/>
                </a:cubicBezTo>
                <a:cubicBezTo>
                  <a:pt x="1060846" y="452668"/>
                  <a:pt x="1055724" y="455544"/>
                  <a:pt x="1049831" y="460034"/>
                </a:cubicBezTo>
                <a:cubicBezTo>
                  <a:pt x="1043937" y="464524"/>
                  <a:pt x="1036922" y="470839"/>
                  <a:pt x="1028783" y="478977"/>
                </a:cubicBezTo>
                <a:cubicBezTo>
                  <a:pt x="1020084" y="487677"/>
                  <a:pt x="1013348" y="495114"/>
                  <a:pt x="1008578" y="501287"/>
                </a:cubicBezTo>
                <a:cubicBezTo>
                  <a:pt x="1003807" y="507462"/>
                  <a:pt x="1000720" y="512934"/>
                  <a:pt x="999317" y="517705"/>
                </a:cubicBezTo>
                <a:cubicBezTo>
                  <a:pt x="997913" y="522475"/>
                  <a:pt x="997984" y="526614"/>
                  <a:pt x="999527" y="530123"/>
                </a:cubicBezTo>
                <a:cubicBezTo>
                  <a:pt x="1001071" y="533631"/>
                  <a:pt x="1003667" y="537208"/>
                  <a:pt x="1007315" y="540857"/>
                </a:cubicBezTo>
                <a:lnTo>
                  <a:pt x="1054461" y="588003"/>
                </a:lnTo>
                <a:cubicBezTo>
                  <a:pt x="1074386" y="607928"/>
                  <a:pt x="1089751" y="627222"/>
                  <a:pt x="1100555" y="645884"/>
                </a:cubicBezTo>
                <a:cubicBezTo>
                  <a:pt x="1111359" y="664546"/>
                  <a:pt x="1118024" y="682296"/>
                  <a:pt x="1120550" y="699134"/>
                </a:cubicBezTo>
                <a:cubicBezTo>
                  <a:pt x="1123076" y="715972"/>
                  <a:pt x="1121743" y="731898"/>
                  <a:pt x="1116551" y="746912"/>
                </a:cubicBezTo>
                <a:cubicBezTo>
                  <a:pt x="1111360" y="761926"/>
                  <a:pt x="1102450" y="775747"/>
                  <a:pt x="1089821" y="788375"/>
                </a:cubicBezTo>
                <a:cubicBezTo>
                  <a:pt x="1078315" y="799881"/>
                  <a:pt x="1065827" y="808300"/>
                  <a:pt x="1052356" y="813632"/>
                </a:cubicBezTo>
                <a:cubicBezTo>
                  <a:pt x="1038886" y="818964"/>
                  <a:pt x="1024714" y="820788"/>
                  <a:pt x="1009840" y="819104"/>
                </a:cubicBezTo>
                <a:cubicBezTo>
                  <a:pt x="994967" y="817421"/>
                  <a:pt x="979813" y="812509"/>
                  <a:pt x="964378" y="804371"/>
                </a:cubicBezTo>
                <a:cubicBezTo>
                  <a:pt x="948943" y="796233"/>
                  <a:pt x="933508" y="784446"/>
                  <a:pt x="918074" y="769011"/>
                </a:cubicBezTo>
                <a:cubicBezTo>
                  <a:pt x="899832" y="750770"/>
                  <a:pt x="885450" y="732599"/>
                  <a:pt x="874926" y="714498"/>
                </a:cubicBezTo>
                <a:cubicBezTo>
                  <a:pt x="864402" y="696397"/>
                  <a:pt x="855983" y="679840"/>
                  <a:pt x="849669" y="664826"/>
                </a:cubicBezTo>
                <a:cubicBezTo>
                  <a:pt x="843355" y="649812"/>
                  <a:pt x="838654" y="636974"/>
                  <a:pt x="835567" y="626310"/>
                </a:cubicBezTo>
                <a:cubicBezTo>
                  <a:pt x="832480" y="615646"/>
                  <a:pt x="829534" y="608910"/>
                  <a:pt x="826727" y="606104"/>
                </a:cubicBezTo>
                <a:cubicBezTo>
                  <a:pt x="822237" y="601614"/>
                  <a:pt x="816274" y="600842"/>
                  <a:pt x="808837" y="603789"/>
                </a:cubicBezTo>
                <a:cubicBezTo>
                  <a:pt x="801400" y="606735"/>
                  <a:pt x="790947" y="614944"/>
                  <a:pt x="777476" y="628414"/>
                </a:cubicBezTo>
                <a:cubicBezTo>
                  <a:pt x="769338" y="636553"/>
                  <a:pt x="762603" y="643708"/>
                  <a:pt x="757271" y="649883"/>
                </a:cubicBezTo>
                <a:cubicBezTo>
                  <a:pt x="751939" y="656057"/>
                  <a:pt x="747869" y="661529"/>
                  <a:pt x="745063" y="666299"/>
                </a:cubicBezTo>
                <a:cubicBezTo>
                  <a:pt x="742257" y="671070"/>
                  <a:pt x="740082" y="675490"/>
                  <a:pt x="738538" y="679559"/>
                </a:cubicBezTo>
                <a:cubicBezTo>
                  <a:pt x="736995" y="683629"/>
                  <a:pt x="736364" y="688049"/>
                  <a:pt x="736644" y="692820"/>
                </a:cubicBezTo>
                <a:cubicBezTo>
                  <a:pt x="736925" y="697590"/>
                  <a:pt x="739030" y="706150"/>
                  <a:pt x="742958" y="718497"/>
                </a:cubicBezTo>
                <a:cubicBezTo>
                  <a:pt x="746887" y="730845"/>
                  <a:pt x="753131" y="745227"/>
                  <a:pt x="761691" y="761645"/>
                </a:cubicBezTo>
                <a:cubicBezTo>
                  <a:pt x="770250" y="778062"/>
                  <a:pt x="781335" y="795742"/>
                  <a:pt x="794946" y="814684"/>
                </a:cubicBezTo>
                <a:lnTo>
                  <a:pt x="816967" y="840360"/>
                </a:lnTo>
                <a:lnTo>
                  <a:pt x="7620" y="840360"/>
                </a:lnTo>
                <a:cubicBezTo>
                  <a:pt x="3412" y="840360"/>
                  <a:pt x="0" y="836948"/>
                  <a:pt x="0" y="832740"/>
                </a:cubicBezTo>
                <a:lnTo>
                  <a:pt x="0" y="802261"/>
                </a:lnTo>
                <a:cubicBezTo>
                  <a:pt x="0" y="798053"/>
                  <a:pt x="3412" y="794641"/>
                  <a:pt x="7620" y="794641"/>
                </a:cubicBezTo>
                <a:lnTo>
                  <a:pt x="412607" y="794641"/>
                </a:lnTo>
                <a:lnTo>
                  <a:pt x="406959" y="733581"/>
                </a:lnTo>
                <a:cubicBezTo>
                  <a:pt x="402330" y="489636"/>
                  <a:pt x="522147" y="256787"/>
                  <a:pt x="729636" y="119522"/>
                </a:cubicBezTo>
                <a:cubicBezTo>
                  <a:pt x="966766" y="-37351"/>
                  <a:pt x="1274002" y="-40003"/>
                  <a:pt x="1513805" y="112753"/>
                </a:cubicBezTo>
                <a:cubicBezTo>
                  <a:pt x="1723632" y="246414"/>
                  <a:pt x="1847452" y="477160"/>
                  <a:pt x="1847036" y="721150"/>
                </a:cubicBezTo>
                <a:lnTo>
                  <a:pt x="1841516" y="794641"/>
                </a:lnTo>
                <a:close/>
              </a:path>
            </a:pathLst>
          </a:cu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3">
            <a:extLst>
              <a:ext uri="{FF2B5EF4-FFF2-40B4-BE49-F238E27FC236}">
                <a16:creationId xmlns:a16="http://schemas.microsoft.com/office/drawing/2014/main" id="{4F55AAC2-415D-3145-D7AA-C326FBC0B067}"/>
              </a:ext>
            </a:extLst>
          </p:cNvPr>
          <p:cNvSpPr/>
          <p:nvPr/>
        </p:nvSpPr>
        <p:spPr>
          <a:xfrm rot="18900000">
            <a:off x="1857541" y="2729934"/>
            <a:ext cx="2304256" cy="840360"/>
          </a:xfrm>
          <a:custGeom>
            <a:avLst/>
            <a:gdLst/>
            <a:ahLst/>
            <a:cxnLst/>
            <a:rect l="l" t="t" r="r" b="b"/>
            <a:pathLst>
              <a:path w="2304256" h="840360">
                <a:moveTo>
                  <a:pt x="2296636" y="794641"/>
                </a:moveTo>
                <a:cubicBezTo>
                  <a:pt x="2300844" y="794641"/>
                  <a:pt x="2304256" y="798053"/>
                  <a:pt x="2304256" y="802261"/>
                </a:cubicBezTo>
                <a:lnTo>
                  <a:pt x="2304256" y="832740"/>
                </a:lnTo>
                <a:cubicBezTo>
                  <a:pt x="2304256" y="836948"/>
                  <a:pt x="2300844" y="840360"/>
                  <a:pt x="2296636" y="840360"/>
                </a:cubicBezTo>
                <a:lnTo>
                  <a:pt x="1011311" y="840360"/>
                </a:lnTo>
                <a:lnTo>
                  <a:pt x="894721" y="723769"/>
                </a:lnTo>
                <a:lnTo>
                  <a:pt x="1023531" y="722086"/>
                </a:lnTo>
                <a:cubicBezTo>
                  <a:pt x="1087235" y="722366"/>
                  <a:pt x="1140766" y="720191"/>
                  <a:pt x="1184124" y="715561"/>
                </a:cubicBezTo>
                <a:cubicBezTo>
                  <a:pt x="1227481" y="710930"/>
                  <a:pt x="1264385" y="704055"/>
                  <a:pt x="1294833" y="694934"/>
                </a:cubicBezTo>
                <a:cubicBezTo>
                  <a:pt x="1325282" y="685814"/>
                  <a:pt x="1350750" y="674378"/>
                  <a:pt x="1371236" y="660627"/>
                </a:cubicBezTo>
                <a:cubicBezTo>
                  <a:pt x="1391722" y="646876"/>
                  <a:pt x="1410805" y="631161"/>
                  <a:pt x="1428485" y="613481"/>
                </a:cubicBezTo>
                <a:cubicBezTo>
                  <a:pt x="1448690" y="593275"/>
                  <a:pt x="1464125" y="570965"/>
                  <a:pt x="1474789" y="546550"/>
                </a:cubicBezTo>
                <a:cubicBezTo>
                  <a:pt x="1485453" y="522135"/>
                  <a:pt x="1490154" y="496527"/>
                  <a:pt x="1488891" y="469726"/>
                </a:cubicBezTo>
                <a:cubicBezTo>
                  <a:pt x="1487628" y="442926"/>
                  <a:pt x="1479981" y="415354"/>
                  <a:pt x="1465950" y="387010"/>
                </a:cubicBezTo>
                <a:cubicBezTo>
                  <a:pt x="1451918" y="358666"/>
                  <a:pt x="1430730" y="330322"/>
                  <a:pt x="1402386" y="301978"/>
                </a:cubicBezTo>
                <a:cubicBezTo>
                  <a:pt x="1384425" y="284018"/>
                  <a:pt x="1365483" y="268442"/>
                  <a:pt x="1345558" y="255253"/>
                </a:cubicBezTo>
                <a:cubicBezTo>
                  <a:pt x="1325633" y="242063"/>
                  <a:pt x="1306339" y="231048"/>
                  <a:pt x="1287677" y="222208"/>
                </a:cubicBezTo>
                <a:cubicBezTo>
                  <a:pt x="1269015" y="213368"/>
                  <a:pt x="1252388" y="206843"/>
                  <a:pt x="1237795" y="202634"/>
                </a:cubicBezTo>
                <a:cubicBezTo>
                  <a:pt x="1223202" y="198425"/>
                  <a:pt x="1212468" y="196250"/>
                  <a:pt x="1205592" y="196109"/>
                </a:cubicBezTo>
                <a:cubicBezTo>
                  <a:pt x="1198717" y="195969"/>
                  <a:pt x="1193384" y="196390"/>
                  <a:pt x="1189596" y="197372"/>
                </a:cubicBezTo>
                <a:cubicBezTo>
                  <a:pt x="1185807" y="198354"/>
                  <a:pt x="1181879" y="200038"/>
                  <a:pt x="1177810" y="202423"/>
                </a:cubicBezTo>
                <a:cubicBezTo>
                  <a:pt x="1173740" y="204809"/>
                  <a:pt x="1169320" y="207966"/>
                  <a:pt x="1164550" y="211895"/>
                </a:cubicBezTo>
                <a:cubicBezTo>
                  <a:pt x="1159779" y="215824"/>
                  <a:pt x="1154166" y="221015"/>
                  <a:pt x="1147712" y="227470"/>
                </a:cubicBezTo>
                <a:cubicBezTo>
                  <a:pt x="1138170" y="237011"/>
                  <a:pt x="1130453" y="245430"/>
                  <a:pt x="1124559" y="252727"/>
                </a:cubicBezTo>
                <a:cubicBezTo>
                  <a:pt x="1118666" y="260023"/>
                  <a:pt x="1114316" y="266197"/>
                  <a:pt x="1111510" y="271249"/>
                </a:cubicBezTo>
                <a:cubicBezTo>
                  <a:pt x="1108704" y="276300"/>
                  <a:pt x="1107371" y="280580"/>
                  <a:pt x="1107511" y="284088"/>
                </a:cubicBezTo>
                <a:cubicBezTo>
                  <a:pt x="1107651" y="287596"/>
                  <a:pt x="1108984" y="290612"/>
                  <a:pt x="1111510" y="293138"/>
                </a:cubicBezTo>
                <a:cubicBezTo>
                  <a:pt x="1115158" y="296786"/>
                  <a:pt x="1122384" y="299663"/>
                  <a:pt x="1133189" y="301768"/>
                </a:cubicBezTo>
                <a:cubicBezTo>
                  <a:pt x="1143993" y="303872"/>
                  <a:pt x="1156832" y="307170"/>
                  <a:pt x="1171706" y="311660"/>
                </a:cubicBezTo>
                <a:cubicBezTo>
                  <a:pt x="1186579" y="316150"/>
                  <a:pt x="1202505" y="322675"/>
                  <a:pt x="1219483" y="331234"/>
                </a:cubicBezTo>
                <a:cubicBezTo>
                  <a:pt x="1236462" y="339793"/>
                  <a:pt x="1253230" y="352352"/>
                  <a:pt x="1269787" y="368909"/>
                </a:cubicBezTo>
                <a:cubicBezTo>
                  <a:pt x="1281573" y="380696"/>
                  <a:pt x="1290063" y="392693"/>
                  <a:pt x="1295254" y="404900"/>
                </a:cubicBezTo>
                <a:cubicBezTo>
                  <a:pt x="1300446" y="417108"/>
                  <a:pt x="1302831" y="429175"/>
                  <a:pt x="1302410" y="441102"/>
                </a:cubicBezTo>
                <a:cubicBezTo>
                  <a:pt x="1301990" y="453029"/>
                  <a:pt x="1299113" y="464605"/>
                  <a:pt x="1293781" y="475830"/>
                </a:cubicBezTo>
                <a:cubicBezTo>
                  <a:pt x="1288449" y="487055"/>
                  <a:pt x="1281153" y="497299"/>
                  <a:pt x="1271892" y="506559"/>
                </a:cubicBezTo>
                <a:cubicBezTo>
                  <a:pt x="1261789" y="516662"/>
                  <a:pt x="1249932" y="526134"/>
                  <a:pt x="1236321" y="534973"/>
                </a:cubicBezTo>
                <a:cubicBezTo>
                  <a:pt x="1222711" y="543813"/>
                  <a:pt x="1206013" y="551671"/>
                  <a:pt x="1186228" y="558547"/>
                </a:cubicBezTo>
                <a:cubicBezTo>
                  <a:pt x="1166444" y="565422"/>
                  <a:pt x="1142730" y="571175"/>
                  <a:pt x="1115088" y="575806"/>
                </a:cubicBezTo>
                <a:cubicBezTo>
                  <a:pt x="1087446" y="580436"/>
                  <a:pt x="1054401" y="583172"/>
                  <a:pt x="1015954" y="584014"/>
                </a:cubicBezTo>
                <a:lnTo>
                  <a:pt x="820634" y="590749"/>
                </a:lnTo>
                <a:cubicBezTo>
                  <a:pt x="809128" y="591030"/>
                  <a:pt x="799165" y="591872"/>
                  <a:pt x="790746" y="593275"/>
                </a:cubicBezTo>
                <a:cubicBezTo>
                  <a:pt x="782327" y="594678"/>
                  <a:pt x="774400" y="596853"/>
                  <a:pt x="766963" y="599800"/>
                </a:cubicBezTo>
                <a:cubicBezTo>
                  <a:pt x="759526" y="602746"/>
                  <a:pt x="752089" y="607096"/>
                  <a:pt x="744652" y="612849"/>
                </a:cubicBezTo>
                <a:cubicBezTo>
                  <a:pt x="737216" y="618602"/>
                  <a:pt x="728867" y="626109"/>
                  <a:pt x="719606" y="635370"/>
                </a:cubicBezTo>
                <a:cubicBezTo>
                  <a:pt x="709784" y="645192"/>
                  <a:pt x="702417" y="653822"/>
                  <a:pt x="697506" y="661259"/>
                </a:cubicBezTo>
                <a:cubicBezTo>
                  <a:pt x="692595" y="668695"/>
                  <a:pt x="689929" y="675431"/>
                  <a:pt x="689508" y="681464"/>
                </a:cubicBezTo>
                <a:cubicBezTo>
                  <a:pt x="689087" y="687498"/>
                  <a:pt x="690560" y="693321"/>
                  <a:pt x="693928" y="698933"/>
                </a:cubicBezTo>
                <a:cubicBezTo>
                  <a:pt x="697296" y="704546"/>
                  <a:pt x="702066" y="710439"/>
                  <a:pt x="708240" y="716613"/>
                </a:cubicBezTo>
                <a:lnTo>
                  <a:pt x="831987" y="840360"/>
                </a:lnTo>
                <a:lnTo>
                  <a:pt x="7620" y="840360"/>
                </a:lnTo>
                <a:cubicBezTo>
                  <a:pt x="3412" y="840360"/>
                  <a:pt x="0" y="836948"/>
                  <a:pt x="0" y="832740"/>
                </a:cubicBezTo>
                <a:lnTo>
                  <a:pt x="0" y="802261"/>
                </a:lnTo>
                <a:cubicBezTo>
                  <a:pt x="0" y="798053"/>
                  <a:pt x="3412" y="794641"/>
                  <a:pt x="7620" y="794641"/>
                </a:cubicBezTo>
                <a:lnTo>
                  <a:pt x="412607" y="794641"/>
                </a:lnTo>
                <a:lnTo>
                  <a:pt x="406959" y="733581"/>
                </a:lnTo>
                <a:cubicBezTo>
                  <a:pt x="402330" y="489636"/>
                  <a:pt x="522147" y="256787"/>
                  <a:pt x="729636" y="119522"/>
                </a:cubicBezTo>
                <a:cubicBezTo>
                  <a:pt x="966766" y="-37351"/>
                  <a:pt x="1274002" y="-40003"/>
                  <a:pt x="1513805" y="112753"/>
                </a:cubicBezTo>
                <a:cubicBezTo>
                  <a:pt x="1723632" y="246414"/>
                  <a:pt x="1847452" y="477160"/>
                  <a:pt x="1847036" y="721150"/>
                </a:cubicBezTo>
                <a:lnTo>
                  <a:pt x="1841516" y="794641"/>
                </a:lnTo>
                <a:close/>
              </a:path>
            </a:pathLst>
          </a:cu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5">
            <a:extLst>
              <a:ext uri="{FF2B5EF4-FFF2-40B4-BE49-F238E27FC236}">
                <a16:creationId xmlns:a16="http://schemas.microsoft.com/office/drawing/2014/main" id="{71D7D0BF-EABD-2E65-8BF4-DEC87EA5984B}"/>
              </a:ext>
            </a:extLst>
          </p:cNvPr>
          <p:cNvSpPr/>
          <p:nvPr/>
        </p:nvSpPr>
        <p:spPr>
          <a:xfrm rot="18900000">
            <a:off x="5653299" y="2729933"/>
            <a:ext cx="2304256" cy="840360"/>
          </a:xfrm>
          <a:custGeom>
            <a:avLst/>
            <a:gdLst/>
            <a:ahLst/>
            <a:cxnLst/>
            <a:rect l="l" t="t" r="r" b="b"/>
            <a:pathLst>
              <a:path w="2304256" h="840360">
                <a:moveTo>
                  <a:pt x="1325076" y="430091"/>
                </a:moveTo>
                <a:lnTo>
                  <a:pt x="1325918" y="430933"/>
                </a:lnTo>
                <a:lnTo>
                  <a:pt x="1075453" y="681398"/>
                </a:lnTo>
                <a:lnTo>
                  <a:pt x="931067" y="537012"/>
                </a:lnTo>
                <a:close/>
                <a:moveTo>
                  <a:pt x="2296636" y="794641"/>
                </a:moveTo>
                <a:cubicBezTo>
                  <a:pt x="2300844" y="794641"/>
                  <a:pt x="2304256" y="798053"/>
                  <a:pt x="2304256" y="802261"/>
                </a:cubicBezTo>
                <a:lnTo>
                  <a:pt x="2304256" y="832740"/>
                </a:lnTo>
                <a:cubicBezTo>
                  <a:pt x="2304256" y="836948"/>
                  <a:pt x="2300844" y="840360"/>
                  <a:pt x="2296636" y="840360"/>
                </a:cubicBezTo>
                <a:lnTo>
                  <a:pt x="1230596" y="840360"/>
                </a:lnTo>
                <a:lnTo>
                  <a:pt x="1230362" y="836307"/>
                </a:lnTo>
                <a:lnTo>
                  <a:pt x="1181953" y="787898"/>
                </a:lnTo>
                <a:lnTo>
                  <a:pt x="1509873" y="459979"/>
                </a:lnTo>
                <a:cubicBezTo>
                  <a:pt x="1512960" y="456892"/>
                  <a:pt x="1514222" y="452822"/>
                  <a:pt x="1513661" y="447771"/>
                </a:cubicBezTo>
                <a:cubicBezTo>
                  <a:pt x="1513100" y="442720"/>
                  <a:pt x="1510574" y="436405"/>
                  <a:pt x="1506084" y="428828"/>
                </a:cubicBezTo>
                <a:cubicBezTo>
                  <a:pt x="1501594" y="421251"/>
                  <a:pt x="1494648" y="412060"/>
                  <a:pt x="1485247" y="401256"/>
                </a:cubicBezTo>
                <a:cubicBezTo>
                  <a:pt x="1475846" y="390452"/>
                  <a:pt x="1463989" y="377893"/>
                  <a:pt x="1449677" y="363581"/>
                </a:cubicBezTo>
                <a:cubicBezTo>
                  <a:pt x="1436487" y="350392"/>
                  <a:pt x="1424981" y="339447"/>
                  <a:pt x="1415159" y="330747"/>
                </a:cubicBezTo>
                <a:cubicBezTo>
                  <a:pt x="1405337" y="322047"/>
                  <a:pt x="1396778" y="315313"/>
                  <a:pt x="1389481" y="310542"/>
                </a:cubicBezTo>
                <a:cubicBezTo>
                  <a:pt x="1382185" y="305771"/>
                  <a:pt x="1375941" y="302614"/>
                  <a:pt x="1370749" y="301070"/>
                </a:cubicBezTo>
                <a:cubicBezTo>
                  <a:pt x="1365557" y="299527"/>
                  <a:pt x="1360997" y="299316"/>
                  <a:pt x="1357068" y="300439"/>
                </a:cubicBezTo>
                <a:lnTo>
                  <a:pt x="889393" y="429670"/>
                </a:lnTo>
                <a:cubicBezTo>
                  <a:pt x="881255" y="432196"/>
                  <a:pt x="873888" y="434932"/>
                  <a:pt x="867293" y="437879"/>
                </a:cubicBezTo>
                <a:cubicBezTo>
                  <a:pt x="860698" y="440825"/>
                  <a:pt x="854244" y="444474"/>
                  <a:pt x="847930" y="448824"/>
                </a:cubicBezTo>
                <a:cubicBezTo>
                  <a:pt x="841615" y="453173"/>
                  <a:pt x="834950" y="458435"/>
                  <a:pt x="827934" y="464609"/>
                </a:cubicBezTo>
                <a:cubicBezTo>
                  <a:pt x="820919" y="470783"/>
                  <a:pt x="812921" y="478360"/>
                  <a:pt x="803940" y="487341"/>
                </a:cubicBezTo>
                <a:cubicBezTo>
                  <a:pt x="792996" y="498285"/>
                  <a:pt x="784717" y="507546"/>
                  <a:pt x="779104" y="515123"/>
                </a:cubicBezTo>
                <a:cubicBezTo>
                  <a:pt x="773492" y="522700"/>
                  <a:pt x="769984" y="529295"/>
                  <a:pt x="768581" y="534908"/>
                </a:cubicBezTo>
                <a:cubicBezTo>
                  <a:pt x="767178" y="540520"/>
                  <a:pt x="767528" y="545361"/>
                  <a:pt x="769633" y="549430"/>
                </a:cubicBezTo>
                <a:cubicBezTo>
                  <a:pt x="771738" y="553500"/>
                  <a:pt x="774754" y="557499"/>
                  <a:pt x="778684" y="561428"/>
                </a:cubicBezTo>
                <a:lnTo>
                  <a:pt x="987053" y="769797"/>
                </a:lnTo>
                <a:lnTo>
                  <a:pt x="916491" y="840360"/>
                </a:lnTo>
                <a:lnTo>
                  <a:pt x="7620" y="840360"/>
                </a:lnTo>
                <a:cubicBezTo>
                  <a:pt x="3412" y="840360"/>
                  <a:pt x="0" y="836948"/>
                  <a:pt x="0" y="832740"/>
                </a:cubicBezTo>
                <a:lnTo>
                  <a:pt x="0" y="802261"/>
                </a:lnTo>
                <a:cubicBezTo>
                  <a:pt x="0" y="798053"/>
                  <a:pt x="3412" y="794641"/>
                  <a:pt x="7620" y="794641"/>
                </a:cubicBezTo>
                <a:lnTo>
                  <a:pt x="412607" y="794641"/>
                </a:lnTo>
                <a:lnTo>
                  <a:pt x="406959" y="733581"/>
                </a:lnTo>
                <a:cubicBezTo>
                  <a:pt x="402330" y="489636"/>
                  <a:pt x="522147" y="256787"/>
                  <a:pt x="729636" y="119522"/>
                </a:cubicBezTo>
                <a:cubicBezTo>
                  <a:pt x="966766" y="-37351"/>
                  <a:pt x="1274002" y="-40003"/>
                  <a:pt x="1513805" y="112753"/>
                </a:cubicBezTo>
                <a:cubicBezTo>
                  <a:pt x="1723632" y="246414"/>
                  <a:pt x="1847452" y="477160"/>
                  <a:pt x="1847036" y="721150"/>
                </a:cubicBezTo>
                <a:lnTo>
                  <a:pt x="1841516" y="794641"/>
                </a:lnTo>
                <a:close/>
              </a:path>
            </a:pathLst>
          </a:cu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: Shape 2">
            <a:extLst>
              <a:ext uri="{FF2B5EF4-FFF2-40B4-BE49-F238E27FC236}">
                <a16:creationId xmlns:a16="http://schemas.microsoft.com/office/drawing/2014/main" id="{DF52A78F-1D18-2F03-0BEB-32F18795030E}"/>
              </a:ext>
            </a:extLst>
          </p:cNvPr>
          <p:cNvSpPr/>
          <p:nvPr/>
        </p:nvSpPr>
        <p:spPr>
          <a:xfrm rot="18900000">
            <a:off x="-40338" y="2860562"/>
            <a:ext cx="2304256" cy="840360"/>
          </a:xfrm>
          <a:custGeom>
            <a:avLst/>
            <a:gdLst/>
            <a:ahLst/>
            <a:cxnLst/>
            <a:rect l="l" t="t" r="r" b="b"/>
            <a:pathLst>
              <a:path w="2304256" h="840360">
                <a:moveTo>
                  <a:pt x="2296636" y="794641"/>
                </a:moveTo>
                <a:cubicBezTo>
                  <a:pt x="2300844" y="794641"/>
                  <a:pt x="2304256" y="798053"/>
                  <a:pt x="2304256" y="802261"/>
                </a:cubicBezTo>
                <a:lnTo>
                  <a:pt x="2304256" y="832740"/>
                </a:lnTo>
                <a:cubicBezTo>
                  <a:pt x="2304256" y="836948"/>
                  <a:pt x="2300844" y="840360"/>
                  <a:pt x="2296636" y="840360"/>
                </a:cubicBezTo>
                <a:lnTo>
                  <a:pt x="1036567" y="840360"/>
                </a:lnTo>
                <a:lnTo>
                  <a:pt x="1469725" y="407202"/>
                </a:lnTo>
                <a:cubicBezTo>
                  <a:pt x="1472250" y="404677"/>
                  <a:pt x="1473794" y="402010"/>
                  <a:pt x="1474355" y="399204"/>
                </a:cubicBezTo>
                <a:cubicBezTo>
                  <a:pt x="1474916" y="396398"/>
                  <a:pt x="1474004" y="392820"/>
                  <a:pt x="1471619" y="388470"/>
                </a:cubicBezTo>
                <a:cubicBezTo>
                  <a:pt x="1469234" y="384120"/>
                  <a:pt x="1464954" y="378437"/>
                  <a:pt x="1458780" y="371421"/>
                </a:cubicBezTo>
                <a:cubicBezTo>
                  <a:pt x="1452606" y="364406"/>
                  <a:pt x="1444187" y="355566"/>
                  <a:pt x="1433523" y="344902"/>
                </a:cubicBezTo>
                <a:cubicBezTo>
                  <a:pt x="1424823" y="336202"/>
                  <a:pt x="1417667" y="329186"/>
                  <a:pt x="1412055" y="323854"/>
                </a:cubicBezTo>
                <a:cubicBezTo>
                  <a:pt x="1406442" y="318522"/>
                  <a:pt x="1401741" y="314383"/>
                  <a:pt x="1397953" y="311436"/>
                </a:cubicBezTo>
                <a:cubicBezTo>
                  <a:pt x="1394164" y="308489"/>
                  <a:pt x="1390867" y="306315"/>
                  <a:pt x="1388060" y="304911"/>
                </a:cubicBezTo>
                <a:cubicBezTo>
                  <a:pt x="1385254" y="303508"/>
                  <a:pt x="1382588" y="302666"/>
                  <a:pt x="1380062" y="302386"/>
                </a:cubicBezTo>
                <a:lnTo>
                  <a:pt x="1187268" y="261133"/>
                </a:lnTo>
                <a:cubicBezTo>
                  <a:pt x="1181655" y="260010"/>
                  <a:pt x="1176884" y="259449"/>
                  <a:pt x="1172955" y="259449"/>
                </a:cubicBezTo>
                <a:cubicBezTo>
                  <a:pt x="1169026" y="259449"/>
                  <a:pt x="1164957" y="260431"/>
                  <a:pt x="1160748" y="262396"/>
                </a:cubicBezTo>
                <a:cubicBezTo>
                  <a:pt x="1156538" y="264360"/>
                  <a:pt x="1152118" y="267377"/>
                  <a:pt x="1147488" y="271446"/>
                </a:cubicBezTo>
                <a:cubicBezTo>
                  <a:pt x="1142857" y="275515"/>
                  <a:pt x="1137175" y="280917"/>
                  <a:pt x="1130439" y="287653"/>
                </a:cubicBezTo>
                <a:cubicBezTo>
                  <a:pt x="1119775" y="298317"/>
                  <a:pt x="1111918" y="307016"/>
                  <a:pt x="1106866" y="313751"/>
                </a:cubicBezTo>
                <a:cubicBezTo>
                  <a:pt x="1101815" y="320487"/>
                  <a:pt x="1099289" y="326240"/>
                  <a:pt x="1099289" y="331010"/>
                </a:cubicBezTo>
                <a:cubicBezTo>
                  <a:pt x="1099289" y="335781"/>
                  <a:pt x="1101675" y="339850"/>
                  <a:pt x="1106445" y="343218"/>
                </a:cubicBezTo>
                <a:cubicBezTo>
                  <a:pt x="1111216" y="346586"/>
                  <a:pt x="1118372" y="349953"/>
                  <a:pt x="1127914" y="353321"/>
                </a:cubicBezTo>
                <a:lnTo>
                  <a:pt x="1263880" y="392469"/>
                </a:lnTo>
                <a:lnTo>
                  <a:pt x="909441" y="746908"/>
                </a:lnTo>
                <a:lnTo>
                  <a:pt x="807992" y="645460"/>
                </a:lnTo>
                <a:cubicBezTo>
                  <a:pt x="805466" y="642934"/>
                  <a:pt x="802450" y="641461"/>
                  <a:pt x="798942" y="641040"/>
                </a:cubicBezTo>
                <a:cubicBezTo>
                  <a:pt x="795434" y="640619"/>
                  <a:pt x="791224" y="641320"/>
                  <a:pt x="786313" y="643144"/>
                </a:cubicBezTo>
                <a:cubicBezTo>
                  <a:pt x="781402" y="644968"/>
                  <a:pt x="775860" y="648266"/>
                  <a:pt x="769686" y="653037"/>
                </a:cubicBezTo>
                <a:cubicBezTo>
                  <a:pt x="763512" y="657807"/>
                  <a:pt x="756356" y="664262"/>
                  <a:pt x="748217" y="672400"/>
                </a:cubicBezTo>
                <a:cubicBezTo>
                  <a:pt x="740360" y="680258"/>
                  <a:pt x="734116" y="687344"/>
                  <a:pt x="729485" y="693658"/>
                </a:cubicBezTo>
                <a:cubicBezTo>
                  <a:pt x="724855" y="699972"/>
                  <a:pt x="721697" y="705515"/>
                  <a:pt x="720014" y="710286"/>
                </a:cubicBezTo>
                <a:cubicBezTo>
                  <a:pt x="718330" y="715057"/>
                  <a:pt x="717769" y="719126"/>
                  <a:pt x="718330" y="722493"/>
                </a:cubicBezTo>
                <a:cubicBezTo>
                  <a:pt x="718891" y="725861"/>
                  <a:pt x="720294" y="728667"/>
                  <a:pt x="722539" y="730912"/>
                </a:cubicBezTo>
                <a:lnTo>
                  <a:pt x="831987" y="840360"/>
                </a:lnTo>
                <a:lnTo>
                  <a:pt x="7620" y="840360"/>
                </a:lnTo>
                <a:cubicBezTo>
                  <a:pt x="3412" y="840360"/>
                  <a:pt x="0" y="836948"/>
                  <a:pt x="0" y="832740"/>
                </a:cubicBezTo>
                <a:lnTo>
                  <a:pt x="0" y="802261"/>
                </a:lnTo>
                <a:cubicBezTo>
                  <a:pt x="0" y="798053"/>
                  <a:pt x="3412" y="794641"/>
                  <a:pt x="7620" y="794641"/>
                </a:cubicBezTo>
                <a:lnTo>
                  <a:pt x="412607" y="794641"/>
                </a:lnTo>
                <a:lnTo>
                  <a:pt x="406959" y="733581"/>
                </a:lnTo>
                <a:cubicBezTo>
                  <a:pt x="402330" y="489636"/>
                  <a:pt x="522147" y="256787"/>
                  <a:pt x="729636" y="119522"/>
                </a:cubicBezTo>
                <a:cubicBezTo>
                  <a:pt x="966766" y="-37351"/>
                  <a:pt x="1274002" y="-40003"/>
                  <a:pt x="1513805" y="112753"/>
                </a:cubicBezTo>
                <a:cubicBezTo>
                  <a:pt x="1723632" y="246414"/>
                  <a:pt x="1847452" y="477160"/>
                  <a:pt x="1847036" y="721150"/>
                </a:cubicBezTo>
                <a:lnTo>
                  <a:pt x="1841516" y="794641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phic 9" descr="Eye">
            <a:extLst>
              <a:ext uri="{FF2B5EF4-FFF2-40B4-BE49-F238E27FC236}">
                <a16:creationId xmlns:a16="http://schemas.microsoft.com/office/drawing/2014/main" id="{B6ECB53D-43BA-2B61-1532-D7F6846166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99527" y="3643784"/>
            <a:ext cx="743281" cy="743281"/>
          </a:xfrm>
          <a:prstGeom prst="rect">
            <a:avLst/>
          </a:prstGeom>
        </p:spPr>
      </p:pic>
      <p:pic>
        <p:nvPicPr>
          <p:cNvPr id="23" name="Graphic 10" descr="Head with gears">
            <a:extLst>
              <a:ext uri="{FF2B5EF4-FFF2-40B4-BE49-F238E27FC236}">
                <a16:creationId xmlns:a16="http://schemas.microsoft.com/office/drawing/2014/main" id="{1124204C-6F8A-4388-B0D6-74DF7A35CD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200149" y="3643784"/>
            <a:ext cx="743281" cy="743281"/>
          </a:xfrm>
          <a:prstGeom prst="rect">
            <a:avLst/>
          </a:prstGeom>
        </p:spPr>
      </p:pic>
      <p:pic>
        <p:nvPicPr>
          <p:cNvPr id="24" name="Graphic 12" descr="Stopwatch 33%">
            <a:extLst>
              <a:ext uri="{FF2B5EF4-FFF2-40B4-BE49-F238E27FC236}">
                <a16:creationId xmlns:a16="http://schemas.microsoft.com/office/drawing/2014/main" id="{B240DE2B-9010-66D7-D2D1-E631104636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998905" y="3643784"/>
            <a:ext cx="743281" cy="743281"/>
          </a:xfrm>
          <a:prstGeom prst="rect">
            <a:avLst/>
          </a:prstGeom>
        </p:spPr>
      </p:pic>
      <p:pic>
        <p:nvPicPr>
          <p:cNvPr id="25" name="Graphic 13" descr="Database">
            <a:extLst>
              <a:ext uri="{FF2B5EF4-FFF2-40B4-BE49-F238E27FC236}">
                <a16:creationId xmlns:a16="http://schemas.microsoft.com/office/drawing/2014/main" id="{3EC8A9C2-99F8-A7E8-D9DF-B020B30F88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300771" y="3643784"/>
            <a:ext cx="743281" cy="7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3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F4279-964D-E1C1-EFF6-4E8D0AD01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3" y="682006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C365ECF-D557-0D61-7F6E-757E2CAE1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66DC0AF-5180-9944-35A9-8A4F61594B32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6DA9968-4C68-1205-5A89-22ABE923F772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F95E283-4250-BF21-AEBB-2DF242E17EA3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21ED87E-5E26-5870-49EE-B222E9028535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AA172699-4EC1-ED1A-8D95-270C60274D0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985B90D8-CCDF-B3E0-87C8-63850CA4E9AE}"/>
              </a:ext>
            </a:extLst>
          </p:cNvPr>
          <p:cNvSpPr txBox="1"/>
          <p:nvPr/>
        </p:nvSpPr>
        <p:spPr>
          <a:xfrm>
            <a:off x="0" y="1800813"/>
            <a:ext cx="1219200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Accertamenti sostanziali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AF600665-F5A8-92DD-4C7E-B2867E909967}"/>
              </a:ext>
            </a:extLst>
          </p:cNvPr>
          <p:cNvSpPr/>
          <p:nvPr/>
        </p:nvSpPr>
        <p:spPr>
          <a:xfrm>
            <a:off x="896639" y="3981259"/>
            <a:ext cx="2850896" cy="1708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8" extrusionOk="0">
                <a:moveTo>
                  <a:pt x="21214" y="5721"/>
                </a:moveTo>
                <a:lnTo>
                  <a:pt x="20317" y="4315"/>
                </a:lnTo>
                <a:lnTo>
                  <a:pt x="20157" y="4073"/>
                </a:lnTo>
                <a:lnTo>
                  <a:pt x="19996" y="3830"/>
                </a:lnTo>
                <a:lnTo>
                  <a:pt x="19683" y="3333"/>
                </a:lnTo>
                <a:lnTo>
                  <a:pt x="19522" y="3091"/>
                </a:lnTo>
                <a:lnTo>
                  <a:pt x="19362" y="2848"/>
                </a:lnTo>
                <a:lnTo>
                  <a:pt x="17882" y="533"/>
                </a:lnTo>
                <a:cubicBezTo>
                  <a:pt x="17663" y="194"/>
                  <a:pt x="17372" y="0"/>
                  <a:pt x="17073" y="0"/>
                </a:cubicBezTo>
                <a:lnTo>
                  <a:pt x="1487" y="0"/>
                </a:lnTo>
                <a:cubicBezTo>
                  <a:pt x="838" y="0"/>
                  <a:pt x="313" y="873"/>
                  <a:pt x="313" y="1952"/>
                </a:cubicBezTo>
                <a:lnTo>
                  <a:pt x="313" y="11709"/>
                </a:lnTo>
                <a:lnTo>
                  <a:pt x="313" y="12364"/>
                </a:lnTo>
                <a:lnTo>
                  <a:pt x="313" y="20012"/>
                </a:lnTo>
                <a:cubicBezTo>
                  <a:pt x="131" y="20121"/>
                  <a:pt x="0" y="20400"/>
                  <a:pt x="0" y="20739"/>
                </a:cubicBezTo>
                <a:cubicBezTo>
                  <a:pt x="0" y="21224"/>
                  <a:pt x="262" y="21600"/>
                  <a:pt x="561" y="21503"/>
                </a:cubicBezTo>
                <a:cubicBezTo>
                  <a:pt x="744" y="21442"/>
                  <a:pt x="889" y="21200"/>
                  <a:pt x="926" y="20897"/>
                </a:cubicBezTo>
                <a:cubicBezTo>
                  <a:pt x="977" y="20497"/>
                  <a:pt x="831" y="20133"/>
                  <a:pt x="620" y="20012"/>
                </a:cubicBezTo>
                <a:lnTo>
                  <a:pt x="620" y="15709"/>
                </a:lnTo>
                <a:cubicBezTo>
                  <a:pt x="620" y="14933"/>
                  <a:pt x="1006" y="14315"/>
                  <a:pt x="1473" y="14327"/>
                </a:cubicBezTo>
                <a:cubicBezTo>
                  <a:pt x="1480" y="14327"/>
                  <a:pt x="1480" y="14327"/>
                  <a:pt x="1487" y="14327"/>
                </a:cubicBezTo>
                <a:lnTo>
                  <a:pt x="17088" y="14327"/>
                </a:lnTo>
                <a:cubicBezTo>
                  <a:pt x="17386" y="14327"/>
                  <a:pt x="17678" y="14133"/>
                  <a:pt x="17897" y="13794"/>
                </a:cubicBezTo>
                <a:lnTo>
                  <a:pt x="19377" y="11479"/>
                </a:lnTo>
                <a:lnTo>
                  <a:pt x="19537" y="11236"/>
                </a:lnTo>
                <a:lnTo>
                  <a:pt x="19697" y="10994"/>
                </a:lnTo>
                <a:lnTo>
                  <a:pt x="20011" y="10497"/>
                </a:lnTo>
                <a:lnTo>
                  <a:pt x="20171" y="10255"/>
                </a:lnTo>
                <a:lnTo>
                  <a:pt x="20332" y="10012"/>
                </a:lnTo>
                <a:lnTo>
                  <a:pt x="21228" y="8606"/>
                </a:lnTo>
                <a:cubicBezTo>
                  <a:pt x="21469" y="8230"/>
                  <a:pt x="21600" y="7721"/>
                  <a:pt x="21600" y="7188"/>
                </a:cubicBezTo>
                <a:cubicBezTo>
                  <a:pt x="21585" y="6606"/>
                  <a:pt x="21454" y="6097"/>
                  <a:pt x="21214" y="5721"/>
                </a:cubicBezTo>
                <a:close/>
                <a:moveTo>
                  <a:pt x="20995" y="8194"/>
                </a:moveTo>
                <a:lnTo>
                  <a:pt x="20317" y="9261"/>
                </a:lnTo>
                <a:lnTo>
                  <a:pt x="20157" y="9503"/>
                </a:lnTo>
                <a:lnTo>
                  <a:pt x="19996" y="9745"/>
                </a:lnTo>
                <a:lnTo>
                  <a:pt x="19683" y="10242"/>
                </a:lnTo>
                <a:lnTo>
                  <a:pt x="19522" y="10485"/>
                </a:lnTo>
                <a:lnTo>
                  <a:pt x="19362" y="10727"/>
                </a:lnTo>
                <a:lnTo>
                  <a:pt x="17671" y="13382"/>
                </a:lnTo>
                <a:cubicBezTo>
                  <a:pt x="17510" y="13636"/>
                  <a:pt x="17299" y="13770"/>
                  <a:pt x="17080" y="13770"/>
                </a:cubicBezTo>
                <a:lnTo>
                  <a:pt x="1494" y="13770"/>
                </a:lnTo>
                <a:cubicBezTo>
                  <a:pt x="1021" y="13770"/>
                  <a:pt x="634" y="13127"/>
                  <a:pt x="634" y="12339"/>
                </a:cubicBezTo>
                <a:lnTo>
                  <a:pt x="634" y="1927"/>
                </a:lnTo>
                <a:cubicBezTo>
                  <a:pt x="634" y="1139"/>
                  <a:pt x="1021" y="497"/>
                  <a:pt x="1494" y="497"/>
                </a:cubicBezTo>
                <a:lnTo>
                  <a:pt x="17088" y="497"/>
                </a:lnTo>
                <a:cubicBezTo>
                  <a:pt x="17306" y="497"/>
                  <a:pt x="17518" y="642"/>
                  <a:pt x="17678" y="885"/>
                </a:cubicBezTo>
                <a:lnTo>
                  <a:pt x="19369" y="3539"/>
                </a:lnTo>
                <a:lnTo>
                  <a:pt x="19530" y="3782"/>
                </a:lnTo>
                <a:lnTo>
                  <a:pt x="19690" y="4024"/>
                </a:lnTo>
                <a:lnTo>
                  <a:pt x="20004" y="4521"/>
                </a:lnTo>
                <a:lnTo>
                  <a:pt x="20164" y="4764"/>
                </a:lnTo>
                <a:lnTo>
                  <a:pt x="20324" y="5006"/>
                </a:lnTo>
                <a:lnTo>
                  <a:pt x="21002" y="6073"/>
                </a:lnTo>
                <a:cubicBezTo>
                  <a:pt x="21177" y="6352"/>
                  <a:pt x="21272" y="6715"/>
                  <a:pt x="21272" y="7115"/>
                </a:cubicBezTo>
                <a:cubicBezTo>
                  <a:pt x="21265" y="7552"/>
                  <a:pt x="21170" y="7915"/>
                  <a:pt x="20995" y="8194"/>
                </a:cubicBezTo>
                <a:close/>
              </a:path>
            </a:pathLst>
          </a:custGeom>
          <a:solidFill>
            <a:srgbClr val="4BACC6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161F57B9-2864-3E78-0C92-49F657BB564E}"/>
              </a:ext>
            </a:extLst>
          </p:cNvPr>
          <p:cNvSpPr/>
          <p:nvPr/>
        </p:nvSpPr>
        <p:spPr>
          <a:xfrm>
            <a:off x="3446374" y="3981259"/>
            <a:ext cx="2848009" cy="17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8" extrusionOk="0">
                <a:moveTo>
                  <a:pt x="21228" y="5734"/>
                </a:moveTo>
                <a:lnTo>
                  <a:pt x="20330" y="4325"/>
                </a:lnTo>
                <a:lnTo>
                  <a:pt x="20170" y="4082"/>
                </a:lnTo>
                <a:lnTo>
                  <a:pt x="20009" y="3839"/>
                </a:lnTo>
                <a:lnTo>
                  <a:pt x="19695" y="3341"/>
                </a:lnTo>
                <a:lnTo>
                  <a:pt x="19535" y="3098"/>
                </a:lnTo>
                <a:lnTo>
                  <a:pt x="19374" y="2855"/>
                </a:lnTo>
                <a:lnTo>
                  <a:pt x="17893" y="535"/>
                </a:lnTo>
                <a:cubicBezTo>
                  <a:pt x="17674" y="194"/>
                  <a:pt x="17389" y="0"/>
                  <a:pt x="17083" y="0"/>
                </a:cubicBezTo>
                <a:lnTo>
                  <a:pt x="1481" y="0"/>
                </a:lnTo>
                <a:cubicBezTo>
                  <a:pt x="832" y="0"/>
                  <a:pt x="306" y="875"/>
                  <a:pt x="306" y="1956"/>
                </a:cubicBezTo>
                <a:lnTo>
                  <a:pt x="306" y="2624"/>
                </a:lnTo>
                <a:lnTo>
                  <a:pt x="620" y="3122"/>
                </a:lnTo>
                <a:lnTo>
                  <a:pt x="620" y="1956"/>
                </a:lnTo>
                <a:cubicBezTo>
                  <a:pt x="620" y="1166"/>
                  <a:pt x="1007" y="522"/>
                  <a:pt x="1481" y="522"/>
                </a:cubicBezTo>
                <a:lnTo>
                  <a:pt x="17083" y="522"/>
                </a:lnTo>
                <a:cubicBezTo>
                  <a:pt x="17302" y="522"/>
                  <a:pt x="17514" y="656"/>
                  <a:pt x="17674" y="911"/>
                </a:cubicBezTo>
                <a:lnTo>
                  <a:pt x="19367" y="3572"/>
                </a:lnTo>
                <a:lnTo>
                  <a:pt x="19528" y="3815"/>
                </a:lnTo>
                <a:lnTo>
                  <a:pt x="19688" y="4058"/>
                </a:lnTo>
                <a:lnTo>
                  <a:pt x="20002" y="4556"/>
                </a:lnTo>
                <a:lnTo>
                  <a:pt x="20162" y="4799"/>
                </a:lnTo>
                <a:lnTo>
                  <a:pt x="20323" y="5042"/>
                </a:lnTo>
                <a:lnTo>
                  <a:pt x="21002" y="6111"/>
                </a:lnTo>
                <a:cubicBezTo>
                  <a:pt x="21177" y="6390"/>
                  <a:pt x="21272" y="6755"/>
                  <a:pt x="21272" y="7155"/>
                </a:cubicBezTo>
                <a:cubicBezTo>
                  <a:pt x="21272" y="7556"/>
                  <a:pt x="21177" y="7921"/>
                  <a:pt x="21002" y="8200"/>
                </a:cubicBezTo>
                <a:lnTo>
                  <a:pt x="20323" y="9269"/>
                </a:lnTo>
                <a:lnTo>
                  <a:pt x="20162" y="9512"/>
                </a:lnTo>
                <a:lnTo>
                  <a:pt x="20002" y="9755"/>
                </a:lnTo>
                <a:lnTo>
                  <a:pt x="19688" y="10253"/>
                </a:lnTo>
                <a:lnTo>
                  <a:pt x="19528" y="10496"/>
                </a:lnTo>
                <a:lnTo>
                  <a:pt x="19367" y="10739"/>
                </a:lnTo>
                <a:lnTo>
                  <a:pt x="17674" y="13400"/>
                </a:lnTo>
                <a:cubicBezTo>
                  <a:pt x="17514" y="13655"/>
                  <a:pt x="17302" y="13789"/>
                  <a:pt x="17083" y="13789"/>
                </a:cubicBezTo>
                <a:lnTo>
                  <a:pt x="1481" y="13789"/>
                </a:lnTo>
                <a:cubicBezTo>
                  <a:pt x="1007" y="13789"/>
                  <a:pt x="620" y="13145"/>
                  <a:pt x="620" y="12355"/>
                </a:cubicBezTo>
                <a:lnTo>
                  <a:pt x="620" y="11189"/>
                </a:lnTo>
                <a:lnTo>
                  <a:pt x="306" y="11687"/>
                </a:lnTo>
                <a:lnTo>
                  <a:pt x="306" y="12355"/>
                </a:lnTo>
                <a:cubicBezTo>
                  <a:pt x="306" y="12404"/>
                  <a:pt x="306" y="12452"/>
                  <a:pt x="314" y="12489"/>
                </a:cubicBezTo>
                <a:lnTo>
                  <a:pt x="314" y="20009"/>
                </a:lnTo>
                <a:cubicBezTo>
                  <a:pt x="131" y="20118"/>
                  <a:pt x="0" y="20397"/>
                  <a:pt x="0" y="20737"/>
                </a:cubicBezTo>
                <a:cubicBezTo>
                  <a:pt x="0" y="21223"/>
                  <a:pt x="263" y="21600"/>
                  <a:pt x="562" y="21503"/>
                </a:cubicBezTo>
                <a:cubicBezTo>
                  <a:pt x="744" y="21442"/>
                  <a:pt x="890" y="21199"/>
                  <a:pt x="927" y="20895"/>
                </a:cubicBezTo>
                <a:cubicBezTo>
                  <a:pt x="978" y="20494"/>
                  <a:pt x="832" y="20130"/>
                  <a:pt x="620" y="20009"/>
                </a:cubicBezTo>
                <a:lnTo>
                  <a:pt x="620" y="15696"/>
                </a:lnTo>
                <a:cubicBezTo>
                  <a:pt x="620" y="14918"/>
                  <a:pt x="1007" y="14311"/>
                  <a:pt x="1474" y="14311"/>
                </a:cubicBezTo>
                <a:cubicBezTo>
                  <a:pt x="1474" y="14311"/>
                  <a:pt x="1481" y="14311"/>
                  <a:pt x="1481" y="14311"/>
                </a:cubicBezTo>
                <a:lnTo>
                  <a:pt x="17083" y="14311"/>
                </a:lnTo>
                <a:cubicBezTo>
                  <a:pt x="17382" y="14311"/>
                  <a:pt x="17674" y="14117"/>
                  <a:pt x="17893" y="13776"/>
                </a:cubicBezTo>
                <a:lnTo>
                  <a:pt x="19374" y="11456"/>
                </a:lnTo>
                <a:lnTo>
                  <a:pt x="19535" y="11213"/>
                </a:lnTo>
                <a:lnTo>
                  <a:pt x="19695" y="10970"/>
                </a:lnTo>
                <a:lnTo>
                  <a:pt x="20009" y="10472"/>
                </a:lnTo>
                <a:lnTo>
                  <a:pt x="20170" y="10229"/>
                </a:lnTo>
                <a:lnTo>
                  <a:pt x="20330" y="9986"/>
                </a:lnTo>
                <a:lnTo>
                  <a:pt x="21228" y="8577"/>
                </a:lnTo>
                <a:cubicBezTo>
                  <a:pt x="21469" y="8200"/>
                  <a:pt x="21600" y="7690"/>
                  <a:pt x="21600" y="7155"/>
                </a:cubicBezTo>
                <a:cubicBezTo>
                  <a:pt x="21600" y="6621"/>
                  <a:pt x="21469" y="6111"/>
                  <a:pt x="21228" y="5734"/>
                </a:cubicBezTo>
                <a:close/>
              </a:path>
            </a:pathLst>
          </a:custGeom>
          <a:solidFill>
            <a:srgbClr val="9BBB59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7266140-1A02-457A-319F-2A3F7D1AF5D8}"/>
              </a:ext>
            </a:extLst>
          </p:cNvPr>
          <p:cNvSpPr/>
          <p:nvPr/>
        </p:nvSpPr>
        <p:spPr>
          <a:xfrm>
            <a:off x="6005731" y="3981259"/>
            <a:ext cx="2846087" cy="1708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8" extrusionOk="0">
                <a:moveTo>
                  <a:pt x="21228" y="5745"/>
                </a:moveTo>
                <a:lnTo>
                  <a:pt x="20015" y="3842"/>
                </a:lnTo>
                <a:lnTo>
                  <a:pt x="19701" y="3345"/>
                </a:lnTo>
                <a:lnTo>
                  <a:pt x="17905" y="533"/>
                </a:lnTo>
                <a:cubicBezTo>
                  <a:pt x="17686" y="194"/>
                  <a:pt x="17401" y="0"/>
                  <a:pt x="17094" y="0"/>
                </a:cubicBezTo>
                <a:lnTo>
                  <a:pt x="1482" y="0"/>
                </a:lnTo>
                <a:cubicBezTo>
                  <a:pt x="832" y="0"/>
                  <a:pt x="307" y="873"/>
                  <a:pt x="307" y="1952"/>
                </a:cubicBezTo>
                <a:lnTo>
                  <a:pt x="307" y="2618"/>
                </a:lnTo>
                <a:lnTo>
                  <a:pt x="621" y="3115"/>
                </a:lnTo>
                <a:lnTo>
                  <a:pt x="621" y="1952"/>
                </a:lnTo>
                <a:cubicBezTo>
                  <a:pt x="621" y="1164"/>
                  <a:pt x="1008" y="521"/>
                  <a:pt x="1482" y="521"/>
                </a:cubicBezTo>
                <a:lnTo>
                  <a:pt x="17094" y="521"/>
                </a:lnTo>
                <a:cubicBezTo>
                  <a:pt x="17314" y="521"/>
                  <a:pt x="17525" y="655"/>
                  <a:pt x="17686" y="909"/>
                </a:cubicBezTo>
                <a:lnTo>
                  <a:pt x="19701" y="4061"/>
                </a:lnTo>
                <a:lnTo>
                  <a:pt x="20015" y="4558"/>
                </a:lnTo>
                <a:lnTo>
                  <a:pt x="21016" y="6121"/>
                </a:lnTo>
                <a:cubicBezTo>
                  <a:pt x="21191" y="6400"/>
                  <a:pt x="21286" y="6764"/>
                  <a:pt x="21286" y="7164"/>
                </a:cubicBezTo>
                <a:cubicBezTo>
                  <a:pt x="21286" y="7564"/>
                  <a:pt x="21191" y="7927"/>
                  <a:pt x="21016" y="8206"/>
                </a:cubicBezTo>
                <a:lnTo>
                  <a:pt x="20015" y="9770"/>
                </a:lnTo>
                <a:lnTo>
                  <a:pt x="19701" y="10267"/>
                </a:lnTo>
                <a:lnTo>
                  <a:pt x="17686" y="13418"/>
                </a:lnTo>
                <a:cubicBezTo>
                  <a:pt x="17525" y="13673"/>
                  <a:pt x="17314" y="13806"/>
                  <a:pt x="17094" y="13806"/>
                </a:cubicBezTo>
                <a:lnTo>
                  <a:pt x="1482" y="13806"/>
                </a:lnTo>
                <a:cubicBezTo>
                  <a:pt x="1008" y="13806"/>
                  <a:pt x="621" y="13164"/>
                  <a:pt x="621" y="12376"/>
                </a:cubicBezTo>
                <a:lnTo>
                  <a:pt x="621" y="11212"/>
                </a:lnTo>
                <a:lnTo>
                  <a:pt x="307" y="11709"/>
                </a:lnTo>
                <a:lnTo>
                  <a:pt x="307" y="12376"/>
                </a:lnTo>
                <a:cubicBezTo>
                  <a:pt x="307" y="12424"/>
                  <a:pt x="307" y="12473"/>
                  <a:pt x="314" y="12509"/>
                </a:cubicBezTo>
                <a:lnTo>
                  <a:pt x="314" y="20012"/>
                </a:lnTo>
                <a:cubicBezTo>
                  <a:pt x="131" y="20121"/>
                  <a:pt x="0" y="20400"/>
                  <a:pt x="0" y="20739"/>
                </a:cubicBezTo>
                <a:cubicBezTo>
                  <a:pt x="0" y="21224"/>
                  <a:pt x="263" y="21600"/>
                  <a:pt x="562" y="21503"/>
                </a:cubicBezTo>
                <a:cubicBezTo>
                  <a:pt x="745" y="21442"/>
                  <a:pt x="891" y="21200"/>
                  <a:pt x="927" y="20897"/>
                </a:cubicBezTo>
                <a:cubicBezTo>
                  <a:pt x="978" y="20497"/>
                  <a:pt x="832" y="20133"/>
                  <a:pt x="621" y="20012"/>
                </a:cubicBezTo>
                <a:lnTo>
                  <a:pt x="621" y="15709"/>
                </a:lnTo>
                <a:cubicBezTo>
                  <a:pt x="621" y="14933"/>
                  <a:pt x="1008" y="14327"/>
                  <a:pt x="1475" y="14327"/>
                </a:cubicBezTo>
                <a:cubicBezTo>
                  <a:pt x="1475" y="14327"/>
                  <a:pt x="1482" y="14327"/>
                  <a:pt x="1482" y="14327"/>
                </a:cubicBezTo>
                <a:lnTo>
                  <a:pt x="17094" y="14327"/>
                </a:lnTo>
                <a:cubicBezTo>
                  <a:pt x="17394" y="14327"/>
                  <a:pt x="17686" y="14133"/>
                  <a:pt x="17905" y="13794"/>
                </a:cubicBezTo>
                <a:lnTo>
                  <a:pt x="19701" y="10982"/>
                </a:lnTo>
                <a:lnTo>
                  <a:pt x="20015" y="10485"/>
                </a:lnTo>
                <a:lnTo>
                  <a:pt x="21228" y="8582"/>
                </a:lnTo>
                <a:cubicBezTo>
                  <a:pt x="21469" y="8206"/>
                  <a:pt x="21600" y="7697"/>
                  <a:pt x="21600" y="7164"/>
                </a:cubicBezTo>
                <a:cubicBezTo>
                  <a:pt x="21593" y="6630"/>
                  <a:pt x="21461" y="6121"/>
                  <a:pt x="21228" y="5745"/>
                </a:cubicBezTo>
                <a:close/>
              </a:path>
            </a:pathLst>
          </a:custGeom>
          <a:solidFill>
            <a:srgbClr val="F79646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01BF9D40-9E6D-0058-A687-27F2F59563F8}"/>
              </a:ext>
            </a:extLst>
          </p:cNvPr>
          <p:cNvSpPr/>
          <p:nvPr/>
        </p:nvSpPr>
        <p:spPr>
          <a:xfrm>
            <a:off x="8565087" y="3981259"/>
            <a:ext cx="2847152" cy="1708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18" extrusionOk="0">
                <a:moveTo>
                  <a:pt x="613" y="9055"/>
                </a:moveTo>
                <a:lnTo>
                  <a:pt x="299" y="9552"/>
                </a:lnTo>
                <a:lnTo>
                  <a:pt x="299" y="4800"/>
                </a:lnTo>
                <a:lnTo>
                  <a:pt x="613" y="5297"/>
                </a:lnTo>
                <a:lnTo>
                  <a:pt x="613" y="9055"/>
                </a:lnTo>
                <a:close/>
                <a:moveTo>
                  <a:pt x="21185" y="5745"/>
                </a:moveTo>
                <a:lnTo>
                  <a:pt x="17862" y="533"/>
                </a:lnTo>
                <a:cubicBezTo>
                  <a:pt x="17643" y="194"/>
                  <a:pt x="17359" y="0"/>
                  <a:pt x="17053" y="0"/>
                </a:cubicBezTo>
                <a:lnTo>
                  <a:pt x="1480" y="0"/>
                </a:lnTo>
                <a:cubicBezTo>
                  <a:pt x="831" y="0"/>
                  <a:pt x="307" y="873"/>
                  <a:pt x="307" y="1952"/>
                </a:cubicBezTo>
                <a:lnTo>
                  <a:pt x="307" y="2618"/>
                </a:lnTo>
                <a:lnTo>
                  <a:pt x="620" y="3115"/>
                </a:lnTo>
                <a:lnTo>
                  <a:pt x="620" y="1952"/>
                </a:lnTo>
                <a:cubicBezTo>
                  <a:pt x="620" y="1164"/>
                  <a:pt x="1006" y="521"/>
                  <a:pt x="1480" y="521"/>
                </a:cubicBezTo>
                <a:lnTo>
                  <a:pt x="17060" y="521"/>
                </a:lnTo>
                <a:cubicBezTo>
                  <a:pt x="17279" y="521"/>
                  <a:pt x="17490" y="667"/>
                  <a:pt x="17651" y="909"/>
                </a:cubicBezTo>
                <a:lnTo>
                  <a:pt x="20952" y="6085"/>
                </a:lnTo>
                <a:cubicBezTo>
                  <a:pt x="21127" y="6364"/>
                  <a:pt x="21236" y="6739"/>
                  <a:pt x="21243" y="7139"/>
                </a:cubicBezTo>
                <a:cubicBezTo>
                  <a:pt x="21243" y="7551"/>
                  <a:pt x="21149" y="7927"/>
                  <a:pt x="20974" y="8206"/>
                </a:cubicBezTo>
                <a:lnTo>
                  <a:pt x="17651" y="13418"/>
                </a:lnTo>
                <a:cubicBezTo>
                  <a:pt x="17490" y="13673"/>
                  <a:pt x="17279" y="13806"/>
                  <a:pt x="17060" y="13806"/>
                </a:cubicBezTo>
                <a:lnTo>
                  <a:pt x="1480" y="13806"/>
                </a:lnTo>
                <a:cubicBezTo>
                  <a:pt x="1006" y="13806"/>
                  <a:pt x="620" y="13164"/>
                  <a:pt x="620" y="12376"/>
                </a:cubicBezTo>
                <a:lnTo>
                  <a:pt x="620" y="11212"/>
                </a:lnTo>
                <a:lnTo>
                  <a:pt x="307" y="11709"/>
                </a:lnTo>
                <a:lnTo>
                  <a:pt x="307" y="12376"/>
                </a:lnTo>
                <a:cubicBezTo>
                  <a:pt x="307" y="12424"/>
                  <a:pt x="307" y="12473"/>
                  <a:pt x="314" y="12509"/>
                </a:cubicBezTo>
                <a:lnTo>
                  <a:pt x="314" y="20012"/>
                </a:lnTo>
                <a:cubicBezTo>
                  <a:pt x="102" y="20133"/>
                  <a:pt x="-36" y="20497"/>
                  <a:pt x="8" y="20897"/>
                </a:cubicBezTo>
                <a:cubicBezTo>
                  <a:pt x="44" y="21200"/>
                  <a:pt x="190" y="21442"/>
                  <a:pt x="372" y="21503"/>
                </a:cubicBezTo>
                <a:cubicBezTo>
                  <a:pt x="671" y="21600"/>
                  <a:pt x="933" y="21224"/>
                  <a:pt x="933" y="20739"/>
                </a:cubicBezTo>
                <a:cubicBezTo>
                  <a:pt x="933" y="20400"/>
                  <a:pt x="802" y="20109"/>
                  <a:pt x="620" y="20012"/>
                </a:cubicBezTo>
                <a:lnTo>
                  <a:pt x="620" y="15709"/>
                </a:lnTo>
                <a:cubicBezTo>
                  <a:pt x="620" y="14933"/>
                  <a:pt x="1006" y="14327"/>
                  <a:pt x="1472" y="14327"/>
                </a:cubicBezTo>
                <a:cubicBezTo>
                  <a:pt x="1472" y="14327"/>
                  <a:pt x="1480" y="14327"/>
                  <a:pt x="1480" y="14327"/>
                </a:cubicBezTo>
                <a:lnTo>
                  <a:pt x="17060" y="14327"/>
                </a:lnTo>
                <a:cubicBezTo>
                  <a:pt x="17359" y="14327"/>
                  <a:pt x="17651" y="14133"/>
                  <a:pt x="17869" y="13794"/>
                </a:cubicBezTo>
                <a:lnTo>
                  <a:pt x="21192" y="8582"/>
                </a:lnTo>
                <a:cubicBezTo>
                  <a:pt x="21433" y="8206"/>
                  <a:pt x="21564" y="7697"/>
                  <a:pt x="21564" y="7164"/>
                </a:cubicBezTo>
                <a:cubicBezTo>
                  <a:pt x="21549" y="6630"/>
                  <a:pt x="21418" y="6121"/>
                  <a:pt x="21185" y="5745"/>
                </a:cubicBezTo>
                <a:close/>
              </a:path>
            </a:pathLst>
          </a:custGeom>
          <a:solidFill>
            <a:srgbClr val="C0504D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5" descr="Gears with solid fill">
            <a:extLst>
              <a:ext uri="{FF2B5EF4-FFF2-40B4-BE49-F238E27FC236}">
                <a16:creationId xmlns:a16="http://schemas.microsoft.com/office/drawing/2014/main" id="{0B910B9C-D02B-C20C-AB34-75A420AA7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93082" y="4182633"/>
            <a:ext cx="739056" cy="739056"/>
          </a:xfrm>
          <a:prstGeom prst="rect">
            <a:avLst/>
          </a:prstGeom>
        </p:spPr>
      </p:pic>
      <p:pic>
        <p:nvPicPr>
          <p:cNvPr id="13" name="Graphic 16" descr="Stopwatch 75% with solid fill">
            <a:extLst>
              <a:ext uri="{FF2B5EF4-FFF2-40B4-BE49-F238E27FC236}">
                <a16:creationId xmlns:a16="http://schemas.microsoft.com/office/drawing/2014/main" id="{12904A21-2FD4-73F1-9563-C7D62AB285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53503" y="4182633"/>
            <a:ext cx="739056" cy="739056"/>
          </a:xfrm>
          <a:prstGeom prst="rect">
            <a:avLst/>
          </a:prstGeom>
        </p:spPr>
      </p:pic>
      <p:sp>
        <p:nvSpPr>
          <p:cNvPr id="14" name="TextBox 25">
            <a:extLst>
              <a:ext uri="{FF2B5EF4-FFF2-40B4-BE49-F238E27FC236}">
                <a16:creationId xmlns:a16="http://schemas.microsoft.com/office/drawing/2014/main" id="{30FE33FA-962B-471A-4F71-90D7DFF76A76}"/>
              </a:ext>
            </a:extLst>
          </p:cNvPr>
          <p:cNvSpPr txBox="1"/>
          <p:nvPr/>
        </p:nvSpPr>
        <p:spPr>
          <a:xfrm>
            <a:off x="1317962" y="416744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04AE311B-7543-1671-D27E-D9346F58C56E}"/>
              </a:ext>
            </a:extLst>
          </p:cNvPr>
          <p:cNvSpPr txBox="1"/>
          <p:nvPr/>
        </p:nvSpPr>
        <p:spPr>
          <a:xfrm>
            <a:off x="3867697" y="416744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890313AA-6532-268C-46DF-19683A729EF8}"/>
              </a:ext>
            </a:extLst>
          </p:cNvPr>
          <p:cNvSpPr txBox="1"/>
          <p:nvPr/>
        </p:nvSpPr>
        <p:spPr>
          <a:xfrm>
            <a:off x="6427054" y="416744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572AFE29-E179-A942-A522-9A6D584C1C35}"/>
              </a:ext>
            </a:extLst>
          </p:cNvPr>
          <p:cNvSpPr txBox="1"/>
          <p:nvPr/>
        </p:nvSpPr>
        <p:spPr>
          <a:xfrm>
            <a:off x="8986410" y="416744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10814D94-060A-261B-5702-D955086A904B}"/>
              </a:ext>
            </a:extLst>
          </p:cNvPr>
          <p:cNvSpPr txBox="1"/>
          <p:nvPr/>
        </p:nvSpPr>
        <p:spPr>
          <a:xfrm>
            <a:off x="951895" y="5393117"/>
            <a:ext cx="223324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Adeguata verifica della clientela ed astensione </a:t>
            </a:r>
            <a:endParaRPr kumimoji="0" lang="en-US" sz="16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0776A6BB-ABDC-38F2-3CA0-E96863A595D8}"/>
              </a:ext>
            </a:extLst>
          </p:cNvPr>
          <p:cNvSpPr txBox="1"/>
          <p:nvPr/>
        </p:nvSpPr>
        <p:spPr>
          <a:xfrm>
            <a:off x="3579197" y="5393118"/>
            <a:ext cx="223324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Conservazione dei dati e delle informazioni </a:t>
            </a:r>
            <a:endParaRPr kumimoji="0" lang="en-US" sz="16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120FF65F-825F-708C-AAC5-759A0E558500}"/>
              </a:ext>
            </a:extLst>
          </p:cNvPr>
          <p:cNvSpPr txBox="1"/>
          <p:nvPr/>
        </p:nvSpPr>
        <p:spPr>
          <a:xfrm>
            <a:off x="6005730" y="5393119"/>
            <a:ext cx="223324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Segnalazione delle operazioni sospette </a:t>
            </a:r>
            <a:endParaRPr kumimoji="0" lang="en-US" sz="16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CB2F754D-C6D8-CEBF-C9F7-A4CE812D8147}"/>
              </a:ext>
            </a:extLst>
          </p:cNvPr>
          <p:cNvSpPr txBox="1"/>
          <p:nvPr/>
        </p:nvSpPr>
        <p:spPr>
          <a:xfrm>
            <a:off x="8623482" y="5229008"/>
            <a:ext cx="3060041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Comunicazione degli organi di controllo dei soggetti obbligati e quelle al Ministero dell’Economia e delle Finanze relative alle infrazioni amministrative antiriciclaggio </a:t>
            </a:r>
            <a:endParaRPr kumimoji="0" lang="en-US" sz="16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2" name="TextBox 106">
            <a:extLst>
              <a:ext uri="{FF2B5EF4-FFF2-40B4-BE49-F238E27FC236}">
                <a16:creationId xmlns:a16="http://schemas.microsoft.com/office/drawing/2014/main" id="{080F654E-C4FC-E235-59C5-8045F6CC0E3A}"/>
              </a:ext>
            </a:extLst>
          </p:cNvPr>
          <p:cNvSpPr txBox="1"/>
          <p:nvPr/>
        </p:nvSpPr>
        <p:spPr>
          <a:xfrm>
            <a:off x="605341" y="2648518"/>
            <a:ext cx="11378084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accertamenti sostanziali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sono finalizzati alla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 dell’assolvimento degli obblighi, delle limitazioni e dei divieti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previsti dal D.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n. 231/2007 ovvero dal D.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n. 92/2017 </a:t>
            </a:r>
          </a:p>
        </p:txBody>
      </p:sp>
    </p:spTree>
    <p:extLst>
      <p:ext uri="{BB962C8B-B14F-4D97-AF65-F5344CB8AC3E}">
        <p14:creationId xmlns:p14="http://schemas.microsoft.com/office/powerpoint/2010/main" val="9822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6298-BBE1-C79F-43D5-E8096847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6" y="610872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90F1BDA-5299-2E77-B51C-FE93904C4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791DEF3-1BD5-889A-2239-027643EA62B8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0B84144-9898-60C8-36FE-B52D69D994B5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6788979-3586-E67A-B259-3FB62FC409B1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A5117D3E-79CB-9556-55E8-60B8B18A44E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40C9C95A-1EC5-928D-6199-93AE7A14361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5B557CEB-86DE-1FA0-7F9A-607841A4C1C2}"/>
              </a:ext>
            </a:extLst>
          </p:cNvPr>
          <p:cNvSpPr txBox="1"/>
          <p:nvPr/>
        </p:nvSpPr>
        <p:spPr>
          <a:xfrm>
            <a:off x="0" y="1800813"/>
            <a:ext cx="1219200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Selezione del campione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3E9B1A2B-DCCF-5133-5F3F-472EDF8F122F}"/>
              </a:ext>
            </a:extLst>
          </p:cNvPr>
          <p:cNvGrpSpPr/>
          <p:nvPr/>
        </p:nvGrpSpPr>
        <p:grpSpPr>
          <a:xfrm>
            <a:off x="3507449" y="2708143"/>
            <a:ext cx="5124967" cy="3793789"/>
            <a:chOff x="3415242" y="1507941"/>
            <a:chExt cx="5361517" cy="417893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5E01DB26-4C22-6E6B-9CA5-950387F9482D}"/>
                </a:ext>
              </a:extLst>
            </p:cNvPr>
            <p:cNvSpPr/>
            <p:nvPr/>
          </p:nvSpPr>
          <p:spPr>
            <a:xfrm>
              <a:off x="4123442" y="2989224"/>
              <a:ext cx="977913" cy="121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82" extrusionOk="0">
                  <a:moveTo>
                    <a:pt x="164" y="100"/>
                  </a:moveTo>
                  <a:cubicBezTo>
                    <a:pt x="264" y="107"/>
                    <a:pt x="364" y="112"/>
                    <a:pt x="464" y="118"/>
                  </a:cubicBezTo>
                  <a:cubicBezTo>
                    <a:pt x="393" y="114"/>
                    <a:pt x="324" y="110"/>
                    <a:pt x="254" y="105"/>
                  </a:cubicBezTo>
                  <a:cubicBezTo>
                    <a:pt x="2279" y="478"/>
                    <a:pt x="2626" y="2321"/>
                    <a:pt x="2959" y="3727"/>
                  </a:cubicBezTo>
                  <a:cubicBezTo>
                    <a:pt x="3280" y="5085"/>
                    <a:pt x="3605" y="6442"/>
                    <a:pt x="3931" y="7800"/>
                  </a:cubicBezTo>
                  <a:cubicBezTo>
                    <a:pt x="4699" y="10995"/>
                    <a:pt x="5461" y="14190"/>
                    <a:pt x="6295" y="17372"/>
                  </a:cubicBezTo>
                  <a:cubicBezTo>
                    <a:pt x="6684" y="18852"/>
                    <a:pt x="7159" y="21270"/>
                    <a:pt x="9475" y="21412"/>
                  </a:cubicBezTo>
                  <a:cubicBezTo>
                    <a:pt x="11414" y="21532"/>
                    <a:pt x="13396" y="21460"/>
                    <a:pt x="15339" y="21460"/>
                  </a:cubicBezTo>
                  <a:cubicBezTo>
                    <a:pt x="16721" y="21460"/>
                    <a:pt x="18103" y="21459"/>
                    <a:pt x="19485" y="21446"/>
                  </a:cubicBezTo>
                  <a:cubicBezTo>
                    <a:pt x="20046" y="21441"/>
                    <a:pt x="20646" y="21378"/>
                    <a:pt x="21203" y="21412"/>
                  </a:cubicBezTo>
                  <a:cubicBezTo>
                    <a:pt x="19088" y="21282"/>
                    <a:pt x="18508" y="19191"/>
                    <a:pt x="18140" y="17811"/>
                  </a:cubicBezTo>
                  <a:cubicBezTo>
                    <a:pt x="17750" y="16351"/>
                    <a:pt x="17387" y="14885"/>
                    <a:pt x="17025" y="13420"/>
                  </a:cubicBezTo>
                  <a:cubicBezTo>
                    <a:pt x="16248" y="10269"/>
                    <a:pt x="15491" y="7115"/>
                    <a:pt x="14743" y="3959"/>
                  </a:cubicBezTo>
                  <a:cubicBezTo>
                    <a:pt x="14354" y="2319"/>
                    <a:pt x="13981" y="225"/>
                    <a:pt x="11473" y="75"/>
                  </a:cubicBezTo>
                  <a:cubicBezTo>
                    <a:pt x="9088" y="-68"/>
                    <a:pt x="6651" y="35"/>
                    <a:pt x="4261" y="41"/>
                  </a:cubicBezTo>
                  <a:cubicBezTo>
                    <a:pt x="3093" y="44"/>
                    <a:pt x="1924" y="45"/>
                    <a:pt x="756" y="64"/>
                  </a:cubicBezTo>
                  <a:cubicBezTo>
                    <a:pt x="648" y="65"/>
                    <a:pt x="-397" y="66"/>
                    <a:pt x="164" y="100"/>
                  </a:cubicBezTo>
                  <a:lnTo>
                    <a:pt x="164" y="100"/>
                  </a:ln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320F2B8F-31D4-74BF-5579-38FE800B536E}"/>
                </a:ext>
              </a:extLst>
            </p:cNvPr>
            <p:cNvSpPr/>
            <p:nvPr/>
          </p:nvSpPr>
          <p:spPr>
            <a:xfrm>
              <a:off x="6838211" y="2517028"/>
              <a:ext cx="1147941" cy="168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534" extrusionOk="0">
                  <a:moveTo>
                    <a:pt x="140" y="59"/>
                  </a:moveTo>
                  <a:cubicBezTo>
                    <a:pt x="223" y="62"/>
                    <a:pt x="308" y="66"/>
                    <a:pt x="393" y="69"/>
                  </a:cubicBezTo>
                  <a:cubicBezTo>
                    <a:pt x="333" y="66"/>
                    <a:pt x="276" y="63"/>
                    <a:pt x="216" y="59"/>
                  </a:cubicBezTo>
                  <a:cubicBezTo>
                    <a:pt x="2683" y="336"/>
                    <a:pt x="3102" y="2340"/>
                    <a:pt x="3494" y="3759"/>
                  </a:cubicBezTo>
                  <a:cubicBezTo>
                    <a:pt x="3880" y="5157"/>
                    <a:pt x="4269" y="6553"/>
                    <a:pt x="4659" y="7949"/>
                  </a:cubicBezTo>
                  <a:cubicBezTo>
                    <a:pt x="5556" y="11154"/>
                    <a:pt x="6447" y="14362"/>
                    <a:pt x="7426" y="17556"/>
                  </a:cubicBezTo>
                  <a:cubicBezTo>
                    <a:pt x="7897" y="19091"/>
                    <a:pt x="8507" y="21385"/>
                    <a:pt x="11282" y="21491"/>
                  </a:cubicBezTo>
                  <a:cubicBezTo>
                    <a:pt x="13296" y="21568"/>
                    <a:pt x="15332" y="21520"/>
                    <a:pt x="17347" y="21515"/>
                  </a:cubicBezTo>
                  <a:cubicBezTo>
                    <a:pt x="18329" y="21513"/>
                    <a:pt x="19312" y="21512"/>
                    <a:pt x="20294" y="21499"/>
                  </a:cubicBezTo>
                  <a:cubicBezTo>
                    <a:pt x="20383" y="21498"/>
                    <a:pt x="21265" y="21491"/>
                    <a:pt x="20792" y="21473"/>
                  </a:cubicBezTo>
                  <a:cubicBezTo>
                    <a:pt x="20719" y="21470"/>
                    <a:pt x="20648" y="21467"/>
                    <a:pt x="20575" y="21465"/>
                  </a:cubicBezTo>
                  <a:cubicBezTo>
                    <a:pt x="20634" y="21467"/>
                    <a:pt x="20692" y="21470"/>
                    <a:pt x="20751" y="21474"/>
                  </a:cubicBezTo>
                  <a:cubicBezTo>
                    <a:pt x="18403" y="21204"/>
                    <a:pt x="17793" y="19188"/>
                    <a:pt x="17371" y="17827"/>
                  </a:cubicBezTo>
                  <a:cubicBezTo>
                    <a:pt x="16926" y="16393"/>
                    <a:pt x="16510" y="14952"/>
                    <a:pt x="16096" y="13513"/>
                  </a:cubicBezTo>
                  <a:cubicBezTo>
                    <a:pt x="15187" y="10350"/>
                    <a:pt x="14303" y="7184"/>
                    <a:pt x="13426" y="4016"/>
                  </a:cubicBezTo>
                  <a:cubicBezTo>
                    <a:pt x="12982" y="2412"/>
                    <a:pt x="12567" y="150"/>
                    <a:pt x="9649" y="42"/>
                  </a:cubicBezTo>
                  <a:cubicBezTo>
                    <a:pt x="7636" y="-32"/>
                    <a:pt x="5601" y="13"/>
                    <a:pt x="3584" y="18"/>
                  </a:cubicBezTo>
                  <a:cubicBezTo>
                    <a:pt x="2603" y="20"/>
                    <a:pt x="1619" y="21"/>
                    <a:pt x="637" y="34"/>
                  </a:cubicBezTo>
                  <a:cubicBezTo>
                    <a:pt x="547" y="34"/>
                    <a:pt x="-335" y="41"/>
                    <a:pt x="140" y="59"/>
                  </a:cubicBezTo>
                  <a:lnTo>
                    <a:pt x="140" y="59"/>
                  </a:lnTo>
                  <a:close/>
                </a:path>
              </a:pathLst>
            </a:custGeom>
            <a:solidFill>
              <a:srgbClr val="91430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90DE0E0F-3353-DE64-F4AE-E89C614B9A94}"/>
                </a:ext>
              </a:extLst>
            </p:cNvPr>
            <p:cNvSpPr/>
            <p:nvPr/>
          </p:nvSpPr>
          <p:spPr>
            <a:xfrm>
              <a:off x="6233290" y="2517106"/>
              <a:ext cx="1150667" cy="16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533" extrusionOk="0">
                  <a:moveTo>
                    <a:pt x="11136" y="41"/>
                  </a:moveTo>
                  <a:cubicBezTo>
                    <a:pt x="8499" y="140"/>
                    <a:pt x="7940" y="2087"/>
                    <a:pt x="7529" y="3599"/>
                  </a:cubicBezTo>
                  <a:cubicBezTo>
                    <a:pt x="7158" y="4963"/>
                    <a:pt x="6785" y="6326"/>
                    <a:pt x="6410" y="7689"/>
                  </a:cubicBezTo>
                  <a:cubicBezTo>
                    <a:pt x="5521" y="10918"/>
                    <a:pt x="4636" y="14150"/>
                    <a:pt x="3670" y="17368"/>
                  </a:cubicBezTo>
                  <a:cubicBezTo>
                    <a:pt x="3228" y="18838"/>
                    <a:pt x="2745" y="21177"/>
                    <a:pt x="202" y="21473"/>
                  </a:cubicBezTo>
                  <a:cubicBezTo>
                    <a:pt x="260" y="21470"/>
                    <a:pt x="317" y="21467"/>
                    <a:pt x="375" y="21464"/>
                  </a:cubicBezTo>
                  <a:cubicBezTo>
                    <a:pt x="304" y="21466"/>
                    <a:pt x="234" y="21469"/>
                    <a:pt x="162" y="21472"/>
                  </a:cubicBezTo>
                  <a:cubicBezTo>
                    <a:pt x="-466" y="21496"/>
                    <a:pt x="953" y="21503"/>
                    <a:pt x="652" y="21498"/>
                  </a:cubicBezTo>
                  <a:cubicBezTo>
                    <a:pt x="1620" y="21511"/>
                    <a:pt x="2588" y="21512"/>
                    <a:pt x="3556" y="21514"/>
                  </a:cubicBezTo>
                  <a:cubicBezTo>
                    <a:pt x="5541" y="21518"/>
                    <a:pt x="7547" y="21567"/>
                    <a:pt x="9530" y="21490"/>
                  </a:cubicBezTo>
                  <a:cubicBezTo>
                    <a:pt x="12012" y="21393"/>
                    <a:pt x="12753" y="19429"/>
                    <a:pt x="13194" y="17998"/>
                  </a:cubicBezTo>
                  <a:cubicBezTo>
                    <a:pt x="13626" y="16593"/>
                    <a:pt x="14028" y="15185"/>
                    <a:pt x="14428" y="13775"/>
                  </a:cubicBezTo>
                  <a:cubicBezTo>
                    <a:pt x="15334" y="10585"/>
                    <a:pt x="16213" y="7390"/>
                    <a:pt x="17083" y="4195"/>
                  </a:cubicBezTo>
                  <a:cubicBezTo>
                    <a:pt x="17497" y="2677"/>
                    <a:pt x="17791" y="360"/>
                    <a:pt x="20432" y="60"/>
                  </a:cubicBezTo>
                  <a:cubicBezTo>
                    <a:pt x="20373" y="63"/>
                    <a:pt x="20316" y="66"/>
                    <a:pt x="20258" y="70"/>
                  </a:cubicBezTo>
                  <a:cubicBezTo>
                    <a:pt x="20340" y="67"/>
                    <a:pt x="20424" y="63"/>
                    <a:pt x="20506" y="60"/>
                  </a:cubicBezTo>
                  <a:cubicBezTo>
                    <a:pt x="21134" y="37"/>
                    <a:pt x="19714" y="29"/>
                    <a:pt x="20016" y="34"/>
                  </a:cubicBezTo>
                  <a:cubicBezTo>
                    <a:pt x="19048" y="21"/>
                    <a:pt x="18080" y="20"/>
                    <a:pt x="17112" y="18"/>
                  </a:cubicBezTo>
                  <a:cubicBezTo>
                    <a:pt x="15126" y="14"/>
                    <a:pt x="13121" y="-33"/>
                    <a:pt x="11136" y="41"/>
                  </a:cubicBezTo>
                  <a:lnTo>
                    <a:pt x="11136" y="41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334E515-D699-F82B-564F-F43325E32854}"/>
                </a:ext>
              </a:extLst>
            </p:cNvPr>
            <p:cNvSpPr/>
            <p:nvPr/>
          </p:nvSpPr>
          <p:spPr>
            <a:xfrm>
              <a:off x="7575920" y="1507941"/>
              <a:ext cx="1200839" cy="269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15" extrusionOk="0">
                  <a:moveTo>
                    <a:pt x="20685" y="1835"/>
                  </a:moveTo>
                  <a:lnTo>
                    <a:pt x="18952" y="527"/>
                  </a:lnTo>
                  <a:cubicBezTo>
                    <a:pt x="18216" y="-28"/>
                    <a:pt x="16578" y="-170"/>
                    <a:pt x="15444" y="225"/>
                  </a:cubicBezTo>
                  <a:lnTo>
                    <a:pt x="12736" y="1166"/>
                  </a:lnTo>
                  <a:cubicBezTo>
                    <a:pt x="12271" y="1328"/>
                    <a:pt x="11952" y="1562"/>
                    <a:pt x="11841" y="1823"/>
                  </a:cubicBezTo>
                  <a:cubicBezTo>
                    <a:pt x="10896" y="4050"/>
                    <a:pt x="9961" y="6278"/>
                    <a:pt x="9015" y="8506"/>
                  </a:cubicBezTo>
                  <a:cubicBezTo>
                    <a:pt x="7724" y="11537"/>
                    <a:pt x="6443" y="14570"/>
                    <a:pt x="5061" y="17593"/>
                  </a:cubicBezTo>
                  <a:cubicBezTo>
                    <a:pt x="4840" y="18078"/>
                    <a:pt x="4618" y="18563"/>
                    <a:pt x="4372" y="19045"/>
                  </a:cubicBezTo>
                  <a:cubicBezTo>
                    <a:pt x="3904" y="19967"/>
                    <a:pt x="2635" y="21213"/>
                    <a:pt x="309" y="21377"/>
                  </a:cubicBezTo>
                  <a:cubicBezTo>
                    <a:pt x="277" y="21378"/>
                    <a:pt x="225" y="21381"/>
                    <a:pt x="193" y="21382"/>
                  </a:cubicBezTo>
                  <a:cubicBezTo>
                    <a:pt x="-506" y="21394"/>
                    <a:pt x="946" y="21402"/>
                    <a:pt x="637" y="21399"/>
                  </a:cubicBezTo>
                  <a:cubicBezTo>
                    <a:pt x="1580" y="21407"/>
                    <a:pt x="2524" y="21408"/>
                    <a:pt x="3467" y="21409"/>
                  </a:cubicBezTo>
                  <a:cubicBezTo>
                    <a:pt x="5406" y="21411"/>
                    <a:pt x="7354" y="21430"/>
                    <a:pt x="9291" y="21394"/>
                  </a:cubicBezTo>
                  <a:cubicBezTo>
                    <a:pt x="12870" y="21327"/>
                    <a:pt x="13714" y="19352"/>
                    <a:pt x="14309" y="18071"/>
                  </a:cubicBezTo>
                  <a:cubicBezTo>
                    <a:pt x="14915" y="16768"/>
                    <a:pt x="15486" y="15461"/>
                    <a:pt x="16055" y="14155"/>
                  </a:cubicBezTo>
                  <a:cubicBezTo>
                    <a:pt x="17449" y="10956"/>
                    <a:pt x="18806" y="7754"/>
                    <a:pt x="20159" y="4552"/>
                  </a:cubicBezTo>
                  <a:cubicBezTo>
                    <a:pt x="20536" y="3658"/>
                    <a:pt x="20673" y="3329"/>
                    <a:pt x="20982" y="2598"/>
                  </a:cubicBezTo>
                  <a:cubicBezTo>
                    <a:pt x="21094" y="2336"/>
                    <a:pt x="20988" y="2064"/>
                    <a:pt x="20685" y="1835"/>
                  </a:cubicBezTo>
                  <a:close/>
                  <a:moveTo>
                    <a:pt x="19477" y="2676"/>
                  </a:moveTo>
                  <a:cubicBezTo>
                    <a:pt x="19434" y="2685"/>
                    <a:pt x="19389" y="2690"/>
                    <a:pt x="19345" y="2690"/>
                  </a:cubicBezTo>
                  <a:cubicBezTo>
                    <a:pt x="19226" y="2690"/>
                    <a:pt x="19113" y="2659"/>
                    <a:pt x="19060" y="2607"/>
                  </a:cubicBezTo>
                  <a:lnTo>
                    <a:pt x="17825" y="1401"/>
                  </a:lnTo>
                  <a:cubicBezTo>
                    <a:pt x="17601" y="1183"/>
                    <a:pt x="17237" y="1039"/>
                    <a:pt x="16825" y="1005"/>
                  </a:cubicBezTo>
                  <a:cubicBezTo>
                    <a:pt x="16474" y="977"/>
                    <a:pt x="16120" y="1033"/>
                    <a:pt x="15831" y="1163"/>
                  </a:cubicBezTo>
                  <a:lnTo>
                    <a:pt x="13900" y="2032"/>
                  </a:lnTo>
                  <a:cubicBezTo>
                    <a:pt x="13777" y="2088"/>
                    <a:pt x="13578" y="2087"/>
                    <a:pt x="13455" y="2031"/>
                  </a:cubicBezTo>
                  <a:cubicBezTo>
                    <a:pt x="13332" y="1976"/>
                    <a:pt x="13334" y="1886"/>
                    <a:pt x="13456" y="1830"/>
                  </a:cubicBezTo>
                  <a:lnTo>
                    <a:pt x="15387" y="961"/>
                  </a:lnTo>
                  <a:cubicBezTo>
                    <a:pt x="15827" y="764"/>
                    <a:pt x="16377" y="680"/>
                    <a:pt x="16936" y="725"/>
                  </a:cubicBezTo>
                  <a:cubicBezTo>
                    <a:pt x="17552" y="776"/>
                    <a:pt x="18084" y="978"/>
                    <a:pt x="18394" y="1282"/>
                  </a:cubicBezTo>
                  <a:lnTo>
                    <a:pt x="19629" y="2488"/>
                  </a:lnTo>
                  <a:cubicBezTo>
                    <a:pt x="19703" y="2558"/>
                    <a:pt x="19634" y="2643"/>
                    <a:pt x="19477" y="2676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20040" bIns="3810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137C18A4-6B2D-3D1F-C41F-9F849D2B3BD5}"/>
                </a:ext>
              </a:extLst>
            </p:cNvPr>
            <p:cNvSpPr/>
            <p:nvPr/>
          </p:nvSpPr>
          <p:spPr>
            <a:xfrm>
              <a:off x="5407056" y="2517028"/>
              <a:ext cx="1147905" cy="168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534" extrusionOk="0">
                  <a:moveTo>
                    <a:pt x="138" y="59"/>
                  </a:moveTo>
                  <a:cubicBezTo>
                    <a:pt x="222" y="62"/>
                    <a:pt x="307" y="66"/>
                    <a:pt x="391" y="69"/>
                  </a:cubicBezTo>
                  <a:cubicBezTo>
                    <a:pt x="332" y="66"/>
                    <a:pt x="274" y="63"/>
                    <a:pt x="215" y="59"/>
                  </a:cubicBezTo>
                  <a:cubicBezTo>
                    <a:pt x="2682" y="336"/>
                    <a:pt x="3100" y="2340"/>
                    <a:pt x="3493" y="3759"/>
                  </a:cubicBezTo>
                  <a:cubicBezTo>
                    <a:pt x="3879" y="5157"/>
                    <a:pt x="4268" y="6553"/>
                    <a:pt x="4658" y="7949"/>
                  </a:cubicBezTo>
                  <a:cubicBezTo>
                    <a:pt x="5555" y="11154"/>
                    <a:pt x="6446" y="14362"/>
                    <a:pt x="7425" y="17556"/>
                  </a:cubicBezTo>
                  <a:cubicBezTo>
                    <a:pt x="7896" y="19091"/>
                    <a:pt x="8506" y="21385"/>
                    <a:pt x="11281" y="21491"/>
                  </a:cubicBezTo>
                  <a:cubicBezTo>
                    <a:pt x="13295" y="21568"/>
                    <a:pt x="15332" y="21520"/>
                    <a:pt x="17347" y="21515"/>
                  </a:cubicBezTo>
                  <a:cubicBezTo>
                    <a:pt x="18329" y="21513"/>
                    <a:pt x="19312" y="21512"/>
                    <a:pt x="20294" y="21499"/>
                  </a:cubicBezTo>
                  <a:cubicBezTo>
                    <a:pt x="20383" y="21498"/>
                    <a:pt x="21265" y="21491"/>
                    <a:pt x="20792" y="21473"/>
                  </a:cubicBezTo>
                  <a:cubicBezTo>
                    <a:pt x="20719" y="21470"/>
                    <a:pt x="20648" y="21467"/>
                    <a:pt x="20575" y="21465"/>
                  </a:cubicBezTo>
                  <a:cubicBezTo>
                    <a:pt x="20634" y="21467"/>
                    <a:pt x="20692" y="21470"/>
                    <a:pt x="20751" y="21474"/>
                  </a:cubicBezTo>
                  <a:cubicBezTo>
                    <a:pt x="18403" y="21204"/>
                    <a:pt x="17793" y="19188"/>
                    <a:pt x="17371" y="17827"/>
                  </a:cubicBezTo>
                  <a:cubicBezTo>
                    <a:pt x="16926" y="16393"/>
                    <a:pt x="16510" y="14952"/>
                    <a:pt x="16096" y="13513"/>
                  </a:cubicBezTo>
                  <a:cubicBezTo>
                    <a:pt x="15186" y="10350"/>
                    <a:pt x="14303" y="7184"/>
                    <a:pt x="13426" y="4016"/>
                  </a:cubicBezTo>
                  <a:cubicBezTo>
                    <a:pt x="12982" y="2412"/>
                    <a:pt x="12566" y="150"/>
                    <a:pt x="9649" y="42"/>
                  </a:cubicBezTo>
                  <a:cubicBezTo>
                    <a:pt x="7635" y="-32"/>
                    <a:pt x="5600" y="13"/>
                    <a:pt x="3583" y="18"/>
                  </a:cubicBezTo>
                  <a:cubicBezTo>
                    <a:pt x="2601" y="20"/>
                    <a:pt x="1618" y="21"/>
                    <a:pt x="636" y="34"/>
                  </a:cubicBezTo>
                  <a:cubicBezTo>
                    <a:pt x="547" y="34"/>
                    <a:pt x="-335" y="41"/>
                    <a:pt x="138" y="59"/>
                  </a:cubicBezTo>
                  <a:lnTo>
                    <a:pt x="138" y="59"/>
                  </a:ln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1B5E8AAD-935A-890F-3B6B-67973E108A6B}"/>
                </a:ext>
              </a:extLst>
            </p:cNvPr>
            <p:cNvSpPr/>
            <p:nvPr/>
          </p:nvSpPr>
          <p:spPr>
            <a:xfrm>
              <a:off x="4802135" y="2517106"/>
              <a:ext cx="1150738" cy="16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533" extrusionOk="0">
                  <a:moveTo>
                    <a:pt x="11136" y="41"/>
                  </a:moveTo>
                  <a:cubicBezTo>
                    <a:pt x="8499" y="140"/>
                    <a:pt x="7940" y="2087"/>
                    <a:pt x="7529" y="3599"/>
                  </a:cubicBezTo>
                  <a:cubicBezTo>
                    <a:pt x="7158" y="4963"/>
                    <a:pt x="6784" y="6326"/>
                    <a:pt x="6409" y="7689"/>
                  </a:cubicBezTo>
                  <a:cubicBezTo>
                    <a:pt x="5520" y="10918"/>
                    <a:pt x="4635" y="14150"/>
                    <a:pt x="3669" y="17368"/>
                  </a:cubicBezTo>
                  <a:cubicBezTo>
                    <a:pt x="3228" y="18838"/>
                    <a:pt x="2744" y="21177"/>
                    <a:pt x="202" y="21473"/>
                  </a:cubicBezTo>
                  <a:cubicBezTo>
                    <a:pt x="260" y="21470"/>
                    <a:pt x="317" y="21467"/>
                    <a:pt x="375" y="21464"/>
                  </a:cubicBezTo>
                  <a:cubicBezTo>
                    <a:pt x="304" y="21466"/>
                    <a:pt x="234" y="21469"/>
                    <a:pt x="162" y="21472"/>
                  </a:cubicBezTo>
                  <a:cubicBezTo>
                    <a:pt x="-466" y="21496"/>
                    <a:pt x="953" y="21503"/>
                    <a:pt x="652" y="21498"/>
                  </a:cubicBezTo>
                  <a:cubicBezTo>
                    <a:pt x="1620" y="21511"/>
                    <a:pt x="2588" y="21512"/>
                    <a:pt x="3555" y="21514"/>
                  </a:cubicBezTo>
                  <a:cubicBezTo>
                    <a:pt x="5540" y="21518"/>
                    <a:pt x="7546" y="21567"/>
                    <a:pt x="9530" y="21490"/>
                  </a:cubicBezTo>
                  <a:cubicBezTo>
                    <a:pt x="12011" y="21393"/>
                    <a:pt x="12752" y="19429"/>
                    <a:pt x="13193" y="17998"/>
                  </a:cubicBezTo>
                  <a:cubicBezTo>
                    <a:pt x="13625" y="16593"/>
                    <a:pt x="14027" y="15185"/>
                    <a:pt x="14427" y="13775"/>
                  </a:cubicBezTo>
                  <a:cubicBezTo>
                    <a:pt x="15333" y="10585"/>
                    <a:pt x="16212" y="7390"/>
                    <a:pt x="17082" y="4195"/>
                  </a:cubicBezTo>
                  <a:cubicBezTo>
                    <a:pt x="17496" y="2677"/>
                    <a:pt x="17790" y="360"/>
                    <a:pt x="20430" y="60"/>
                  </a:cubicBezTo>
                  <a:cubicBezTo>
                    <a:pt x="20372" y="63"/>
                    <a:pt x="20315" y="66"/>
                    <a:pt x="20257" y="70"/>
                  </a:cubicBezTo>
                  <a:cubicBezTo>
                    <a:pt x="20339" y="67"/>
                    <a:pt x="20422" y="63"/>
                    <a:pt x="20506" y="60"/>
                  </a:cubicBezTo>
                  <a:cubicBezTo>
                    <a:pt x="21134" y="37"/>
                    <a:pt x="19714" y="29"/>
                    <a:pt x="20016" y="34"/>
                  </a:cubicBezTo>
                  <a:cubicBezTo>
                    <a:pt x="19048" y="21"/>
                    <a:pt x="18080" y="20"/>
                    <a:pt x="17113" y="18"/>
                  </a:cubicBezTo>
                  <a:cubicBezTo>
                    <a:pt x="15125" y="14"/>
                    <a:pt x="13120" y="-33"/>
                    <a:pt x="11136" y="41"/>
                  </a:cubicBezTo>
                  <a:lnTo>
                    <a:pt x="11136" y="41"/>
                  </a:lnTo>
                  <a:close/>
                </a:path>
              </a:pathLst>
            </a:custGeom>
            <a:solidFill>
              <a:srgbClr val="4F81B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AD18CFD6-F53B-DF94-A99C-4563C23657CF}"/>
                </a:ext>
              </a:extLst>
            </p:cNvPr>
            <p:cNvSpPr/>
            <p:nvPr/>
          </p:nvSpPr>
          <p:spPr>
            <a:xfrm>
              <a:off x="3415242" y="2989224"/>
              <a:ext cx="1200881" cy="269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15" extrusionOk="0">
                  <a:moveTo>
                    <a:pt x="340" y="19581"/>
                  </a:moveTo>
                  <a:lnTo>
                    <a:pt x="2072" y="20889"/>
                  </a:lnTo>
                  <a:cubicBezTo>
                    <a:pt x="2809" y="21444"/>
                    <a:pt x="4446" y="21586"/>
                    <a:pt x="5580" y="21191"/>
                  </a:cubicBezTo>
                  <a:lnTo>
                    <a:pt x="8290" y="20250"/>
                  </a:lnTo>
                  <a:cubicBezTo>
                    <a:pt x="8755" y="20088"/>
                    <a:pt x="9074" y="19854"/>
                    <a:pt x="9185" y="19593"/>
                  </a:cubicBezTo>
                  <a:cubicBezTo>
                    <a:pt x="10129" y="17366"/>
                    <a:pt x="11064" y="15138"/>
                    <a:pt x="12011" y="12910"/>
                  </a:cubicBezTo>
                  <a:cubicBezTo>
                    <a:pt x="13301" y="9879"/>
                    <a:pt x="14582" y="6846"/>
                    <a:pt x="15964" y="3822"/>
                  </a:cubicBezTo>
                  <a:cubicBezTo>
                    <a:pt x="16185" y="3338"/>
                    <a:pt x="16407" y="2853"/>
                    <a:pt x="16653" y="2371"/>
                  </a:cubicBezTo>
                  <a:cubicBezTo>
                    <a:pt x="17122" y="1449"/>
                    <a:pt x="18390" y="203"/>
                    <a:pt x="20716" y="39"/>
                  </a:cubicBezTo>
                  <a:cubicBezTo>
                    <a:pt x="20748" y="38"/>
                    <a:pt x="20800" y="35"/>
                    <a:pt x="20832" y="34"/>
                  </a:cubicBezTo>
                  <a:cubicBezTo>
                    <a:pt x="21531" y="22"/>
                    <a:pt x="20079" y="14"/>
                    <a:pt x="20388" y="17"/>
                  </a:cubicBezTo>
                  <a:cubicBezTo>
                    <a:pt x="19445" y="9"/>
                    <a:pt x="18501" y="8"/>
                    <a:pt x="17558" y="7"/>
                  </a:cubicBezTo>
                  <a:cubicBezTo>
                    <a:pt x="15620" y="5"/>
                    <a:pt x="13672" y="-14"/>
                    <a:pt x="11735" y="22"/>
                  </a:cubicBezTo>
                  <a:cubicBezTo>
                    <a:pt x="8156" y="89"/>
                    <a:pt x="7312" y="2064"/>
                    <a:pt x="6717" y="3345"/>
                  </a:cubicBezTo>
                  <a:cubicBezTo>
                    <a:pt x="6111" y="4648"/>
                    <a:pt x="5540" y="5955"/>
                    <a:pt x="4971" y="7261"/>
                  </a:cubicBezTo>
                  <a:cubicBezTo>
                    <a:pt x="3577" y="10460"/>
                    <a:pt x="2220" y="13662"/>
                    <a:pt x="867" y="16864"/>
                  </a:cubicBezTo>
                  <a:cubicBezTo>
                    <a:pt x="490" y="17758"/>
                    <a:pt x="353" y="18087"/>
                    <a:pt x="45" y="18818"/>
                  </a:cubicBezTo>
                  <a:cubicBezTo>
                    <a:pt x="-69" y="19080"/>
                    <a:pt x="37" y="19352"/>
                    <a:pt x="340" y="19581"/>
                  </a:cubicBezTo>
                  <a:close/>
                  <a:moveTo>
                    <a:pt x="1548" y="18740"/>
                  </a:moveTo>
                  <a:cubicBezTo>
                    <a:pt x="1591" y="18731"/>
                    <a:pt x="1636" y="18726"/>
                    <a:pt x="1680" y="18726"/>
                  </a:cubicBezTo>
                  <a:cubicBezTo>
                    <a:pt x="1799" y="18726"/>
                    <a:pt x="1912" y="18757"/>
                    <a:pt x="1965" y="18809"/>
                  </a:cubicBezTo>
                  <a:lnTo>
                    <a:pt x="3200" y="20015"/>
                  </a:lnTo>
                  <a:cubicBezTo>
                    <a:pt x="3423" y="20233"/>
                    <a:pt x="3788" y="20377"/>
                    <a:pt x="4200" y="20411"/>
                  </a:cubicBezTo>
                  <a:cubicBezTo>
                    <a:pt x="4551" y="20439"/>
                    <a:pt x="4905" y="20383"/>
                    <a:pt x="5194" y="20253"/>
                  </a:cubicBezTo>
                  <a:lnTo>
                    <a:pt x="7125" y="19384"/>
                  </a:lnTo>
                  <a:cubicBezTo>
                    <a:pt x="7248" y="19328"/>
                    <a:pt x="7447" y="19329"/>
                    <a:pt x="7569" y="19385"/>
                  </a:cubicBezTo>
                  <a:cubicBezTo>
                    <a:pt x="7692" y="19440"/>
                    <a:pt x="7691" y="19530"/>
                    <a:pt x="7568" y="19586"/>
                  </a:cubicBezTo>
                  <a:lnTo>
                    <a:pt x="5637" y="20455"/>
                  </a:lnTo>
                  <a:cubicBezTo>
                    <a:pt x="5198" y="20652"/>
                    <a:pt x="4648" y="20736"/>
                    <a:pt x="4089" y="20691"/>
                  </a:cubicBezTo>
                  <a:cubicBezTo>
                    <a:pt x="3472" y="20640"/>
                    <a:pt x="2940" y="20438"/>
                    <a:pt x="2630" y="20134"/>
                  </a:cubicBezTo>
                  <a:lnTo>
                    <a:pt x="1396" y="18928"/>
                  </a:lnTo>
                  <a:cubicBezTo>
                    <a:pt x="1322" y="18858"/>
                    <a:pt x="1390" y="18773"/>
                    <a:pt x="1548" y="18740"/>
                  </a:cubicBezTo>
                  <a:close/>
                </a:path>
              </a:pathLst>
            </a:custGeom>
            <a:solidFill>
              <a:srgbClr val="4F81BD"/>
            </a:solidFill>
            <a:ln w="12700">
              <a:miter lim="400000"/>
            </a:ln>
          </p:spPr>
          <p:txBody>
            <a:bodyPr lIns="320040" tIns="38100" rIns="38100" bIns="38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Box 68">
            <a:extLst>
              <a:ext uri="{FF2B5EF4-FFF2-40B4-BE49-F238E27FC236}">
                <a16:creationId xmlns:a16="http://schemas.microsoft.com/office/drawing/2014/main" id="{A0BCF9CE-EF72-73DC-D652-4FE03902D46F}"/>
              </a:ext>
            </a:extLst>
          </p:cNvPr>
          <p:cNvSpPr txBox="1"/>
          <p:nvPr/>
        </p:nvSpPr>
        <p:spPr>
          <a:xfrm>
            <a:off x="8815909" y="2515448"/>
            <a:ext cx="3072403" cy="18158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acquisizione di elenco anagrafico dei clienti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corredato della data di instaurazione del rapporto, di conferimento dell’incarico ovvero di esecuzione dell’operazione occasionale nonché del valore delle operazioni ad essi sottese </a:t>
            </a: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71">
            <a:extLst>
              <a:ext uri="{FF2B5EF4-FFF2-40B4-BE49-F238E27FC236}">
                <a16:creationId xmlns:a16="http://schemas.microsoft.com/office/drawing/2014/main" id="{D04BD19C-8EDB-FA93-0775-A5BE0D965808}"/>
              </a:ext>
            </a:extLst>
          </p:cNvPr>
          <p:cNvSpPr txBox="1"/>
          <p:nvPr/>
        </p:nvSpPr>
        <p:spPr>
          <a:xfrm>
            <a:off x="263952" y="4953603"/>
            <a:ext cx="2904158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Operazioni da approfondire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costituito da un congruo numero di rapporti, prestazioni professionali ovvero operazioni occasionali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eseguite dall’operatore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 periodo in esame </a:t>
            </a: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DF6F-3A4E-40D8-7518-35B4DC45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4" y="75673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8EB27F5-E0FF-0AAE-93A6-A28D76B37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5895C55-5A9F-C9B9-BCA0-8B8C50CB4FDA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C190408-D1DF-0E86-3927-203448A2C6B5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A132714-15E7-9BEB-8F2A-51FED361F492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3731C7FA-80FB-D561-0B0F-6D61A239CD82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4201584C-5B87-7001-F2E7-0E9F16081BF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CC91B305-7774-131F-F2A0-331158DAB1B0}"/>
              </a:ext>
            </a:extLst>
          </p:cNvPr>
          <p:cNvSpPr txBox="1"/>
          <p:nvPr/>
        </p:nvSpPr>
        <p:spPr>
          <a:xfrm>
            <a:off x="0" y="1800813"/>
            <a:ext cx="1219200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noProof="1">
                <a:solidFill>
                  <a:srgbClr val="C00000"/>
                </a:solidFill>
              </a:rPr>
              <a:t>Selezione del campione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F1B7381A-9A9E-6A1D-07D0-0A5FAE3E9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274" y="3068306"/>
            <a:ext cx="6994688" cy="3371802"/>
          </a:xfrm>
          <a:prstGeom prst="rect">
            <a:avLst/>
          </a:prstGeom>
        </p:spPr>
      </p:pic>
      <p:sp>
        <p:nvSpPr>
          <p:cNvPr id="40" name="TextBox 106">
            <a:extLst>
              <a:ext uri="{FF2B5EF4-FFF2-40B4-BE49-F238E27FC236}">
                <a16:creationId xmlns:a16="http://schemas.microsoft.com/office/drawing/2014/main" id="{56F16591-9746-4B50-B65B-2B8BE37D842F}"/>
              </a:ext>
            </a:extLst>
          </p:cNvPr>
          <p:cNvSpPr txBox="1"/>
          <p:nvPr/>
        </p:nvSpPr>
        <p:spPr>
          <a:xfrm>
            <a:off x="406958" y="2305593"/>
            <a:ext cx="11378084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1600" dirty="0"/>
              <a:t>All’esito della combinata analisi di fattori di rischio relativi al profilo soggettivo e oggettivo, si focalizza l’</a:t>
            </a:r>
            <a:r>
              <a:rPr lang="it-IT" sz="1600" b="1" dirty="0">
                <a:solidFill>
                  <a:srgbClr val="C00000"/>
                </a:solidFill>
              </a:rPr>
              <a:t>interesse verso la clientela</a:t>
            </a:r>
            <a:r>
              <a:rPr lang="it-IT" sz="1600" dirty="0"/>
              <a:t> 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92B5107B-F53F-81BD-2978-C338886C0270}"/>
              </a:ext>
            </a:extLst>
          </p:cNvPr>
          <p:cNvSpPr txBox="1"/>
          <p:nvPr/>
        </p:nvSpPr>
        <p:spPr>
          <a:xfrm>
            <a:off x="559078" y="4061709"/>
            <a:ext cx="1654931" cy="138499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Che ricorre, con </a:t>
            </a:r>
            <a:r>
              <a:rPr lang="it-IT" sz="1200" b="1" dirty="0"/>
              <a:t>inusuale frequenza</a:t>
            </a:r>
            <a:r>
              <a:rPr lang="it-IT" sz="1200" dirty="0"/>
              <a:t>, al denaro contante, a libretti o titoli al portatore, a valuta estera o virtuale, alle opere d’arte ovvero all’oro o altri metalli preziosi </a:t>
            </a:r>
            <a:endParaRPr lang="en-US" sz="1200" b="1" noProof="1">
              <a:solidFill>
                <a:schemeClr val="accent1"/>
              </a:solidFill>
            </a:endParaRPr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118ABC77-D256-816A-55D0-F8E013EC4C01}"/>
              </a:ext>
            </a:extLst>
          </p:cNvPr>
          <p:cNvSpPr txBox="1"/>
          <p:nvPr/>
        </p:nvSpPr>
        <p:spPr>
          <a:xfrm>
            <a:off x="8632108" y="3306859"/>
            <a:ext cx="2742533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Esecuzione di </a:t>
            </a:r>
            <a:r>
              <a:rPr lang="it-IT" sz="1200" b="1" dirty="0"/>
              <a:t>operazioni di importo rilevante</a:t>
            </a:r>
            <a:r>
              <a:rPr lang="it-IT" sz="1200" dirty="0"/>
              <a:t> o comunque significativo </a:t>
            </a:r>
            <a:endParaRPr lang="en-US" sz="1200" b="1" noProof="1">
              <a:solidFill>
                <a:schemeClr val="accent1"/>
              </a:solidFill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12A4101D-B5DE-6E29-0944-F77221C09120}"/>
              </a:ext>
            </a:extLst>
          </p:cNvPr>
          <p:cNvSpPr txBox="1"/>
          <p:nvPr/>
        </p:nvSpPr>
        <p:spPr>
          <a:xfrm>
            <a:off x="812982" y="5805446"/>
            <a:ext cx="219772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Rientrante nella </a:t>
            </a:r>
            <a:r>
              <a:rPr lang="it-IT" sz="1200" b="1" dirty="0"/>
              <a:t>nozione di persona esposta politicamente</a:t>
            </a:r>
            <a:endParaRPr lang="en-US" sz="1200" b="1" noProof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B1917B5E-AC1C-F915-BA3E-481D3BF7574A}"/>
              </a:ext>
            </a:extLst>
          </p:cNvPr>
          <p:cNvSpPr txBox="1"/>
          <p:nvPr/>
        </p:nvSpPr>
        <p:spPr>
          <a:xfrm>
            <a:off x="363225" y="3306860"/>
            <a:ext cx="27205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Esercente attività in </a:t>
            </a:r>
            <a:r>
              <a:rPr lang="it-IT" sz="1200" b="1" dirty="0"/>
              <a:t>settori economici</a:t>
            </a:r>
            <a:r>
              <a:rPr lang="it-IT" sz="1200" dirty="0"/>
              <a:t> considerati più </a:t>
            </a:r>
            <a:r>
              <a:rPr lang="it-IT" sz="1200" b="1" dirty="0"/>
              <a:t>esposti al rischio</a:t>
            </a:r>
            <a:r>
              <a:rPr lang="it-IT" sz="1200" dirty="0"/>
              <a:t> </a:t>
            </a:r>
            <a:endParaRPr lang="en-US" sz="1200" b="1" noProof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D043ED26-27BF-7CF7-9496-03C6FD47F576}"/>
              </a:ext>
            </a:extLst>
          </p:cNvPr>
          <p:cNvSpPr txBox="1"/>
          <p:nvPr/>
        </p:nvSpPr>
        <p:spPr>
          <a:xfrm>
            <a:off x="8811835" y="5818663"/>
            <a:ext cx="297320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Capacità reddituale/patrimoniale </a:t>
            </a:r>
            <a:r>
              <a:rPr lang="it-IT" sz="1200" b="1" dirty="0"/>
              <a:t>incongrua</a:t>
            </a:r>
            <a:r>
              <a:rPr lang="it-IT" sz="1200" dirty="0"/>
              <a:t> con l’ammontare delle operazioni eseguite </a:t>
            </a:r>
            <a:endParaRPr lang="en-US" sz="1200" b="1" noProof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AF374E22-DB3A-5BC1-F01C-A8071D7D5FD7}"/>
              </a:ext>
            </a:extLst>
          </p:cNvPr>
          <p:cNvSpPr txBox="1"/>
          <p:nvPr/>
        </p:nvSpPr>
        <p:spPr>
          <a:xfrm>
            <a:off x="9618455" y="3954334"/>
            <a:ext cx="1727605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Operante in </a:t>
            </a:r>
            <a:r>
              <a:rPr lang="it-IT" sz="1200" b="1" dirty="0"/>
              <a:t>aree geografiche sensibili</a:t>
            </a:r>
            <a:r>
              <a:rPr lang="it-IT" sz="1200" dirty="0"/>
              <a:t> o a rischio d’infiltrazioni criminali ovvero con </a:t>
            </a:r>
            <a:r>
              <a:rPr lang="it-IT" sz="1200" b="1" dirty="0"/>
              <a:t>Paesi a fiscalità privilegiata</a:t>
            </a:r>
            <a:r>
              <a:rPr lang="it-IT" sz="1200" dirty="0"/>
              <a:t>, Paesi terzi ad alto rischio ovvero con regimi antiriciclaggio non equivalenti </a:t>
            </a:r>
            <a:endParaRPr lang="en-US" sz="1200" b="1" noProof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02919366-2938-B545-6714-4FC0EDD66A02}"/>
              </a:ext>
            </a:extLst>
          </p:cNvPr>
          <p:cNvSpPr txBox="1"/>
          <p:nvPr/>
        </p:nvSpPr>
        <p:spPr>
          <a:xfrm>
            <a:off x="7757750" y="2755414"/>
            <a:ext cx="272450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b="1" dirty="0"/>
              <a:t>Non residente</a:t>
            </a:r>
            <a:r>
              <a:rPr lang="it-IT" sz="1200" dirty="0"/>
              <a:t> o </a:t>
            </a:r>
            <a:r>
              <a:rPr lang="it-IT" sz="1200" b="1" dirty="0"/>
              <a:t>non operante</a:t>
            </a:r>
            <a:r>
              <a:rPr lang="it-IT" sz="1200" dirty="0"/>
              <a:t> nella zona di competenza del soggetto obbligato </a:t>
            </a:r>
            <a:endParaRPr lang="en-US" sz="12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18">
            <a:extLst>
              <a:ext uri="{FF2B5EF4-FFF2-40B4-BE49-F238E27FC236}">
                <a16:creationId xmlns:a16="http://schemas.microsoft.com/office/drawing/2014/main" id="{3CF208CF-27EC-363B-3DD2-91D0BF0CC17F}"/>
              </a:ext>
            </a:extLst>
          </p:cNvPr>
          <p:cNvSpPr txBox="1"/>
          <p:nvPr/>
        </p:nvSpPr>
        <p:spPr>
          <a:xfrm>
            <a:off x="2570630" y="6404082"/>
            <a:ext cx="2653222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Gravata da </a:t>
            </a:r>
            <a:r>
              <a:rPr lang="it-IT" sz="1200" b="1" dirty="0"/>
              <a:t>precedenti penali o di polizia</a:t>
            </a:r>
            <a:r>
              <a:rPr lang="it-IT" sz="1200" dirty="0"/>
              <a:t> ovvero con evidenze di natura fiscale </a:t>
            </a:r>
            <a:endParaRPr lang="en-US" sz="12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E5E681AE-D4A4-3220-008A-CAFD33506627}"/>
              </a:ext>
            </a:extLst>
          </p:cNvPr>
          <p:cNvSpPr txBox="1"/>
          <p:nvPr/>
        </p:nvSpPr>
        <p:spPr>
          <a:xfrm>
            <a:off x="7011641" y="6391595"/>
            <a:ext cx="2503443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Che opera a mezzo di </a:t>
            </a:r>
            <a:r>
              <a:rPr lang="it-IT" sz="1200" b="1" dirty="0"/>
              <a:t>schermi fiduciari</a:t>
            </a:r>
            <a:r>
              <a:rPr lang="it-IT" sz="1200" dirty="0"/>
              <a:t>, </a:t>
            </a:r>
            <a:r>
              <a:rPr lang="it-IT" sz="1200" b="1" i="1" dirty="0"/>
              <a:t>trust</a:t>
            </a:r>
            <a:r>
              <a:rPr lang="it-IT" sz="1200" i="1" dirty="0"/>
              <a:t> </a:t>
            </a:r>
            <a:r>
              <a:rPr lang="it-IT" sz="1200" dirty="0"/>
              <a:t>o istituti giuridici analoghi </a:t>
            </a:r>
            <a:endParaRPr lang="en-US" sz="12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30763E6A-0E37-3F2C-8929-69C62E147EFC}"/>
              </a:ext>
            </a:extLst>
          </p:cNvPr>
          <p:cNvSpPr txBox="1"/>
          <p:nvPr/>
        </p:nvSpPr>
        <p:spPr>
          <a:xfrm>
            <a:off x="1347576" y="2706498"/>
            <a:ext cx="2549665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it-IT" sz="1200" dirty="0"/>
              <a:t>Maggiormente ricorrente nell’</a:t>
            </a:r>
            <a:r>
              <a:rPr lang="it-IT" sz="1200" b="1" dirty="0"/>
              <a:t>operatività del soggetto obbligato</a:t>
            </a:r>
            <a:r>
              <a:rPr lang="it-IT" sz="1200" dirty="0"/>
              <a:t> </a:t>
            </a:r>
            <a:endParaRPr lang="en-US" sz="1200" b="1" noProof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06E1D-47E8-FF9D-0F8B-9C1F043D5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3" y="65321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3E99C2D-E52B-A2B1-6E00-B870751DF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20D88DD-4886-528A-EED7-5FD523EB7E67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B22A424-27FA-6811-E8F1-849CDF695E1C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B48BDEC-EBFF-12C5-5893-B9A637128C81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2AF1421-1858-C467-5C89-79942FE541A9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INTERVENTI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7EA800DF-37F4-BD0B-8C9C-B1CAB86CAA8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2" name="TextBox 18">
            <a:extLst>
              <a:ext uri="{FF2B5EF4-FFF2-40B4-BE49-F238E27FC236}">
                <a16:creationId xmlns:a16="http://schemas.microsoft.com/office/drawing/2014/main" id="{B3D795BD-8CE7-DDB6-9F1E-51EA3DF001A3}"/>
              </a:ext>
            </a:extLst>
          </p:cNvPr>
          <p:cNvSpPr txBox="1"/>
          <p:nvPr/>
        </p:nvSpPr>
        <p:spPr>
          <a:xfrm>
            <a:off x="3646041" y="1862369"/>
            <a:ext cx="4986067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noProof="1">
                <a:solidFill>
                  <a:srgbClr val="C00000"/>
                </a:solidFill>
              </a:rPr>
              <a:t>Contraddittorio con la parte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98F0AB9F-7943-4C54-A604-F376B946B24A}"/>
              </a:ext>
            </a:extLst>
          </p:cNvPr>
          <p:cNvSpPr/>
          <p:nvPr/>
        </p:nvSpPr>
        <p:spPr>
          <a:xfrm>
            <a:off x="3326534" y="2405575"/>
            <a:ext cx="2337719" cy="4366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251" extrusionOk="0">
                <a:moveTo>
                  <a:pt x="19355" y="20335"/>
                </a:moveTo>
                <a:cubicBezTo>
                  <a:pt x="19162" y="20211"/>
                  <a:pt x="19162" y="20101"/>
                  <a:pt x="19203" y="20035"/>
                </a:cubicBezTo>
                <a:cubicBezTo>
                  <a:pt x="19258" y="19940"/>
                  <a:pt x="19424" y="19867"/>
                  <a:pt x="19686" y="19830"/>
                </a:cubicBezTo>
                <a:cubicBezTo>
                  <a:pt x="19728" y="19823"/>
                  <a:pt x="19769" y="19793"/>
                  <a:pt x="19797" y="19757"/>
                </a:cubicBezTo>
                <a:cubicBezTo>
                  <a:pt x="19824" y="19706"/>
                  <a:pt x="19797" y="19662"/>
                  <a:pt x="19783" y="19654"/>
                </a:cubicBezTo>
                <a:cubicBezTo>
                  <a:pt x="19728" y="19632"/>
                  <a:pt x="19672" y="19618"/>
                  <a:pt x="19617" y="19603"/>
                </a:cubicBezTo>
                <a:cubicBezTo>
                  <a:pt x="19452" y="19559"/>
                  <a:pt x="19217" y="19493"/>
                  <a:pt x="19175" y="19310"/>
                </a:cubicBezTo>
                <a:cubicBezTo>
                  <a:pt x="19148" y="19098"/>
                  <a:pt x="19521" y="19002"/>
                  <a:pt x="19700" y="18958"/>
                </a:cubicBezTo>
                <a:cubicBezTo>
                  <a:pt x="19728" y="18951"/>
                  <a:pt x="19769" y="18944"/>
                  <a:pt x="19783" y="18936"/>
                </a:cubicBezTo>
                <a:cubicBezTo>
                  <a:pt x="19797" y="18922"/>
                  <a:pt x="19824" y="18871"/>
                  <a:pt x="19769" y="18841"/>
                </a:cubicBezTo>
                <a:cubicBezTo>
                  <a:pt x="19728" y="18827"/>
                  <a:pt x="19672" y="18805"/>
                  <a:pt x="19617" y="18790"/>
                </a:cubicBezTo>
                <a:cubicBezTo>
                  <a:pt x="19438" y="18739"/>
                  <a:pt x="19106" y="18636"/>
                  <a:pt x="19162" y="18402"/>
                </a:cubicBezTo>
                <a:cubicBezTo>
                  <a:pt x="19217" y="18226"/>
                  <a:pt x="19465" y="18160"/>
                  <a:pt x="19617" y="18116"/>
                </a:cubicBezTo>
                <a:cubicBezTo>
                  <a:pt x="19659" y="18109"/>
                  <a:pt x="19714" y="18094"/>
                  <a:pt x="19728" y="18079"/>
                </a:cubicBezTo>
                <a:cubicBezTo>
                  <a:pt x="19741" y="18021"/>
                  <a:pt x="19631" y="17962"/>
                  <a:pt x="19369" y="17882"/>
                </a:cubicBezTo>
                <a:cubicBezTo>
                  <a:pt x="19327" y="17867"/>
                  <a:pt x="19300" y="17860"/>
                  <a:pt x="19258" y="17845"/>
                </a:cubicBezTo>
                <a:cubicBezTo>
                  <a:pt x="19065" y="17779"/>
                  <a:pt x="18968" y="17647"/>
                  <a:pt x="18982" y="17501"/>
                </a:cubicBezTo>
                <a:cubicBezTo>
                  <a:pt x="18996" y="17391"/>
                  <a:pt x="19079" y="17259"/>
                  <a:pt x="19286" y="17201"/>
                </a:cubicBezTo>
                <a:cubicBezTo>
                  <a:pt x="19341" y="17186"/>
                  <a:pt x="19410" y="17171"/>
                  <a:pt x="19465" y="17164"/>
                </a:cubicBezTo>
                <a:cubicBezTo>
                  <a:pt x="19493" y="17157"/>
                  <a:pt x="19521" y="17157"/>
                  <a:pt x="19548" y="17149"/>
                </a:cubicBezTo>
                <a:cubicBezTo>
                  <a:pt x="19548" y="17149"/>
                  <a:pt x="19548" y="17149"/>
                  <a:pt x="19548" y="17142"/>
                </a:cubicBezTo>
                <a:cubicBezTo>
                  <a:pt x="19534" y="17105"/>
                  <a:pt x="19396" y="17047"/>
                  <a:pt x="19300" y="17003"/>
                </a:cubicBezTo>
                <a:cubicBezTo>
                  <a:pt x="19134" y="16930"/>
                  <a:pt x="18899" y="16827"/>
                  <a:pt x="18982" y="16680"/>
                </a:cubicBezTo>
                <a:cubicBezTo>
                  <a:pt x="19010" y="16622"/>
                  <a:pt x="18996" y="16292"/>
                  <a:pt x="18968" y="16007"/>
                </a:cubicBezTo>
                <a:cubicBezTo>
                  <a:pt x="18085" y="15648"/>
                  <a:pt x="17630" y="15201"/>
                  <a:pt x="17492" y="14564"/>
                </a:cubicBezTo>
                <a:cubicBezTo>
                  <a:pt x="17464" y="14454"/>
                  <a:pt x="17450" y="14337"/>
                  <a:pt x="17450" y="14212"/>
                </a:cubicBezTo>
                <a:cubicBezTo>
                  <a:pt x="17450" y="14176"/>
                  <a:pt x="17450" y="14139"/>
                  <a:pt x="17436" y="14102"/>
                </a:cubicBezTo>
                <a:cubicBezTo>
                  <a:pt x="17381" y="13633"/>
                  <a:pt x="17119" y="12982"/>
                  <a:pt x="16650" y="12308"/>
                </a:cubicBezTo>
                <a:cubicBezTo>
                  <a:pt x="16595" y="12235"/>
                  <a:pt x="16553" y="12161"/>
                  <a:pt x="16498" y="12095"/>
                </a:cubicBezTo>
                <a:cubicBezTo>
                  <a:pt x="16222" y="11722"/>
                  <a:pt x="15877" y="11341"/>
                  <a:pt x="15477" y="10982"/>
                </a:cubicBezTo>
                <a:cubicBezTo>
                  <a:pt x="15421" y="10931"/>
                  <a:pt x="15366" y="10887"/>
                  <a:pt x="15311" y="10836"/>
                </a:cubicBezTo>
                <a:cubicBezTo>
                  <a:pt x="15311" y="10828"/>
                  <a:pt x="15297" y="10828"/>
                  <a:pt x="15297" y="10821"/>
                </a:cubicBezTo>
                <a:cubicBezTo>
                  <a:pt x="15145" y="10689"/>
                  <a:pt x="14966" y="10550"/>
                  <a:pt x="14800" y="10411"/>
                </a:cubicBezTo>
                <a:cubicBezTo>
                  <a:pt x="14593" y="10242"/>
                  <a:pt x="14372" y="10074"/>
                  <a:pt x="14165" y="9883"/>
                </a:cubicBezTo>
                <a:cubicBezTo>
                  <a:pt x="14110" y="9832"/>
                  <a:pt x="14055" y="9781"/>
                  <a:pt x="13986" y="9730"/>
                </a:cubicBezTo>
                <a:cubicBezTo>
                  <a:pt x="13655" y="9429"/>
                  <a:pt x="13323" y="9100"/>
                  <a:pt x="13047" y="8733"/>
                </a:cubicBezTo>
                <a:cubicBezTo>
                  <a:pt x="13006" y="8675"/>
                  <a:pt x="12965" y="8616"/>
                  <a:pt x="12923" y="8558"/>
                </a:cubicBezTo>
                <a:cubicBezTo>
                  <a:pt x="12702" y="8228"/>
                  <a:pt x="12509" y="7869"/>
                  <a:pt x="12385" y="7481"/>
                </a:cubicBezTo>
                <a:cubicBezTo>
                  <a:pt x="12371" y="7422"/>
                  <a:pt x="12357" y="7371"/>
                  <a:pt x="12344" y="7312"/>
                </a:cubicBezTo>
                <a:cubicBezTo>
                  <a:pt x="12261" y="6997"/>
                  <a:pt x="12233" y="6653"/>
                  <a:pt x="12261" y="6287"/>
                </a:cubicBezTo>
                <a:cubicBezTo>
                  <a:pt x="12261" y="6250"/>
                  <a:pt x="12261" y="6214"/>
                  <a:pt x="12275" y="6184"/>
                </a:cubicBezTo>
                <a:cubicBezTo>
                  <a:pt x="12302" y="5840"/>
                  <a:pt x="12385" y="5467"/>
                  <a:pt x="12523" y="5078"/>
                </a:cubicBezTo>
                <a:cubicBezTo>
                  <a:pt x="12537" y="5035"/>
                  <a:pt x="12551" y="4991"/>
                  <a:pt x="12578" y="4947"/>
                </a:cubicBezTo>
                <a:cubicBezTo>
                  <a:pt x="12578" y="4947"/>
                  <a:pt x="12578" y="4947"/>
                  <a:pt x="12578" y="4939"/>
                </a:cubicBezTo>
                <a:cubicBezTo>
                  <a:pt x="12744" y="4522"/>
                  <a:pt x="12992" y="4119"/>
                  <a:pt x="13310" y="3731"/>
                </a:cubicBezTo>
                <a:cubicBezTo>
                  <a:pt x="13310" y="3731"/>
                  <a:pt x="13310" y="3723"/>
                  <a:pt x="13310" y="3723"/>
                </a:cubicBezTo>
                <a:cubicBezTo>
                  <a:pt x="13627" y="3335"/>
                  <a:pt x="14014" y="2969"/>
                  <a:pt x="14455" y="2625"/>
                </a:cubicBezTo>
                <a:lnTo>
                  <a:pt x="14469" y="2617"/>
                </a:lnTo>
                <a:cubicBezTo>
                  <a:pt x="14911" y="2281"/>
                  <a:pt x="15408" y="1958"/>
                  <a:pt x="15973" y="1673"/>
                </a:cubicBezTo>
                <a:cubicBezTo>
                  <a:pt x="15973" y="1673"/>
                  <a:pt x="15987" y="1665"/>
                  <a:pt x="15987" y="1665"/>
                </a:cubicBezTo>
                <a:cubicBezTo>
                  <a:pt x="16291" y="1504"/>
                  <a:pt x="16622" y="1350"/>
                  <a:pt x="16953" y="1211"/>
                </a:cubicBezTo>
                <a:cubicBezTo>
                  <a:pt x="17216" y="1101"/>
                  <a:pt x="17478" y="999"/>
                  <a:pt x="17754" y="896"/>
                </a:cubicBezTo>
                <a:cubicBezTo>
                  <a:pt x="17754" y="896"/>
                  <a:pt x="17768" y="889"/>
                  <a:pt x="17768" y="889"/>
                </a:cubicBezTo>
                <a:cubicBezTo>
                  <a:pt x="17851" y="860"/>
                  <a:pt x="17933" y="830"/>
                  <a:pt x="18016" y="801"/>
                </a:cubicBezTo>
                <a:cubicBezTo>
                  <a:pt x="18016" y="801"/>
                  <a:pt x="18016" y="801"/>
                  <a:pt x="18030" y="801"/>
                </a:cubicBezTo>
                <a:cubicBezTo>
                  <a:pt x="18582" y="611"/>
                  <a:pt x="19175" y="449"/>
                  <a:pt x="19769" y="303"/>
                </a:cubicBezTo>
                <a:cubicBezTo>
                  <a:pt x="19769" y="303"/>
                  <a:pt x="19783" y="303"/>
                  <a:pt x="19783" y="303"/>
                </a:cubicBezTo>
                <a:cubicBezTo>
                  <a:pt x="20224" y="200"/>
                  <a:pt x="20680" y="112"/>
                  <a:pt x="21135" y="32"/>
                </a:cubicBezTo>
                <a:cubicBezTo>
                  <a:pt x="11129" y="-349"/>
                  <a:pt x="5567" y="2742"/>
                  <a:pt x="4766" y="5935"/>
                </a:cubicBezTo>
                <a:cubicBezTo>
                  <a:pt x="4683" y="6287"/>
                  <a:pt x="4766" y="6639"/>
                  <a:pt x="5084" y="6997"/>
                </a:cubicBezTo>
                <a:cubicBezTo>
                  <a:pt x="3635" y="8199"/>
                  <a:pt x="308" y="9964"/>
                  <a:pt x="18" y="10806"/>
                </a:cubicBezTo>
                <a:cubicBezTo>
                  <a:pt x="-161" y="11319"/>
                  <a:pt x="985" y="11495"/>
                  <a:pt x="1523" y="11671"/>
                </a:cubicBezTo>
                <a:cubicBezTo>
                  <a:pt x="2047" y="11766"/>
                  <a:pt x="2613" y="11700"/>
                  <a:pt x="2972" y="11920"/>
                </a:cubicBezTo>
                <a:cubicBezTo>
                  <a:pt x="3220" y="12088"/>
                  <a:pt x="2889" y="12366"/>
                  <a:pt x="2806" y="12571"/>
                </a:cubicBezTo>
                <a:cubicBezTo>
                  <a:pt x="2793" y="12908"/>
                  <a:pt x="2047" y="13077"/>
                  <a:pt x="2116" y="13384"/>
                </a:cubicBezTo>
                <a:cubicBezTo>
                  <a:pt x="2185" y="13648"/>
                  <a:pt x="2613" y="13758"/>
                  <a:pt x="3000" y="13919"/>
                </a:cubicBezTo>
                <a:cubicBezTo>
                  <a:pt x="3414" y="14088"/>
                  <a:pt x="1951" y="14425"/>
                  <a:pt x="2420" y="14725"/>
                </a:cubicBezTo>
                <a:cubicBezTo>
                  <a:pt x="2903" y="15025"/>
                  <a:pt x="3621" y="15369"/>
                  <a:pt x="3372" y="15787"/>
                </a:cubicBezTo>
                <a:cubicBezTo>
                  <a:pt x="3013" y="16439"/>
                  <a:pt x="2310" y="17120"/>
                  <a:pt x="2889" y="17633"/>
                </a:cubicBezTo>
                <a:cubicBezTo>
                  <a:pt x="3469" y="18138"/>
                  <a:pt x="4256" y="18431"/>
                  <a:pt x="5498" y="18563"/>
                </a:cubicBezTo>
                <a:cubicBezTo>
                  <a:pt x="7016" y="18563"/>
                  <a:pt x="8534" y="18578"/>
                  <a:pt x="10066" y="18578"/>
                </a:cubicBezTo>
                <a:cubicBezTo>
                  <a:pt x="10936" y="18578"/>
                  <a:pt x="11722" y="18849"/>
                  <a:pt x="12095" y="19259"/>
                </a:cubicBezTo>
                <a:cubicBezTo>
                  <a:pt x="12482" y="19669"/>
                  <a:pt x="12716" y="20086"/>
                  <a:pt x="12813" y="20519"/>
                </a:cubicBezTo>
                <a:cubicBezTo>
                  <a:pt x="12909" y="20936"/>
                  <a:pt x="13572" y="21251"/>
                  <a:pt x="14372" y="21251"/>
                </a:cubicBezTo>
                <a:lnTo>
                  <a:pt x="17671" y="21251"/>
                </a:lnTo>
                <a:lnTo>
                  <a:pt x="21439" y="21251"/>
                </a:lnTo>
                <a:cubicBezTo>
                  <a:pt x="20638" y="20907"/>
                  <a:pt x="19493" y="20431"/>
                  <a:pt x="19355" y="20335"/>
                </a:cubicBezTo>
                <a:close/>
              </a:path>
            </a:pathLst>
          </a:custGeom>
          <a:solidFill>
            <a:srgbClr val="4BACC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46EE996C-5E93-4384-901C-37D1B74BC3AE}"/>
              </a:ext>
            </a:extLst>
          </p:cNvPr>
          <p:cNvSpPr/>
          <p:nvPr/>
        </p:nvSpPr>
        <p:spPr>
          <a:xfrm>
            <a:off x="6486896" y="2401302"/>
            <a:ext cx="2340864" cy="437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257" extrusionOk="0">
                <a:moveTo>
                  <a:pt x="21432" y="10797"/>
                </a:moveTo>
                <a:cubicBezTo>
                  <a:pt x="21138" y="9948"/>
                  <a:pt x="17764" y="8184"/>
                  <a:pt x="16294" y="6991"/>
                </a:cubicBezTo>
                <a:cubicBezTo>
                  <a:pt x="16616" y="6625"/>
                  <a:pt x="16700" y="6274"/>
                  <a:pt x="16616" y="5930"/>
                </a:cubicBezTo>
                <a:cubicBezTo>
                  <a:pt x="15805" y="2746"/>
                  <a:pt x="10149" y="-343"/>
                  <a:pt x="0" y="30"/>
                </a:cubicBezTo>
                <a:cubicBezTo>
                  <a:pt x="630" y="133"/>
                  <a:pt x="1246" y="265"/>
                  <a:pt x="1834" y="411"/>
                </a:cubicBezTo>
                <a:cubicBezTo>
                  <a:pt x="1848" y="411"/>
                  <a:pt x="1862" y="418"/>
                  <a:pt x="1876" y="418"/>
                </a:cubicBezTo>
                <a:cubicBezTo>
                  <a:pt x="2548" y="594"/>
                  <a:pt x="3192" y="792"/>
                  <a:pt x="3794" y="1026"/>
                </a:cubicBezTo>
                <a:cubicBezTo>
                  <a:pt x="3794" y="1026"/>
                  <a:pt x="3808" y="1033"/>
                  <a:pt x="3808" y="1033"/>
                </a:cubicBezTo>
                <a:cubicBezTo>
                  <a:pt x="4004" y="1106"/>
                  <a:pt x="4200" y="1187"/>
                  <a:pt x="4382" y="1267"/>
                </a:cubicBezTo>
                <a:cubicBezTo>
                  <a:pt x="4774" y="1436"/>
                  <a:pt x="5152" y="1619"/>
                  <a:pt x="5501" y="1816"/>
                </a:cubicBezTo>
                <a:cubicBezTo>
                  <a:pt x="5501" y="1816"/>
                  <a:pt x="5501" y="1816"/>
                  <a:pt x="5501" y="1816"/>
                </a:cubicBezTo>
                <a:cubicBezTo>
                  <a:pt x="6033" y="2102"/>
                  <a:pt x="6495" y="2416"/>
                  <a:pt x="6915" y="2746"/>
                </a:cubicBezTo>
                <a:cubicBezTo>
                  <a:pt x="6915" y="2753"/>
                  <a:pt x="6929" y="2753"/>
                  <a:pt x="6929" y="2760"/>
                </a:cubicBezTo>
                <a:cubicBezTo>
                  <a:pt x="6985" y="2804"/>
                  <a:pt x="7041" y="2848"/>
                  <a:pt x="7097" y="2892"/>
                </a:cubicBezTo>
                <a:cubicBezTo>
                  <a:pt x="7097" y="2892"/>
                  <a:pt x="7097" y="2892"/>
                  <a:pt x="7097" y="2900"/>
                </a:cubicBezTo>
                <a:cubicBezTo>
                  <a:pt x="7447" y="3192"/>
                  <a:pt x="7741" y="3500"/>
                  <a:pt x="8007" y="3815"/>
                </a:cubicBezTo>
                <a:cubicBezTo>
                  <a:pt x="8007" y="3815"/>
                  <a:pt x="8007" y="3822"/>
                  <a:pt x="8007" y="3822"/>
                </a:cubicBezTo>
                <a:cubicBezTo>
                  <a:pt x="8301" y="4195"/>
                  <a:pt x="8539" y="4583"/>
                  <a:pt x="8693" y="4978"/>
                </a:cubicBezTo>
                <a:cubicBezTo>
                  <a:pt x="8693" y="4986"/>
                  <a:pt x="8693" y="4993"/>
                  <a:pt x="8693" y="4993"/>
                </a:cubicBezTo>
                <a:cubicBezTo>
                  <a:pt x="8707" y="5022"/>
                  <a:pt x="8721" y="5052"/>
                  <a:pt x="8735" y="5088"/>
                </a:cubicBezTo>
                <a:cubicBezTo>
                  <a:pt x="8861" y="5425"/>
                  <a:pt x="8931" y="5740"/>
                  <a:pt x="8973" y="6047"/>
                </a:cubicBezTo>
                <a:cubicBezTo>
                  <a:pt x="8987" y="6135"/>
                  <a:pt x="8987" y="6215"/>
                  <a:pt x="9001" y="6296"/>
                </a:cubicBezTo>
                <a:cubicBezTo>
                  <a:pt x="9001" y="6318"/>
                  <a:pt x="9001" y="6340"/>
                  <a:pt x="9001" y="6362"/>
                </a:cubicBezTo>
                <a:cubicBezTo>
                  <a:pt x="9001" y="6369"/>
                  <a:pt x="9001" y="6376"/>
                  <a:pt x="9001" y="6384"/>
                </a:cubicBezTo>
                <a:cubicBezTo>
                  <a:pt x="9015" y="6816"/>
                  <a:pt x="8959" y="7218"/>
                  <a:pt x="8833" y="7584"/>
                </a:cubicBezTo>
                <a:cubicBezTo>
                  <a:pt x="8833" y="7591"/>
                  <a:pt x="8833" y="7599"/>
                  <a:pt x="8819" y="7606"/>
                </a:cubicBezTo>
                <a:cubicBezTo>
                  <a:pt x="8665" y="8038"/>
                  <a:pt x="8441" y="8426"/>
                  <a:pt x="8161" y="8784"/>
                </a:cubicBezTo>
                <a:cubicBezTo>
                  <a:pt x="8161" y="8792"/>
                  <a:pt x="8147" y="8799"/>
                  <a:pt x="8147" y="8806"/>
                </a:cubicBezTo>
                <a:cubicBezTo>
                  <a:pt x="7825" y="9209"/>
                  <a:pt x="7447" y="9568"/>
                  <a:pt x="7069" y="9890"/>
                </a:cubicBezTo>
                <a:cubicBezTo>
                  <a:pt x="7069" y="9890"/>
                  <a:pt x="7069" y="9897"/>
                  <a:pt x="7055" y="9897"/>
                </a:cubicBezTo>
                <a:cubicBezTo>
                  <a:pt x="6831" y="10087"/>
                  <a:pt x="6607" y="10263"/>
                  <a:pt x="6397" y="10431"/>
                </a:cubicBezTo>
                <a:cubicBezTo>
                  <a:pt x="6215" y="10578"/>
                  <a:pt x="6033" y="10724"/>
                  <a:pt x="5865" y="10856"/>
                </a:cubicBezTo>
                <a:cubicBezTo>
                  <a:pt x="5837" y="10885"/>
                  <a:pt x="5795" y="10907"/>
                  <a:pt x="5767" y="10936"/>
                </a:cubicBezTo>
                <a:cubicBezTo>
                  <a:pt x="5767" y="10936"/>
                  <a:pt x="5753" y="10944"/>
                  <a:pt x="5753" y="10944"/>
                </a:cubicBezTo>
                <a:cubicBezTo>
                  <a:pt x="5347" y="11295"/>
                  <a:pt x="5012" y="11661"/>
                  <a:pt x="4718" y="12027"/>
                </a:cubicBezTo>
                <a:cubicBezTo>
                  <a:pt x="4662" y="12093"/>
                  <a:pt x="4620" y="12159"/>
                  <a:pt x="4564" y="12225"/>
                </a:cubicBezTo>
                <a:cubicBezTo>
                  <a:pt x="4102" y="12869"/>
                  <a:pt x="3808" y="13498"/>
                  <a:pt x="3724" y="13974"/>
                </a:cubicBezTo>
                <a:cubicBezTo>
                  <a:pt x="3710" y="14062"/>
                  <a:pt x="3696" y="14150"/>
                  <a:pt x="3696" y="14230"/>
                </a:cubicBezTo>
                <a:cubicBezTo>
                  <a:pt x="3696" y="14318"/>
                  <a:pt x="3682" y="14406"/>
                  <a:pt x="3668" y="14486"/>
                </a:cubicBezTo>
                <a:cubicBezTo>
                  <a:pt x="3570" y="15131"/>
                  <a:pt x="3178" y="15540"/>
                  <a:pt x="2352" y="15877"/>
                </a:cubicBezTo>
                <a:cubicBezTo>
                  <a:pt x="2408" y="16368"/>
                  <a:pt x="2478" y="16880"/>
                  <a:pt x="2506" y="16953"/>
                </a:cubicBezTo>
                <a:cubicBezTo>
                  <a:pt x="2590" y="17099"/>
                  <a:pt x="2352" y="17202"/>
                  <a:pt x="2184" y="17275"/>
                </a:cubicBezTo>
                <a:cubicBezTo>
                  <a:pt x="2086" y="17319"/>
                  <a:pt x="1960" y="17370"/>
                  <a:pt x="1932" y="17414"/>
                </a:cubicBezTo>
                <a:cubicBezTo>
                  <a:pt x="1932" y="17414"/>
                  <a:pt x="1932" y="17414"/>
                  <a:pt x="1932" y="17422"/>
                </a:cubicBezTo>
                <a:cubicBezTo>
                  <a:pt x="1960" y="17429"/>
                  <a:pt x="1988" y="17429"/>
                  <a:pt x="2016" y="17436"/>
                </a:cubicBezTo>
                <a:cubicBezTo>
                  <a:pt x="2072" y="17444"/>
                  <a:pt x="2142" y="17458"/>
                  <a:pt x="2198" y="17473"/>
                </a:cubicBezTo>
                <a:cubicBezTo>
                  <a:pt x="2380" y="17517"/>
                  <a:pt x="2492" y="17626"/>
                  <a:pt x="2506" y="17758"/>
                </a:cubicBezTo>
                <a:cubicBezTo>
                  <a:pt x="2520" y="17890"/>
                  <a:pt x="2422" y="18014"/>
                  <a:pt x="2226" y="18080"/>
                </a:cubicBezTo>
                <a:cubicBezTo>
                  <a:pt x="1918" y="18190"/>
                  <a:pt x="1722" y="18307"/>
                  <a:pt x="1694" y="18358"/>
                </a:cubicBezTo>
                <a:cubicBezTo>
                  <a:pt x="1722" y="18366"/>
                  <a:pt x="1778" y="18380"/>
                  <a:pt x="1820" y="18388"/>
                </a:cubicBezTo>
                <a:cubicBezTo>
                  <a:pt x="1988" y="18424"/>
                  <a:pt x="2282" y="18483"/>
                  <a:pt x="2338" y="18673"/>
                </a:cubicBezTo>
                <a:cubicBezTo>
                  <a:pt x="2408" y="18907"/>
                  <a:pt x="2058" y="19010"/>
                  <a:pt x="1876" y="19061"/>
                </a:cubicBezTo>
                <a:cubicBezTo>
                  <a:pt x="1806" y="19083"/>
                  <a:pt x="1750" y="19098"/>
                  <a:pt x="1722" y="19112"/>
                </a:cubicBezTo>
                <a:cubicBezTo>
                  <a:pt x="1680" y="19134"/>
                  <a:pt x="1694" y="19208"/>
                  <a:pt x="1736" y="19244"/>
                </a:cubicBezTo>
                <a:cubicBezTo>
                  <a:pt x="1750" y="19251"/>
                  <a:pt x="1792" y="19251"/>
                  <a:pt x="1806" y="19259"/>
                </a:cubicBezTo>
                <a:cubicBezTo>
                  <a:pt x="1974" y="19288"/>
                  <a:pt x="2366" y="19361"/>
                  <a:pt x="2324" y="19581"/>
                </a:cubicBezTo>
                <a:cubicBezTo>
                  <a:pt x="2296" y="19756"/>
                  <a:pt x="2058" y="19822"/>
                  <a:pt x="1904" y="19859"/>
                </a:cubicBezTo>
                <a:cubicBezTo>
                  <a:pt x="1876" y="19866"/>
                  <a:pt x="1862" y="19874"/>
                  <a:pt x="1834" y="19874"/>
                </a:cubicBezTo>
                <a:cubicBezTo>
                  <a:pt x="1834" y="19874"/>
                  <a:pt x="1848" y="19881"/>
                  <a:pt x="1848" y="19881"/>
                </a:cubicBezTo>
                <a:cubicBezTo>
                  <a:pt x="1974" y="19954"/>
                  <a:pt x="2142" y="20049"/>
                  <a:pt x="2156" y="20188"/>
                </a:cubicBezTo>
                <a:cubicBezTo>
                  <a:pt x="2170" y="20254"/>
                  <a:pt x="2184" y="20408"/>
                  <a:pt x="182" y="21257"/>
                </a:cubicBezTo>
                <a:lnTo>
                  <a:pt x="3416" y="21257"/>
                </a:lnTo>
                <a:lnTo>
                  <a:pt x="6761" y="21257"/>
                </a:lnTo>
                <a:cubicBezTo>
                  <a:pt x="7559" y="21257"/>
                  <a:pt x="8245" y="20942"/>
                  <a:pt x="8343" y="20525"/>
                </a:cubicBezTo>
                <a:cubicBezTo>
                  <a:pt x="8441" y="20093"/>
                  <a:pt x="8679" y="19676"/>
                  <a:pt x="9071" y="19266"/>
                </a:cubicBezTo>
                <a:cubicBezTo>
                  <a:pt x="9463" y="18856"/>
                  <a:pt x="10261" y="18585"/>
                  <a:pt x="11129" y="18585"/>
                </a:cubicBezTo>
                <a:cubicBezTo>
                  <a:pt x="12683" y="18578"/>
                  <a:pt x="14223" y="18571"/>
                  <a:pt x="15763" y="18571"/>
                </a:cubicBezTo>
                <a:cubicBezTo>
                  <a:pt x="17008" y="18439"/>
                  <a:pt x="17820" y="18139"/>
                  <a:pt x="18408" y="17641"/>
                </a:cubicBezTo>
                <a:cubicBezTo>
                  <a:pt x="18996" y="17129"/>
                  <a:pt x="18282" y="16448"/>
                  <a:pt x="17918" y="15797"/>
                </a:cubicBezTo>
                <a:cubicBezTo>
                  <a:pt x="17666" y="15372"/>
                  <a:pt x="18380" y="15028"/>
                  <a:pt x="18884" y="14735"/>
                </a:cubicBezTo>
                <a:cubicBezTo>
                  <a:pt x="19360" y="14428"/>
                  <a:pt x="17890" y="14098"/>
                  <a:pt x="18296" y="13930"/>
                </a:cubicBezTo>
                <a:cubicBezTo>
                  <a:pt x="18688" y="13762"/>
                  <a:pt x="19122" y="13659"/>
                  <a:pt x="19192" y="13396"/>
                </a:cubicBezTo>
                <a:cubicBezTo>
                  <a:pt x="19262" y="13088"/>
                  <a:pt x="18506" y="12920"/>
                  <a:pt x="18492" y="12583"/>
                </a:cubicBezTo>
                <a:cubicBezTo>
                  <a:pt x="18422" y="12378"/>
                  <a:pt x="18072" y="12100"/>
                  <a:pt x="18324" y="11932"/>
                </a:cubicBezTo>
                <a:cubicBezTo>
                  <a:pt x="18674" y="11705"/>
                  <a:pt x="19262" y="11771"/>
                  <a:pt x="19794" y="11683"/>
                </a:cubicBezTo>
                <a:cubicBezTo>
                  <a:pt x="20452" y="11485"/>
                  <a:pt x="21600" y="11302"/>
                  <a:pt x="21432" y="10797"/>
                </a:cubicBezTo>
                <a:close/>
              </a:path>
            </a:pathLst>
          </a:custGeom>
          <a:solidFill>
            <a:srgbClr val="9BBB5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7208482-F399-457C-9A70-D6268DC1DC68}"/>
              </a:ext>
            </a:extLst>
          </p:cNvPr>
          <p:cNvSpPr txBox="1"/>
          <p:nvPr/>
        </p:nvSpPr>
        <p:spPr>
          <a:xfrm>
            <a:off x="479093" y="2739956"/>
            <a:ext cx="2516560" cy="369331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Gli interventi antiriciclaggio sono eseguiti in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fattiva e proficua collaborazione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 il soggetto destinatario assicurando un costante contraddittorio.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Nella verbalizzazione sono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sempre formalizzate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le dichiarazioni, osservazioni e/o motivazioni rilasciate dalla parte.</a:t>
            </a: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AE6449CB-83DC-4581-AF96-AE0CC0FC3A17}"/>
              </a:ext>
            </a:extLst>
          </p:cNvPr>
          <p:cNvSpPr txBox="1"/>
          <p:nvPr/>
        </p:nvSpPr>
        <p:spPr>
          <a:xfrm>
            <a:off x="9279171" y="3016954"/>
            <a:ext cx="2569321" cy="286232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 necessità di assicurare un’effettiva collaborazione, oltre ad assolvere a una funzione garantista, è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aderente alle previsioni del D.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Lgs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 231/2007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secondo cui gli adempimenti a carico degli operatori sono assolti in funzione del rischio in concreto rilevato.</a:t>
            </a:r>
          </a:p>
        </p:txBody>
      </p:sp>
    </p:spTree>
    <p:extLst>
      <p:ext uri="{BB962C8B-B14F-4D97-AF65-F5344CB8AC3E}">
        <p14:creationId xmlns:p14="http://schemas.microsoft.com/office/powerpoint/2010/main" val="17299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C8BB0-FD2C-A044-FA28-7A992C844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2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557315D-C713-77BE-8782-49527E45C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DD6F9B5-23C0-C622-3DDA-E1C97E52CD41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D8077AED-0F71-D306-7435-A0E8BB66BADB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AFD3379-BE52-59C1-E52D-17480DE47E37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D752C9C-EBC7-2914-7E06-64AF1BEFDB9A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7A7393D6-E8B3-60A4-20C3-B03A43EC777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grpSp>
        <p:nvGrpSpPr>
          <p:cNvPr id="8" name="Group 16">
            <a:extLst>
              <a:ext uri="{FF2B5EF4-FFF2-40B4-BE49-F238E27FC236}">
                <a16:creationId xmlns:a16="http://schemas.microsoft.com/office/drawing/2014/main" id="{EC73548E-5BA9-95D8-9BFA-F00856CB2F33}"/>
              </a:ext>
            </a:extLst>
          </p:cNvPr>
          <p:cNvGrpSpPr/>
          <p:nvPr/>
        </p:nvGrpSpPr>
        <p:grpSpPr>
          <a:xfrm>
            <a:off x="3796037" y="1848209"/>
            <a:ext cx="4348597" cy="4354979"/>
            <a:chOff x="3900214" y="1150529"/>
            <a:chExt cx="4151626" cy="415771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05A9F04-D4BE-BF76-7D93-C4F2EF422223}"/>
                </a:ext>
              </a:extLst>
            </p:cNvPr>
            <p:cNvSpPr/>
            <p:nvPr/>
          </p:nvSpPr>
          <p:spPr>
            <a:xfrm>
              <a:off x="6137122" y="2428384"/>
              <a:ext cx="1914718" cy="2879864"/>
            </a:xfrm>
            <a:custGeom>
              <a:avLst/>
              <a:gdLst>
                <a:gd name="connsiteX0" fmla="*/ 69268 w 215051"/>
                <a:gd name="connsiteY0" fmla="*/ 321168 h 323451"/>
                <a:gd name="connsiteX1" fmla="*/ 128103 w 215051"/>
                <a:gd name="connsiteY1" fmla="*/ 263487 h 323451"/>
                <a:gd name="connsiteX2" fmla="*/ 103178 w 215051"/>
                <a:gd name="connsiteY2" fmla="*/ 263487 h 323451"/>
                <a:gd name="connsiteX3" fmla="*/ 95933 w 215051"/>
                <a:gd name="connsiteY3" fmla="*/ 255660 h 323451"/>
                <a:gd name="connsiteX4" fmla="*/ 96802 w 215051"/>
                <a:gd name="connsiteY4" fmla="*/ 166095 h 323451"/>
                <a:gd name="connsiteX5" fmla="*/ 203168 w 215051"/>
                <a:gd name="connsiteY5" fmla="*/ 5224 h 323451"/>
                <a:gd name="connsiteX6" fmla="*/ 215051 w 215051"/>
                <a:gd name="connsiteY6" fmla="*/ 7 h 323451"/>
                <a:gd name="connsiteX7" fmla="*/ 215051 w 215051"/>
                <a:gd name="connsiteY7" fmla="*/ 7 h 323451"/>
                <a:gd name="connsiteX8" fmla="*/ 33330 w 215051"/>
                <a:gd name="connsiteY8" fmla="*/ 177979 h 323451"/>
                <a:gd name="connsiteX9" fmla="*/ 32461 w 215051"/>
                <a:gd name="connsiteY9" fmla="*/ 255081 h 323451"/>
                <a:gd name="connsiteX10" fmla="*/ 24925 w 215051"/>
                <a:gd name="connsiteY10" fmla="*/ 262327 h 323451"/>
                <a:gd name="connsiteX11" fmla="*/ 0 w 215051"/>
                <a:gd name="connsiteY11" fmla="*/ 262327 h 323451"/>
                <a:gd name="connsiteX12" fmla="*/ 57675 w 215051"/>
                <a:gd name="connsiteY12" fmla="*/ 321168 h 323451"/>
                <a:gd name="connsiteX13" fmla="*/ 68399 w 215051"/>
                <a:gd name="connsiteY13" fmla="*/ 321168 h 32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051" h="323451">
                  <a:moveTo>
                    <a:pt x="69268" y="321168"/>
                  </a:moveTo>
                  <a:lnTo>
                    <a:pt x="128103" y="263487"/>
                  </a:lnTo>
                  <a:lnTo>
                    <a:pt x="103178" y="263487"/>
                  </a:lnTo>
                  <a:cubicBezTo>
                    <a:pt x="99121" y="263487"/>
                    <a:pt x="95933" y="260008"/>
                    <a:pt x="95933" y="255660"/>
                  </a:cubicBezTo>
                  <a:lnTo>
                    <a:pt x="96802" y="166095"/>
                  </a:lnTo>
                  <a:cubicBezTo>
                    <a:pt x="97382" y="96239"/>
                    <a:pt x="139116" y="33341"/>
                    <a:pt x="203168" y="5224"/>
                  </a:cubicBezTo>
                  <a:lnTo>
                    <a:pt x="215051" y="7"/>
                  </a:lnTo>
                  <a:lnTo>
                    <a:pt x="215051" y="7"/>
                  </a:lnTo>
                  <a:cubicBezTo>
                    <a:pt x="115641" y="-862"/>
                    <a:pt x="34489" y="78848"/>
                    <a:pt x="33330" y="177979"/>
                  </a:cubicBezTo>
                  <a:lnTo>
                    <a:pt x="32461" y="255081"/>
                  </a:lnTo>
                  <a:cubicBezTo>
                    <a:pt x="32461" y="259139"/>
                    <a:pt x="28983" y="262327"/>
                    <a:pt x="24925" y="262327"/>
                  </a:cubicBezTo>
                  <a:lnTo>
                    <a:pt x="0" y="262327"/>
                  </a:lnTo>
                  <a:cubicBezTo>
                    <a:pt x="0" y="262327"/>
                    <a:pt x="57675" y="321168"/>
                    <a:pt x="57675" y="321168"/>
                  </a:cubicBezTo>
                  <a:cubicBezTo>
                    <a:pt x="60574" y="324066"/>
                    <a:pt x="65501" y="324356"/>
                    <a:pt x="68399" y="321168"/>
                  </a:cubicBezTo>
                  <a:close/>
                </a:path>
              </a:pathLst>
            </a:custGeom>
            <a:solidFill>
              <a:srgbClr val="92D05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DA57B45-F4DC-FFEA-4371-BF8DB3965DEF}"/>
                </a:ext>
              </a:extLst>
            </p:cNvPr>
            <p:cNvSpPr/>
            <p:nvPr/>
          </p:nvSpPr>
          <p:spPr>
            <a:xfrm>
              <a:off x="3900214" y="2355787"/>
              <a:ext cx="1992571" cy="2854302"/>
            </a:xfrm>
            <a:custGeom>
              <a:avLst/>
              <a:gdLst>
                <a:gd name="connsiteX0" fmla="*/ 0 w 223795"/>
                <a:gd name="connsiteY0" fmla="*/ 26957 h 320580"/>
                <a:gd name="connsiteX1" fmla="*/ 17969 w 223795"/>
                <a:gd name="connsiteY1" fmla="*/ 107537 h 320580"/>
                <a:gd name="connsiteX2" fmla="*/ 31301 w 223795"/>
                <a:gd name="connsiteY2" fmla="*/ 86667 h 320580"/>
                <a:gd name="connsiteX3" fmla="*/ 41445 w 223795"/>
                <a:gd name="connsiteY3" fmla="*/ 84348 h 320580"/>
                <a:gd name="connsiteX4" fmla="*/ 117090 w 223795"/>
                <a:gd name="connsiteY4" fmla="*/ 132464 h 320580"/>
                <a:gd name="connsiteX5" fmla="*/ 197371 w 223795"/>
                <a:gd name="connsiteY5" fmla="*/ 307827 h 320580"/>
                <a:gd name="connsiteX6" fmla="*/ 195633 w 223795"/>
                <a:gd name="connsiteY6" fmla="*/ 320581 h 320580"/>
                <a:gd name="connsiteX7" fmla="*/ 195633 w 223795"/>
                <a:gd name="connsiteY7" fmla="*/ 320581 h 320580"/>
                <a:gd name="connsiteX8" fmla="*/ 140566 w 223795"/>
                <a:gd name="connsiteY8" fmla="*/ 72464 h 320580"/>
                <a:gd name="connsiteX9" fmla="*/ 75645 w 223795"/>
                <a:gd name="connsiteY9" fmla="*/ 31014 h 320580"/>
                <a:gd name="connsiteX10" fmla="*/ 73326 w 223795"/>
                <a:gd name="connsiteY10" fmla="*/ 20870 h 320580"/>
                <a:gd name="connsiteX11" fmla="*/ 86658 w 223795"/>
                <a:gd name="connsiteY11" fmla="*/ 0 h 320580"/>
                <a:gd name="connsiteX12" fmla="*/ 6086 w 223795"/>
                <a:gd name="connsiteY12" fmla="*/ 17971 h 320580"/>
                <a:gd name="connsiteX13" fmla="*/ 290 w 223795"/>
                <a:gd name="connsiteY13" fmla="*/ 27246 h 3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795" h="320580">
                  <a:moveTo>
                    <a:pt x="0" y="26957"/>
                  </a:moveTo>
                  <a:lnTo>
                    <a:pt x="17969" y="107537"/>
                  </a:lnTo>
                  <a:lnTo>
                    <a:pt x="31301" y="86667"/>
                  </a:lnTo>
                  <a:cubicBezTo>
                    <a:pt x="33620" y="83189"/>
                    <a:pt x="37967" y="82319"/>
                    <a:pt x="41445" y="84348"/>
                  </a:cubicBezTo>
                  <a:lnTo>
                    <a:pt x="117090" y="132464"/>
                  </a:lnTo>
                  <a:cubicBezTo>
                    <a:pt x="175924" y="169856"/>
                    <a:pt x="207515" y="238552"/>
                    <a:pt x="197371" y="307827"/>
                  </a:cubicBezTo>
                  <a:lnTo>
                    <a:pt x="195633" y="320581"/>
                  </a:lnTo>
                  <a:lnTo>
                    <a:pt x="195633" y="320581"/>
                  </a:lnTo>
                  <a:cubicBezTo>
                    <a:pt x="248961" y="236812"/>
                    <a:pt x="224325" y="125798"/>
                    <a:pt x="140566" y="72464"/>
                  </a:cubicBezTo>
                  <a:lnTo>
                    <a:pt x="75645" y="31014"/>
                  </a:lnTo>
                  <a:cubicBezTo>
                    <a:pt x="72167" y="28696"/>
                    <a:pt x="71297" y="24348"/>
                    <a:pt x="73326" y="20870"/>
                  </a:cubicBezTo>
                  <a:lnTo>
                    <a:pt x="86658" y="0"/>
                  </a:lnTo>
                  <a:lnTo>
                    <a:pt x="6086" y="17971"/>
                  </a:lnTo>
                  <a:cubicBezTo>
                    <a:pt x="2029" y="18841"/>
                    <a:pt x="-580" y="22899"/>
                    <a:pt x="290" y="2724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A046D61-F313-FD81-40DA-F8040D091DD0}"/>
                </a:ext>
              </a:extLst>
            </p:cNvPr>
            <p:cNvSpPr/>
            <p:nvPr/>
          </p:nvSpPr>
          <p:spPr>
            <a:xfrm>
              <a:off x="4504484" y="1150529"/>
              <a:ext cx="3183030" cy="1260975"/>
            </a:xfrm>
            <a:custGeom>
              <a:avLst/>
              <a:gdLst>
                <a:gd name="connsiteX0" fmla="*/ 352718 w 357501"/>
                <a:gd name="connsiteY0" fmla="*/ 26667 h 141626"/>
                <a:gd name="connsiteX1" fmla="*/ 274465 w 357501"/>
                <a:gd name="connsiteY1" fmla="*/ 0 h 141626"/>
                <a:gd name="connsiteX2" fmla="*/ 285479 w 357501"/>
                <a:gd name="connsiteY2" fmla="*/ 22319 h 141626"/>
                <a:gd name="connsiteX3" fmla="*/ 282000 w 357501"/>
                <a:gd name="connsiteY3" fmla="*/ 32174 h 141626"/>
                <a:gd name="connsiteX4" fmla="*/ 201429 w 357501"/>
                <a:gd name="connsiteY4" fmla="*/ 71595 h 141626"/>
                <a:gd name="connsiteX5" fmla="*/ 9854 w 357501"/>
                <a:gd name="connsiteY5" fmla="*/ 48986 h 141626"/>
                <a:gd name="connsiteX6" fmla="*/ 0 w 357501"/>
                <a:gd name="connsiteY6" fmla="*/ 40870 h 141626"/>
                <a:gd name="connsiteX7" fmla="*/ 0 w 357501"/>
                <a:gd name="connsiteY7" fmla="*/ 40870 h 141626"/>
                <a:gd name="connsiteX8" fmla="*/ 240556 w 357501"/>
                <a:gd name="connsiteY8" fmla="*/ 123189 h 141626"/>
                <a:gd name="connsiteX9" fmla="*/ 309534 w 357501"/>
                <a:gd name="connsiteY9" fmla="*/ 89276 h 141626"/>
                <a:gd name="connsiteX10" fmla="*/ 319388 w 357501"/>
                <a:gd name="connsiteY10" fmla="*/ 92754 h 141626"/>
                <a:gd name="connsiteX11" fmla="*/ 330402 w 357501"/>
                <a:gd name="connsiteY11" fmla="*/ 115073 h 141626"/>
                <a:gd name="connsiteX12" fmla="*/ 357065 w 357501"/>
                <a:gd name="connsiteY12" fmla="*/ 36812 h 141626"/>
                <a:gd name="connsiteX13" fmla="*/ 352428 w 357501"/>
                <a:gd name="connsiteY13" fmla="*/ 26957 h 14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501" h="141626">
                  <a:moveTo>
                    <a:pt x="352718" y="26667"/>
                  </a:moveTo>
                  <a:lnTo>
                    <a:pt x="274465" y="0"/>
                  </a:lnTo>
                  <a:lnTo>
                    <a:pt x="285479" y="22319"/>
                  </a:lnTo>
                  <a:cubicBezTo>
                    <a:pt x="287218" y="26087"/>
                    <a:pt x="285479" y="30435"/>
                    <a:pt x="282000" y="32174"/>
                  </a:cubicBezTo>
                  <a:lnTo>
                    <a:pt x="201429" y="71595"/>
                  </a:lnTo>
                  <a:cubicBezTo>
                    <a:pt x="138827" y="102319"/>
                    <a:pt x="63762" y="93624"/>
                    <a:pt x="9854" y="48986"/>
                  </a:cubicBezTo>
                  <a:lnTo>
                    <a:pt x="0" y="40870"/>
                  </a:lnTo>
                  <a:lnTo>
                    <a:pt x="0" y="40870"/>
                  </a:lnTo>
                  <a:cubicBezTo>
                    <a:pt x="43764" y="130145"/>
                    <a:pt x="151579" y="166957"/>
                    <a:pt x="240556" y="123189"/>
                  </a:cubicBezTo>
                  <a:lnTo>
                    <a:pt x="309534" y="89276"/>
                  </a:lnTo>
                  <a:cubicBezTo>
                    <a:pt x="313302" y="87537"/>
                    <a:pt x="317649" y="89276"/>
                    <a:pt x="319388" y="92754"/>
                  </a:cubicBezTo>
                  <a:lnTo>
                    <a:pt x="330402" y="115073"/>
                  </a:lnTo>
                  <a:lnTo>
                    <a:pt x="357065" y="36812"/>
                  </a:lnTo>
                  <a:cubicBezTo>
                    <a:pt x="358515" y="32754"/>
                    <a:pt x="356196" y="28406"/>
                    <a:pt x="352428" y="26957"/>
                  </a:cubicBez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7715914-9113-37FF-36D3-CD1CDA8FA3AE}"/>
              </a:ext>
            </a:extLst>
          </p:cNvPr>
          <p:cNvSpPr txBox="1"/>
          <p:nvPr/>
        </p:nvSpPr>
        <p:spPr>
          <a:xfrm>
            <a:off x="3955483" y="3288881"/>
            <a:ext cx="385532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D. Lgs. 25 maggio 2017, n. 90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908286-61EF-ED43-C347-36D31FD2AC33}"/>
              </a:ext>
            </a:extLst>
          </p:cNvPr>
          <p:cNvSpPr txBox="1"/>
          <p:nvPr/>
        </p:nvSpPr>
        <p:spPr>
          <a:xfrm>
            <a:off x="143396" y="3288881"/>
            <a:ext cx="35455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itchFamily="34" charset="0"/>
                <a:cs typeface="Arial" pitchFamily="34" charset="0"/>
              </a:rPr>
              <a:t>adozione di sistemi sanzionatori basati su misure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effettive</a:t>
            </a:r>
            <a:r>
              <a:rPr lang="it-IT" dirty="0"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proporzionate</a:t>
            </a:r>
            <a:r>
              <a:rPr lang="it-IT" dirty="0">
                <a:latin typeface="Arial" pitchFamily="34" charset="0"/>
                <a:cs typeface="Arial" pitchFamily="34" charset="0"/>
              </a:rPr>
              <a:t> 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dissuasive</a:t>
            </a:r>
            <a:r>
              <a:rPr lang="it-IT" dirty="0">
                <a:latin typeface="Arial" pitchFamily="34" charset="0"/>
                <a:cs typeface="Arial" pitchFamily="34" charset="0"/>
              </a:rPr>
              <a:t>, da applicare nei confronti delle persone fisiche e delle persone giuridiche responsabili delle violazioni, nonché agli organi di controllo degli enti che, con la loro condotta negligente o omissiva, abbiano agevolato o comunque reso possibile l’illecito.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F2D8B2-A313-37FB-1AF6-F74AB5BA46C7}"/>
              </a:ext>
            </a:extLst>
          </p:cNvPr>
          <p:cNvSpPr txBox="1"/>
          <p:nvPr/>
        </p:nvSpPr>
        <p:spPr>
          <a:xfrm>
            <a:off x="5369092" y="6263300"/>
            <a:ext cx="3545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Arial" pitchFamily="34" charset="0"/>
                <a:cs typeface="Arial" pitchFamily="34" charset="0"/>
              </a:rPr>
              <a:t>In vigore dal 4 luglio 2017</a:t>
            </a:r>
            <a:endParaRPr lang="it-IT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647C1C-A8F7-B5DF-C7CD-D7785E4D4ECA}"/>
              </a:ext>
            </a:extLst>
          </p:cNvPr>
          <p:cNvSpPr txBox="1"/>
          <p:nvPr/>
        </p:nvSpPr>
        <p:spPr>
          <a:xfrm>
            <a:off x="8333299" y="1837752"/>
            <a:ext cx="35455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itchFamily="34" charset="0"/>
                <a:cs typeface="Arial" pitchFamily="34" charset="0"/>
              </a:rPr>
              <a:t>le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fattispecie penali</a:t>
            </a:r>
            <a:r>
              <a:rPr lang="it-IT" dirty="0">
                <a:latin typeface="Arial" pitchFamily="34" charset="0"/>
                <a:cs typeface="Arial" pitchFamily="34" charset="0"/>
              </a:rPr>
              <a:t>, contenute nell’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art. 55</a:t>
            </a:r>
            <a:r>
              <a:rPr lang="it-IT" dirty="0">
                <a:latin typeface="Arial" pitchFamily="34" charset="0"/>
                <a:cs typeface="Arial" pitchFamily="34" charset="0"/>
              </a:rPr>
              <a:t>, sono circoscritte alle sole condotte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grave violazione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degli obblighi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adeguata verifica</a:t>
            </a:r>
            <a:r>
              <a:rPr lang="it-IT" dirty="0">
                <a:latin typeface="Arial" pitchFamily="34" charset="0"/>
                <a:cs typeface="Arial" pitchFamily="34" charset="0"/>
              </a:rPr>
              <a:t> e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conservazione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, perpetrate attraverso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frode</a:t>
            </a:r>
            <a:r>
              <a:rPr lang="it-IT" dirty="0">
                <a:latin typeface="Arial" pitchFamily="34" charset="0"/>
                <a:cs typeface="Arial" pitchFamily="34" charset="0"/>
              </a:rPr>
              <a:t> 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falsificazione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, nonché del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divieto di comunicazione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dell’avvenuta segnalazione.</a:t>
            </a:r>
          </a:p>
          <a:p>
            <a:pPr algn="just"/>
            <a:r>
              <a:rPr lang="it-IT" dirty="0">
                <a:latin typeface="Arial" pitchFamily="34" charset="0"/>
                <a:cs typeface="Arial" pitchFamily="34" charset="0"/>
              </a:rPr>
              <a:t>La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disciplina sanzionatoria</a:t>
            </a:r>
            <a:r>
              <a:rPr lang="it-IT" dirty="0">
                <a:latin typeface="Arial" pitchFamily="34" charset="0"/>
                <a:cs typeface="Arial" pitchFamily="34" charset="0"/>
              </a:rPr>
              <a:t> di carattere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amministrativo</a:t>
            </a:r>
            <a:r>
              <a:rPr lang="it-IT" dirty="0">
                <a:latin typeface="Arial" pitchFamily="34" charset="0"/>
                <a:cs typeface="Arial" pitchFamily="34" charset="0"/>
              </a:rPr>
              <a:t> è, invece, contenuta negli articoli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da 56 a 69</a:t>
            </a:r>
            <a:r>
              <a:rPr lang="it-IT" dirty="0">
                <a:latin typeface="Arial" pitchFamily="34" charset="0"/>
                <a:cs typeface="Arial" pitchFamily="34" charset="0"/>
              </a:rPr>
              <a:t> del D. Lgs. n. 231/2007.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9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B9666-AC8F-CC7C-CABD-DB9E9D59C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13" y="71438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14B8D7A-9A00-0B0A-19C1-08761AF2E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EE7D87B-2B7F-DE2A-7F3C-4DCA335CFEC0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02F0C61-C336-2435-EE72-96C42EC38118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FF1CB1-4893-130C-E935-7D4FCDE91C7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0E78A7E-2CAA-840E-4402-FBA32F371678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9A93F40-8DEB-C3BF-40B5-3D51587083A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26699EDC-BD9A-837F-6182-C694DFE0831C}"/>
              </a:ext>
            </a:extLst>
          </p:cNvPr>
          <p:cNvSpPr txBox="1">
            <a:spLocks/>
          </p:cNvSpPr>
          <p:nvPr/>
        </p:nvSpPr>
        <p:spPr bwMode="auto">
          <a:xfrm>
            <a:off x="547806" y="1789559"/>
            <a:ext cx="11096387" cy="45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Più nel dettaglio, l’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art. 55 </a:t>
            </a:r>
            <a:r>
              <a:rPr lang="it-IT" dirty="0">
                <a:latin typeface="Arial" pitchFamily="34" charset="0"/>
                <a:cs typeface="Arial" pitchFamily="34" charset="0"/>
              </a:rPr>
              <a:t>in esame prevede le seguenti </a:t>
            </a:r>
            <a:r>
              <a:rPr lang="it-IT" b="1" u="sng" dirty="0">
                <a:latin typeface="Arial" pitchFamily="34" charset="0"/>
                <a:cs typeface="Arial" pitchFamily="34" charset="0"/>
              </a:rPr>
              <a:t>sanzioni penali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: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it-IT" b="1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  <a:tabLst>
                <a:tab pos="6050756" algn="l"/>
                <a:tab pos="6117431" algn="l"/>
              </a:tabLst>
            </a:pPr>
            <a:r>
              <a:rPr lang="it-IT" b="1" dirty="0">
                <a:latin typeface="Arial" pitchFamily="34" charset="0"/>
                <a:cs typeface="Arial" pitchFamily="34" charset="0"/>
              </a:rPr>
              <a:t>reclusione da 6 mesi a 3 anni </a:t>
            </a:r>
            <a:r>
              <a:rPr lang="it-IT" dirty="0">
                <a:latin typeface="Arial" pitchFamily="34" charset="0"/>
                <a:cs typeface="Arial" pitchFamily="34" charset="0"/>
              </a:rPr>
              <a:t>e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multa da 10.000 a 30.000 euro</a:t>
            </a:r>
            <a:r>
              <a:rPr lang="it-IT" dirty="0">
                <a:latin typeface="Arial" pitchFamily="34" charset="0"/>
                <a:cs typeface="Arial" pitchFamily="34" charset="0"/>
              </a:rPr>
              <a:t>, a carico del soggetto che, in sede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adeguata verifica</a:t>
            </a:r>
            <a:r>
              <a:rPr lang="it-IT" dirty="0">
                <a:latin typeface="Arial" pitchFamily="34" charset="0"/>
                <a:cs typeface="Arial" pitchFamily="34" charset="0"/>
              </a:rPr>
              <a:t> della clientela,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falsifica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dati</a:t>
            </a:r>
            <a:r>
              <a:rPr lang="it-IT" dirty="0">
                <a:latin typeface="Arial" pitchFamily="34" charset="0"/>
                <a:cs typeface="Arial" pitchFamily="34" charset="0"/>
              </a:rPr>
              <a:t> ed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informazioni</a:t>
            </a:r>
            <a:r>
              <a:rPr lang="it-IT" dirty="0">
                <a:latin typeface="Arial" pitchFamily="34" charset="0"/>
                <a:cs typeface="Arial" pitchFamily="34" charset="0"/>
              </a:rPr>
              <a:t> relativi al cliente, al titolare effettivo, all’esecutore, allo scopo o alla natura del rapporto, della prestazione o dell’operazione. Alla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stessa pena</a:t>
            </a:r>
            <a:r>
              <a:rPr lang="it-IT" dirty="0">
                <a:latin typeface="Arial" pitchFamily="34" charset="0"/>
                <a:cs typeface="Arial" pitchFamily="34" charset="0"/>
              </a:rPr>
              <a:t> soggiace chi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utilizza</a:t>
            </a:r>
            <a:r>
              <a:rPr lang="it-IT" dirty="0">
                <a:latin typeface="Arial" pitchFamily="34" charset="0"/>
                <a:cs typeface="Arial" pitchFamily="34" charset="0"/>
              </a:rPr>
              <a:t> tali dati ed informazioni;</a:t>
            </a:r>
          </a:p>
          <a:p>
            <a:pPr lvl="0"/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reclusione da 6 mesi a 3 anni </a:t>
            </a:r>
            <a:r>
              <a:rPr lang="it-IT" dirty="0">
                <a:latin typeface="Arial" pitchFamily="34" charset="0"/>
                <a:cs typeface="Arial" pitchFamily="34" charset="0"/>
              </a:rPr>
              <a:t>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multa da 10.000 a 30.000 euro</a:t>
            </a:r>
            <a:r>
              <a:rPr lang="it-IT" dirty="0">
                <a:latin typeface="Arial" pitchFamily="34" charset="0"/>
                <a:cs typeface="Arial" pitchFamily="34" charset="0"/>
              </a:rPr>
              <a:t>, per chiunque tenuto agli obblighi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conservazione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acquisisce</a:t>
            </a:r>
            <a:r>
              <a:rPr lang="it-IT" dirty="0">
                <a:latin typeface="Arial" pitchFamily="34" charset="0"/>
                <a:cs typeface="Arial" pitchFamily="34" charset="0"/>
              </a:rPr>
              <a:t> 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conserva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dati falsi</a:t>
            </a:r>
            <a:r>
              <a:rPr lang="it-IT" dirty="0">
                <a:latin typeface="Arial" pitchFamily="34" charset="0"/>
                <a:cs typeface="Arial" pitchFamily="34" charset="0"/>
              </a:rPr>
              <a:t> 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informazioni non veritiere </a:t>
            </a:r>
            <a:r>
              <a:rPr lang="it-IT" dirty="0">
                <a:latin typeface="Arial" pitchFamily="34" charset="0"/>
                <a:cs typeface="Arial" pitchFamily="34" charset="0"/>
              </a:rPr>
              <a:t>relativi al cliente, al titolare effettivo, all’esecutore, allo scopo o alla natura del rapporto, della prestazione o dell’operazione, ovvero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si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avvale</a:t>
            </a:r>
            <a:r>
              <a:rPr lang="it-IT" dirty="0">
                <a:latin typeface="Arial" pitchFamily="34" charset="0"/>
                <a:cs typeface="Arial" pitchFamily="34" charset="0"/>
              </a:rPr>
              <a:t>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mezzi fraudolenti</a:t>
            </a:r>
            <a:r>
              <a:rPr lang="it-IT" dirty="0">
                <a:latin typeface="Arial" pitchFamily="34" charset="0"/>
                <a:cs typeface="Arial" pitchFamily="34" charset="0"/>
              </a:rPr>
              <a:t> per pregiudicarne la corretta conservazione;</a:t>
            </a:r>
          </a:p>
          <a:p>
            <a:pPr marL="198835" indent="-198835" algn="just">
              <a:buFont typeface="Wingdings" pitchFamily="2" charset="2"/>
              <a:buChar char="Ø"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reclusione da 6 mesi a 3 anni </a:t>
            </a:r>
            <a:r>
              <a:rPr lang="it-IT" dirty="0">
                <a:latin typeface="Arial" pitchFamily="34" charset="0"/>
                <a:cs typeface="Arial" pitchFamily="34" charset="0"/>
              </a:rPr>
              <a:t>e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multa da 10.000 a 30.000 euro</a:t>
            </a:r>
            <a:r>
              <a:rPr lang="it-IT" dirty="0">
                <a:latin typeface="Arial" pitchFamily="34" charset="0"/>
                <a:cs typeface="Arial" pitchFamily="34" charset="0"/>
              </a:rPr>
              <a:t>, per la condotta del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soggetto</a:t>
            </a:r>
            <a:r>
              <a:rPr lang="it-IT" dirty="0">
                <a:latin typeface="Arial" pitchFamily="34" charset="0"/>
                <a:cs typeface="Arial" pitchFamily="34" charset="0"/>
              </a:rPr>
              <a:t> che, tenuto a fornire gli elementi necessari per il corretto adempimento dell’obbligo di adeguata verifica della clientela,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fornisce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dati falsi</a:t>
            </a:r>
            <a:r>
              <a:rPr lang="it-IT" dirty="0">
                <a:latin typeface="Arial" pitchFamily="34" charset="0"/>
                <a:cs typeface="Arial" pitchFamily="34" charset="0"/>
              </a:rPr>
              <a:t> 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informazioni non veritiere</a:t>
            </a:r>
            <a:r>
              <a:rPr lang="it-IT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98835" indent="-198835" algn="just">
              <a:buFont typeface="Wingdings" pitchFamily="2" charset="2"/>
              <a:buChar char="Ø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arresto da 6 mesi a 1 anno </a:t>
            </a:r>
            <a:r>
              <a:rPr lang="it-IT" dirty="0">
                <a:latin typeface="Arial" pitchFamily="34" charset="0"/>
                <a:cs typeface="Arial" pitchFamily="34" charset="0"/>
              </a:rPr>
              <a:t>e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ammenda da 5.000 a 30.000 euro</a:t>
            </a:r>
            <a:r>
              <a:rPr lang="it-IT" dirty="0">
                <a:latin typeface="Arial" pitchFamily="34" charset="0"/>
                <a:cs typeface="Arial" pitchFamily="34" charset="0"/>
              </a:rPr>
              <a:t>, in caso di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violazione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del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divieto di comunicazione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dell’avvenuta effettuazione di una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segnalazione di operazione sospetta</a:t>
            </a:r>
            <a:r>
              <a:rPr lang="it-IT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98835" indent="-198835" algn="just">
              <a:buFont typeface="Wingdings" pitchFamily="2" charset="2"/>
              <a:buChar char="Ø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57175" indent="-257175" algn="ctr">
              <a:lnSpc>
                <a:spcPct val="150000"/>
              </a:lnSpc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257175" indent="-257175" algn="ctr">
              <a:lnSpc>
                <a:spcPct val="150000"/>
              </a:lnSpc>
            </a:pPr>
            <a:endParaRPr lang="it-IT" altLang="it-IT" sz="1500" dirty="0">
              <a:solidFill>
                <a:srgbClr val="234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14532-0E4E-7184-BCF9-EFD9915EF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2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64D0DAD-FB4E-A1B4-30CD-B2EC0FCE7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583412E0-8AEF-E3B3-B17F-E80C88570D87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DF57CCCF-A254-2AE2-9FFC-53B7EC36E502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9D0B828-6B8E-35B1-803C-86C0F604588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E260C9E4-E0F8-6BF8-1422-14D70B52D260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BACCCC0F-39F1-4886-12F7-65D5505627D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DAA8E-857C-B294-55BD-850FB4ACD6EE}"/>
              </a:ext>
            </a:extLst>
          </p:cNvPr>
          <p:cNvSpPr txBox="1"/>
          <p:nvPr/>
        </p:nvSpPr>
        <p:spPr>
          <a:xfrm>
            <a:off x="422563" y="2537002"/>
            <a:ext cx="113468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Oltre alla disciplina sanzionatoria specificamente riservata ai soggetti convenzionati e agenti di prestatori di servizi di pagamento (art. 61), ai soggetti obbligati vigilati (art. 62) e ai distributori ed esercenti nel comparto del gioco (art. 64), sono previste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sanzioni amministrative pecuniarie </a:t>
            </a:r>
            <a:r>
              <a:rPr lang="it-IT" dirty="0">
                <a:latin typeface="Arial" pitchFamily="34" charset="0"/>
                <a:cs typeface="Arial" pitchFamily="34" charset="0"/>
              </a:rPr>
              <a:t>in relazione all’inosservanza degli obblighi di:</a:t>
            </a:r>
          </a:p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adeguata verifica</a:t>
            </a:r>
            <a:r>
              <a:rPr lang="it-IT" dirty="0">
                <a:latin typeface="Arial" pitchFamily="34" charset="0"/>
                <a:cs typeface="Arial" pitchFamily="34" charset="0"/>
              </a:rPr>
              <a:t> ed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astensione</a:t>
            </a:r>
            <a:r>
              <a:rPr lang="it-IT" dirty="0">
                <a:latin typeface="Arial" pitchFamily="34" charset="0"/>
                <a:cs typeface="Arial" pitchFamily="34" charset="0"/>
              </a:rPr>
              <a:t> (art. 56);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conservazione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(art. 57);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segnalazione di operazioni sospette</a:t>
            </a:r>
            <a:r>
              <a:rPr lang="it-IT" dirty="0">
                <a:latin typeface="Arial" pitchFamily="34" charset="0"/>
                <a:cs typeface="Arial" pitchFamily="34" charset="0"/>
              </a:rPr>
              <a:t> (art. 58);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comunicazione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da parte dei componenti degli organi di controllo dei soggetti obbligati (art. 59);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informazione</a:t>
            </a:r>
            <a:r>
              <a:rPr lang="it-IT" dirty="0">
                <a:latin typeface="Arial" pitchFamily="34" charset="0"/>
                <a:cs typeface="Arial" pitchFamily="34" charset="0"/>
              </a:rPr>
              <a:t> nei riguardi dell’U.I.F. e degli ispettori del Ministero dell’economia e delle finanze (art. 60);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198835" indent="-198835" algn="just">
              <a:buFont typeface="Wingdings" pitchFamily="2" charset="2"/>
              <a:buChar char="Ø"/>
            </a:pPr>
            <a:r>
              <a:rPr lang="it-IT" b="1" dirty="0">
                <a:latin typeface="Arial" pitchFamily="34" charset="0"/>
                <a:cs typeface="Arial" pitchFamily="34" charset="0"/>
              </a:rPr>
              <a:t>limitazione della circolazione del contante </a:t>
            </a:r>
            <a:r>
              <a:rPr lang="it-IT" dirty="0">
                <a:latin typeface="Arial" pitchFamily="34" charset="0"/>
                <a:cs typeface="Arial" pitchFamily="34" charset="0"/>
              </a:rPr>
              <a:t>(art. 63).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BF7FE-AF73-BC27-B304-5AA46ADE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3" y="764685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A624DF6-1873-7D79-C69D-AE1608322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26053749-7C3F-5827-22C1-F837686C65C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933A56E-3758-4FBA-EA26-61076FC36F8E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1F5CA03-41F3-4EF4-C40A-6B219ECA68C3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E09C46A3-EEFC-6E11-25DB-E0C523CE7B1B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37B8569-A3D6-4E2D-EE93-30FC4B68DE3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Google Shape;61;p7">
            <a:extLst>
              <a:ext uri="{FF2B5EF4-FFF2-40B4-BE49-F238E27FC236}">
                <a16:creationId xmlns:a16="http://schemas.microsoft.com/office/drawing/2014/main" id="{774ACBA9-4585-5F74-27A3-308BC0A1BF18}"/>
              </a:ext>
            </a:extLst>
          </p:cNvPr>
          <p:cNvSpPr/>
          <p:nvPr/>
        </p:nvSpPr>
        <p:spPr>
          <a:xfrm>
            <a:off x="5651209" y="2210609"/>
            <a:ext cx="5316986" cy="4338940"/>
          </a:xfrm>
          <a:custGeom>
            <a:avLst/>
            <a:gdLst/>
            <a:ahLst/>
            <a:cxnLst/>
            <a:rect l="l" t="t" r="r" b="b"/>
            <a:pathLst>
              <a:path w="21480" h="21553" extrusionOk="0">
                <a:moveTo>
                  <a:pt x="8201" y="21551"/>
                </a:moveTo>
                <a:cubicBezTo>
                  <a:pt x="7500" y="21568"/>
                  <a:pt x="6771" y="21491"/>
                  <a:pt x="6042" y="21355"/>
                </a:cubicBezTo>
                <a:cubicBezTo>
                  <a:pt x="5001" y="21167"/>
                  <a:pt x="4002" y="20817"/>
                  <a:pt x="3065" y="20220"/>
                </a:cubicBezTo>
                <a:cubicBezTo>
                  <a:pt x="2398" y="19801"/>
                  <a:pt x="1794" y="19281"/>
                  <a:pt x="1288" y="18590"/>
                </a:cubicBezTo>
                <a:cubicBezTo>
                  <a:pt x="767" y="17881"/>
                  <a:pt x="427" y="17070"/>
                  <a:pt x="233" y="16157"/>
                </a:cubicBezTo>
                <a:cubicBezTo>
                  <a:pt x="45" y="15278"/>
                  <a:pt x="-31" y="14382"/>
                  <a:pt x="11" y="13469"/>
                </a:cubicBezTo>
                <a:cubicBezTo>
                  <a:pt x="80" y="11643"/>
                  <a:pt x="538" y="9962"/>
                  <a:pt x="1302" y="8400"/>
                </a:cubicBezTo>
                <a:cubicBezTo>
                  <a:pt x="1732" y="7512"/>
                  <a:pt x="2266" y="6719"/>
                  <a:pt x="2863" y="5985"/>
                </a:cubicBezTo>
                <a:cubicBezTo>
                  <a:pt x="3398" y="5319"/>
                  <a:pt x="3953" y="4679"/>
                  <a:pt x="4564" y="4124"/>
                </a:cubicBezTo>
                <a:cubicBezTo>
                  <a:pt x="5216" y="3535"/>
                  <a:pt x="5883" y="2963"/>
                  <a:pt x="6598" y="2486"/>
                </a:cubicBezTo>
                <a:cubicBezTo>
                  <a:pt x="7389" y="1956"/>
                  <a:pt x="8194" y="1487"/>
                  <a:pt x="9041" y="1120"/>
                </a:cubicBezTo>
                <a:cubicBezTo>
                  <a:pt x="9901" y="753"/>
                  <a:pt x="10783" y="463"/>
                  <a:pt x="11685" y="284"/>
                </a:cubicBezTo>
                <a:cubicBezTo>
                  <a:pt x="12407" y="139"/>
                  <a:pt x="13129" y="45"/>
                  <a:pt x="13858" y="11"/>
                </a:cubicBezTo>
                <a:cubicBezTo>
                  <a:pt x="14670" y="-32"/>
                  <a:pt x="15468" y="53"/>
                  <a:pt x="16238" y="378"/>
                </a:cubicBezTo>
                <a:cubicBezTo>
                  <a:pt x="16579" y="523"/>
                  <a:pt x="16912" y="693"/>
                  <a:pt x="17203" y="958"/>
                </a:cubicBezTo>
                <a:cubicBezTo>
                  <a:pt x="17314" y="1060"/>
                  <a:pt x="17411" y="1171"/>
                  <a:pt x="17502" y="1291"/>
                </a:cubicBezTo>
                <a:cubicBezTo>
                  <a:pt x="17592" y="1419"/>
                  <a:pt x="17627" y="1572"/>
                  <a:pt x="17599" y="1743"/>
                </a:cubicBezTo>
                <a:cubicBezTo>
                  <a:pt x="17585" y="1820"/>
                  <a:pt x="17543" y="1863"/>
                  <a:pt x="17488" y="1871"/>
                </a:cubicBezTo>
                <a:cubicBezTo>
                  <a:pt x="17425" y="1880"/>
                  <a:pt x="17377" y="1846"/>
                  <a:pt x="17349" y="1777"/>
                </a:cubicBezTo>
                <a:cubicBezTo>
                  <a:pt x="17210" y="1436"/>
                  <a:pt x="16967" y="1231"/>
                  <a:pt x="16697" y="1077"/>
                </a:cubicBezTo>
                <a:cubicBezTo>
                  <a:pt x="16190" y="804"/>
                  <a:pt x="15669" y="608"/>
                  <a:pt x="15114" y="523"/>
                </a:cubicBezTo>
                <a:cubicBezTo>
                  <a:pt x="14677" y="454"/>
                  <a:pt x="14232" y="446"/>
                  <a:pt x="13788" y="472"/>
                </a:cubicBezTo>
                <a:cubicBezTo>
                  <a:pt x="13469" y="489"/>
                  <a:pt x="13150" y="514"/>
                  <a:pt x="12830" y="557"/>
                </a:cubicBezTo>
                <a:cubicBezTo>
                  <a:pt x="12338" y="617"/>
                  <a:pt x="11845" y="702"/>
                  <a:pt x="11359" y="821"/>
                </a:cubicBezTo>
                <a:cubicBezTo>
                  <a:pt x="10047" y="1146"/>
                  <a:pt x="8791" y="1675"/>
                  <a:pt x="7590" y="2392"/>
                </a:cubicBezTo>
                <a:cubicBezTo>
                  <a:pt x="6459" y="3066"/>
                  <a:pt x="5404" y="3894"/>
                  <a:pt x="4432" y="4858"/>
                </a:cubicBezTo>
                <a:cubicBezTo>
                  <a:pt x="3557" y="5737"/>
                  <a:pt x="2752" y="6710"/>
                  <a:pt x="2086" y="7837"/>
                </a:cubicBezTo>
                <a:cubicBezTo>
                  <a:pt x="1392" y="9006"/>
                  <a:pt x="913" y="10294"/>
                  <a:pt x="635" y="11702"/>
                </a:cubicBezTo>
                <a:cubicBezTo>
                  <a:pt x="469" y="12547"/>
                  <a:pt x="392" y="13409"/>
                  <a:pt x="427" y="14271"/>
                </a:cubicBezTo>
                <a:cubicBezTo>
                  <a:pt x="455" y="15133"/>
                  <a:pt x="580" y="15970"/>
                  <a:pt x="857" y="16772"/>
                </a:cubicBezTo>
                <a:cubicBezTo>
                  <a:pt x="1191" y="17745"/>
                  <a:pt x="1739" y="18504"/>
                  <a:pt x="2440" y="19110"/>
                </a:cubicBezTo>
                <a:cubicBezTo>
                  <a:pt x="3183" y="19750"/>
                  <a:pt x="4002" y="20177"/>
                  <a:pt x="4876" y="20467"/>
                </a:cubicBezTo>
                <a:cubicBezTo>
                  <a:pt x="5473" y="20663"/>
                  <a:pt x="6077" y="20774"/>
                  <a:pt x="6688" y="20860"/>
                </a:cubicBezTo>
                <a:cubicBezTo>
                  <a:pt x="7243" y="20936"/>
                  <a:pt x="7805" y="20954"/>
                  <a:pt x="8361" y="20954"/>
                </a:cubicBezTo>
                <a:cubicBezTo>
                  <a:pt x="9013" y="20945"/>
                  <a:pt x="9658" y="20885"/>
                  <a:pt x="10304" y="20766"/>
                </a:cubicBezTo>
                <a:cubicBezTo>
                  <a:pt x="11442" y="20561"/>
                  <a:pt x="12553" y="20237"/>
                  <a:pt x="13629" y="19742"/>
                </a:cubicBezTo>
                <a:cubicBezTo>
                  <a:pt x="14614" y="19289"/>
                  <a:pt x="15572" y="18760"/>
                  <a:pt x="16447" y="18035"/>
                </a:cubicBezTo>
                <a:cubicBezTo>
                  <a:pt x="17467" y="17190"/>
                  <a:pt x="18376" y="16183"/>
                  <a:pt x="19098" y="14963"/>
                </a:cubicBezTo>
                <a:cubicBezTo>
                  <a:pt x="19674" y="13998"/>
                  <a:pt x="20195" y="12991"/>
                  <a:pt x="20514" y="11848"/>
                </a:cubicBezTo>
                <a:cubicBezTo>
                  <a:pt x="20639" y="11387"/>
                  <a:pt x="20722" y="10917"/>
                  <a:pt x="20771" y="10439"/>
                </a:cubicBezTo>
                <a:cubicBezTo>
                  <a:pt x="20854" y="9535"/>
                  <a:pt x="20729" y="8673"/>
                  <a:pt x="20479" y="7819"/>
                </a:cubicBezTo>
                <a:cubicBezTo>
                  <a:pt x="20327" y="7307"/>
                  <a:pt x="20084" y="6864"/>
                  <a:pt x="19806" y="6437"/>
                </a:cubicBezTo>
                <a:cubicBezTo>
                  <a:pt x="19744" y="6343"/>
                  <a:pt x="19688" y="6232"/>
                  <a:pt x="19626" y="6138"/>
                </a:cubicBezTo>
                <a:cubicBezTo>
                  <a:pt x="19591" y="6078"/>
                  <a:pt x="19570" y="6010"/>
                  <a:pt x="19619" y="5959"/>
                </a:cubicBezTo>
                <a:cubicBezTo>
                  <a:pt x="19674" y="5899"/>
                  <a:pt x="19723" y="5933"/>
                  <a:pt x="19764" y="5985"/>
                </a:cubicBezTo>
                <a:cubicBezTo>
                  <a:pt x="20021" y="6309"/>
                  <a:pt x="20285" y="6616"/>
                  <a:pt x="20493" y="6992"/>
                </a:cubicBezTo>
                <a:cubicBezTo>
                  <a:pt x="20507" y="7017"/>
                  <a:pt x="20528" y="7043"/>
                  <a:pt x="20542" y="7068"/>
                </a:cubicBezTo>
                <a:cubicBezTo>
                  <a:pt x="21048" y="7674"/>
                  <a:pt x="21319" y="8425"/>
                  <a:pt x="21430" y="9270"/>
                </a:cubicBezTo>
                <a:cubicBezTo>
                  <a:pt x="21569" y="10303"/>
                  <a:pt x="21402" y="11293"/>
                  <a:pt x="21104" y="12257"/>
                </a:cubicBezTo>
                <a:cubicBezTo>
                  <a:pt x="20896" y="12923"/>
                  <a:pt x="20604" y="13529"/>
                  <a:pt x="20299" y="14135"/>
                </a:cubicBezTo>
                <a:cubicBezTo>
                  <a:pt x="19653" y="15415"/>
                  <a:pt x="18869" y="16533"/>
                  <a:pt x="17939" y="17506"/>
                </a:cubicBezTo>
                <a:cubicBezTo>
                  <a:pt x="17168" y="18316"/>
                  <a:pt x="16315" y="18982"/>
                  <a:pt x="15406" y="19511"/>
                </a:cubicBezTo>
                <a:cubicBezTo>
                  <a:pt x="14413" y="20092"/>
                  <a:pt x="13386" y="20561"/>
                  <a:pt x="12310" y="20894"/>
                </a:cubicBezTo>
                <a:cubicBezTo>
                  <a:pt x="11685" y="21082"/>
                  <a:pt x="11061" y="21235"/>
                  <a:pt x="10422" y="21346"/>
                </a:cubicBezTo>
                <a:cubicBezTo>
                  <a:pt x="9929" y="21440"/>
                  <a:pt x="9429" y="21491"/>
                  <a:pt x="8930" y="21517"/>
                </a:cubicBezTo>
                <a:cubicBezTo>
                  <a:pt x="8714" y="21542"/>
                  <a:pt x="8479" y="21559"/>
                  <a:pt x="8201" y="21551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2;p7">
            <a:extLst>
              <a:ext uri="{FF2B5EF4-FFF2-40B4-BE49-F238E27FC236}">
                <a16:creationId xmlns:a16="http://schemas.microsoft.com/office/drawing/2014/main" id="{DA5CD7A6-7A30-FF49-871D-618AEAB2FC86}"/>
              </a:ext>
            </a:extLst>
          </p:cNvPr>
          <p:cNvSpPr/>
          <p:nvPr/>
        </p:nvSpPr>
        <p:spPr>
          <a:xfrm>
            <a:off x="1045098" y="2285898"/>
            <a:ext cx="5185675" cy="4188362"/>
          </a:xfrm>
          <a:custGeom>
            <a:avLst/>
            <a:gdLst/>
            <a:ahLst/>
            <a:cxnLst/>
            <a:rect l="l" t="t" r="r" b="b"/>
            <a:pathLst>
              <a:path w="21499" h="21527" extrusionOk="0">
                <a:moveTo>
                  <a:pt x="9993" y="21519"/>
                </a:moveTo>
                <a:cubicBezTo>
                  <a:pt x="9559" y="21519"/>
                  <a:pt x="9055" y="21484"/>
                  <a:pt x="8551" y="21413"/>
                </a:cubicBezTo>
                <a:cubicBezTo>
                  <a:pt x="7052" y="21202"/>
                  <a:pt x="5596" y="20797"/>
                  <a:pt x="4218" y="20022"/>
                </a:cubicBezTo>
                <a:cubicBezTo>
                  <a:pt x="3557" y="19652"/>
                  <a:pt x="2925" y="19221"/>
                  <a:pt x="2357" y="18657"/>
                </a:cubicBezTo>
                <a:cubicBezTo>
                  <a:pt x="1355" y="17662"/>
                  <a:pt x="681" y="16385"/>
                  <a:pt x="290" y="14879"/>
                </a:cubicBezTo>
                <a:cubicBezTo>
                  <a:pt x="20" y="13832"/>
                  <a:pt x="-58" y="12757"/>
                  <a:pt x="41" y="11665"/>
                </a:cubicBezTo>
                <a:cubicBezTo>
                  <a:pt x="162" y="10318"/>
                  <a:pt x="489" y="9059"/>
                  <a:pt x="1029" y="7879"/>
                </a:cubicBezTo>
                <a:cubicBezTo>
                  <a:pt x="1427" y="7016"/>
                  <a:pt x="1902" y="6232"/>
                  <a:pt x="2442" y="5493"/>
                </a:cubicBezTo>
                <a:cubicBezTo>
                  <a:pt x="3323" y="4295"/>
                  <a:pt x="4353" y="3309"/>
                  <a:pt x="5475" y="2481"/>
                </a:cubicBezTo>
                <a:cubicBezTo>
                  <a:pt x="6796" y="1495"/>
                  <a:pt x="8196" y="746"/>
                  <a:pt x="9701" y="315"/>
                </a:cubicBezTo>
                <a:cubicBezTo>
                  <a:pt x="10305" y="139"/>
                  <a:pt x="10923" y="77"/>
                  <a:pt x="11541" y="24"/>
                </a:cubicBezTo>
                <a:cubicBezTo>
                  <a:pt x="12457" y="-46"/>
                  <a:pt x="13367" y="42"/>
                  <a:pt x="14276" y="218"/>
                </a:cubicBezTo>
                <a:cubicBezTo>
                  <a:pt x="14482" y="262"/>
                  <a:pt x="14688" y="324"/>
                  <a:pt x="14894" y="377"/>
                </a:cubicBezTo>
                <a:cubicBezTo>
                  <a:pt x="15000" y="403"/>
                  <a:pt x="15071" y="482"/>
                  <a:pt x="15128" y="588"/>
                </a:cubicBezTo>
                <a:cubicBezTo>
                  <a:pt x="15156" y="650"/>
                  <a:pt x="15156" y="702"/>
                  <a:pt x="15121" y="764"/>
                </a:cubicBezTo>
                <a:cubicBezTo>
                  <a:pt x="15085" y="817"/>
                  <a:pt x="15036" y="843"/>
                  <a:pt x="14986" y="808"/>
                </a:cubicBezTo>
                <a:cubicBezTo>
                  <a:pt x="14780" y="676"/>
                  <a:pt x="14553" y="667"/>
                  <a:pt x="14333" y="623"/>
                </a:cubicBezTo>
                <a:cubicBezTo>
                  <a:pt x="13473" y="421"/>
                  <a:pt x="12607" y="403"/>
                  <a:pt x="11740" y="465"/>
                </a:cubicBezTo>
                <a:cubicBezTo>
                  <a:pt x="11257" y="500"/>
                  <a:pt x="10774" y="535"/>
                  <a:pt x="10298" y="632"/>
                </a:cubicBezTo>
                <a:cubicBezTo>
                  <a:pt x="9595" y="782"/>
                  <a:pt x="8906" y="1019"/>
                  <a:pt x="8238" y="1328"/>
                </a:cubicBezTo>
                <a:cubicBezTo>
                  <a:pt x="7137" y="1847"/>
                  <a:pt x="6086" y="2490"/>
                  <a:pt x="5099" y="3300"/>
                </a:cubicBezTo>
                <a:cubicBezTo>
                  <a:pt x="3785" y="4366"/>
                  <a:pt x="2655" y="5669"/>
                  <a:pt x="1753" y="7271"/>
                </a:cubicBezTo>
                <a:cubicBezTo>
                  <a:pt x="1149" y="8337"/>
                  <a:pt x="730" y="9499"/>
                  <a:pt x="510" y="10776"/>
                </a:cubicBezTo>
                <a:cubicBezTo>
                  <a:pt x="162" y="12792"/>
                  <a:pt x="382" y="14694"/>
                  <a:pt x="1256" y="16464"/>
                </a:cubicBezTo>
                <a:cubicBezTo>
                  <a:pt x="1682" y="17327"/>
                  <a:pt x="2243" y="18041"/>
                  <a:pt x="2925" y="18604"/>
                </a:cubicBezTo>
                <a:cubicBezTo>
                  <a:pt x="4111" y="19582"/>
                  <a:pt x="5418" y="20189"/>
                  <a:pt x="6803" y="20568"/>
                </a:cubicBezTo>
                <a:cubicBezTo>
                  <a:pt x="7954" y="20885"/>
                  <a:pt x="9119" y="21034"/>
                  <a:pt x="10291" y="21026"/>
                </a:cubicBezTo>
                <a:cubicBezTo>
                  <a:pt x="11321" y="21017"/>
                  <a:pt x="12330" y="20814"/>
                  <a:pt x="13317" y="20462"/>
                </a:cubicBezTo>
                <a:cubicBezTo>
                  <a:pt x="14553" y="20022"/>
                  <a:pt x="15696" y="19335"/>
                  <a:pt x="16762" y="18454"/>
                </a:cubicBezTo>
                <a:cubicBezTo>
                  <a:pt x="17806" y="17592"/>
                  <a:pt x="18729" y="16561"/>
                  <a:pt x="19418" y="15240"/>
                </a:cubicBezTo>
                <a:cubicBezTo>
                  <a:pt x="19859" y="14386"/>
                  <a:pt x="20192" y="13462"/>
                  <a:pt x="20455" y="12502"/>
                </a:cubicBezTo>
                <a:cubicBezTo>
                  <a:pt x="20739" y="11436"/>
                  <a:pt x="20924" y="10345"/>
                  <a:pt x="20874" y="9217"/>
                </a:cubicBezTo>
                <a:cubicBezTo>
                  <a:pt x="20818" y="7976"/>
                  <a:pt x="20533" y="6831"/>
                  <a:pt x="19958" y="5801"/>
                </a:cubicBezTo>
                <a:cubicBezTo>
                  <a:pt x="19603" y="5167"/>
                  <a:pt x="19205" y="4595"/>
                  <a:pt x="18722" y="4110"/>
                </a:cubicBezTo>
                <a:cubicBezTo>
                  <a:pt x="18381" y="3767"/>
                  <a:pt x="18019" y="3450"/>
                  <a:pt x="17621" y="3203"/>
                </a:cubicBezTo>
                <a:cubicBezTo>
                  <a:pt x="17401" y="3071"/>
                  <a:pt x="17188" y="2930"/>
                  <a:pt x="16968" y="2789"/>
                </a:cubicBezTo>
                <a:cubicBezTo>
                  <a:pt x="16868" y="2728"/>
                  <a:pt x="16833" y="2622"/>
                  <a:pt x="16868" y="2516"/>
                </a:cubicBezTo>
                <a:cubicBezTo>
                  <a:pt x="16904" y="2411"/>
                  <a:pt x="16989" y="2367"/>
                  <a:pt x="17088" y="2411"/>
                </a:cubicBezTo>
                <a:cubicBezTo>
                  <a:pt x="17380" y="2552"/>
                  <a:pt x="17671" y="2675"/>
                  <a:pt x="17955" y="2851"/>
                </a:cubicBezTo>
                <a:cubicBezTo>
                  <a:pt x="18516" y="3194"/>
                  <a:pt x="19035" y="3626"/>
                  <a:pt x="19518" y="4137"/>
                </a:cubicBezTo>
                <a:cubicBezTo>
                  <a:pt x="20491" y="5176"/>
                  <a:pt x="21109" y="6479"/>
                  <a:pt x="21386" y="8020"/>
                </a:cubicBezTo>
                <a:cubicBezTo>
                  <a:pt x="21542" y="8874"/>
                  <a:pt x="21521" y="9737"/>
                  <a:pt x="21421" y="10609"/>
                </a:cubicBezTo>
                <a:cubicBezTo>
                  <a:pt x="21258" y="11965"/>
                  <a:pt x="20896" y="13242"/>
                  <a:pt x="20406" y="14474"/>
                </a:cubicBezTo>
                <a:cubicBezTo>
                  <a:pt x="19979" y="15540"/>
                  <a:pt x="19418" y="16500"/>
                  <a:pt x="18722" y="17327"/>
                </a:cubicBezTo>
                <a:cubicBezTo>
                  <a:pt x="17607" y="18657"/>
                  <a:pt x="16314" y="19643"/>
                  <a:pt x="14894" y="20392"/>
                </a:cubicBezTo>
                <a:cubicBezTo>
                  <a:pt x="14006" y="20858"/>
                  <a:pt x="13090" y="21167"/>
                  <a:pt x="12138" y="21360"/>
                </a:cubicBezTo>
                <a:cubicBezTo>
                  <a:pt x="11463" y="21475"/>
                  <a:pt x="10767" y="21554"/>
                  <a:pt x="9993" y="215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12D714-0614-64DF-14FD-8EBC721CD6CF}"/>
              </a:ext>
            </a:extLst>
          </p:cNvPr>
          <p:cNvSpPr txBox="1"/>
          <p:nvPr/>
        </p:nvSpPr>
        <p:spPr>
          <a:xfrm>
            <a:off x="2761641" y="2883182"/>
            <a:ext cx="175259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«base»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A2FF4C-DA32-6F4B-8259-E3122E1F8C05}"/>
              </a:ext>
            </a:extLst>
          </p:cNvPr>
          <p:cNvSpPr txBox="1"/>
          <p:nvPr/>
        </p:nvSpPr>
        <p:spPr>
          <a:xfrm>
            <a:off x="7741958" y="2883182"/>
            <a:ext cx="175259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«qualificata»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A3FAB4-811D-90EA-0259-24336737D4A3}"/>
              </a:ext>
            </a:extLst>
          </p:cNvPr>
          <p:cNvSpPr txBox="1"/>
          <p:nvPr/>
        </p:nvSpPr>
        <p:spPr>
          <a:xfrm>
            <a:off x="1873940" y="4084998"/>
            <a:ext cx="3545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dirty="0">
                <a:latin typeface="Arial" pitchFamily="34" charset="0"/>
                <a:cs typeface="Arial" pitchFamily="34" charset="0"/>
              </a:rPr>
              <a:t>non connotata dalla presenza di ulteriori elementi qualificanti della condotta materiale.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DC18FA-7C40-FE4D-2C6E-F19CB97928C2}"/>
              </a:ext>
            </a:extLst>
          </p:cNvPr>
          <p:cNvSpPr txBox="1"/>
          <p:nvPr/>
        </p:nvSpPr>
        <p:spPr>
          <a:xfrm>
            <a:off x="6845491" y="3531000"/>
            <a:ext cx="35455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dirty="0">
                <a:latin typeface="Arial" pitchFamily="34" charset="0"/>
                <a:cs typeface="Arial" pitchFamily="34" charset="0"/>
              </a:rPr>
              <a:t>contraddistinta sotto il profilo oggettivo dalla presenza, alternativa o cumulativa, di ulteriori elementi costitutivi del fatto materiale, quali il carattere “</a:t>
            </a:r>
            <a:r>
              <a:rPr lang="it-IT" altLang="it-IT" b="1" dirty="0">
                <a:latin typeface="Arial" pitchFamily="34" charset="0"/>
                <a:cs typeface="Arial" pitchFamily="34" charset="0"/>
              </a:rPr>
              <a:t>grave</a:t>
            </a:r>
            <a:r>
              <a:rPr lang="it-IT" altLang="it-IT" dirty="0">
                <a:latin typeface="Arial" pitchFamily="34" charset="0"/>
                <a:cs typeface="Arial" pitchFamily="34" charset="0"/>
              </a:rPr>
              <a:t>”, “</a:t>
            </a:r>
            <a:r>
              <a:rPr lang="it-IT" altLang="it-IT" b="1" dirty="0">
                <a:latin typeface="Arial" pitchFamily="34" charset="0"/>
                <a:cs typeface="Arial" pitchFamily="34" charset="0"/>
              </a:rPr>
              <a:t>ripetuto</a:t>
            </a:r>
            <a:r>
              <a:rPr lang="it-IT" altLang="it-IT" dirty="0">
                <a:latin typeface="Arial" pitchFamily="34" charset="0"/>
                <a:cs typeface="Arial" pitchFamily="34" charset="0"/>
              </a:rPr>
              <a:t>”, “</a:t>
            </a:r>
            <a:r>
              <a:rPr lang="it-IT" altLang="it-IT" b="1" dirty="0">
                <a:latin typeface="Arial" pitchFamily="34" charset="0"/>
                <a:cs typeface="Arial" pitchFamily="34" charset="0"/>
              </a:rPr>
              <a:t>plurimo</a:t>
            </a:r>
            <a:r>
              <a:rPr lang="it-IT" altLang="it-IT" dirty="0">
                <a:latin typeface="Arial" pitchFamily="34" charset="0"/>
                <a:cs typeface="Arial" pitchFamily="34" charset="0"/>
              </a:rPr>
              <a:t>” o “</a:t>
            </a:r>
            <a:r>
              <a:rPr lang="it-IT" altLang="it-IT" b="1" dirty="0">
                <a:latin typeface="Arial" pitchFamily="34" charset="0"/>
                <a:cs typeface="Arial" pitchFamily="34" charset="0"/>
              </a:rPr>
              <a:t>sistematico</a:t>
            </a:r>
            <a:r>
              <a:rPr lang="it-IT" altLang="it-IT" dirty="0">
                <a:latin typeface="Arial" pitchFamily="34" charset="0"/>
                <a:cs typeface="Arial" pitchFamily="34" charset="0"/>
              </a:rPr>
              <a:t>” della condotta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49A308-D03E-963D-43D6-5B23192FF102}"/>
              </a:ext>
            </a:extLst>
          </p:cNvPr>
          <p:cNvSpPr txBox="1"/>
          <p:nvPr/>
        </p:nvSpPr>
        <p:spPr>
          <a:xfrm>
            <a:off x="1655618" y="1890898"/>
            <a:ext cx="88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costruzione degli illeciti si sviluppa attorno a due diverse fattispecie: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B2CD879-E91A-2D1B-6D0A-B220B579ACCB}"/>
              </a:ext>
            </a:extLst>
          </p:cNvPr>
          <p:cNvSpPr txBox="1"/>
          <p:nvPr/>
        </p:nvSpPr>
        <p:spPr>
          <a:xfrm>
            <a:off x="9980639" y="5640438"/>
            <a:ext cx="1975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Arial" pitchFamily="34" charset="0"/>
                <a:cs typeface="Arial" pitchFamily="34" charset="0"/>
              </a:rPr>
              <a:t>Circolare MEF n. DT56499 in data 17 giugno 2022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6792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3C9FB-32AD-6895-3F0E-A9F083AD5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9" y="780847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4D5A1CA-6E5F-65C0-9745-C45EB3506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F83A083E-6F9A-423F-A92A-A7ED9E1FDCFB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781BA2E-262C-C88E-E359-822B3957ED38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955063E-067A-904F-B505-94BD1305CC74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5BA73BB1-C6B1-03A6-CE1A-90B745DEB5ED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DFFD6220-87EF-BF2F-01C5-A7DEC20577D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E51165-EE2C-9E80-E0C9-0917B538EAFD}"/>
              </a:ext>
            </a:extLst>
          </p:cNvPr>
          <p:cNvSpPr txBox="1"/>
          <p:nvPr/>
        </p:nvSpPr>
        <p:spPr>
          <a:xfrm>
            <a:off x="1655618" y="1890898"/>
            <a:ext cx="8880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INOSSERVANZA DEGLI OBBLIGHI DI ADEGUATA VERIFICA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(articoli 17-29 e articolo 56)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C7D584-E8AC-A357-68E8-3639A2C87828}"/>
              </a:ext>
            </a:extLst>
          </p:cNvPr>
          <p:cNvSpPr txBox="1"/>
          <p:nvPr/>
        </p:nvSpPr>
        <p:spPr>
          <a:xfrm>
            <a:off x="842439" y="2995229"/>
            <a:ext cx="107538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Art. 56, comma 1 </a:t>
            </a:r>
            <a:r>
              <a:rPr lang="it-IT" dirty="0"/>
              <a:t>– fattispecie “base”: prevede l’applicazione della sanzione pecuniaria nella misura di € 2.000;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Art. 56, comma 2 </a:t>
            </a:r>
            <a:r>
              <a:rPr lang="it-IT" dirty="0"/>
              <a:t>– fattispecie “qualificata”: prevede l’applicazione della sanzione pecuniaria tra un minimo e un massimo edittali (da 2.500 euro a 50.000 euro).</a:t>
            </a:r>
          </a:p>
        </p:txBody>
      </p:sp>
      <p:pic>
        <p:nvPicPr>
          <p:cNvPr id="16" name="Picture 2" descr="C:\Users\u065043\Desktop\Immagine.png">
            <a:extLst>
              <a:ext uri="{FF2B5EF4-FFF2-40B4-BE49-F238E27FC236}">
                <a16:creationId xmlns:a16="http://schemas.microsoft.com/office/drawing/2014/main" id="{DFEB0932-1576-50F4-26FE-83C3A7B1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90" y="4869002"/>
            <a:ext cx="4998111" cy="9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7ECA9-096C-882D-A562-F51636C4C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3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22395F0-B4CC-C670-F470-80A1431B5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1A07D7D-90A5-F8F7-A5BC-3853B5AAA417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9DD488F-1D42-F50A-14DF-819AEAF2A565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8971D5D-BF5E-765E-C452-E23A37978B1E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C11A096A-4293-2834-19CC-E612D2A5F112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BF122C56-D0BF-C8C6-34F9-A41878F9D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D79F4E1-BCF1-7EF6-422A-4E6F700A2CCC}"/>
              </a:ext>
            </a:extLst>
          </p:cNvPr>
          <p:cNvSpPr txBox="1"/>
          <p:nvPr/>
        </p:nvSpPr>
        <p:spPr>
          <a:xfrm>
            <a:off x="123161" y="1963628"/>
            <a:ext cx="352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i="1" cap="sm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L’azione della Guardia di finanza nella prevenzione e contrasto del riciclaggio</a:t>
            </a:r>
          </a:p>
        </p:txBody>
      </p:sp>
      <p:graphicFrame>
        <p:nvGraphicFramePr>
          <p:cNvPr id="45" name="Diagramma 44">
            <a:extLst>
              <a:ext uri="{FF2B5EF4-FFF2-40B4-BE49-F238E27FC236}">
                <a16:creationId xmlns:a16="http://schemas.microsoft.com/office/drawing/2014/main" id="{0A33AE2F-C935-FC43-76E5-21548F64B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067726"/>
              </p:ext>
            </p:extLst>
          </p:nvPr>
        </p:nvGraphicFramePr>
        <p:xfrm>
          <a:off x="2256083" y="1963628"/>
          <a:ext cx="7679834" cy="487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624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C755-8C01-C6C4-6D7F-76CE8E0E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9" y="737742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E261D32-9103-6EC4-9904-F78997E47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CEE7F16-1197-DBD7-6E3E-F4AB331D67D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A254FB7B-A6DF-D9D8-AA22-455F392BD8D5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4D63070-1730-76B8-79AB-80DE6ED755D6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8384E03-E5DF-8F28-09A3-5836A9C32CF8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E0EA65B-809F-5810-0D14-304AC5F1ACD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125078-7ACC-AD55-41E4-703F15F956B8}"/>
              </a:ext>
            </a:extLst>
          </p:cNvPr>
          <p:cNvSpPr txBox="1"/>
          <p:nvPr/>
        </p:nvSpPr>
        <p:spPr>
          <a:xfrm>
            <a:off x="1655618" y="1890898"/>
            <a:ext cx="8880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INOSSERVANZA DEGLI OBBLIGHI DI CONSERVAZIONE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(articoli 31-32 e articolo 57)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49AB8DC-7374-704E-BBF5-C611261E6537}"/>
              </a:ext>
            </a:extLst>
          </p:cNvPr>
          <p:cNvSpPr txBox="1"/>
          <p:nvPr/>
        </p:nvSpPr>
        <p:spPr>
          <a:xfrm>
            <a:off x="842439" y="2995229"/>
            <a:ext cx="107538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Art. 57, comma 1 </a:t>
            </a:r>
            <a:r>
              <a:rPr lang="it-IT" dirty="0"/>
              <a:t>– fattispecie “base”: prevede l’applicazione della sanzione pecuniaria nella misura di € 2.000;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Art. 57, comma 2 </a:t>
            </a:r>
            <a:r>
              <a:rPr lang="it-IT" dirty="0"/>
              <a:t>– fattispecie “qualificata”: prevede l’applicazione della sanzione pecuniaria tra un minimo e un massimo edittali (da 2.500 euro a 50.000 euro).</a:t>
            </a:r>
          </a:p>
        </p:txBody>
      </p:sp>
      <p:pic>
        <p:nvPicPr>
          <p:cNvPr id="16" name="Picture 2" descr="C:\Users\u065043\Desktop\Immagine.png">
            <a:extLst>
              <a:ext uri="{FF2B5EF4-FFF2-40B4-BE49-F238E27FC236}">
                <a16:creationId xmlns:a16="http://schemas.microsoft.com/office/drawing/2014/main" id="{B8F4FB82-05EF-B2A9-830A-07240EAB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90" y="4869002"/>
            <a:ext cx="4998111" cy="9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B164B-DABC-54C6-4387-2142A988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39" y="694636"/>
            <a:ext cx="1024217" cy="1018120"/>
          </a:xfrm>
          <a:prstGeom prst="rect">
            <a:avLst/>
          </a:prstGeom>
        </p:spPr>
      </p:pic>
      <p:pic>
        <p:nvPicPr>
          <p:cNvPr id="7" name="Picture 2" descr="C:\Users\u065043\Desktop\Immagine.jpg">
            <a:extLst>
              <a:ext uri="{FF2B5EF4-FFF2-40B4-BE49-F238E27FC236}">
                <a16:creationId xmlns:a16="http://schemas.microsoft.com/office/drawing/2014/main" id="{69B4C24C-1645-E2A9-88BC-99614248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81" y="5028694"/>
            <a:ext cx="4878320" cy="945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7F67C6E-C395-0AB1-A961-D9F2B8A00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C404182-98CD-B41E-8DAE-312F3C2AF718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8546E42-E906-B3BF-2A5D-6A48BE159039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8CC5548-72C7-1F89-BB20-85D32EC09BF8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56650850-B98A-37E5-23ED-659A037597F3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SISTEMA SANZIONATORIO ANTIRICICLAGGIO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B7F02EB3-A5D4-3E8C-97D0-69BC7AB2087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53BC8F-87A3-EF4C-C7CB-758E5D0364F9}"/>
              </a:ext>
            </a:extLst>
          </p:cNvPr>
          <p:cNvSpPr txBox="1"/>
          <p:nvPr/>
        </p:nvSpPr>
        <p:spPr>
          <a:xfrm>
            <a:off x="1655618" y="1890898"/>
            <a:ext cx="8880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OMESSA SEGNALAZIONE DI OPERAZIONI SOSPETTE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(articolo 35 e articolo 58)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D031D2-7312-8CC4-9355-79E3370A1B9C}"/>
              </a:ext>
            </a:extLst>
          </p:cNvPr>
          <p:cNvSpPr txBox="1"/>
          <p:nvPr/>
        </p:nvSpPr>
        <p:spPr>
          <a:xfrm>
            <a:off x="842439" y="2995229"/>
            <a:ext cx="107538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Art. 58, comma 1 </a:t>
            </a:r>
            <a:r>
              <a:rPr lang="it-IT" dirty="0"/>
              <a:t>– fattispecie “base”: prevede l’applicazione della sanzione pecuniaria nella misura di € 3.000;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Art. 58, comma 2 </a:t>
            </a:r>
            <a:r>
              <a:rPr lang="it-IT" dirty="0"/>
              <a:t>– fattispecie “qualificata”: prevede l’applicazione della sanzione pecuniaria tra un minimo e un massimo edittali (da 30.000 euro a 300.000 euro).</a:t>
            </a:r>
          </a:p>
        </p:txBody>
      </p:sp>
    </p:spTree>
    <p:extLst>
      <p:ext uri="{BB962C8B-B14F-4D97-AF65-F5344CB8AC3E}">
        <p14:creationId xmlns:p14="http://schemas.microsoft.com/office/powerpoint/2010/main" val="24063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0C30D-F72E-9571-65E3-D54A32F8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86" y="573706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A899A0A-F54A-5383-774E-A94167B31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68F4FD3A-9D0C-E620-CEC1-4BD76E4E8009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65B028-5BE7-691B-5527-D3444F752949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AFA63A-21CB-F830-5574-B414DB815FDC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7DCE9E90-0CA6-A33B-8D54-CA4FE5E3AAB8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PROCEDURE DI CONTESTAZIONE E VERBALIZZAZIONE DELLA GUARDIA DI FINANZA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EA533DCE-75FB-92D2-CD71-15A13094772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7EE7080F-BE19-8836-A200-452F22848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848836"/>
              </p:ext>
            </p:extLst>
          </p:nvPr>
        </p:nvGraphicFramePr>
        <p:xfrm>
          <a:off x="1751801" y="882523"/>
          <a:ext cx="9190182" cy="595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878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2149-D428-0CE9-3966-08CA426A1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14D2766B-6A29-54A7-84F7-7C8C9E873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587254"/>
              </p:ext>
            </p:extLst>
          </p:nvPr>
        </p:nvGraphicFramePr>
        <p:xfrm>
          <a:off x="1741054" y="1624085"/>
          <a:ext cx="93287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37" y="573706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5295247-259B-CF2C-F7DC-4389AC1ECE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60B939BE-9317-472B-3369-1950179A8FA6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95CB961-7120-F43C-E516-18F1F9DDFF54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970E0A4-C8C5-BA1B-F4EC-87D98CBE0A56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AFAE4814-924A-428B-B9B0-901FC896D674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PROCEDURE DI CONTESTAZIONE E VERBALIZZAZIONE DELLA GUARDIA DI FINANZA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6EA1A73-1FCD-9F1F-E9DD-420BD317636E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D5F7F-55F1-D4FE-E519-9737A639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7" y="602705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0A6946D-0A89-F195-0D3A-D396346AA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E84386EE-CD2C-1EDE-D75F-4A3DB2E831D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24A10ED-6519-DEF3-40DA-7826B576063B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1B9E18E-2FEA-D847-CC76-6754674BECF8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25B72AC2-1EB4-A5DF-41AF-4D3183C8DE8F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PROCEDURE DI CONTESTAZIONE E VERBALIZZAZIONE DELLA GUARDIA DI FINANZA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F45D38B6-F4A8-4E86-0B9A-328BA57B494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0228716F-13C9-336D-BAAA-1B8743EA4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529341"/>
              </p:ext>
            </p:extLst>
          </p:nvPr>
        </p:nvGraphicFramePr>
        <p:xfrm>
          <a:off x="1741054" y="1624085"/>
          <a:ext cx="93287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180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70" y="614890"/>
            <a:ext cx="1024217" cy="1018120"/>
          </a:xfrm>
          <a:prstGeom prst="rect">
            <a:avLst/>
          </a:prstGeom>
        </p:spPr>
      </p:pic>
      <p:sp>
        <p:nvSpPr>
          <p:cNvPr id="7" name="Figura a mano libera: forma 18">
            <a:extLst>
              <a:ext uri="{FF2B5EF4-FFF2-40B4-BE49-F238E27FC236}">
                <a16:creationId xmlns:a16="http://schemas.microsoft.com/office/drawing/2014/main" id="{ED89589E-171A-E466-D591-4EB78A2EE26C}"/>
              </a:ext>
            </a:extLst>
          </p:cNvPr>
          <p:cNvSpPr/>
          <p:nvPr/>
        </p:nvSpPr>
        <p:spPr>
          <a:xfrm rot="2700000">
            <a:off x="7016202" y="-783909"/>
            <a:ext cx="8347227" cy="7641942"/>
          </a:xfrm>
          <a:custGeom>
            <a:avLst/>
            <a:gdLst>
              <a:gd name="connsiteX0" fmla="*/ 5772173 w 8347227"/>
              <a:gd name="connsiteY0" fmla="*/ 471950 h 7641942"/>
              <a:gd name="connsiteX1" fmla="*/ 8347227 w 8347227"/>
              <a:gd name="connsiteY1" fmla="*/ 471950 h 7641942"/>
              <a:gd name="connsiteX2" fmla="*/ 8347226 w 8347227"/>
              <a:gd name="connsiteY2" fmla="*/ 6904525 h 7641942"/>
              <a:gd name="connsiteX3" fmla="*/ 5772173 w 8347227"/>
              <a:gd name="connsiteY3" fmla="*/ 6904524 h 7641942"/>
              <a:gd name="connsiteX4" fmla="*/ 2886087 w 8347227"/>
              <a:gd name="connsiteY4" fmla="*/ 1209367 h 7641942"/>
              <a:gd name="connsiteX5" fmla="*/ 5629616 w 8347227"/>
              <a:gd name="connsiteY5" fmla="*/ 1209368 h 7641942"/>
              <a:gd name="connsiteX6" fmla="*/ 5629616 w 8347227"/>
              <a:gd name="connsiteY6" fmla="*/ 7641942 h 7641942"/>
              <a:gd name="connsiteX7" fmla="*/ 2886087 w 8347227"/>
              <a:gd name="connsiteY7" fmla="*/ 7641942 h 7641942"/>
              <a:gd name="connsiteX8" fmla="*/ 0 w 8347227"/>
              <a:gd name="connsiteY8" fmla="*/ 0 h 7641942"/>
              <a:gd name="connsiteX9" fmla="*/ 2743529 w 8347227"/>
              <a:gd name="connsiteY9" fmla="*/ 0 h 7641942"/>
              <a:gd name="connsiteX10" fmla="*/ 2743530 w 8347227"/>
              <a:gd name="connsiteY10" fmla="*/ 6432574 h 7641942"/>
              <a:gd name="connsiteX11" fmla="*/ 1 w 8347227"/>
              <a:gd name="connsiteY11" fmla="*/ 6432574 h 76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7227" h="7641942">
                <a:moveTo>
                  <a:pt x="5772173" y="471950"/>
                </a:moveTo>
                <a:lnTo>
                  <a:pt x="8347227" y="471950"/>
                </a:lnTo>
                <a:lnTo>
                  <a:pt x="8347226" y="6904525"/>
                </a:lnTo>
                <a:lnTo>
                  <a:pt x="5772173" y="6904524"/>
                </a:lnTo>
                <a:close/>
                <a:moveTo>
                  <a:pt x="2886087" y="1209367"/>
                </a:moveTo>
                <a:lnTo>
                  <a:pt x="5629616" y="1209368"/>
                </a:lnTo>
                <a:lnTo>
                  <a:pt x="5629616" y="7641942"/>
                </a:lnTo>
                <a:lnTo>
                  <a:pt x="2886087" y="7641942"/>
                </a:lnTo>
                <a:close/>
                <a:moveTo>
                  <a:pt x="0" y="0"/>
                </a:moveTo>
                <a:lnTo>
                  <a:pt x="2743529" y="0"/>
                </a:lnTo>
                <a:lnTo>
                  <a:pt x="2743530" y="6432574"/>
                </a:lnTo>
                <a:lnTo>
                  <a:pt x="1" y="6432574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-85000" t="30000" b="-3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F18086B-0D08-3238-FFBE-89950C71F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39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520E4F7-8C86-90EF-D3C4-7F071E1FB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380" y="107398"/>
            <a:ext cx="1212817" cy="8832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9CFAA8D-016A-4276-8C1F-910524A990C3}"/>
              </a:ext>
            </a:extLst>
          </p:cNvPr>
          <p:cNvSpPr txBox="1"/>
          <p:nvPr/>
        </p:nvSpPr>
        <p:spPr>
          <a:xfrm>
            <a:off x="1162957" y="2274838"/>
            <a:ext cx="493304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spc="300" dirty="0">
                <a:ln>
                  <a:solidFill>
                    <a:srgbClr val="2E4057"/>
                  </a:solidFill>
                </a:ln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Grazie per la cortese attenzione</a:t>
            </a:r>
            <a:endParaRPr lang="it-IT" sz="4400" spc="300" dirty="0">
              <a:ln>
                <a:solidFill>
                  <a:srgbClr val="2E4057"/>
                </a:solidFill>
              </a:ln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139319" y="5009072"/>
            <a:ext cx="4980317" cy="103517"/>
            <a:chOff x="6328913" y="1500996"/>
            <a:chExt cx="4980317" cy="103517"/>
          </a:xfrm>
        </p:grpSpPr>
        <p:sp>
          <p:nvSpPr>
            <p:cNvPr id="18" name="Rettangolo 17"/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440DB437-E054-8835-F645-6ED4B766E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63" y="79919"/>
            <a:ext cx="1750723" cy="9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B3E5-99ED-D8A2-F3B7-65D0C061B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3" y="714389"/>
            <a:ext cx="1024217" cy="101812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1E8DBC05-AB34-E71E-E60F-6B951E22DA01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E83A2600-D0F1-1D2D-5AF2-DC9F25B755E0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DE0D08-2591-D234-129A-F64D05767A95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9A32829E-0C82-AF85-BBB8-927CB858477E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C7DC04B8-07F8-E67E-07DD-3F928A2C4F3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2CE9DC-F091-ACA6-84D0-FE314E97713F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Adeguata Verifica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37786" y="2074821"/>
            <a:ext cx="118120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i="1" dirty="0" err="1"/>
              <a:t>Risk</a:t>
            </a:r>
            <a:r>
              <a:rPr lang="it-IT" sz="2100" i="1" dirty="0"/>
              <a:t> </a:t>
            </a:r>
            <a:r>
              <a:rPr lang="it-IT" sz="2100" i="1" dirty="0" err="1"/>
              <a:t>based</a:t>
            </a:r>
            <a:r>
              <a:rPr lang="it-IT" sz="2100" i="1" dirty="0"/>
              <a:t> </a:t>
            </a:r>
            <a:r>
              <a:rPr lang="it-IT" sz="2100" i="1" dirty="0" err="1"/>
              <a:t>approach</a:t>
            </a:r>
            <a:r>
              <a:rPr lang="it-IT" sz="2100" i="1" dirty="0"/>
              <a:t> – </a:t>
            </a:r>
            <a:r>
              <a:rPr lang="it-IT" sz="2100" b="1" dirty="0"/>
              <a:t>criteri generali:</a:t>
            </a:r>
          </a:p>
          <a:p>
            <a:pPr marL="457200" indent="-457200">
              <a:buAutoNum type="alphaLcParenR"/>
            </a:pPr>
            <a:r>
              <a:rPr lang="it-IT" sz="2100" dirty="0"/>
              <a:t>Con riferimento al </a:t>
            </a:r>
            <a:r>
              <a:rPr lang="it-IT" sz="2100" b="1" dirty="0"/>
              <a:t>cliente:</a:t>
            </a:r>
          </a:p>
          <a:p>
            <a:pPr marL="457200" indent="-457200"/>
            <a:r>
              <a:rPr lang="it-IT" sz="2100" b="1" dirty="0"/>
              <a:t>	1) natura giuridica;</a:t>
            </a:r>
          </a:p>
          <a:p>
            <a:pPr marL="457200" indent="-457200"/>
            <a:r>
              <a:rPr lang="it-IT" sz="2100" b="1" dirty="0"/>
              <a:t>	2) attività svolta;</a:t>
            </a:r>
          </a:p>
          <a:p>
            <a:pPr marL="457200" indent="-457200"/>
            <a:r>
              <a:rPr lang="it-IT" sz="2100" b="1" dirty="0"/>
              <a:t>	3) comportamento;</a:t>
            </a:r>
          </a:p>
          <a:p>
            <a:pPr marL="457200" indent="-457200"/>
            <a:r>
              <a:rPr lang="it-IT" sz="2100" b="1" dirty="0"/>
              <a:t>	4) area geografica di residenza </a:t>
            </a:r>
            <a:r>
              <a:rPr lang="it-IT" sz="2100" b="1" dirty="0" smtClean="0"/>
              <a:t>(estera).</a:t>
            </a:r>
            <a:endParaRPr lang="it-IT" sz="2100" b="1" dirty="0"/>
          </a:p>
          <a:p>
            <a:r>
              <a:rPr lang="it-IT" sz="2100" dirty="0" smtClean="0"/>
              <a:t>b)   Con </a:t>
            </a:r>
            <a:r>
              <a:rPr lang="it-IT" sz="2100" dirty="0"/>
              <a:t>riferimento all’</a:t>
            </a:r>
            <a:r>
              <a:rPr lang="it-IT" sz="2100" b="1" dirty="0"/>
              <a:t>operazione, rapporto continuativo o prestazione </a:t>
            </a:r>
            <a:r>
              <a:rPr lang="it-IT" sz="2100" b="1" dirty="0" smtClean="0"/>
              <a:t> professionale</a:t>
            </a:r>
            <a:r>
              <a:rPr lang="it-IT" sz="2100" b="1" dirty="0"/>
              <a:t>: </a:t>
            </a:r>
          </a:p>
          <a:p>
            <a:pPr marL="457200" indent="-457200"/>
            <a:r>
              <a:rPr lang="it-IT" sz="2100" b="1" dirty="0"/>
              <a:t>	1) tipologia;</a:t>
            </a:r>
          </a:p>
          <a:p>
            <a:pPr marL="457200" indent="-457200"/>
            <a:r>
              <a:rPr lang="it-IT" sz="2100" b="1" dirty="0"/>
              <a:t>	2) modalità;</a:t>
            </a:r>
          </a:p>
          <a:p>
            <a:pPr marL="457200" indent="-457200"/>
            <a:r>
              <a:rPr lang="it-IT" sz="2100" b="1" dirty="0"/>
              <a:t>	3) ammontare;</a:t>
            </a:r>
          </a:p>
          <a:p>
            <a:pPr marL="457200" indent="-457200"/>
            <a:r>
              <a:rPr lang="it-IT" sz="2100" b="1" dirty="0"/>
              <a:t>	4) frequenza e volume;</a:t>
            </a:r>
          </a:p>
          <a:p>
            <a:pPr marL="457200" indent="-457200"/>
            <a:r>
              <a:rPr lang="it-IT" sz="2100" b="1" dirty="0"/>
              <a:t>	5) ragionevolezza;</a:t>
            </a:r>
          </a:p>
          <a:p>
            <a:pPr marL="457200" indent="-457200"/>
            <a:r>
              <a:rPr lang="it-IT" sz="2100" b="1" dirty="0"/>
              <a:t>	6) area geografica di destinazione. </a:t>
            </a:r>
            <a:endParaRPr lang="en-GB" sz="21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8356"/>
            <a:ext cx="1219305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FB927-FF5A-280D-8D4C-1BF9B51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3" y="714389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C31E822-D62C-CF09-4A43-E5F2A4B96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2BB0328-2AE2-1366-F65E-E650E93DA8A3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EDE3812-F618-8D95-71DE-3F64208EDB04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1A751AB-8834-E699-DF4B-3624CF580209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6AF84954-C5CB-7FBF-A8BD-0F7662767653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B4E5E80-18BF-9B26-8305-4567DE5046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2ECC5E-5062-B5F5-8A2E-34C78560D799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Adeguata Verifica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EBA12C2-D7C0-0173-6CDA-CEF95D2FDA94}"/>
              </a:ext>
            </a:extLst>
          </p:cNvPr>
          <p:cNvSpPr/>
          <p:nvPr/>
        </p:nvSpPr>
        <p:spPr>
          <a:xfrm>
            <a:off x="250522" y="2258021"/>
            <a:ext cx="114237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Ø"/>
            </a:pPr>
            <a:r>
              <a:rPr lang="it-IT" sz="2100" dirty="0"/>
              <a:t> Identificazione del cliente e del titolare effettivo:</a:t>
            </a:r>
          </a:p>
          <a:p>
            <a:pPr marL="354013" indent="-354013"/>
            <a:r>
              <a:rPr lang="it-IT" sz="2100" b="1" dirty="0"/>
              <a:t>	Presenza fisica cliente o esecutore;</a:t>
            </a:r>
          </a:p>
          <a:p>
            <a:pPr marL="354013" indent="-354013"/>
            <a:r>
              <a:rPr lang="it-IT" sz="2100" b="1" dirty="0"/>
              <a:t>	Acquisizione dati identificativi;</a:t>
            </a:r>
          </a:p>
          <a:p>
            <a:pPr marL="354013" indent="-354013"/>
            <a:r>
              <a:rPr lang="it-IT" sz="2100" b="1" dirty="0"/>
              <a:t>	</a:t>
            </a:r>
            <a:r>
              <a:rPr lang="it-IT" sz="2100" b="1" dirty="0" smtClean="0"/>
              <a:t>documento </a:t>
            </a:r>
            <a:r>
              <a:rPr lang="it-IT" sz="2100" b="1" dirty="0"/>
              <a:t>d’identità in corso di validità</a:t>
            </a:r>
          </a:p>
          <a:p>
            <a:pPr marL="354013" indent="-354013"/>
            <a:r>
              <a:rPr lang="it-IT" sz="2100" b="1" dirty="0"/>
              <a:t>	</a:t>
            </a:r>
            <a:r>
              <a:rPr lang="it-IT" sz="1600" dirty="0" smtClean="0">
                <a:solidFill>
                  <a:schemeClr val="tx2"/>
                </a:solidFill>
              </a:rPr>
              <a:t>(</a:t>
            </a:r>
            <a:r>
              <a:rPr lang="it-IT" sz="1600" dirty="0">
                <a:solidFill>
                  <a:schemeClr val="tx2"/>
                </a:solidFill>
                <a:hlinkClick r:id="rId6"/>
              </a:rPr>
              <a:t>http://www.crimnet.dcpc.interno.gov.it/</a:t>
            </a:r>
            <a:r>
              <a:rPr lang="it-IT" sz="1600" dirty="0" err="1">
                <a:solidFill>
                  <a:schemeClr val="tx2"/>
                </a:solidFill>
                <a:hlinkClick r:id="rId6"/>
              </a:rPr>
              <a:t>crimnet</a:t>
            </a:r>
            <a:r>
              <a:rPr lang="it-IT" sz="1600" dirty="0">
                <a:solidFill>
                  <a:schemeClr val="tx2"/>
                </a:solidFill>
                <a:hlinkClick r:id="rId6"/>
              </a:rPr>
              <a:t>/ricerca-documenti-rubati-smarriti</a:t>
            </a:r>
            <a:r>
              <a:rPr lang="it-IT" sz="1600" dirty="0">
                <a:solidFill>
                  <a:schemeClr val="tx2"/>
                </a:solidFill>
              </a:rPr>
              <a:t>)</a:t>
            </a:r>
          </a:p>
          <a:p>
            <a:pPr marL="354013" indent="-354013"/>
            <a:r>
              <a:rPr lang="it-IT" sz="2100" b="1" dirty="0"/>
              <a:t>	Acquisizione informazioni necessarie alla </a:t>
            </a:r>
            <a:r>
              <a:rPr lang="it-IT" sz="2100" b="1" dirty="0" smtClean="0"/>
              <a:t>identificazione;</a:t>
            </a:r>
            <a:endParaRPr lang="it-IT" sz="2100" b="1" dirty="0"/>
          </a:p>
          <a:p>
            <a:pPr marL="354013" indent="-354013"/>
            <a:r>
              <a:rPr lang="it-IT" sz="2100" b="1" dirty="0"/>
              <a:t>	Verifica poteri di rappresentanza dell’esecutore;</a:t>
            </a:r>
          </a:p>
          <a:p>
            <a:pPr marL="354013" indent="-354013"/>
            <a:endParaRPr lang="it-IT" sz="2100" b="1" dirty="0"/>
          </a:p>
          <a:p>
            <a:pPr marL="354013" indent="-354013">
              <a:buFont typeface="Wingdings" pitchFamily="2" charset="2"/>
              <a:buChar char="Ø"/>
            </a:pPr>
            <a:r>
              <a:rPr lang="it-IT" sz="2100" dirty="0"/>
              <a:t>Verifica dell’identità del cliente:</a:t>
            </a:r>
          </a:p>
          <a:p>
            <a:pPr marL="354013" indent="-354013" algn="just"/>
            <a:r>
              <a:rPr lang="it-IT" sz="2100" dirty="0"/>
              <a:t>	</a:t>
            </a:r>
            <a:r>
              <a:rPr lang="it-IT" sz="2100" b="1" dirty="0"/>
              <a:t>Consultazione del sistema pubblico per la prevenzione del furto d’identità </a:t>
            </a:r>
            <a:r>
              <a:rPr lang="it-IT" sz="2100" dirty="0">
                <a:solidFill>
                  <a:schemeClr val="tx2"/>
                </a:solidFill>
              </a:rPr>
              <a:t>(</a:t>
            </a:r>
            <a:r>
              <a:rPr lang="it-IT" sz="2100" dirty="0">
                <a:solidFill>
                  <a:schemeClr val="tx2"/>
                </a:solidFill>
                <a:hlinkClick r:id="rId7"/>
              </a:rPr>
              <a:t>https://scipafi-ammin.consap.it/Scipafi/Default.aspx</a:t>
            </a:r>
            <a:r>
              <a:rPr lang="it-IT" sz="2100" dirty="0">
                <a:solidFill>
                  <a:schemeClr val="tx2"/>
                </a:solidFill>
              </a:rPr>
              <a:t>)</a:t>
            </a:r>
          </a:p>
          <a:p>
            <a:pPr marL="354013" indent="-354013" algn="just"/>
            <a:r>
              <a:rPr lang="it-IT" sz="2100" dirty="0">
                <a:solidFill>
                  <a:schemeClr val="tx2"/>
                </a:solidFill>
              </a:rPr>
              <a:t>	</a:t>
            </a:r>
            <a:r>
              <a:rPr lang="it-IT" sz="2100" b="1" dirty="0"/>
              <a:t>Comprensione struttura di proprietà e controllo</a:t>
            </a:r>
          </a:p>
          <a:p>
            <a:pPr marL="354013" indent="-354013"/>
            <a:r>
              <a:rPr lang="it-IT" sz="2100" b="1" dirty="0"/>
              <a:t>		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36829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D52A9-7F5F-DB7B-D93B-0E70F2F8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7" y="746895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2B288AB-9A04-CE31-5BFF-76B197529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E206F45-F696-1351-FC74-3C6B1076FE9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2AB0A73-7FEC-5CED-C798-108AA67F392A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44DC48-E580-922D-834B-CB8CD42345DA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111C22E6-AC44-7AC5-C4AF-13DDE5D1FF77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6FFAE019-F986-C990-3EB9-584086415EF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203705-56EC-50DD-89EE-F6F2EDE7D654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Adeguata Verifica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12942" y="2315170"/>
            <a:ext cx="118731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Ø"/>
            </a:pP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 Acquisizione e valutazione informazioni su scopo e natura:</a:t>
            </a:r>
          </a:p>
          <a:p>
            <a:pPr marL="354013" indent="-354013" algn="just"/>
            <a:r>
              <a:rPr lang="it-IT" sz="2100" b="1" dirty="0">
                <a:latin typeface="Arial" panose="020B0604020202020204" pitchFamily="34" charset="0"/>
                <a:cs typeface="Arial" panose="020B0604020202020204" pitchFamily="34" charset="0"/>
              </a:rPr>
              <a:t>	Verifica compatibilità dei dati forniti con quelli autonomamente acquisiti;</a:t>
            </a:r>
          </a:p>
          <a:p>
            <a:pPr marL="354013" indent="-354013"/>
            <a:r>
              <a:rPr lang="it-IT" sz="21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Acquisizione dati camerali;</a:t>
            </a:r>
          </a:p>
          <a:p>
            <a:pPr marL="354013" indent="-354013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	Richiesta dichiarazioni dei redditi 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(anche Quadro </a:t>
            </a: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RW)</a:t>
            </a:r>
          </a:p>
          <a:p>
            <a:pPr marL="354013" indent="-354013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	Richiesta </a:t>
            </a:r>
            <a:r>
              <a:rPr lang="it-I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contratti/atti </a:t>
            </a: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notarili</a:t>
            </a:r>
          </a:p>
          <a:p>
            <a:pPr marL="354013" indent="-354013"/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	Richiesta fatture alla base di operazioni</a:t>
            </a:r>
          </a:p>
          <a:p>
            <a:pPr marL="354013" indent="-354013"/>
            <a:r>
              <a:rPr lang="it-IT" sz="21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54013" indent="-354013">
              <a:buFont typeface="Wingdings" pitchFamily="2" charset="2"/>
              <a:buChar char="Ø"/>
            </a:pPr>
            <a:r>
              <a:rPr lang="it-IT" sz="2100" dirty="0">
                <a:latin typeface="Arial" panose="020B0604020202020204" pitchFamily="34" charset="0"/>
                <a:cs typeface="Arial" panose="020B0604020202020204" pitchFamily="34" charset="0"/>
              </a:rPr>
              <a:t>Controllo costante del cliente.</a:t>
            </a:r>
          </a:p>
          <a:p>
            <a:pPr marL="354013" indent="-354013" algn="just"/>
            <a:r>
              <a:rPr lang="it-IT" sz="2100" dirty="0"/>
              <a:t>	</a:t>
            </a:r>
          </a:p>
          <a:p>
            <a:pPr marL="354013" indent="-354013" algn="just"/>
            <a:endParaRPr lang="it-IT" sz="2100" b="1" dirty="0"/>
          </a:p>
          <a:p>
            <a:pPr algn="ctr"/>
            <a:r>
              <a:rPr lang="it-IT" sz="2100" b="1" dirty="0"/>
              <a:t>IN RELAZIONE AL GRADO DI RISCHIO VIENE COMMISURATA L’ESTENSIONE DELLE VERIFICHE DA ESPLETARE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21453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EFA6A-CC8D-B903-3F90-9B3DD2F73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4" y="744051"/>
            <a:ext cx="1024217" cy="10181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6F91F8F-04B8-D7DD-59AC-65B9171AA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741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8B2446A-7033-6688-CB63-59E9B520630E}"/>
              </a:ext>
            </a:extLst>
          </p:cNvPr>
          <p:cNvGrpSpPr/>
          <p:nvPr/>
        </p:nvGrpSpPr>
        <p:grpSpPr>
          <a:xfrm>
            <a:off x="3651791" y="1628992"/>
            <a:ext cx="4980317" cy="103517"/>
            <a:chOff x="6328913" y="1500996"/>
            <a:chExt cx="4980317" cy="10351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3313DBA-2B7F-AE0D-2BB5-85955A644B37}"/>
                </a:ext>
              </a:extLst>
            </p:cNvPr>
            <p:cNvSpPr/>
            <p:nvPr/>
          </p:nvSpPr>
          <p:spPr>
            <a:xfrm>
              <a:off x="6331789" y="1500996"/>
              <a:ext cx="4968815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CD8D61F-6CA2-9795-1EC4-36584D0A047E}"/>
                </a:ext>
              </a:extLst>
            </p:cNvPr>
            <p:cNvSpPr/>
            <p:nvPr/>
          </p:nvSpPr>
          <p:spPr>
            <a:xfrm>
              <a:off x="6328913" y="1549879"/>
              <a:ext cx="4980317" cy="546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BD9D139E-0273-A701-BBC7-6AA05FB4E7D8}"/>
              </a:ext>
            </a:extLst>
          </p:cNvPr>
          <p:cNvSpPr/>
          <p:nvPr/>
        </p:nvSpPr>
        <p:spPr>
          <a:xfrm>
            <a:off x="1" y="1181677"/>
            <a:ext cx="12192000" cy="4391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GLI ATTORI ISTITUZIONALI E GLI OBBLIGHI AML/CFT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E786252-6CC6-59AB-E0C4-81FAB4CC80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308451"/>
            <a:ext cx="1195200" cy="871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59D17D-54D6-D1CF-566C-FD0EC8C479FD}"/>
              </a:ext>
            </a:extLst>
          </p:cNvPr>
          <p:cNvSpPr txBox="1"/>
          <p:nvPr/>
        </p:nvSpPr>
        <p:spPr>
          <a:xfrm>
            <a:off x="2091801" y="1674711"/>
            <a:ext cx="800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Obbligo di Adeguata Verifica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99B041C-9F88-5DB3-0210-6546C0B493EE}"/>
              </a:ext>
            </a:extLst>
          </p:cNvPr>
          <p:cNvSpPr/>
          <p:nvPr/>
        </p:nvSpPr>
        <p:spPr>
          <a:xfrm>
            <a:off x="208766" y="2506222"/>
            <a:ext cx="117744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CONTROLLO COSTANTE</a:t>
            </a:r>
          </a:p>
          <a:p>
            <a:pPr algn="just"/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controllo costante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corso del rapporto continuativo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 della prestazione professionale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si attua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attraverso </a:t>
            </a:r>
            <a:r>
              <a:rPr lang="it-IT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l'analisi delle operazioni effettuate e delle attività svolte o individuate durante tutta la durata del rapporto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in modo da verificare che esse siano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coerenti con la conoscenza che il soggetto obbligato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ha del cliente e del suo profilo di rischio, anche riguardo, se necessario, all'origine dei fondi</a:t>
            </a:r>
            <a:r>
              <a:rPr lang="it-IT" sz="2200" dirty="0"/>
              <a:t>.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(Art. 19, comma 1, lettera c)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D.Lgs.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231/2007)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85000" t="30000" b="-30000"/>
          </a:stretch>
        </a:blipFill>
        <a:ln>
          <a:noFill/>
        </a:ln>
        <a:effectLst/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16336</TotalTime>
  <Words>5080</Words>
  <Application>Microsoft Office PowerPoint</Application>
  <PresentationFormat>Widescreen</PresentationFormat>
  <Paragraphs>458</Paragraphs>
  <Slides>55</Slides>
  <Notes>55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Franklin Gothic Demi Cond</vt:lpstr>
      <vt:lpstr>굴림</vt:lpstr>
      <vt:lpstr>Helvetica</vt:lpstr>
      <vt:lpstr>Helvetica Light</vt:lpstr>
      <vt:lpstr>Source Sans Pro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Guardia di Finanza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Savastano Lorenzo - MAG</dc:creator>
  <cp:lastModifiedBy>Cardillo Carlo - TCL</cp:lastModifiedBy>
  <cp:revision>417</cp:revision>
  <cp:lastPrinted>2025-05-16T11:54:50Z</cp:lastPrinted>
  <dcterms:created xsi:type="dcterms:W3CDTF">2023-10-12T09:45:28Z</dcterms:created>
  <dcterms:modified xsi:type="dcterms:W3CDTF">2025-05-20T06:29:15Z</dcterms:modified>
</cp:coreProperties>
</file>