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257" r:id="rId4"/>
    <p:sldId id="259" r:id="rId5"/>
    <p:sldId id="260" r:id="rId6"/>
    <p:sldId id="261" r:id="rId7"/>
    <p:sldId id="262" r:id="rId8"/>
    <p:sldId id="264" r:id="rId9"/>
    <p:sldId id="278" r:id="rId10"/>
    <p:sldId id="265" r:id="rId11"/>
    <p:sldId id="267" r:id="rId12"/>
    <p:sldId id="268" r:id="rId13"/>
    <p:sldId id="269" r:id="rId14"/>
    <p:sldId id="270" r:id="rId15"/>
    <p:sldId id="271" r:id="rId16"/>
    <p:sldId id="272" r:id="rId17"/>
    <p:sldId id="273" r:id="rId18"/>
    <p:sldId id="275" r:id="rId19"/>
    <p:sldId id="279" r:id="rId20"/>
    <p:sldId id="276" r:id="rId21"/>
    <p:sldId id="277"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8F8"/>
    <a:srgbClr val="1B76BC"/>
    <a:srgbClr val="CC9900"/>
    <a:srgbClr val="F7C379"/>
    <a:srgbClr val="F7C37A"/>
    <a:srgbClr val="E2F0D9"/>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98" d="100"/>
          <a:sy n="98" d="100"/>
        </p:scale>
        <p:origin x="10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4.bin" /><Relationship Id="rId2" Type="http://schemas.microsoft.com/office/2011/relationships/chartColorStyle" Target="colors10.xml" /><Relationship Id="rId1" Type="http://schemas.microsoft.com/office/2011/relationships/chartStyle" Target="style10.xml" /></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 /><Relationship Id="rId2" Type="http://schemas.microsoft.com/office/2011/relationships/chartColorStyle" Target="colors11.xml" /><Relationship Id="rId1" Type="http://schemas.microsoft.com/office/2011/relationships/chartStyle" Target="style11.xml" /></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 /><Relationship Id="rId2" Type="http://schemas.microsoft.com/office/2011/relationships/chartColorStyle" Target="colors12.xml" /><Relationship Id="rId1" Type="http://schemas.microsoft.com/office/2011/relationships/chartStyle" Target="style12.xml" /></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 /><Relationship Id="rId2" Type="http://schemas.microsoft.com/office/2011/relationships/chartColorStyle" Target="colors13.xml" /><Relationship Id="rId1" Type="http://schemas.microsoft.com/office/2011/relationships/chartStyle" Target="style13.xml" /></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 /><Relationship Id="rId2" Type="http://schemas.microsoft.com/office/2011/relationships/chartColorStyle" Target="colors14.xml" /><Relationship Id="rId1" Type="http://schemas.microsoft.com/office/2011/relationships/chartStyle" Target="style14.xml" /></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 /><Relationship Id="rId2" Type="http://schemas.microsoft.com/office/2011/relationships/chartColorStyle" Target="colors15.xml" /><Relationship Id="rId1" Type="http://schemas.microsoft.com/office/2011/relationships/chartStyle" Target="style15.xml" /></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 /><Relationship Id="rId2" Type="http://schemas.microsoft.com/office/2011/relationships/chartColorStyle" Target="colors16.xml" /><Relationship Id="rId1" Type="http://schemas.microsoft.com/office/2011/relationships/chartStyle" Target="style16.xml" /></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 /><Relationship Id="rId2" Type="http://schemas.microsoft.com/office/2011/relationships/chartColorStyle" Target="colors17.xml" /><Relationship Id="rId1" Type="http://schemas.microsoft.com/office/2011/relationships/chartStyle" Target="style17.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8.xml" /><Relationship Id="rId1" Type="http://schemas.microsoft.com/office/2011/relationships/chartStyle" Target="style8.xml" /></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 /><Relationship Id="rId2" Type="http://schemas.microsoft.com/office/2011/relationships/chartColorStyle" Target="colors9.xml" /><Relationship Id="rId1" Type="http://schemas.microsoft.com/office/2011/relationships/chartStyle" Target="style9.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31000">
                  <a:srgbClr val="1B76BC"/>
                </a:gs>
                <a:gs pos="100000">
                  <a:srgbClr val="8DD8F8"/>
                </a:gs>
              </a:gsLst>
              <a:lin ang="5400000" scaled="1"/>
            </a:gradFill>
            <a:ln>
              <a:noFill/>
            </a:ln>
            <a:effectLst/>
          </c:spPr>
          <c:invertIfNegative val="0"/>
          <c:dPt>
            <c:idx val="2"/>
            <c:invertIfNegative val="0"/>
            <c:bubble3D val="0"/>
            <c:spPr>
              <a:gradFill>
                <a:gsLst>
                  <a:gs pos="31000">
                    <a:srgbClr val="8DD8F8"/>
                  </a:gs>
                  <a:gs pos="100000">
                    <a:srgbClr val="1B76BC"/>
                  </a:gs>
                </a:gsLst>
                <a:lin ang="5400000" scaled="0"/>
              </a:gradFill>
              <a:ln>
                <a:noFill/>
              </a:ln>
              <a:effectLst/>
            </c:spPr>
            <c:extLst>
              <c:ext xmlns:c16="http://schemas.microsoft.com/office/drawing/2014/chart" uri="{C3380CC4-5D6E-409C-BE32-E72D297353CC}">
                <c16:uniqueId val="{00000001-775F-44F1-B609-26E0A45A1E92}"/>
              </c:ext>
            </c:extLst>
          </c:dPt>
          <c:dPt>
            <c:idx val="3"/>
            <c:invertIfNegative val="0"/>
            <c:bubble3D val="0"/>
            <c:spPr>
              <a:gradFill>
                <a:gsLst>
                  <a:gs pos="31000">
                    <a:srgbClr val="8DD8F8"/>
                  </a:gs>
                  <a:gs pos="100000">
                    <a:srgbClr val="1B76BC"/>
                  </a:gs>
                </a:gsLst>
                <a:lin ang="5400000" scaled="1"/>
              </a:gradFill>
              <a:ln>
                <a:noFill/>
              </a:ln>
              <a:effectLst/>
            </c:spPr>
            <c:extLst>
              <c:ext xmlns:c16="http://schemas.microsoft.com/office/drawing/2014/chart" uri="{C3380CC4-5D6E-409C-BE32-E72D297353CC}">
                <c16:uniqueId val="{00000000-775F-44F1-B609-26E0A45A1E92}"/>
              </c:ext>
            </c:extLst>
          </c:dPt>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 bold"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Foglio1!$C$55:$C$58</c:f>
              <c:strCache>
                <c:ptCount val="4"/>
                <c:pt idx="0">
                  <c:v>Occupati totali</c:v>
                </c:pt>
                <c:pt idx="1">
                  <c:v>Occupati dipendenti</c:v>
                </c:pt>
                <c:pt idx="2">
                  <c:v> </c:v>
                </c:pt>
                <c:pt idx="3">
                  <c:v> </c:v>
                </c:pt>
              </c:strCache>
            </c:strRef>
          </c:cat>
          <c:val>
            <c:numRef>
              <c:f>Foglio1!$D$55:$D$58</c:f>
              <c:numCache>
                <c:formatCode>0.0%</c:formatCode>
                <c:ptCount val="4"/>
                <c:pt idx="0">
                  <c:v>0.02</c:v>
                </c:pt>
                <c:pt idx="1">
                  <c:v>3.9E-2</c:v>
                </c:pt>
                <c:pt idx="2">
                  <c:v>-4.2000000000000003E-2</c:v>
                </c:pt>
                <c:pt idx="3">
                  <c:v>-4.7E-2</c:v>
                </c:pt>
              </c:numCache>
            </c:numRef>
          </c:val>
          <c:extLst>
            <c:ext xmlns:c16="http://schemas.microsoft.com/office/drawing/2014/chart" uri="{C3380CC4-5D6E-409C-BE32-E72D297353CC}">
              <c16:uniqueId val="{00000000-D864-4EE1-8413-1B8F87F88ED5}"/>
            </c:ext>
          </c:extLst>
        </c:ser>
        <c:dLbls>
          <c:showLegendKey val="0"/>
          <c:showVal val="1"/>
          <c:showCatName val="0"/>
          <c:showSerName val="0"/>
          <c:showPercent val="0"/>
          <c:showBubbleSize val="0"/>
        </c:dLbls>
        <c:gapWidth val="75"/>
        <c:axId val="1374000079"/>
        <c:axId val="1373998639"/>
      </c:barChart>
      <c:catAx>
        <c:axId val="137400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373998639"/>
        <c:crosses val="autoZero"/>
        <c:auto val="1"/>
        <c:lblAlgn val="ctr"/>
        <c:lblOffset val="100"/>
        <c:noMultiLvlLbl val="0"/>
      </c:catAx>
      <c:valAx>
        <c:axId val="1373998639"/>
        <c:scaling>
          <c:orientation val="minMax"/>
        </c:scaling>
        <c:delete val="1"/>
        <c:axPos val="l"/>
        <c:numFmt formatCode="0.0%" sourceLinked="1"/>
        <c:majorTickMark val="none"/>
        <c:minorTickMark val="none"/>
        <c:tickLblPos val="nextTo"/>
        <c:crossAx val="137400007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RadikalW01-Regular" panose="01000000000000000000" pitchFamily="2" charset="0"/>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5560190556118"/>
          <c:y val="3.2239155920281357E-2"/>
          <c:w val="0.43539779412369695"/>
          <c:h val="0.93552168815943726"/>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dLbl>
              <c:idx val="2"/>
              <c:layout>
                <c:manualLayout>
                  <c:x val="-2.6123301985370951E-3"/>
                  <c:y val="5.8616647127784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E0-4896-AD8F-93DAE4BDF364}"/>
                </c:ext>
              </c:extLst>
            </c:dLbl>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'[NƎXT Il Futuro della Professione visto dai Giovani Commercialisti.xlsx]Question 6'!$A$4:$A$7</c:f>
              <c:strCache>
                <c:ptCount val="4"/>
                <c:pt idx="0">
                  <c:v>I tempi lunghi iniziali per ottenere l'abilitazione professionale.</c:v>
                </c:pt>
                <c:pt idx="1">
                  <c:v>La difficoltà a entrare in uno studio affermato.</c:v>
                </c:pt>
                <c:pt idx="2">
                  <c:v>I tempi lunghi iniziali per raggiungere un buon grado di autonomia reddituale.</c:v>
                </c:pt>
                <c:pt idx="3">
                  <c:v>Le prospettive future della professione.</c:v>
                </c:pt>
              </c:strCache>
            </c:strRef>
          </c:cat>
          <c:val>
            <c:numRef>
              <c:f>'[NƎXT Il Futuro della Professione visto dai Giovani Commercialisti.xlsx]Question 6'!$B$4:$B$7</c:f>
              <c:numCache>
                <c:formatCode>0.0%</c:formatCode>
                <c:ptCount val="4"/>
                <c:pt idx="0">
                  <c:v>4.8804780876494022E-2</c:v>
                </c:pt>
                <c:pt idx="1">
                  <c:v>2.5896414342629483E-2</c:v>
                </c:pt>
                <c:pt idx="2">
                  <c:v>0.74103585657370519</c:v>
                </c:pt>
                <c:pt idx="3">
                  <c:v>0.18426294820717132</c:v>
                </c:pt>
              </c:numCache>
            </c:numRef>
          </c:val>
          <c:extLst>
            <c:ext xmlns:c16="http://schemas.microsoft.com/office/drawing/2014/chart" uri="{C3380CC4-5D6E-409C-BE32-E72D297353CC}">
              <c16:uniqueId val="{00000000-4EE0-4896-AD8F-93DAE4BDF364}"/>
            </c:ext>
          </c:extLst>
        </c:ser>
        <c:dLbls>
          <c:showLegendKey val="0"/>
          <c:showVal val="1"/>
          <c:showCatName val="0"/>
          <c:showSerName val="0"/>
          <c:showPercent val="0"/>
          <c:showBubbleSize val="0"/>
        </c:dLbls>
        <c:gapWidth val="75"/>
        <c:axId val="718261144"/>
        <c:axId val="718257224"/>
      </c:barChart>
      <c:catAx>
        <c:axId val="71826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718257224"/>
        <c:crosses val="autoZero"/>
        <c:auto val="1"/>
        <c:lblAlgn val="ctr"/>
        <c:lblOffset val="100"/>
        <c:noMultiLvlLbl val="0"/>
      </c:catAx>
      <c:valAx>
        <c:axId val="718257224"/>
        <c:scaling>
          <c:orientation val="minMax"/>
        </c:scaling>
        <c:delete val="1"/>
        <c:axPos val="b"/>
        <c:numFmt formatCode="0.0%" sourceLinked="1"/>
        <c:majorTickMark val="none"/>
        <c:minorTickMark val="none"/>
        <c:tickLblPos val="nextTo"/>
        <c:crossAx val="718261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1B76BC"/>
          </a:solidFill>
          <a:latin typeface="RadikalW01-Medium" panose="01000000000000000000" pitchFamily="2" charset="0"/>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1526720694357"/>
          <c:y val="3.3333333333333333E-2"/>
          <c:w val="0.67935739576177134"/>
          <c:h val="0.93333333333333335"/>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7'!$H$14:$H$18</c:f>
              <c:strCache>
                <c:ptCount val="5"/>
                <c:pt idx="0">
                  <c:v>Contabilità e fisco</c:v>
                </c:pt>
                <c:pt idx="1">
                  <c:v>Revisione e controllo</c:v>
                </c:pt>
                <c:pt idx="2">
                  <c:v>Crisi di impresa</c:v>
                </c:pt>
                <c:pt idx="3">
                  <c:v>Consulenza del lavoro</c:v>
                </c:pt>
                <c:pt idx="4">
                  <c:v>Finanza aziendale</c:v>
                </c:pt>
              </c:strCache>
            </c:strRef>
          </c:cat>
          <c:val>
            <c:numRef>
              <c:f>'Question 7'!$I$14:$I$18</c:f>
              <c:numCache>
                <c:formatCode>0.0%</c:formatCode>
                <c:ptCount val="5"/>
                <c:pt idx="0">
                  <c:v>0.10980000000000001</c:v>
                </c:pt>
                <c:pt idx="1">
                  <c:v>0.54159999999999997</c:v>
                </c:pt>
                <c:pt idx="2">
                  <c:v>0.6512</c:v>
                </c:pt>
                <c:pt idx="3">
                  <c:v>0.19090000000000001</c:v>
                </c:pt>
                <c:pt idx="4">
                  <c:v>0.63470000000000004</c:v>
                </c:pt>
              </c:numCache>
            </c:numRef>
          </c:val>
          <c:extLst>
            <c:ext xmlns:c16="http://schemas.microsoft.com/office/drawing/2014/chart" uri="{C3380CC4-5D6E-409C-BE32-E72D297353CC}">
              <c16:uniqueId val="{00000000-8AC3-43E1-89AD-7FD2DC37A269}"/>
            </c:ext>
          </c:extLst>
        </c:ser>
        <c:dLbls>
          <c:showLegendKey val="0"/>
          <c:showVal val="1"/>
          <c:showCatName val="0"/>
          <c:showSerName val="0"/>
          <c:showPercent val="0"/>
          <c:showBubbleSize val="0"/>
        </c:dLbls>
        <c:gapWidth val="75"/>
        <c:axId val="1205515679"/>
        <c:axId val="1205517599"/>
      </c:barChart>
      <c:catAx>
        <c:axId val="1205515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205517599"/>
        <c:crosses val="autoZero"/>
        <c:auto val="1"/>
        <c:lblAlgn val="ctr"/>
        <c:lblOffset val="100"/>
        <c:noMultiLvlLbl val="0"/>
      </c:catAx>
      <c:valAx>
        <c:axId val="1205517599"/>
        <c:scaling>
          <c:orientation val="minMax"/>
        </c:scaling>
        <c:delete val="1"/>
        <c:axPos val="t"/>
        <c:numFmt formatCode="0.0%" sourceLinked="1"/>
        <c:majorTickMark val="none"/>
        <c:minorTickMark val="none"/>
        <c:tickLblPos val="nextTo"/>
        <c:crossAx val="120551567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RadikalW01-Regular" panose="01000000000000000000" pitchFamily="2"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19028050370883"/>
          <c:y val="3.1343496224533411E-2"/>
          <c:w val="0.42649164244657101"/>
          <c:h val="0.93731300755093316"/>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8'!$E$16:$E$24</c:f>
              <c:strCache>
                <c:ptCount val="9"/>
                <c:pt idx="0">
                  <c:v>Consulenza strategica</c:v>
                </c:pt>
                <c:pt idx="1">
                  <c:v>Consulenza aziendale direzionale e operativa</c:v>
                </c:pt>
                <c:pt idx="2">
                  <c:v>Temporary management</c:v>
                </c:pt>
                <c:pt idx="3">
                  <c:v>Internazionalizzazione</c:v>
                </c:pt>
                <c:pt idx="4">
                  <c:v>Sostenibilità</c:v>
                </c:pt>
                <c:pt idx="5">
                  <c:v>Terzo settore</c:v>
                </c:pt>
                <c:pt idx="6">
                  <c:v>Consulenza PA</c:v>
                </c:pt>
                <c:pt idx="7">
                  <c:v>Startup innovative</c:v>
                </c:pt>
                <c:pt idx="8">
                  <c:v>Compliance aziendale (231, privacy, wistleblowing, ecc…)</c:v>
                </c:pt>
              </c:strCache>
            </c:strRef>
          </c:cat>
          <c:val>
            <c:numRef>
              <c:f>'Question 8'!$F$16:$F$24</c:f>
              <c:numCache>
                <c:formatCode>0.0%</c:formatCode>
                <c:ptCount val="9"/>
                <c:pt idx="0">
                  <c:v>0.60509999999999997</c:v>
                </c:pt>
                <c:pt idx="1">
                  <c:v>0.52489999999999992</c:v>
                </c:pt>
                <c:pt idx="2">
                  <c:v>0.28959999999999997</c:v>
                </c:pt>
                <c:pt idx="3">
                  <c:v>0.4834</c:v>
                </c:pt>
                <c:pt idx="4">
                  <c:v>0.66610000000000003</c:v>
                </c:pt>
                <c:pt idx="5">
                  <c:v>0.37919999999999998</c:v>
                </c:pt>
                <c:pt idx="6">
                  <c:v>0.13370000000000001</c:v>
                </c:pt>
                <c:pt idx="7">
                  <c:v>0.30249999999999999</c:v>
                </c:pt>
                <c:pt idx="8">
                  <c:v>0.40770000000000001</c:v>
                </c:pt>
              </c:numCache>
            </c:numRef>
          </c:val>
          <c:extLst>
            <c:ext xmlns:c16="http://schemas.microsoft.com/office/drawing/2014/chart" uri="{C3380CC4-5D6E-409C-BE32-E72D297353CC}">
              <c16:uniqueId val="{00000000-3BFB-4CA7-9FE4-AD9D5D6DA383}"/>
            </c:ext>
          </c:extLst>
        </c:ser>
        <c:dLbls>
          <c:showLegendKey val="0"/>
          <c:showVal val="1"/>
          <c:showCatName val="0"/>
          <c:showSerName val="0"/>
          <c:showPercent val="0"/>
          <c:showBubbleSize val="0"/>
        </c:dLbls>
        <c:gapWidth val="75"/>
        <c:axId val="1577805999"/>
        <c:axId val="1577806479"/>
      </c:barChart>
      <c:catAx>
        <c:axId val="15778059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577806479"/>
        <c:crosses val="autoZero"/>
        <c:auto val="1"/>
        <c:lblAlgn val="ctr"/>
        <c:lblOffset val="100"/>
        <c:noMultiLvlLbl val="0"/>
      </c:catAx>
      <c:valAx>
        <c:axId val="1577806479"/>
        <c:scaling>
          <c:orientation val="minMax"/>
        </c:scaling>
        <c:delete val="1"/>
        <c:axPos val="t"/>
        <c:numFmt formatCode="0.0%" sourceLinked="1"/>
        <c:majorTickMark val="none"/>
        <c:minorTickMark val="none"/>
        <c:tickLblPos val="nextTo"/>
        <c:crossAx val="157780599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1B76BC"/>
          </a:solidFill>
          <a:latin typeface="RadikalW01-Medium" panose="01000000000000000000" pitchFamily="2" charset="0"/>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'[NƎXT Il Futuro della Professione visto dai Giovani Commercialisti.xlsx]Question 11'!$A$4:$A$6</c:f>
              <c:strCache>
                <c:ptCount val="3"/>
                <c:pt idx="0">
                  <c:v>Molto adeguata</c:v>
                </c:pt>
                <c:pt idx="1">
                  <c:v>Adeguata</c:v>
                </c:pt>
                <c:pt idx="2">
                  <c:v>Poco adeguata</c:v>
                </c:pt>
              </c:strCache>
            </c:strRef>
          </c:cat>
          <c:val>
            <c:numRef>
              <c:f>'[NƎXT Il Futuro della Professione visto dai Giovani Commercialisti.xlsx]Question 11'!$B$4:$B$6</c:f>
              <c:numCache>
                <c:formatCode>0.0%</c:formatCode>
                <c:ptCount val="3"/>
                <c:pt idx="0">
                  <c:v>5.9829059829059832E-2</c:v>
                </c:pt>
                <c:pt idx="1">
                  <c:v>0.59639126305792978</c:v>
                </c:pt>
                <c:pt idx="2">
                  <c:v>0.34377967711301044</c:v>
                </c:pt>
              </c:numCache>
            </c:numRef>
          </c:val>
          <c:extLst>
            <c:ext xmlns:c16="http://schemas.microsoft.com/office/drawing/2014/chart" uri="{C3380CC4-5D6E-409C-BE32-E72D297353CC}">
              <c16:uniqueId val="{00000000-D5D6-458A-A246-22C742E85C55}"/>
            </c:ext>
          </c:extLst>
        </c:ser>
        <c:dLbls>
          <c:showLegendKey val="0"/>
          <c:showVal val="1"/>
          <c:showCatName val="0"/>
          <c:showSerName val="0"/>
          <c:showPercent val="0"/>
          <c:showBubbleSize val="0"/>
        </c:dLbls>
        <c:gapWidth val="75"/>
        <c:axId val="718258792"/>
        <c:axId val="718259184"/>
      </c:barChart>
      <c:catAx>
        <c:axId val="71825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RadikalW01-Regular" panose="01000000000000000000" pitchFamily="2" charset="0"/>
                <a:ea typeface="+mn-ea"/>
                <a:cs typeface="+mn-cs"/>
              </a:defRPr>
            </a:pPr>
            <a:endParaRPr lang="it-IT"/>
          </a:p>
        </c:txPr>
        <c:crossAx val="718259184"/>
        <c:crosses val="autoZero"/>
        <c:auto val="1"/>
        <c:lblAlgn val="ctr"/>
        <c:lblOffset val="100"/>
        <c:noMultiLvlLbl val="0"/>
      </c:catAx>
      <c:valAx>
        <c:axId val="718259184"/>
        <c:scaling>
          <c:orientation val="minMax"/>
        </c:scaling>
        <c:delete val="1"/>
        <c:axPos val="l"/>
        <c:numFmt formatCode="0.0%" sourceLinked="1"/>
        <c:majorTickMark val="none"/>
        <c:minorTickMark val="none"/>
        <c:tickLblPos val="nextTo"/>
        <c:crossAx val="7182587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RadikalW01-Regular" panose="01000000000000000000" pitchFamily="2" charset="0"/>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76388473592702"/>
          <c:y val="3.1813525826798694E-2"/>
          <c:w val="0.46200967363256806"/>
          <c:h val="0.93637294834640261"/>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12'!$E$13:$E$15</c:f>
              <c:strCache>
                <c:ptCount val="3"/>
                <c:pt idx="0">
                  <c:v>Aggregarsi per sfruttare le "economie di scala"</c:v>
                </c:pt>
                <c:pt idx="1">
                  <c:v>Aggregarsi per sfruttare le "economie di specializzazione"</c:v>
                </c:pt>
                <c:pt idx="2">
                  <c:v>Network professionale come alternativa alle aggregazioni</c:v>
                </c:pt>
              </c:strCache>
            </c:strRef>
          </c:cat>
          <c:val>
            <c:numRef>
              <c:f>'Question 12'!$F$13:$F$15</c:f>
              <c:numCache>
                <c:formatCode>0.0%</c:formatCode>
                <c:ptCount val="3"/>
                <c:pt idx="0">
                  <c:v>0.30291627469426152</c:v>
                </c:pt>
                <c:pt idx="1">
                  <c:v>0.39416745061147695</c:v>
                </c:pt>
                <c:pt idx="2">
                  <c:v>0.257761053621825</c:v>
                </c:pt>
              </c:numCache>
            </c:numRef>
          </c:val>
          <c:extLst>
            <c:ext xmlns:c16="http://schemas.microsoft.com/office/drawing/2014/chart" uri="{C3380CC4-5D6E-409C-BE32-E72D297353CC}">
              <c16:uniqueId val="{00000000-DCDF-477F-B0A1-4ED9533C3815}"/>
            </c:ext>
          </c:extLst>
        </c:ser>
        <c:dLbls>
          <c:showLegendKey val="0"/>
          <c:showVal val="1"/>
          <c:showCatName val="0"/>
          <c:showSerName val="0"/>
          <c:showPercent val="0"/>
          <c:showBubbleSize val="0"/>
        </c:dLbls>
        <c:gapWidth val="75"/>
        <c:axId val="1443931999"/>
        <c:axId val="1443935839"/>
      </c:barChart>
      <c:catAx>
        <c:axId val="14439319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443935839"/>
        <c:crosses val="autoZero"/>
        <c:auto val="1"/>
        <c:lblAlgn val="ctr"/>
        <c:lblOffset val="100"/>
        <c:noMultiLvlLbl val="0"/>
      </c:catAx>
      <c:valAx>
        <c:axId val="1443935839"/>
        <c:scaling>
          <c:orientation val="minMax"/>
        </c:scaling>
        <c:delete val="1"/>
        <c:axPos val="t"/>
        <c:numFmt formatCode="0.0%" sourceLinked="1"/>
        <c:majorTickMark val="none"/>
        <c:minorTickMark val="none"/>
        <c:tickLblPos val="nextTo"/>
        <c:crossAx val="144393199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1B76BC"/>
          </a:solidFill>
          <a:latin typeface="RadikalW01-Medium" panose="01000000000000000000" pitchFamily="2" charset="0"/>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5170273133258"/>
          <c:y val="3.5857952200348674E-2"/>
          <c:w val="0.45612626193958827"/>
          <c:h val="0.92828409559930269"/>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13'!$E$9:$E$11</c:f>
              <c:strCache>
                <c:ptCount val="3"/>
                <c:pt idx="0">
                  <c:v>Efficientamento dello studio</c:v>
                </c:pt>
                <c:pt idx="1">
                  <c:v>Ampliamento offerta</c:v>
                </c:pt>
                <c:pt idx="2">
                  <c:v>Efficientamento ed ampliamento</c:v>
                </c:pt>
              </c:strCache>
            </c:strRef>
          </c:cat>
          <c:val>
            <c:numRef>
              <c:f>'Question 13'!$F$9:$F$11</c:f>
              <c:numCache>
                <c:formatCode>0.0%</c:formatCode>
                <c:ptCount val="3"/>
                <c:pt idx="0">
                  <c:v>0.26320845341018251</c:v>
                </c:pt>
                <c:pt idx="1">
                  <c:v>0.10278578290105668</c:v>
                </c:pt>
                <c:pt idx="2">
                  <c:v>0.63400576368876083</c:v>
                </c:pt>
              </c:numCache>
            </c:numRef>
          </c:val>
          <c:extLst>
            <c:ext xmlns:c16="http://schemas.microsoft.com/office/drawing/2014/chart" uri="{C3380CC4-5D6E-409C-BE32-E72D297353CC}">
              <c16:uniqueId val="{00000000-247D-4020-88FF-E4907C2062D7}"/>
            </c:ext>
          </c:extLst>
        </c:ser>
        <c:dLbls>
          <c:showLegendKey val="0"/>
          <c:showVal val="1"/>
          <c:showCatName val="0"/>
          <c:showSerName val="0"/>
          <c:showPercent val="0"/>
          <c:showBubbleSize val="0"/>
        </c:dLbls>
        <c:gapWidth val="75"/>
        <c:axId val="1420573055"/>
        <c:axId val="1420559615"/>
      </c:barChart>
      <c:catAx>
        <c:axId val="1420573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420559615"/>
        <c:crosses val="autoZero"/>
        <c:auto val="1"/>
        <c:lblAlgn val="ctr"/>
        <c:lblOffset val="100"/>
        <c:noMultiLvlLbl val="0"/>
      </c:catAx>
      <c:valAx>
        <c:axId val="1420559615"/>
        <c:scaling>
          <c:orientation val="minMax"/>
        </c:scaling>
        <c:delete val="1"/>
        <c:axPos val="t"/>
        <c:numFmt formatCode="0.0%" sourceLinked="1"/>
        <c:majorTickMark val="none"/>
        <c:minorTickMark val="none"/>
        <c:tickLblPos val="nextTo"/>
        <c:crossAx val="142057305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RadikalW01-Regular" panose="01000000000000000000" pitchFamily="2" charset="0"/>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14'!$E$13</c:f>
              <c:strCache>
                <c:ptCount val="1"/>
                <c:pt idx="0">
                  <c:v>SI</c:v>
                </c:pt>
              </c:strCache>
            </c:strRef>
          </c:tx>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14'!$D$14:$D$18</c:f>
              <c:strCache>
                <c:ptCount val="5"/>
                <c:pt idx="0">
                  <c:v>Business intelligence per l’analisi dei dati.</c:v>
                </c:pt>
                <c:pt idx="1">
                  <c:v>Intelligenza artificiale (chatbot, copilot, ecc...).</c:v>
                </c:pt>
                <c:pt idx="2">
                  <c:v>Automazione dei processi (RPA in ambito help desk, data entry, riconciliazioni finanziarie, ecc...).</c:v>
                </c:pt>
                <c:pt idx="3">
                  <c:v>Blockchain (Distributed ledger, Timestamp, Smartcontract, ecc....</c:v>
                </c:pt>
                <c:pt idx="4">
                  <c:v>CRM.</c:v>
                </c:pt>
              </c:strCache>
            </c:strRef>
          </c:cat>
          <c:val>
            <c:numRef>
              <c:f>'Question 14'!$E$14:$E$18</c:f>
              <c:numCache>
                <c:formatCode>0.0%</c:formatCode>
                <c:ptCount val="5"/>
                <c:pt idx="0">
                  <c:v>0.13650000000000001</c:v>
                </c:pt>
                <c:pt idx="1">
                  <c:v>0.1817</c:v>
                </c:pt>
                <c:pt idx="2">
                  <c:v>0.25</c:v>
                </c:pt>
                <c:pt idx="3">
                  <c:v>2.7699999999999999E-2</c:v>
                </c:pt>
                <c:pt idx="4">
                  <c:v>9.2300000000000007E-2</c:v>
                </c:pt>
              </c:numCache>
            </c:numRef>
          </c:val>
          <c:extLst>
            <c:ext xmlns:c16="http://schemas.microsoft.com/office/drawing/2014/chart" uri="{C3380CC4-5D6E-409C-BE32-E72D297353CC}">
              <c16:uniqueId val="{00000000-1FE9-4F73-B8FD-7C29AE42F13D}"/>
            </c:ext>
          </c:extLst>
        </c:ser>
        <c:ser>
          <c:idx val="1"/>
          <c:order val="1"/>
          <c:tx>
            <c:strRef>
              <c:f>'Question 14'!$F$13</c:f>
              <c:strCache>
                <c:ptCount val="1"/>
                <c:pt idx="0">
                  <c:v>NO, ma ci stiamo preparando</c:v>
                </c:pt>
              </c:strCache>
            </c:strRef>
          </c:tx>
          <c:spPr>
            <a:gradFill>
              <a:gsLst>
                <a:gs pos="31000">
                  <a:schemeClr val="accent2">
                    <a:lumMod val="75000"/>
                  </a:schemeClr>
                </a:gs>
                <a:gs pos="100000">
                  <a:schemeClr val="accent2">
                    <a:lumMod val="20000"/>
                    <a:lumOff val="80000"/>
                  </a:schemeClr>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2">
                        <a:lumMod val="75000"/>
                      </a:schemeClr>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14'!$D$14:$D$18</c:f>
              <c:strCache>
                <c:ptCount val="5"/>
                <c:pt idx="0">
                  <c:v>Business intelligence per l’analisi dei dati.</c:v>
                </c:pt>
                <c:pt idx="1">
                  <c:v>Intelligenza artificiale (chatbot, copilot, ecc...).</c:v>
                </c:pt>
                <c:pt idx="2">
                  <c:v>Automazione dei processi (RPA in ambito help desk, data entry, riconciliazioni finanziarie, ecc...).</c:v>
                </c:pt>
                <c:pt idx="3">
                  <c:v>Blockchain (Distributed ledger, Timestamp, Smartcontract, ecc....</c:v>
                </c:pt>
                <c:pt idx="4">
                  <c:v>CRM.</c:v>
                </c:pt>
              </c:strCache>
            </c:strRef>
          </c:cat>
          <c:val>
            <c:numRef>
              <c:f>'Question 14'!$F$14:$F$18</c:f>
              <c:numCache>
                <c:formatCode>0.0%</c:formatCode>
                <c:ptCount val="5"/>
                <c:pt idx="0">
                  <c:v>0.31369999999999998</c:v>
                </c:pt>
                <c:pt idx="1">
                  <c:v>0.27950000000000003</c:v>
                </c:pt>
                <c:pt idx="2">
                  <c:v>0.25919999999999999</c:v>
                </c:pt>
                <c:pt idx="3">
                  <c:v>0.14299999999999999</c:v>
                </c:pt>
                <c:pt idx="4">
                  <c:v>0.1605</c:v>
                </c:pt>
              </c:numCache>
            </c:numRef>
          </c:val>
          <c:extLst>
            <c:ext xmlns:c16="http://schemas.microsoft.com/office/drawing/2014/chart" uri="{C3380CC4-5D6E-409C-BE32-E72D297353CC}">
              <c16:uniqueId val="{00000001-1FE9-4F73-B8FD-7C29AE42F13D}"/>
            </c:ext>
          </c:extLst>
        </c:ser>
        <c:dLbls>
          <c:showLegendKey val="0"/>
          <c:showVal val="1"/>
          <c:showCatName val="0"/>
          <c:showSerName val="0"/>
          <c:showPercent val="0"/>
          <c:showBubbleSize val="0"/>
        </c:dLbls>
        <c:gapWidth val="75"/>
        <c:axId val="1236640527"/>
        <c:axId val="1236654447"/>
      </c:barChart>
      <c:catAx>
        <c:axId val="1236640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236654447"/>
        <c:crosses val="autoZero"/>
        <c:auto val="1"/>
        <c:lblAlgn val="ctr"/>
        <c:lblOffset val="100"/>
        <c:noMultiLvlLbl val="0"/>
      </c:catAx>
      <c:valAx>
        <c:axId val="1236654447"/>
        <c:scaling>
          <c:orientation val="minMax"/>
        </c:scaling>
        <c:delete val="1"/>
        <c:axPos val="t"/>
        <c:numFmt formatCode="0.0%" sourceLinked="1"/>
        <c:majorTickMark val="none"/>
        <c:minorTickMark val="none"/>
        <c:tickLblPos val="nextTo"/>
        <c:crossAx val="1236640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RadikalW01-Regular" panose="01000000000000000000" pitchFamily="2" charset="0"/>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63512346150829"/>
          <c:y val="3.0231034786464373E-2"/>
          <c:w val="0.44922901678258603"/>
          <c:h val="0.93953793042707123"/>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15'!$A$5:$A$7</c:f>
              <c:strCache>
                <c:ptCount val="3"/>
                <c:pt idx="0">
                  <c:v>Miglioramento dei processi e consolidamento della posizione di mercato.</c:v>
                </c:pt>
                <c:pt idx="1">
                  <c:v>Miglioramento dei processi con conseguente maggiore competitività sul mercato.</c:v>
                </c:pt>
                <c:pt idx="2">
                  <c:v>Miglioramento dei processi e ampliamento dei servizi con conseguente espansione del mercato.</c:v>
                </c:pt>
              </c:strCache>
            </c:strRef>
          </c:cat>
          <c:val>
            <c:numRef>
              <c:f>'Question 15'!$B$5:$B$7</c:f>
              <c:numCache>
                <c:formatCode>0.0%</c:formatCode>
                <c:ptCount val="3"/>
                <c:pt idx="0">
                  <c:v>0.33169533169533172</c:v>
                </c:pt>
                <c:pt idx="1">
                  <c:v>0.37100737100737102</c:v>
                </c:pt>
                <c:pt idx="2">
                  <c:v>0.29729729729729731</c:v>
                </c:pt>
              </c:numCache>
            </c:numRef>
          </c:val>
          <c:extLst>
            <c:ext xmlns:c16="http://schemas.microsoft.com/office/drawing/2014/chart" uri="{C3380CC4-5D6E-409C-BE32-E72D297353CC}">
              <c16:uniqueId val="{00000000-5CC4-4E1B-B340-1DA1A2921181}"/>
            </c:ext>
          </c:extLst>
        </c:ser>
        <c:dLbls>
          <c:showLegendKey val="0"/>
          <c:showVal val="1"/>
          <c:showCatName val="0"/>
          <c:showSerName val="0"/>
          <c:showPercent val="0"/>
          <c:showBubbleSize val="0"/>
        </c:dLbls>
        <c:gapWidth val="75"/>
        <c:axId val="1362044207"/>
        <c:axId val="1362042767"/>
      </c:barChart>
      <c:catAx>
        <c:axId val="13620442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362042767"/>
        <c:crosses val="autoZero"/>
        <c:auto val="1"/>
        <c:lblAlgn val="ctr"/>
        <c:lblOffset val="100"/>
        <c:noMultiLvlLbl val="0"/>
      </c:catAx>
      <c:valAx>
        <c:axId val="1362042767"/>
        <c:scaling>
          <c:orientation val="minMax"/>
        </c:scaling>
        <c:delete val="1"/>
        <c:axPos val="t"/>
        <c:numFmt formatCode="0.0%" sourceLinked="1"/>
        <c:majorTickMark val="none"/>
        <c:minorTickMark val="none"/>
        <c:tickLblPos val="nextTo"/>
        <c:crossAx val="136204420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rgbClr val="1B76BC"/>
          </a:solidFill>
          <a:latin typeface="RadikalW01-Medium" panose="01000000000000000000" pitchFamily="2"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18509270458827E-2"/>
          <c:y val="3.3431113957262733E-2"/>
          <c:w val="0.9563992796049906"/>
          <c:h val="0.93313777208547455"/>
        </c:manualLayout>
      </c:layout>
      <c:barChart>
        <c:barDir val="col"/>
        <c:grouping val="clustered"/>
        <c:varyColors val="0"/>
        <c:ser>
          <c:idx val="0"/>
          <c:order val="0"/>
          <c:spPr>
            <a:gradFill>
              <a:gsLst>
                <a:gs pos="31000">
                  <a:schemeClr val="bg1"/>
                </a:gs>
                <a:gs pos="100000">
                  <a:srgbClr val="E2F0D9"/>
                </a:gs>
              </a:gsLst>
              <a:lin ang="5400000" scaled="1"/>
            </a:gradFill>
            <a:ln>
              <a:noFill/>
            </a:ln>
            <a:effectLst/>
          </c:spPr>
          <c:invertIfNegative val="0"/>
          <c:dPt>
            <c:idx val="0"/>
            <c:invertIfNegative val="0"/>
            <c:bubble3D val="0"/>
            <c:spPr>
              <a:gradFill>
                <a:gsLst>
                  <a:gs pos="31000">
                    <a:srgbClr val="1B76BC"/>
                  </a:gs>
                  <a:gs pos="100000">
                    <a:srgbClr val="8DD8F8"/>
                  </a:gs>
                </a:gsLst>
                <a:lin ang="5400000" scaled="1"/>
              </a:gradFill>
              <a:ln>
                <a:noFill/>
              </a:ln>
              <a:effectLst/>
            </c:spPr>
            <c:extLst>
              <c:ext xmlns:c16="http://schemas.microsoft.com/office/drawing/2014/chart" uri="{C3380CC4-5D6E-409C-BE32-E72D297353CC}">
                <c16:uniqueId val="{00000001-267F-4A3E-84DF-8543ADD2A6F9}"/>
              </c:ext>
            </c:extLst>
          </c:dPt>
          <c:dPt>
            <c:idx val="1"/>
            <c:invertIfNegative val="0"/>
            <c:bubble3D val="0"/>
            <c:spPr>
              <a:gradFill>
                <a:gsLst>
                  <a:gs pos="31000">
                    <a:schemeClr val="bg1">
                      <a:lumMod val="95000"/>
                    </a:schemeClr>
                  </a:gs>
                  <a:gs pos="100000">
                    <a:schemeClr val="bg2">
                      <a:lumMod val="90000"/>
                    </a:schemeClr>
                  </a:gs>
                </a:gsLst>
                <a:lin ang="5400000" scaled="1"/>
              </a:gradFill>
              <a:ln>
                <a:noFill/>
              </a:ln>
              <a:effectLst/>
            </c:spPr>
            <c:extLst>
              <c:ext xmlns:c16="http://schemas.microsoft.com/office/drawing/2014/chart" uri="{C3380CC4-5D6E-409C-BE32-E72D297353CC}">
                <c16:uniqueId val="{00000003-267F-4A3E-84DF-8543ADD2A6F9}"/>
              </c:ext>
            </c:extLst>
          </c:dPt>
          <c:dPt>
            <c:idx val="2"/>
            <c:invertIfNegative val="0"/>
            <c:bubble3D val="0"/>
            <c:spPr>
              <a:gradFill>
                <a:gsLst>
                  <a:gs pos="31000">
                    <a:schemeClr val="bg1">
                      <a:lumMod val="95000"/>
                    </a:schemeClr>
                  </a:gs>
                  <a:gs pos="100000">
                    <a:schemeClr val="bg2">
                      <a:lumMod val="90000"/>
                    </a:schemeClr>
                  </a:gs>
                </a:gsLst>
                <a:lin ang="5400000" scaled="1"/>
              </a:gradFill>
              <a:ln>
                <a:noFill/>
              </a:ln>
              <a:effectLst/>
            </c:spPr>
            <c:extLst>
              <c:ext xmlns:c16="http://schemas.microsoft.com/office/drawing/2014/chart" uri="{C3380CC4-5D6E-409C-BE32-E72D297353CC}">
                <c16:uniqueId val="{00000005-267F-4A3E-84DF-8543ADD2A6F9}"/>
              </c:ext>
            </c:extLst>
          </c:dPt>
          <c:dPt>
            <c:idx val="3"/>
            <c:invertIfNegative val="0"/>
            <c:bubble3D val="0"/>
            <c:spPr>
              <a:gradFill>
                <a:gsLst>
                  <a:gs pos="31000">
                    <a:schemeClr val="bg1">
                      <a:lumMod val="95000"/>
                    </a:schemeClr>
                  </a:gs>
                  <a:gs pos="100000">
                    <a:schemeClr val="bg2">
                      <a:lumMod val="90000"/>
                    </a:schemeClr>
                  </a:gs>
                </a:gsLst>
                <a:lin ang="5400000" scaled="1"/>
              </a:gradFill>
              <a:ln>
                <a:noFill/>
              </a:ln>
              <a:effectLst/>
            </c:spPr>
            <c:extLst>
              <c:ext xmlns:c16="http://schemas.microsoft.com/office/drawing/2014/chart" uri="{C3380CC4-5D6E-409C-BE32-E72D297353CC}">
                <c16:uniqueId val="{00000007-267F-4A3E-84DF-8543ADD2A6F9}"/>
              </c:ext>
            </c:extLst>
          </c:dPt>
          <c:dLbls>
            <c:dLbl>
              <c:idx val="2"/>
              <c:layout>
                <c:manualLayout>
                  <c:x val="7.266702786930883E-17"/>
                  <c:y val="-1.0817609701675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F-4A3E-84DF-8543ADD2A6F9}"/>
                </c:ext>
              </c:extLst>
            </c:dLbl>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Foglio1!$C$10:$C$13</c:f>
              <c:strCache>
                <c:ptCount val="4"/>
                <c:pt idx="0">
                  <c:v>Commercialisti</c:v>
                </c:pt>
                <c:pt idx="1">
                  <c:v>Avvocati</c:v>
                </c:pt>
                <c:pt idx="2">
                  <c:v> </c:v>
                </c:pt>
                <c:pt idx="3">
                  <c:v> </c:v>
                </c:pt>
              </c:strCache>
            </c:strRef>
          </c:cat>
          <c:val>
            <c:numRef>
              <c:f>Foglio1!$D$10:$D$13</c:f>
              <c:numCache>
                <c:formatCode>0.0%</c:formatCode>
                <c:ptCount val="4"/>
                <c:pt idx="0">
                  <c:v>1.4E-2</c:v>
                </c:pt>
                <c:pt idx="1">
                  <c:v>-0.02</c:v>
                </c:pt>
                <c:pt idx="2">
                  <c:v>-4.0000000000000001E-3</c:v>
                </c:pt>
                <c:pt idx="3">
                  <c:v>-2.8000000000000001E-2</c:v>
                </c:pt>
              </c:numCache>
            </c:numRef>
          </c:val>
          <c:extLst>
            <c:ext xmlns:c16="http://schemas.microsoft.com/office/drawing/2014/chart" uri="{C3380CC4-5D6E-409C-BE32-E72D297353CC}">
              <c16:uniqueId val="{00000008-267F-4A3E-84DF-8543ADD2A6F9}"/>
            </c:ext>
          </c:extLst>
        </c:ser>
        <c:dLbls>
          <c:showLegendKey val="0"/>
          <c:showVal val="1"/>
          <c:showCatName val="0"/>
          <c:showSerName val="0"/>
          <c:showPercent val="0"/>
          <c:showBubbleSize val="0"/>
        </c:dLbls>
        <c:gapWidth val="75"/>
        <c:axId val="1358868639"/>
        <c:axId val="1374456463"/>
      </c:barChart>
      <c:catAx>
        <c:axId val="135886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374456463"/>
        <c:crosses val="autoZero"/>
        <c:auto val="1"/>
        <c:lblAlgn val="ctr"/>
        <c:lblOffset val="100"/>
        <c:noMultiLvlLbl val="0"/>
      </c:catAx>
      <c:valAx>
        <c:axId val="1374456463"/>
        <c:scaling>
          <c:orientation val="minMax"/>
        </c:scaling>
        <c:delete val="1"/>
        <c:axPos val="l"/>
        <c:numFmt formatCode="0.0%" sourceLinked="1"/>
        <c:majorTickMark val="none"/>
        <c:minorTickMark val="none"/>
        <c:tickLblPos val="nextTo"/>
        <c:crossAx val="135886863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RadikalW01-Medium" panose="01000000000000000000" pitchFamily="2"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31000">
                  <a:srgbClr val="1B76BC"/>
                </a:gs>
                <a:gs pos="100000">
                  <a:srgbClr val="8DD8F8"/>
                </a:gs>
              </a:gsLst>
              <a:lin ang="5400000" scaled="1"/>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Foglio1!$C$167:$C$171</c:f>
              <c:strCache>
                <c:ptCount val="5"/>
                <c:pt idx="0">
                  <c:v>Laureati Totali</c:v>
                </c:pt>
                <c:pt idx="1">
                  <c:v>Laureati Gruppo Economico</c:v>
                </c:pt>
                <c:pt idx="2">
                  <c:v> </c:v>
                </c:pt>
                <c:pt idx="3">
                  <c:v> </c:v>
                </c:pt>
                <c:pt idx="4">
                  <c:v> </c:v>
                </c:pt>
              </c:strCache>
            </c:strRef>
          </c:cat>
          <c:val>
            <c:numRef>
              <c:f>Foglio1!$D$167:$D$171</c:f>
              <c:numCache>
                <c:formatCode>0.0%</c:formatCode>
                <c:ptCount val="5"/>
                <c:pt idx="0">
                  <c:v>0.22</c:v>
                </c:pt>
                <c:pt idx="1">
                  <c:v>0.32</c:v>
                </c:pt>
                <c:pt idx="2">
                  <c:v>-0.15</c:v>
                </c:pt>
                <c:pt idx="3">
                  <c:v>-0.42299999999999999</c:v>
                </c:pt>
                <c:pt idx="4">
                  <c:v>-0.503</c:v>
                </c:pt>
              </c:numCache>
            </c:numRef>
          </c:val>
          <c:extLst>
            <c:ext xmlns:c16="http://schemas.microsoft.com/office/drawing/2014/chart" uri="{C3380CC4-5D6E-409C-BE32-E72D297353CC}">
              <c16:uniqueId val="{00000000-2A5D-4168-962B-24D9ED298E7E}"/>
            </c:ext>
          </c:extLst>
        </c:ser>
        <c:dLbls>
          <c:showLegendKey val="0"/>
          <c:showVal val="1"/>
          <c:showCatName val="0"/>
          <c:showSerName val="0"/>
          <c:showPercent val="0"/>
          <c:showBubbleSize val="0"/>
        </c:dLbls>
        <c:gapWidth val="75"/>
        <c:axId val="1577810799"/>
        <c:axId val="1577803599"/>
      </c:barChart>
      <c:catAx>
        <c:axId val="157781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577803599"/>
        <c:crosses val="autoZero"/>
        <c:auto val="1"/>
        <c:lblAlgn val="ctr"/>
        <c:lblOffset val="100"/>
        <c:noMultiLvlLbl val="0"/>
      </c:catAx>
      <c:valAx>
        <c:axId val="1577803599"/>
        <c:scaling>
          <c:orientation val="minMax"/>
        </c:scaling>
        <c:delete val="1"/>
        <c:axPos val="l"/>
        <c:numFmt formatCode="0.0%" sourceLinked="1"/>
        <c:majorTickMark val="none"/>
        <c:minorTickMark val="none"/>
        <c:tickLblPos val="nextTo"/>
        <c:crossAx val="157781079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RadikalW01-Regular" panose="01000000000000000000" pitchFamily="2"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31000">
                  <a:srgbClr val="1B76BC"/>
                </a:gs>
                <a:gs pos="100000">
                  <a:srgbClr val="8DD8F8"/>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Foglio1!$C$204:$C$208</c:f>
              <c:strCache>
                <c:ptCount val="5"/>
                <c:pt idx="0">
                  <c:v>ADEPP</c:v>
                </c:pt>
                <c:pt idx="1">
                  <c:v>Commercialisti</c:v>
                </c:pt>
                <c:pt idx="2">
                  <c:v>Avvocati</c:v>
                </c:pt>
                <c:pt idx="3">
                  <c:v>Consulenti del lavoro</c:v>
                </c:pt>
                <c:pt idx="4">
                  <c:v>Gestione separata Inps</c:v>
                </c:pt>
              </c:strCache>
            </c:strRef>
          </c:cat>
          <c:val>
            <c:numRef>
              <c:f>Foglio1!$D$204:$D$208</c:f>
              <c:numCache>
                <c:formatCode>#,##0</c:formatCode>
                <c:ptCount val="5"/>
                <c:pt idx="0">
                  <c:v>41698</c:v>
                </c:pt>
                <c:pt idx="1">
                  <c:v>73277</c:v>
                </c:pt>
                <c:pt idx="2">
                  <c:v>44654</c:v>
                </c:pt>
                <c:pt idx="3">
                  <c:v>51033</c:v>
                </c:pt>
                <c:pt idx="4">
                  <c:v>16809</c:v>
                </c:pt>
              </c:numCache>
            </c:numRef>
          </c:val>
          <c:extLst>
            <c:ext xmlns:c16="http://schemas.microsoft.com/office/drawing/2014/chart" uri="{C3380CC4-5D6E-409C-BE32-E72D297353CC}">
              <c16:uniqueId val="{00000000-47BF-48C8-9212-CFC5BAE52B10}"/>
            </c:ext>
          </c:extLst>
        </c:ser>
        <c:dLbls>
          <c:showLegendKey val="0"/>
          <c:showVal val="1"/>
          <c:showCatName val="0"/>
          <c:showSerName val="0"/>
          <c:showPercent val="0"/>
          <c:showBubbleSize val="0"/>
        </c:dLbls>
        <c:gapWidth val="75"/>
        <c:axId val="1069145375"/>
        <c:axId val="1069143935"/>
      </c:barChart>
      <c:catAx>
        <c:axId val="106914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adikalW01-Regular" panose="01000000000000000000" pitchFamily="2" charset="0"/>
                <a:ea typeface="+mn-ea"/>
                <a:cs typeface="+mn-cs"/>
              </a:defRPr>
            </a:pPr>
            <a:endParaRPr lang="it-IT"/>
          </a:p>
        </c:txPr>
        <c:crossAx val="1069143935"/>
        <c:crosses val="autoZero"/>
        <c:auto val="1"/>
        <c:lblAlgn val="ctr"/>
        <c:lblOffset val="100"/>
        <c:noMultiLvlLbl val="0"/>
      </c:catAx>
      <c:valAx>
        <c:axId val="1069143935"/>
        <c:scaling>
          <c:orientation val="minMax"/>
        </c:scaling>
        <c:delete val="1"/>
        <c:axPos val="l"/>
        <c:numFmt formatCode="#,##0" sourceLinked="1"/>
        <c:majorTickMark val="none"/>
        <c:minorTickMark val="none"/>
        <c:tickLblPos val="nextTo"/>
        <c:crossAx val="106914537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31000">
                  <a:srgbClr val="1B76BC"/>
                </a:gs>
                <a:gs pos="100000">
                  <a:srgbClr val="8DD8F8"/>
                </a:gs>
              </a:gsLst>
              <a:lin ang="5400000" scaled="1"/>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Foglio1!$C$192:$C$193</c:f>
              <c:numCache>
                <c:formatCode>General</c:formatCode>
                <c:ptCount val="2"/>
                <c:pt idx="0">
                  <c:v>2007</c:v>
                </c:pt>
                <c:pt idx="1">
                  <c:v>2021</c:v>
                </c:pt>
              </c:numCache>
            </c:numRef>
          </c:cat>
          <c:val>
            <c:numRef>
              <c:f>Foglio1!$D$192:$D$193</c:f>
              <c:numCache>
                <c:formatCode>0.00%</c:formatCode>
                <c:ptCount val="2"/>
                <c:pt idx="0">
                  <c:v>2.87E-2</c:v>
                </c:pt>
                <c:pt idx="1">
                  <c:v>3.1899999999999998E-2</c:v>
                </c:pt>
              </c:numCache>
            </c:numRef>
          </c:val>
          <c:extLst>
            <c:ext xmlns:c16="http://schemas.microsoft.com/office/drawing/2014/chart" uri="{C3380CC4-5D6E-409C-BE32-E72D297353CC}">
              <c16:uniqueId val="{00000000-4240-450D-9AAE-A7E5165F4DC2}"/>
            </c:ext>
          </c:extLst>
        </c:ser>
        <c:dLbls>
          <c:showLegendKey val="0"/>
          <c:showVal val="1"/>
          <c:showCatName val="0"/>
          <c:showSerName val="0"/>
          <c:showPercent val="0"/>
          <c:showBubbleSize val="0"/>
        </c:dLbls>
        <c:gapWidth val="75"/>
        <c:axId val="1577808879"/>
        <c:axId val="1577805039"/>
      </c:barChart>
      <c:catAx>
        <c:axId val="157780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577805039"/>
        <c:crosses val="autoZero"/>
        <c:auto val="1"/>
        <c:lblAlgn val="ctr"/>
        <c:lblOffset val="100"/>
        <c:noMultiLvlLbl val="0"/>
      </c:catAx>
      <c:valAx>
        <c:axId val="1577805039"/>
        <c:scaling>
          <c:orientation val="minMax"/>
        </c:scaling>
        <c:delete val="1"/>
        <c:axPos val="l"/>
        <c:numFmt formatCode="0.00%" sourceLinked="1"/>
        <c:majorTickMark val="none"/>
        <c:minorTickMark val="none"/>
        <c:tickLblPos val="nextTo"/>
        <c:crossAx val="157780887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RadikalW01-Regular" panose="01000000000000000000" pitchFamily="2"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4444372464415"/>
          <c:y val="3.0726256983240222E-2"/>
          <c:w val="0.49418239151519688"/>
          <c:h val="0.93854748603351956"/>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2'!$A$14:$A$16</c:f>
              <c:strCache>
                <c:ptCount val="3"/>
                <c:pt idx="0">
                  <c:v>Non è in crisi, ma ….</c:v>
                </c:pt>
                <c:pt idx="1">
                  <c:v>E' in una crisi temporanea …</c:v>
                </c:pt>
                <c:pt idx="2">
                  <c:v>E' in crisi profonda a causa di ….</c:v>
                </c:pt>
              </c:strCache>
            </c:strRef>
          </c:cat>
          <c:val>
            <c:numRef>
              <c:f>'Question 2'!$B$14:$B$16</c:f>
              <c:numCache>
                <c:formatCode>0.0%</c:formatCode>
                <c:ptCount val="3"/>
                <c:pt idx="0">
                  <c:v>0.63200000000000001</c:v>
                </c:pt>
                <c:pt idx="1">
                  <c:v>4.7E-2</c:v>
                </c:pt>
                <c:pt idx="2">
                  <c:v>0.32100000000000001</c:v>
                </c:pt>
              </c:numCache>
            </c:numRef>
          </c:val>
          <c:extLst>
            <c:ext xmlns:c16="http://schemas.microsoft.com/office/drawing/2014/chart" uri="{C3380CC4-5D6E-409C-BE32-E72D297353CC}">
              <c16:uniqueId val="{00000000-D32E-4EA8-96E4-DD29F299F55D}"/>
            </c:ext>
          </c:extLst>
        </c:ser>
        <c:dLbls>
          <c:showLegendKey val="0"/>
          <c:showVal val="1"/>
          <c:showCatName val="0"/>
          <c:showSerName val="0"/>
          <c:showPercent val="0"/>
          <c:showBubbleSize val="0"/>
        </c:dLbls>
        <c:gapWidth val="75"/>
        <c:axId val="1443112687"/>
        <c:axId val="1443116047"/>
      </c:barChart>
      <c:catAx>
        <c:axId val="1443112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1443116047"/>
        <c:crosses val="autoZero"/>
        <c:auto val="1"/>
        <c:lblAlgn val="ctr"/>
        <c:lblOffset val="100"/>
        <c:noMultiLvlLbl val="0"/>
      </c:catAx>
      <c:valAx>
        <c:axId val="1443116047"/>
        <c:scaling>
          <c:orientation val="minMax"/>
        </c:scaling>
        <c:delete val="1"/>
        <c:axPos val="t"/>
        <c:numFmt formatCode="0.0%" sourceLinked="1"/>
        <c:majorTickMark val="none"/>
        <c:minorTickMark val="none"/>
        <c:tickLblPos val="nextTo"/>
        <c:crossAx val="144311268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RadikalW01-Regular" panose="01000000000000000000" pitchFamily="2"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84383331266658"/>
          <c:y val="2.9813644448067705E-2"/>
          <c:w val="0.43087073361646733"/>
          <c:h val="0.94037271110386456"/>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dLbl>
              <c:idx val="1"/>
              <c:layout>
                <c:manualLayout>
                  <c:x val="-3.6909448818897616E-3"/>
                  <c:y val="2.7105447253751428E-3"/>
                </c:manualLayout>
              </c:layout>
              <c:showLegendKey val="0"/>
              <c:showVal val="1"/>
              <c:showCatName val="0"/>
              <c:showSerName val="0"/>
              <c:showPercent val="0"/>
              <c:showBubbleSize val="0"/>
              <c:extLst>
                <c:ext xmlns:c15="http://schemas.microsoft.com/office/drawing/2012/chart" uri="{CE6537A1-D6FC-4f65-9D91-7224C49458BB}">
                  <c15:layout>
                    <c:manualLayout>
                      <c:w val="5.9817913385826774E-2"/>
                      <c:h val="6.1145074431673392E-2"/>
                    </c:manualLayout>
                  </c15:layout>
                </c:ext>
                <c:ext xmlns:c16="http://schemas.microsoft.com/office/drawing/2014/chart" uri="{C3380CC4-5D6E-409C-BE32-E72D297353CC}">
                  <c16:uniqueId val="{00000001-AA5C-435F-B315-DEB0DF057F8D}"/>
                </c:ext>
              </c:extLst>
            </c:dLbl>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'[NƎXT Il Futuro della Professione visto dai Giovani Commercialisti.xlsx]Question 3'!$A$4:$A$8</c:f>
              <c:strCache>
                <c:ptCount val="5"/>
                <c:pt idx="0">
                  <c:v>L’abusivismo e la concorrenza esterna.</c:v>
                </c:pt>
                <c:pt idx="1">
                  <c:v>La complessità normativa.</c:v>
                </c:pt>
                <c:pt idx="2">
                  <c:v>L’evoluzione tecnologica.</c:v>
                </c:pt>
                <c:pt idx="3">
                  <c:v>L’evoluzione della domanda di servizi di consulenza da parte delle imprese.</c:v>
                </c:pt>
                <c:pt idx="4">
                  <c:v>La concorrenza interna.</c:v>
                </c:pt>
              </c:strCache>
            </c:strRef>
          </c:cat>
          <c:val>
            <c:numRef>
              <c:f>'[NƎXT Il Futuro della Professione visto dai Giovani Commercialisti.xlsx]Question 3'!$B$4:$B$8</c:f>
              <c:numCache>
                <c:formatCode>0.0%</c:formatCode>
                <c:ptCount val="5"/>
                <c:pt idx="0">
                  <c:v>0.25625625625625625</c:v>
                </c:pt>
                <c:pt idx="1">
                  <c:v>0.44744744744744747</c:v>
                </c:pt>
                <c:pt idx="2">
                  <c:v>9.3093093093093091E-2</c:v>
                </c:pt>
                <c:pt idx="3">
                  <c:v>0.15415415415415415</c:v>
                </c:pt>
                <c:pt idx="4">
                  <c:v>4.9049049049049047E-2</c:v>
                </c:pt>
              </c:numCache>
            </c:numRef>
          </c:val>
          <c:extLst>
            <c:ext xmlns:c16="http://schemas.microsoft.com/office/drawing/2014/chart" uri="{C3380CC4-5D6E-409C-BE32-E72D297353CC}">
              <c16:uniqueId val="{00000000-AA5C-435F-B315-DEB0DF057F8D}"/>
            </c:ext>
          </c:extLst>
        </c:ser>
        <c:dLbls>
          <c:showLegendKey val="0"/>
          <c:showVal val="1"/>
          <c:showCatName val="0"/>
          <c:showSerName val="0"/>
          <c:showPercent val="0"/>
          <c:showBubbleSize val="0"/>
        </c:dLbls>
        <c:gapWidth val="75"/>
        <c:axId val="718260752"/>
        <c:axId val="718256440"/>
      </c:barChart>
      <c:catAx>
        <c:axId val="71826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718256440"/>
        <c:crosses val="autoZero"/>
        <c:auto val="1"/>
        <c:lblAlgn val="ctr"/>
        <c:lblOffset val="100"/>
        <c:noMultiLvlLbl val="0"/>
      </c:catAx>
      <c:valAx>
        <c:axId val="718256440"/>
        <c:scaling>
          <c:orientation val="minMax"/>
        </c:scaling>
        <c:delete val="1"/>
        <c:axPos val="t"/>
        <c:numFmt formatCode="0.0%" sourceLinked="1"/>
        <c:majorTickMark val="none"/>
        <c:minorTickMark val="none"/>
        <c:tickLblPos val="nextTo"/>
        <c:crossAx val="718260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RadikalW01-Regular" panose="01000000000000000000" pitchFamily="2" charset="0"/>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62703549490869"/>
          <c:y val="2.9601722282023683E-2"/>
          <c:w val="0.50403265036896561"/>
          <c:h val="0.94079655543595264"/>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dLbl>
              <c:idx val="2"/>
              <c:layout>
                <c:manualLayout>
                  <c:x val="0"/>
                  <c:y val="2.118949341145888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8C-4FC5-84AD-B5D7AA0FC1D7}"/>
                </c:ext>
              </c:extLst>
            </c:dLbl>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'[NƎXT Il Futuro della Professione visto dai Giovani Commercialisti.xlsx]Question 4'!$A$4:$A$7</c:f>
              <c:strCache>
                <c:ptCount val="4"/>
                <c:pt idx="0">
                  <c:v>La mia famiglia ha uno studio professionale avviato</c:v>
                </c:pt>
                <c:pt idx="1">
                  <c:v>La ricerca di indipendenza e autonomia</c:v>
                </c:pt>
                <c:pt idx="2">
                  <c:v>L'attrazione per le materie economiche e giuridiche</c:v>
                </c:pt>
                <c:pt idx="3">
                  <c:v>Le aspettative retributive della professione</c:v>
                </c:pt>
              </c:strCache>
            </c:strRef>
          </c:cat>
          <c:val>
            <c:numRef>
              <c:f>'[NƎXT Il Futuro della Professione visto dai Giovani Commercialisti.xlsx]Question 4'!$B$4:$B$7</c:f>
              <c:numCache>
                <c:formatCode>0.0%</c:formatCode>
                <c:ptCount val="4"/>
                <c:pt idx="0">
                  <c:v>0.20955165692007796</c:v>
                </c:pt>
                <c:pt idx="1">
                  <c:v>0.25146198830409355</c:v>
                </c:pt>
                <c:pt idx="2">
                  <c:v>0.45906432748538012</c:v>
                </c:pt>
                <c:pt idx="3">
                  <c:v>7.9922027290448339E-2</c:v>
                </c:pt>
              </c:numCache>
            </c:numRef>
          </c:val>
          <c:extLst>
            <c:ext xmlns:c16="http://schemas.microsoft.com/office/drawing/2014/chart" uri="{C3380CC4-5D6E-409C-BE32-E72D297353CC}">
              <c16:uniqueId val="{00000000-D58C-4FC5-84AD-B5D7AA0FC1D7}"/>
            </c:ext>
          </c:extLst>
        </c:ser>
        <c:dLbls>
          <c:showLegendKey val="0"/>
          <c:showVal val="1"/>
          <c:showCatName val="0"/>
          <c:showSerName val="0"/>
          <c:showPercent val="0"/>
          <c:showBubbleSize val="0"/>
        </c:dLbls>
        <c:gapWidth val="75"/>
        <c:axId val="718252128"/>
        <c:axId val="718259576"/>
      </c:barChart>
      <c:catAx>
        <c:axId val="718252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718259576"/>
        <c:crosses val="autoZero"/>
        <c:auto val="1"/>
        <c:lblAlgn val="ctr"/>
        <c:lblOffset val="100"/>
        <c:noMultiLvlLbl val="0"/>
      </c:catAx>
      <c:valAx>
        <c:axId val="718259576"/>
        <c:scaling>
          <c:orientation val="minMax"/>
        </c:scaling>
        <c:delete val="1"/>
        <c:axPos val="t"/>
        <c:numFmt formatCode="0.0%" sourceLinked="1"/>
        <c:majorTickMark val="none"/>
        <c:minorTickMark val="none"/>
        <c:tickLblPos val="nextTo"/>
        <c:crossAx val="718252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RadikalW01-Regular" panose="01000000000000000000" pitchFamily="2" charset="0"/>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22714856863827"/>
          <c:y val="3.3333333333333333E-2"/>
          <c:w val="0.45849184367942381"/>
          <c:h val="0.93333333333333335"/>
        </c:manualLayout>
      </c:layout>
      <c:barChart>
        <c:barDir val="bar"/>
        <c:grouping val="clustered"/>
        <c:varyColors val="0"/>
        <c:ser>
          <c:idx val="0"/>
          <c:order val="0"/>
          <c:spPr>
            <a:gradFill>
              <a:gsLst>
                <a:gs pos="31000">
                  <a:srgbClr val="1B76BC"/>
                </a:gs>
                <a:gs pos="100000">
                  <a:srgbClr val="8DD8F8"/>
                </a:gs>
              </a:gsLst>
              <a:lin ang="10800000" scaled="0"/>
            </a:gradFill>
            <a:ln>
              <a:noFill/>
            </a:ln>
            <a:effectLst/>
          </c:spPr>
          <c:invertIfNegative val="0"/>
          <c:dLbls>
            <c:dLbl>
              <c:idx val="1"/>
              <c:layout>
                <c:manualLayout>
                  <c:x val="-3.6337209302325581E-3"/>
                  <c:y val="6.06108327368169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FE-41B7-AB3E-429DA39D340C}"/>
                </c:ext>
              </c:extLst>
            </c:dLbl>
            <c:spPr>
              <a:noFill/>
              <a:ln>
                <a:noFill/>
              </a:ln>
              <a:effectLst/>
            </c:spPr>
            <c:txPr>
              <a:bodyPr rot="0" spcFirstLastPara="1" vertOverflow="ellipsis" vert="horz" wrap="square" anchor="ctr" anchorCtr="1"/>
              <a:lstStyle/>
              <a:p>
                <a:pPr>
                  <a:defRPr sz="1400" b="0" i="0" u="none" strike="noStrike" kern="1200" baseline="0">
                    <a:solidFill>
                      <a:srgbClr val="1B76BC"/>
                    </a:solidFill>
                    <a:latin typeface="RadikalW01-Medium" panose="01000000000000000000" pitchFamily="2"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'[NƎXT Il Futuro della Professione visto dai Giovani Commercialisti.xlsx]Question 5'!$A$4:$A$7</c:f>
              <c:strCache>
                <c:ptCount val="4"/>
                <c:pt idx="0">
                  <c:v>Molto soddisfacente, non cambierei nulla.</c:v>
                </c:pt>
                <c:pt idx="1">
                  <c:v>Complessivamente buono, ma carente dal punto di vista di alcune hard skills.</c:v>
                </c:pt>
                <c:pt idx="2">
                  <c:v>Complessivamente buono, ma carente dal punto di vista delle soft skills.</c:v>
                </c:pt>
                <c:pt idx="3">
                  <c:v>Inadeguato rispetto alle attuali esigenze della professione.</c:v>
                </c:pt>
              </c:strCache>
            </c:strRef>
          </c:cat>
          <c:val>
            <c:numRef>
              <c:f>'[NƎXT Il Futuro della Professione visto dai Giovani Commercialisti.xlsx]Question 5'!$B$4:$B$7</c:f>
              <c:numCache>
                <c:formatCode>0.0%</c:formatCode>
                <c:ptCount val="4"/>
                <c:pt idx="0">
                  <c:v>0.23418319169027385</c:v>
                </c:pt>
                <c:pt idx="1">
                  <c:v>0.40321057601510857</c:v>
                </c:pt>
                <c:pt idx="2">
                  <c:v>0.17847025495750707</c:v>
                </c:pt>
                <c:pt idx="3">
                  <c:v>0.18413597733711048</c:v>
                </c:pt>
              </c:numCache>
            </c:numRef>
          </c:val>
          <c:extLst>
            <c:ext xmlns:c16="http://schemas.microsoft.com/office/drawing/2014/chart" uri="{C3380CC4-5D6E-409C-BE32-E72D297353CC}">
              <c16:uniqueId val="{00000000-1CFE-41B7-AB3E-429DA39D340C}"/>
            </c:ext>
          </c:extLst>
        </c:ser>
        <c:dLbls>
          <c:showLegendKey val="0"/>
          <c:showVal val="1"/>
          <c:showCatName val="0"/>
          <c:showSerName val="0"/>
          <c:showPercent val="0"/>
          <c:showBubbleSize val="0"/>
        </c:dLbls>
        <c:gapWidth val="75"/>
        <c:axId val="718256832"/>
        <c:axId val="718262320"/>
      </c:barChart>
      <c:catAx>
        <c:axId val="718256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dikalW01-Regular" panose="01000000000000000000" pitchFamily="2" charset="0"/>
                <a:ea typeface="+mn-ea"/>
                <a:cs typeface="+mn-cs"/>
              </a:defRPr>
            </a:pPr>
            <a:endParaRPr lang="it-IT"/>
          </a:p>
        </c:txPr>
        <c:crossAx val="718262320"/>
        <c:crosses val="autoZero"/>
        <c:auto val="1"/>
        <c:lblAlgn val="ctr"/>
        <c:lblOffset val="100"/>
        <c:noMultiLvlLbl val="0"/>
      </c:catAx>
      <c:valAx>
        <c:axId val="718262320"/>
        <c:scaling>
          <c:orientation val="minMax"/>
        </c:scaling>
        <c:delete val="1"/>
        <c:axPos val="t"/>
        <c:numFmt formatCode="0.0%" sourceLinked="1"/>
        <c:majorTickMark val="none"/>
        <c:minorTickMark val="none"/>
        <c:tickLblPos val="nextTo"/>
        <c:crossAx val="718256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RadikalW01-Regular" panose="01000000000000000000" pitchFamily="2"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5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56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theme" Target="../theme/theme2.xml" /><Relationship Id="rId1" Type="http://schemas.openxmlformats.org/officeDocument/2006/relationships/slideLayout" Target="../slideLayouts/slideLayout2.xml" /><Relationship Id="rId4" Type="http://schemas.openxmlformats.org/officeDocument/2006/relationships/image" Target="../media/image3.sv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6444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98C57DBA-6962-7CDD-5CBC-A5F3831175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1751864" y="6366097"/>
            <a:ext cx="350693" cy="570735"/>
          </a:xfrm>
          <a:prstGeom prst="rect">
            <a:avLst/>
          </a:prstGeom>
        </p:spPr>
      </p:pic>
      <p:sp>
        <p:nvSpPr>
          <p:cNvPr id="4" name="CasellaDiTesto 3">
            <a:extLst>
              <a:ext uri="{FF2B5EF4-FFF2-40B4-BE49-F238E27FC236}">
                <a16:creationId xmlns:a16="http://schemas.microsoft.com/office/drawing/2014/main" id="{E0B959C4-B81A-0C2A-6B26-38B3931B95A9}"/>
              </a:ext>
            </a:extLst>
          </p:cNvPr>
          <p:cNvSpPr txBox="1"/>
          <p:nvPr userDrawn="1"/>
        </p:nvSpPr>
        <p:spPr>
          <a:xfrm>
            <a:off x="11687747" y="6514566"/>
            <a:ext cx="424338" cy="261610"/>
          </a:xfrm>
          <a:prstGeom prst="rect">
            <a:avLst/>
          </a:prstGeom>
          <a:noFill/>
        </p:spPr>
        <p:txBody>
          <a:bodyPr wrap="square" rtlCol="0">
            <a:spAutoFit/>
          </a:bodyPr>
          <a:lstStyle/>
          <a:p>
            <a:pPr algn="l"/>
            <a:fld id="{E97C9CA7-032E-4DCA-8FD3-0DB24EB977CE}" type="slidenum">
              <a:rPr lang="it-IT" sz="1050" b="1" smtClean="0">
                <a:solidFill>
                  <a:srgbClr val="F1F1F1"/>
                </a:solidFill>
                <a:latin typeface="Calibri" panose="020F0502020204030204" pitchFamily="34" charset="0"/>
                <a:cs typeface="Calibri" panose="020F0502020204030204" pitchFamily="34" charset="0"/>
              </a:rPr>
              <a:pPr algn="l"/>
              <a:t>‹N›</a:t>
            </a:fld>
            <a:endParaRPr lang="it-IT" sz="1400" b="1" dirty="0">
              <a:solidFill>
                <a:srgbClr val="F1F1F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440742"/>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7.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8.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2.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9.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0.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1.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2.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3.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4.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5.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19.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16.xml" /></Relationships>
</file>

<file path=ppt/slides/_rels/slide2.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7.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4.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2.xml" /></Relationships>
</file>

<file path=ppt/slides/_rels/slide5.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3.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4.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5.xml" /><Relationship Id="rId1" Type="http://schemas.openxmlformats.org/officeDocument/2006/relationships/slideLayout" Target="../slideLayouts/slideLayout2.xml" /><Relationship Id="rId4" Type="http://schemas.openxmlformats.org/officeDocument/2006/relationships/image" Target="../media/image7.svg" /></Relationships>
</file>

<file path=ppt/slides/_rels/slide8.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chart" Target="../charts/char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id="{63D282DE-B4B4-E124-484C-A3155C71E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1492" y="3772075"/>
            <a:ext cx="4793274" cy="84779"/>
          </a:xfrm>
          <a:prstGeom prst="rect">
            <a:avLst/>
          </a:prstGeom>
        </p:spPr>
      </p:pic>
      <p:sp>
        <p:nvSpPr>
          <p:cNvPr id="2" name="CasellaDiTesto 1">
            <a:extLst>
              <a:ext uri="{FF2B5EF4-FFF2-40B4-BE49-F238E27FC236}">
                <a16:creationId xmlns:a16="http://schemas.microsoft.com/office/drawing/2014/main" id="{B1D22DD5-14B7-0C96-01E6-441E441757AF}"/>
              </a:ext>
            </a:extLst>
          </p:cNvPr>
          <p:cNvSpPr txBox="1"/>
          <p:nvPr/>
        </p:nvSpPr>
        <p:spPr>
          <a:xfrm>
            <a:off x="6381135" y="838135"/>
            <a:ext cx="5239830" cy="2800767"/>
          </a:xfrm>
          <a:prstGeom prst="rect">
            <a:avLst/>
          </a:prstGeom>
          <a:noFill/>
        </p:spPr>
        <p:txBody>
          <a:bodyPr wrap="square" rtlCol="0" anchor="b">
            <a:spAutoFit/>
          </a:bodyPr>
          <a:lstStyle/>
          <a:p>
            <a:pPr algn="r"/>
            <a:r>
              <a:rPr lang="it-IT" sz="4400" dirty="0">
                <a:solidFill>
                  <a:srgbClr val="F1F1F1"/>
                </a:solidFill>
                <a:latin typeface="Radikal" pitchFamily="2" charset="0"/>
                <a:cs typeface="Calibri" panose="020F0502020204030204" pitchFamily="34" charset="0"/>
              </a:rPr>
              <a:t>I NUMERI DELLA PROFESSIONE: </a:t>
            </a:r>
          </a:p>
          <a:p>
            <a:pPr algn="r"/>
            <a:r>
              <a:rPr lang="it-IT" sz="4400" dirty="0">
                <a:solidFill>
                  <a:srgbClr val="F1F1F1"/>
                </a:solidFill>
                <a:latin typeface="Radikal" pitchFamily="2" charset="0"/>
                <a:cs typeface="Calibri" panose="020F0502020204030204" pitchFamily="34" charset="0"/>
              </a:rPr>
              <a:t>TRA RESILIENZA E NUOVI SCENARI</a:t>
            </a:r>
          </a:p>
        </p:txBody>
      </p:sp>
      <p:sp>
        <p:nvSpPr>
          <p:cNvPr id="3" name="CasellaDiTesto 2">
            <a:extLst>
              <a:ext uri="{FF2B5EF4-FFF2-40B4-BE49-F238E27FC236}">
                <a16:creationId xmlns:a16="http://schemas.microsoft.com/office/drawing/2014/main" id="{89C6CC2E-8078-5A01-D37E-78ED1A3E4729}"/>
              </a:ext>
            </a:extLst>
          </p:cNvPr>
          <p:cNvSpPr txBox="1"/>
          <p:nvPr/>
        </p:nvSpPr>
        <p:spPr>
          <a:xfrm>
            <a:off x="7148266" y="3990027"/>
            <a:ext cx="4472699" cy="1692771"/>
          </a:xfrm>
          <a:prstGeom prst="rect">
            <a:avLst/>
          </a:prstGeom>
          <a:noFill/>
        </p:spPr>
        <p:txBody>
          <a:bodyPr wrap="none" rtlCol="0" anchor="t">
            <a:spAutoFit/>
          </a:bodyPr>
          <a:lstStyle/>
          <a:p>
            <a:pPr algn="r"/>
            <a:r>
              <a:rPr lang="it-IT" sz="3200" dirty="0">
                <a:solidFill>
                  <a:srgbClr val="F7C379"/>
                </a:solidFill>
                <a:latin typeface="RadikalW01-Medium" panose="01000000000000000000" pitchFamily="2" charset="0"/>
                <a:cs typeface="Calibri" panose="020F0502020204030204" pitchFamily="34" charset="0"/>
              </a:rPr>
              <a:t>TOMMASO DI NARDO</a:t>
            </a:r>
          </a:p>
          <a:p>
            <a:pPr algn="r"/>
            <a:r>
              <a:rPr lang="it-IT" sz="2400" dirty="0">
                <a:solidFill>
                  <a:srgbClr val="F7C379"/>
                </a:solidFill>
                <a:latin typeface="RadikalW01-Regular" panose="01000000000000000000" pitchFamily="2" charset="0"/>
                <a:cs typeface="Calibri" panose="020F0502020204030204" pitchFamily="34" charset="0"/>
              </a:rPr>
              <a:t>Coordinatore </a:t>
            </a:r>
            <a:br>
              <a:rPr lang="it-IT" sz="2400" dirty="0">
                <a:solidFill>
                  <a:srgbClr val="F7C379"/>
                </a:solidFill>
                <a:latin typeface="RadikalW01-Regular" panose="01000000000000000000" pitchFamily="2" charset="0"/>
                <a:cs typeface="Calibri" panose="020F0502020204030204" pitchFamily="34" charset="0"/>
              </a:rPr>
            </a:br>
            <a:r>
              <a:rPr lang="it-IT" sz="2400" dirty="0">
                <a:solidFill>
                  <a:srgbClr val="F7C379"/>
                </a:solidFill>
                <a:latin typeface="RadikalW01-Regular" panose="01000000000000000000" pitchFamily="2" charset="0"/>
                <a:cs typeface="Calibri" panose="020F0502020204030204" pitchFamily="34" charset="0"/>
              </a:rPr>
              <a:t>Area economico-statistica</a:t>
            </a:r>
            <a:br>
              <a:rPr lang="it-IT" sz="2400" dirty="0">
                <a:solidFill>
                  <a:srgbClr val="F7C379"/>
                </a:solidFill>
                <a:latin typeface="RadikalW01-Regular" panose="01000000000000000000" pitchFamily="2" charset="0"/>
                <a:cs typeface="Calibri" panose="020F0502020204030204" pitchFamily="34" charset="0"/>
              </a:rPr>
            </a:br>
            <a:r>
              <a:rPr lang="it-IT" sz="2400" dirty="0">
                <a:solidFill>
                  <a:srgbClr val="F7C379"/>
                </a:solidFill>
                <a:latin typeface="RadikalW01-Regular" panose="01000000000000000000" pitchFamily="2" charset="0"/>
                <a:cs typeface="Calibri" panose="020F0502020204030204" pitchFamily="34" charset="0"/>
              </a:rPr>
              <a:t>FNC Ricerca </a:t>
            </a:r>
            <a:endParaRPr lang="it-IT" sz="3200" dirty="0">
              <a:solidFill>
                <a:srgbClr val="F7C379"/>
              </a:solidFill>
              <a:latin typeface="RadikalW01-Regular" panose="01000000000000000000" pitchFamily="2" charset="0"/>
              <a:cs typeface="Calibri" panose="020F0502020204030204" pitchFamily="34" charset="0"/>
            </a:endParaRPr>
          </a:p>
        </p:txBody>
      </p:sp>
    </p:spTree>
    <p:extLst>
      <p:ext uri="{BB962C8B-B14F-4D97-AF65-F5344CB8AC3E}">
        <p14:creationId xmlns:p14="http://schemas.microsoft.com/office/powerpoint/2010/main" val="366982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52215FD-FF45-F820-F647-79BE9D8C10D3}"/>
              </a:ext>
            </a:extLst>
          </p:cNvPr>
          <p:cNvSpPr txBox="1"/>
          <p:nvPr/>
        </p:nvSpPr>
        <p:spPr>
          <a:xfrm>
            <a:off x="1830266" y="238919"/>
            <a:ext cx="8531502"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Qual è, secondo te, l'aspetto più critico</a:t>
            </a:r>
          </a:p>
          <a:p>
            <a:r>
              <a:rPr lang="it-IT" dirty="0"/>
              <a:t>per il futuro della professione?</a:t>
            </a:r>
          </a:p>
        </p:txBody>
      </p:sp>
      <p:pic>
        <p:nvPicPr>
          <p:cNvPr id="3" name="Elemento grafico 2">
            <a:extLst>
              <a:ext uri="{FF2B5EF4-FFF2-40B4-BE49-F238E27FC236}">
                <a16:creationId xmlns:a16="http://schemas.microsoft.com/office/drawing/2014/main" id="{28148F5B-1FED-4C33-FAEB-D6BF2C975E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456353"/>
            <a:ext cx="11053762" cy="74186"/>
          </a:xfrm>
          <a:prstGeom prst="rect">
            <a:avLst/>
          </a:prstGeom>
        </p:spPr>
      </p:pic>
      <p:grpSp>
        <p:nvGrpSpPr>
          <p:cNvPr id="8" name="Gruppo 7">
            <a:extLst>
              <a:ext uri="{FF2B5EF4-FFF2-40B4-BE49-F238E27FC236}">
                <a16:creationId xmlns:a16="http://schemas.microsoft.com/office/drawing/2014/main" id="{C1BA60ED-812D-9DC0-3CC8-2F614AAFBEE1}"/>
              </a:ext>
            </a:extLst>
          </p:cNvPr>
          <p:cNvGrpSpPr/>
          <p:nvPr/>
        </p:nvGrpSpPr>
        <p:grpSpPr>
          <a:xfrm>
            <a:off x="564201" y="1742008"/>
            <a:ext cx="10585642" cy="4685774"/>
            <a:chOff x="661478" y="1732280"/>
            <a:chExt cx="10585642" cy="4685774"/>
          </a:xfrm>
        </p:grpSpPr>
        <p:graphicFrame>
          <p:nvGraphicFramePr>
            <p:cNvPr id="6" name="Grafico 5">
              <a:extLst>
                <a:ext uri="{FF2B5EF4-FFF2-40B4-BE49-F238E27FC236}">
                  <a16:creationId xmlns:a16="http://schemas.microsoft.com/office/drawing/2014/main" id="{E6AD9E77-D522-B101-FDB4-C82DBC1AF5DA}"/>
                </a:ext>
              </a:extLst>
            </p:cNvPr>
            <p:cNvGraphicFramePr/>
            <p:nvPr>
              <p:extLst>
                <p:ext uri="{D42A27DB-BD31-4B8C-83A1-F6EECF244321}">
                  <p14:modId xmlns:p14="http://schemas.microsoft.com/office/powerpoint/2010/main" val="914820597"/>
                </p:ext>
              </p:extLst>
            </p:nvPr>
          </p:nvGraphicFramePr>
          <p:xfrm>
            <a:off x="924560" y="1732280"/>
            <a:ext cx="10322560" cy="4685774"/>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llaDiTesto 6">
              <a:extLst>
                <a:ext uri="{FF2B5EF4-FFF2-40B4-BE49-F238E27FC236}">
                  <a16:creationId xmlns:a16="http://schemas.microsoft.com/office/drawing/2014/main" id="{B702EFBC-FE29-304B-B3D7-5AAF3F099768}"/>
                </a:ext>
              </a:extLst>
            </p:cNvPr>
            <p:cNvSpPr txBox="1"/>
            <p:nvPr/>
          </p:nvSpPr>
          <p:spPr>
            <a:xfrm>
              <a:off x="661478" y="4722615"/>
              <a:ext cx="5393987" cy="523220"/>
            </a:xfrm>
            <a:prstGeom prst="rect">
              <a:avLst/>
            </a:prstGeom>
            <a:solidFill>
              <a:schemeClr val="bg1"/>
            </a:solidFill>
          </p:spPr>
          <p:txBody>
            <a:bodyPr wrap="square">
              <a:spAutoFit/>
            </a:bodyPr>
            <a:lstStyle/>
            <a:p>
              <a:pPr algn="r"/>
              <a:r>
                <a:rPr lang="it-IT" sz="1400" dirty="0">
                  <a:latin typeface="RadikalW01-Regular" panose="01000000000000000000" pitchFamily="2" charset="0"/>
                </a:rPr>
                <a:t>L'evoluzione della domanda di servizi di consulenza</a:t>
              </a:r>
              <a:br>
                <a:rPr lang="it-IT" sz="1400" dirty="0">
                  <a:latin typeface="RadikalW01-Regular" panose="01000000000000000000" pitchFamily="2" charset="0"/>
                </a:rPr>
              </a:br>
              <a:r>
                <a:rPr lang="it-IT" sz="1400" dirty="0">
                  <a:latin typeface="RadikalW01-Regular" panose="01000000000000000000" pitchFamily="2" charset="0"/>
                </a:rPr>
                <a:t> da parte delle imprese.</a:t>
              </a:r>
            </a:p>
          </p:txBody>
        </p:sp>
      </p:grpSp>
    </p:spTree>
    <p:extLst>
      <p:ext uri="{BB962C8B-B14F-4D97-AF65-F5344CB8AC3E}">
        <p14:creationId xmlns:p14="http://schemas.microsoft.com/office/powerpoint/2010/main" val="42918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7F44F9BD-D54F-82D0-030C-25A533435D71}"/>
              </a:ext>
            </a:extLst>
          </p:cNvPr>
          <p:cNvGraphicFramePr/>
          <p:nvPr>
            <p:extLst>
              <p:ext uri="{D42A27DB-BD31-4B8C-83A1-F6EECF244321}">
                <p14:modId xmlns:p14="http://schemas.microsoft.com/office/powerpoint/2010/main" val="73616239"/>
              </p:ext>
            </p:extLst>
          </p:nvPr>
        </p:nvGraphicFramePr>
        <p:xfrm>
          <a:off x="1196505" y="1728824"/>
          <a:ext cx="10661514" cy="471932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8AF1DF09-BD61-3598-15D7-73E3D4051A9C}"/>
              </a:ext>
            </a:extLst>
          </p:cNvPr>
          <p:cNvSpPr txBox="1"/>
          <p:nvPr/>
        </p:nvSpPr>
        <p:spPr>
          <a:xfrm>
            <a:off x="2264680" y="238919"/>
            <a:ext cx="7662674"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Cosa ti ha indotto a intraprendere </a:t>
            </a:r>
            <a:br>
              <a:rPr lang="it-IT" dirty="0"/>
            </a:br>
            <a:r>
              <a:rPr lang="it-IT" dirty="0"/>
              <a:t>la professione di Commercialista?</a:t>
            </a:r>
          </a:p>
        </p:txBody>
      </p:sp>
      <p:pic>
        <p:nvPicPr>
          <p:cNvPr id="4" name="Elemento grafico 3">
            <a:extLst>
              <a:ext uri="{FF2B5EF4-FFF2-40B4-BE49-F238E27FC236}">
                <a16:creationId xmlns:a16="http://schemas.microsoft.com/office/drawing/2014/main" id="{A23CBE11-9E8E-CD47-02D7-9DCA32BCA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456353"/>
            <a:ext cx="11053762" cy="74186"/>
          </a:xfrm>
          <a:prstGeom prst="rect">
            <a:avLst/>
          </a:prstGeom>
        </p:spPr>
      </p:pic>
    </p:spTree>
    <p:extLst>
      <p:ext uri="{BB962C8B-B14F-4D97-AF65-F5344CB8AC3E}">
        <p14:creationId xmlns:p14="http://schemas.microsoft.com/office/powerpoint/2010/main" val="140029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FA0B8CD-F19F-11B2-2890-C12BC25B71D7}"/>
              </a:ext>
            </a:extLst>
          </p:cNvPr>
          <p:cNvSpPr txBox="1"/>
          <p:nvPr/>
        </p:nvSpPr>
        <p:spPr>
          <a:xfrm>
            <a:off x="920545" y="238919"/>
            <a:ext cx="10350911"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Come valuti il tuo percorso di studi </a:t>
            </a:r>
            <a:br>
              <a:rPr lang="it-IT" dirty="0"/>
            </a:br>
            <a:r>
              <a:rPr lang="it-IT" dirty="0"/>
              <a:t>rispetto alle tue esigenze professionali attuali?</a:t>
            </a:r>
          </a:p>
        </p:txBody>
      </p:sp>
      <p:pic>
        <p:nvPicPr>
          <p:cNvPr id="4" name="Elemento grafico 3">
            <a:extLst>
              <a:ext uri="{FF2B5EF4-FFF2-40B4-BE49-F238E27FC236}">
                <a16:creationId xmlns:a16="http://schemas.microsoft.com/office/drawing/2014/main" id="{FC6E1816-2EC9-B6BF-D764-C6E176819D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456353"/>
            <a:ext cx="11053762" cy="74186"/>
          </a:xfrm>
          <a:prstGeom prst="rect">
            <a:avLst/>
          </a:prstGeom>
        </p:spPr>
      </p:pic>
      <p:grpSp>
        <p:nvGrpSpPr>
          <p:cNvPr id="8" name="Gruppo 7">
            <a:extLst>
              <a:ext uri="{FF2B5EF4-FFF2-40B4-BE49-F238E27FC236}">
                <a16:creationId xmlns:a16="http://schemas.microsoft.com/office/drawing/2014/main" id="{2060CAA0-4050-43FA-E817-019D5935053B}"/>
              </a:ext>
            </a:extLst>
          </p:cNvPr>
          <p:cNvGrpSpPr/>
          <p:nvPr/>
        </p:nvGrpSpPr>
        <p:grpSpPr>
          <a:xfrm>
            <a:off x="603114" y="1756920"/>
            <a:ext cx="10739335" cy="4191000"/>
            <a:chOff x="768485" y="1854200"/>
            <a:chExt cx="10739335" cy="4191000"/>
          </a:xfrm>
        </p:grpSpPr>
        <p:graphicFrame>
          <p:nvGraphicFramePr>
            <p:cNvPr id="3" name="Grafico 2">
              <a:extLst>
                <a:ext uri="{FF2B5EF4-FFF2-40B4-BE49-F238E27FC236}">
                  <a16:creationId xmlns:a16="http://schemas.microsoft.com/office/drawing/2014/main" id="{49A43789-D6A1-1F3C-DDCC-06265B401224}"/>
                </a:ext>
              </a:extLst>
            </p:cNvPr>
            <p:cNvGraphicFramePr/>
            <p:nvPr>
              <p:extLst>
                <p:ext uri="{D42A27DB-BD31-4B8C-83A1-F6EECF244321}">
                  <p14:modId xmlns:p14="http://schemas.microsoft.com/office/powerpoint/2010/main" val="1085227167"/>
                </p:ext>
              </p:extLst>
            </p:nvPr>
          </p:nvGraphicFramePr>
          <p:xfrm>
            <a:off x="768485" y="1854200"/>
            <a:ext cx="10739335"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llaDiTesto 5">
              <a:extLst>
                <a:ext uri="{FF2B5EF4-FFF2-40B4-BE49-F238E27FC236}">
                  <a16:creationId xmlns:a16="http://schemas.microsoft.com/office/drawing/2014/main" id="{9A7BAF56-44AB-F64B-B260-FA3AB2E1F081}"/>
                </a:ext>
              </a:extLst>
            </p:cNvPr>
            <p:cNvSpPr txBox="1"/>
            <p:nvPr/>
          </p:nvSpPr>
          <p:spPr>
            <a:xfrm>
              <a:off x="768485" y="3089566"/>
              <a:ext cx="5393987"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Complessivamente buono, </a:t>
              </a:r>
              <a:br>
                <a:rPr lang="it-IT" sz="1400" dirty="0">
                  <a:latin typeface="RadikalW01-Regular" panose="01000000000000000000" pitchFamily="2" charset="0"/>
                </a:rPr>
              </a:br>
              <a:r>
                <a:rPr lang="it-IT" sz="1400" dirty="0">
                  <a:latin typeface="RadikalW01-Regular" panose="01000000000000000000" pitchFamily="2" charset="0"/>
                </a:rPr>
                <a:t>ma carente dal punto di vista di alcune hard skills.</a:t>
              </a:r>
            </a:p>
          </p:txBody>
        </p:sp>
        <p:sp>
          <p:nvSpPr>
            <p:cNvPr id="7" name="CasellaDiTesto 6">
              <a:extLst>
                <a:ext uri="{FF2B5EF4-FFF2-40B4-BE49-F238E27FC236}">
                  <a16:creationId xmlns:a16="http://schemas.microsoft.com/office/drawing/2014/main" id="{C33F3D49-04C1-BAEF-AF26-2136D196B551}"/>
                </a:ext>
              </a:extLst>
            </p:cNvPr>
            <p:cNvSpPr txBox="1"/>
            <p:nvPr/>
          </p:nvSpPr>
          <p:spPr>
            <a:xfrm>
              <a:off x="768485" y="4069062"/>
              <a:ext cx="5393987"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Complessivamente buono, </a:t>
              </a:r>
              <a:br>
                <a:rPr lang="it-IT" sz="1400" dirty="0">
                  <a:latin typeface="RadikalW01-Regular" panose="01000000000000000000" pitchFamily="2" charset="0"/>
                </a:rPr>
              </a:br>
              <a:r>
                <a:rPr lang="it-IT" sz="1400" dirty="0">
                  <a:latin typeface="RadikalW01-Regular" panose="01000000000000000000" pitchFamily="2" charset="0"/>
                </a:rPr>
                <a:t>ma carente dal punto di vista di alcune soft skills.</a:t>
              </a:r>
            </a:p>
          </p:txBody>
        </p:sp>
      </p:grpSp>
    </p:spTree>
    <p:extLst>
      <p:ext uri="{BB962C8B-B14F-4D97-AF65-F5344CB8AC3E}">
        <p14:creationId xmlns:p14="http://schemas.microsoft.com/office/powerpoint/2010/main" val="76689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93A2136F-6B91-EA58-21F0-AFD454CDB2AD}"/>
              </a:ext>
            </a:extLst>
          </p:cNvPr>
          <p:cNvGraphicFramePr/>
          <p:nvPr>
            <p:extLst>
              <p:ext uri="{D42A27DB-BD31-4B8C-83A1-F6EECF244321}">
                <p14:modId xmlns:p14="http://schemas.microsoft.com/office/powerpoint/2010/main" val="2914695355"/>
              </p:ext>
            </p:extLst>
          </p:nvPr>
        </p:nvGraphicFramePr>
        <p:xfrm>
          <a:off x="1118896" y="1703096"/>
          <a:ext cx="9723120" cy="4333240"/>
        </p:xfrm>
        <a:graphic>
          <a:graphicData uri="http://schemas.openxmlformats.org/drawingml/2006/chart">
            <c:chart xmlns:c="http://schemas.openxmlformats.org/drawingml/2006/chart" xmlns:r="http://schemas.openxmlformats.org/officeDocument/2006/relationships" r:id="rId2"/>
          </a:graphicData>
        </a:graphic>
      </p:graphicFrame>
      <p:pic>
        <p:nvPicPr>
          <p:cNvPr id="3" name="Elemento grafico 2">
            <a:extLst>
              <a:ext uri="{FF2B5EF4-FFF2-40B4-BE49-F238E27FC236}">
                <a16:creationId xmlns:a16="http://schemas.microsoft.com/office/drawing/2014/main" id="{70B8DE21-E0FE-1761-00E1-07AE7C5983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456353"/>
            <a:ext cx="11053762" cy="74186"/>
          </a:xfrm>
          <a:prstGeom prst="rect">
            <a:avLst/>
          </a:prstGeom>
        </p:spPr>
      </p:pic>
      <p:sp>
        <p:nvSpPr>
          <p:cNvPr id="4" name="CasellaDiTesto 3">
            <a:extLst>
              <a:ext uri="{FF2B5EF4-FFF2-40B4-BE49-F238E27FC236}">
                <a16:creationId xmlns:a16="http://schemas.microsoft.com/office/drawing/2014/main" id="{DBAE91D0-5EE8-A2CB-767A-9118C390D109}"/>
              </a:ext>
            </a:extLst>
          </p:cNvPr>
          <p:cNvSpPr txBox="1"/>
          <p:nvPr/>
        </p:nvSpPr>
        <p:spPr>
          <a:xfrm>
            <a:off x="863639" y="238919"/>
            <a:ext cx="10464724"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Qual è, secondo te, tra i seguenti, l'elemento </a:t>
            </a:r>
          </a:p>
          <a:p>
            <a:r>
              <a:rPr lang="it-IT" dirty="0"/>
              <a:t>più critico nell'avvio dell'attività professionale?</a:t>
            </a:r>
          </a:p>
        </p:txBody>
      </p:sp>
      <p:sp>
        <p:nvSpPr>
          <p:cNvPr id="6" name="CasellaDiTesto 5">
            <a:extLst>
              <a:ext uri="{FF2B5EF4-FFF2-40B4-BE49-F238E27FC236}">
                <a16:creationId xmlns:a16="http://schemas.microsoft.com/office/drawing/2014/main" id="{98C569A2-D914-372C-1A24-38D42A1309C8}"/>
              </a:ext>
            </a:extLst>
          </p:cNvPr>
          <p:cNvSpPr txBox="1"/>
          <p:nvPr/>
        </p:nvSpPr>
        <p:spPr>
          <a:xfrm>
            <a:off x="603114" y="2992287"/>
            <a:ext cx="5393987"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I tempi lunghi iniziali per raggiungere un buon grado </a:t>
            </a:r>
            <a:br>
              <a:rPr lang="it-IT" sz="1400" dirty="0">
                <a:latin typeface="RadikalW01-Regular" panose="01000000000000000000" pitchFamily="2" charset="0"/>
              </a:rPr>
            </a:br>
            <a:r>
              <a:rPr lang="it-IT" sz="1400" dirty="0">
                <a:latin typeface="RadikalW01-Regular" panose="01000000000000000000" pitchFamily="2" charset="0"/>
              </a:rPr>
              <a:t>di autonomia reddituali.</a:t>
            </a:r>
          </a:p>
        </p:txBody>
      </p:sp>
      <p:sp>
        <p:nvSpPr>
          <p:cNvPr id="7" name="CasellaDiTesto 6">
            <a:extLst>
              <a:ext uri="{FF2B5EF4-FFF2-40B4-BE49-F238E27FC236}">
                <a16:creationId xmlns:a16="http://schemas.microsoft.com/office/drawing/2014/main" id="{E868C192-1895-2568-16B6-7205C984FCCF}"/>
              </a:ext>
            </a:extLst>
          </p:cNvPr>
          <p:cNvSpPr txBox="1"/>
          <p:nvPr/>
        </p:nvSpPr>
        <p:spPr>
          <a:xfrm>
            <a:off x="603114" y="5034335"/>
            <a:ext cx="5393987"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I tempi lunghi iniziali per ottenere</a:t>
            </a:r>
            <a:br>
              <a:rPr lang="it-IT" sz="1400" dirty="0">
                <a:latin typeface="RadikalW01-Regular" panose="01000000000000000000" pitchFamily="2" charset="0"/>
              </a:rPr>
            </a:br>
            <a:r>
              <a:rPr lang="it-IT" sz="1400" dirty="0">
                <a:latin typeface="RadikalW01-Regular" panose="01000000000000000000" pitchFamily="2" charset="0"/>
              </a:rPr>
              <a:t>l’abilitazione professionale</a:t>
            </a:r>
          </a:p>
        </p:txBody>
      </p:sp>
    </p:spTree>
    <p:extLst>
      <p:ext uri="{BB962C8B-B14F-4D97-AF65-F5344CB8AC3E}">
        <p14:creationId xmlns:p14="http://schemas.microsoft.com/office/powerpoint/2010/main" val="27467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id="{5A87BF3E-F8B7-C1DE-36F2-4FD9A5C1DF38}"/>
              </a:ext>
            </a:extLst>
          </p:cNvPr>
          <p:cNvGraphicFramePr>
            <a:graphicFrameLocks/>
          </p:cNvGraphicFramePr>
          <p:nvPr>
            <p:extLst>
              <p:ext uri="{D42A27DB-BD31-4B8C-83A1-F6EECF244321}">
                <p14:modId xmlns:p14="http://schemas.microsoft.com/office/powerpoint/2010/main" val="770927555"/>
              </p:ext>
            </p:extLst>
          </p:nvPr>
        </p:nvGraphicFramePr>
        <p:xfrm>
          <a:off x="568960" y="1537076"/>
          <a:ext cx="7174257" cy="4455160"/>
        </p:xfrm>
        <a:graphic>
          <a:graphicData uri="http://schemas.openxmlformats.org/drawingml/2006/chart">
            <c:chart xmlns:c="http://schemas.openxmlformats.org/drawingml/2006/chart" xmlns:r="http://schemas.openxmlformats.org/officeDocument/2006/relationships" r:id="rId2"/>
          </a:graphicData>
        </a:graphic>
      </p:graphicFrame>
      <p:pic>
        <p:nvPicPr>
          <p:cNvPr id="2" name="Elemento grafico 1">
            <a:extLst>
              <a:ext uri="{FF2B5EF4-FFF2-40B4-BE49-F238E27FC236}">
                <a16:creationId xmlns:a16="http://schemas.microsoft.com/office/drawing/2014/main" id="{C7AAE221-5C01-0087-7036-ACA174EF6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4" name="CasellaDiTesto 3">
            <a:extLst>
              <a:ext uri="{FF2B5EF4-FFF2-40B4-BE49-F238E27FC236}">
                <a16:creationId xmlns:a16="http://schemas.microsoft.com/office/drawing/2014/main" id="{7A5C4BE5-EB86-CA4C-91E8-6B918724158B}"/>
              </a:ext>
            </a:extLst>
          </p:cNvPr>
          <p:cNvSpPr txBox="1"/>
          <p:nvPr/>
        </p:nvSpPr>
        <p:spPr>
          <a:xfrm>
            <a:off x="3833218" y="238919"/>
            <a:ext cx="4525598"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Prospettive a 5 anni</a:t>
            </a:r>
          </a:p>
        </p:txBody>
      </p:sp>
      <p:sp>
        <p:nvSpPr>
          <p:cNvPr id="8" name="CasellaDiTesto 7">
            <a:extLst>
              <a:ext uri="{FF2B5EF4-FFF2-40B4-BE49-F238E27FC236}">
                <a16:creationId xmlns:a16="http://schemas.microsoft.com/office/drawing/2014/main" id="{32CCB240-DA0D-D82F-7450-99146E4A865B}"/>
              </a:ext>
            </a:extLst>
          </p:cNvPr>
          <p:cNvSpPr txBox="1"/>
          <p:nvPr/>
        </p:nvSpPr>
        <p:spPr>
          <a:xfrm>
            <a:off x="7373565" y="1537076"/>
            <a:ext cx="4123109" cy="4711226"/>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SPECIALIZZAZIONI FUTURE</a:t>
            </a:r>
          </a:p>
          <a:p>
            <a:pPr>
              <a:spcAft>
                <a:spcPts val="1200"/>
              </a:spcAft>
            </a:pPr>
            <a:r>
              <a:rPr lang="it-IT" sz="1800" dirty="0">
                <a:solidFill>
                  <a:srgbClr val="000000"/>
                </a:solidFill>
                <a:latin typeface="RadikalW01-Regular" panose="01000000000000000000" pitchFamily="2" charset="0"/>
              </a:rPr>
              <a:t>Prospettive a 5 anni delle aree professionali più mature della professione espresse in termini di giudizi/aspettative di «Espansione» e/o di «Forte espansione». </a:t>
            </a:r>
          </a:p>
          <a:p>
            <a:pPr>
              <a:spcAft>
                <a:spcPts val="1200"/>
              </a:spcAft>
            </a:pPr>
            <a:r>
              <a:rPr lang="it-IT" sz="1800" dirty="0">
                <a:solidFill>
                  <a:srgbClr val="000000"/>
                </a:solidFill>
                <a:latin typeface="RadikalW01-Regular" panose="01000000000000000000" pitchFamily="2" charset="0"/>
              </a:rPr>
              <a:t>In particolare, la «Crisi d’impresa» è attesa in «Forte espansione» per il 15% del campione. </a:t>
            </a:r>
          </a:p>
          <a:p>
            <a:pPr>
              <a:spcAft>
                <a:spcPts val="1200"/>
              </a:spcAft>
            </a:pPr>
            <a:r>
              <a:rPr lang="it-IT" sz="1800" dirty="0">
                <a:solidFill>
                  <a:srgbClr val="000000"/>
                </a:solidFill>
                <a:latin typeface="RadikalW01-Regular" panose="01000000000000000000" pitchFamily="2" charset="0"/>
              </a:rPr>
              <a:t>Per il 51,35 l’area «Contabilità e fisco» è attesa in Contrazione/Forte contrazione.</a:t>
            </a:r>
          </a:p>
        </p:txBody>
      </p:sp>
      <p:sp>
        <p:nvSpPr>
          <p:cNvPr id="9" name="CasellaDiTesto 8">
            <a:extLst>
              <a:ext uri="{FF2B5EF4-FFF2-40B4-BE49-F238E27FC236}">
                <a16:creationId xmlns:a16="http://schemas.microsoft.com/office/drawing/2014/main" id="{C4B2782C-E479-5C1B-FD6D-BEC3B97269C7}"/>
              </a:ext>
            </a:extLst>
          </p:cNvPr>
          <p:cNvSpPr txBox="1"/>
          <p:nvPr/>
        </p:nvSpPr>
        <p:spPr>
          <a:xfrm>
            <a:off x="204801" y="4227698"/>
            <a:ext cx="2163883"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Consulenza </a:t>
            </a:r>
            <a:br>
              <a:rPr lang="it-IT" sz="1400" dirty="0">
                <a:latin typeface="RadikalW01-Regular" panose="01000000000000000000" pitchFamily="2" charset="0"/>
              </a:rPr>
            </a:br>
            <a:r>
              <a:rPr lang="it-IT" sz="1400" dirty="0">
                <a:latin typeface="RadikalW01-Regular" panose="01000000000000000000" pitchFamily="2" charset="0"/>
              </a:rPr>
              <a:t>del lavoro</a:t>
            </a:r>
          </a:p>
        </p:txBody>
      </p:sp>
    </p:spTree>
    <p:extLst>
      <p:ext uri="{BB962C8B-B14F-4D97-AF65-F5344CB8AC3E}">
        <p14:creationId xmlns:p14="http://schemas.microsoft.com/office/powerpoint/2010/main" val="384926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2F7573F1-FB32-775D-22C2-5812E67F3869}"/>
              </a:ext>
            </a:extLst>
          </p:cNvPr>
          <p:cNvGraphicFramePr>
            <a:graphicFrameLocks/>
          </p:cNvGraphicFramePr>
          <p:nvPr>
            <p:extLst>
              <p:ext uri="{D42A27DB-BD31-4B8C-83A1-F6EECF244321}">
                <p14:modId xmlns:p14="http://schemas.microsoft.com/office/powerpoint/2010/main" val="3361866027"/>
              </p:ext>
            </p:extLst>
          </p:nvPr>
        </p:nvGraphicFramePr>
        <p:xfrm>
          <a:off x="129540" y="1537076"/>
          <a:ext cx="7506673" cy="4457065"/>
        </p:xfrm>
        <a:graphic>
          <a:graphicData uri="http://schemas.openxmlformats.org/drawingml/2006/chart">
            <c:chart xmlns:c="http://schemas.openxmlformats.org/drawingml/2006/chart" xmlns:r="http://schemas.openxmlformats.org/officeDocument/2006/relationships" r:id="rId2"/>
          </a:graphicData>
        </a:graphic>
      </p:graphicFrame>
      <p:pic>
        <p:nvPicPr>
          <p:cNvPr id="2" name="Elemento grafico 1">
            <a:extLst>
              <a:ext uri="{FF2B5EF4-FFF2-40B4-BE49-F238E27FC236}">
                <a16:creationId xmlns:a16="http://schemas.microsoft.com/office/drawing/2014/main" id="{0E280813-8910-7831-0C6E-354F521B7E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3" name="CasellaDiTesto 2">
            <a:extLst>
              <a:ext uri="{FF2B5EF4-FFF2-40B4-BE49-F238E27FC236}">
                <a16:creationId xmlns:a16="http://schemas.microsoft.com/office/drawing/2014/main" id="{1280CA7B-5C9E-FDE8-5451-AA221671C19C}"/>
              </a:ext>
            </a:extLst>
          </p:cNvPr>
          <p:cNvSpPr txBox="1"/>
          <p:nvPr/>
        </p:nvSpPr>
        <p:spPr>
          <a:xfrm>
            <a:off x="1048802" y="238919"/>
            <a:ext cx="10094431"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Aree professionali a maggiore sviluppo futuro</a:t>
            </a:r>
          </a:p>
        </p:txBody>
      </p:sp>
      <p:sp>
        <p:nvSpPr>
          <p:cNvPr id="7" name="CasellaDiTesto 6">
            <a:extLst>
              <a:ext uri="{FF2B5EF4-FFF2-40B4-BE49-F238E27FC236}">
                <a16:creationId xmlns:a16="http://schemas.microsoft.com/office/drawing/2014/main" id="{CED707EC-13EE-6DAD-6A3C-CF5C7DCA23BA}"/>
              </a:ext>
            </a:extLst>
          </p:cNvPr>
          <p:cNvSpPr txBox="1"/>
          <p:nvPr/>
        </p:nvSpPr>
        <p:spPr>
          <a:xfrm>
            <a:off x="7373565" y="1537076"/>
            <a:ext cx="4123109" cy="3864841"/>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SPECIALIZZAZIONI FUTURE</a:t>
            </a:r>
          </a:p>
          <a:p>
            <a:pPr>
              <a:spcAft>
                <a:spcPts val="1200"/>
              </a:spcAft>
            </a:pPr>
            <a:r>
              <a:rPr lang="it-IT" sz="1800" dirty="0">
                <a:solidFill>
                  <a:srgbClr val="000000"/>
                </a:solidFill>
                <a:latin typeface="RadikalW01-Regular" panose="01000000000000000000" pitchFamily="2" charset="0"/>
              </a:rPr>
              <a:t>Aree professionali con «Importante» e/o «Fortissimo sviluppo» futuro. </a:t>
            </a:r>
          </a:p>
          <a:p>
            <a:pPr>
              <a:spcAft>
                <a:spcPts val="1200"/>
              </a:spcAft>
            </a:pPr>
            <a:r>
              <a:rPr lang="it-IT" sz="1800" dirty="0">
                <a:solidFill>
                  <a:srgbClr val="000000"/>
                </a:solidFill>
                <a:latin typeface="RadikalW01-Regular" panose="01000000000000000000" pitchFamily="2" charset="0"/>
              </a:rPr>
              <a:t>I Giovani Commercialisti non credono molto nella consulenza alla P.A. e nemmeno nelle Startup innovative o nel Temporary management.</a:t>
            </a:r>
          </a:p>
          <a:p>
            <a:pPr>
              <a:spcAft>
                <a:spcPts val="1200"/>
              </a:spcAft>
            </a:pPr>
            <a:r>
              <a:rPr lang="it-IT" sz="1800" dirty="0">
                <a:solidFill>
                  <a:srgbClr val="000000"/>
                </a:solidFill>
                <a:latin typeface="RadikalW01-Regular" panose="01000000000000000000" pitchFamily="2" charset="0"/>
              </a:rPr>
              <a:t>Puntano decisamente verso la Sostenibilità e la Consulenza strategica.</a:t>
            </a:r>
          </a:p>
        </p:txBody>
      </p:sp>
    </p:spTree>
    <p:extLst>
      <p:ext uri="{BB962C8B-B14F-4D97-AF65-F5344CB8AC3E}">
        <p14:creationId xmlns:p14="http://schemas.microsoft.com/office/powerpoint/2010/main" val="88154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9F8FF403-671B-F265-63C4-65F63BF9314C}"/>
              </a:ext>
            </a:extLst>
          </p:cNvPr>
          <p:cNvGraphicFramePr/>
          <p:nvPr>
            <p:extLst>
              <p:ext uri="{D42A27DB-BD31-4B8C-83A1-F6EECF244321}">
                <p14:modId xmlns:p14="http://schemas.microsoft.com/office/powerpoint/2010/main" val="3714232928"/>
              </p:ext>
            </p:extLst>
          </p:nvPr>
        </p:nvGraphicFramePr>
        <p:xfrm>
          <a:off x="1021080" y="2177808"/>
          <a:ext cx="10149840"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Elemento grafico 1">
            <a:extLst>
              <a:ext uri="{FF2B5EF4-FFF2-40B4-BE49-F238E27FC236}">
                <a16:creationId xmlns:a16="http://schemas.microsoft.com/office/drawing/2014/main" id="{4A7275F2-97DE-CDA4-0221-E843E1C2CC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2069196"/>
            <a:ext cx="11053762" cy="74186"/>
          </a:xfrm>
          <a:prstGeom prst="rect">
            <a:avLst/>
          </a:prstGeom>
        </p:spPr>
      </p:pic>
      <p:sp>
        <p:nvSpPr>
          <p:cNvPr id="4" name="CasellaDiTesto 3">
            <a:extLst>
              <a:ext uri="{FF2B5EF4-FFF2-40B4-BE49-F238E27FC236}">
                <a16:creationId xmlns:a16="http://schemas.microsoft.com/office/drawing/2014/main" id="{80E466EB-DC09-71ED-11B2-B3F13BD3BCAA}"/>
              </a:ext>
            </a:extLst>
          </p:cNvPr>
          <p:cNvSpPr txBox="1"/>
          <p:nvPr/>
        </p:nvSpPr>
        <p:spPr>
          <a:xfrm>
            <a:off x="1108097" y="238919"/>
            <a:ext cx="9975808" cy="1754326"/>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formazione professionale oggi disponibile </a:t>
            </a:r>
            <a:br>
              <a:rPr lang="it-IT" dirty="0"/>
            </a:br>
            <a:r>
              <a:rPr lang="it-IT" dirty="0"/>
              <a:t>è adeguata a soddisfare le tue esigenze </a:t>
            </a:r>
            <a:br>
              <a:rPr lang="it-IT" dirty="0"/>
            </a:br>
            <a:r>
              <a:rPr lang="it-IT" dirty="0"/>
              <a:t>di specializzazione professionale?</a:t>
            </a:r>
          </a:p>
        </p:txBody>
      </p:sp>
    </p:spTree>
    <p:extLst>
      <p:ext uri="{BB962C8B-B14F-4D97-AF65-F5344CB8AC3E}">
        <p14:creationId xmlns:p14="http://schemas.microsoft.com/office/powerpoint/2010/main" val="246784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5A16D912-A22A-B9B2-C915-8D6564F13D07}"/>
              </a:ext>
            </a:extLst>
          </p:cNvPr>
          <p:cNvGrpSpPr/>
          <p:nvPr/>
        </p:nvGrpSpPr>
        <p:grpSpPr>
          <a:xfrm>
            <a:off x="733797" y="1877545"/>
            <a:ext cx="7466619" cy="4391214"/>
            <a:chOff x="733797" y="1877545"/>
            <a:chExt cx="7466619" cy="4391214"/>
          </a:xfrm>
        </p:grpSpPr>
        <p:graphicFrame>
          <p:nvGraphicFramePr>
            <p:cNvPr id="4" name="Grafico 3">
              <a:extLst>
                <a:ext uri="{FF2B5EF4-FFF2-40B4-BE49-F238E27FC236}">
                  <a16:creationId xmlns:a16="http://schemas.microsoft.com/office/drawing/2014/main" id="{47F2BF47-D6C2-CEED-68AC-F91FBC9AEB87}"/>
                </a:ext>
              </a:extLst>
            </p:cNvPr>
            <p:cNvGraphicFramePr>
              <a:graphicFrameLocks/>
            </p:cNvGraphicFramePr>
            <p:nvPr>
              <p:extLst>
                <p:ext uri="{D42A27DB-BD31-4B8C-83A1-F6EECF244321}">
                  <p14:modId xmlns:p14="http://schemas.microsoft.com/office/powerpoint/2010/main" val="3296780523"/>
                </p:ext>
              </p:extLst>
            </p:nvPr>
          </p:nvGraphicFramePr>
          <p:xfrm>
            <a:off x="853439" y="1877545"/>
            <a:ext cx="7346977" cy="4391214"/>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a:extLst>
                <a:ext uri="{FF2B5EF4-FFF2-40B4-BE49-F238E27FC236}">
                  <a16:creationId xmlns:a16="http://schemas.microsoft.com/office/drawing/2014/main" id="{9C5929BE-B353-E0C2-2A71-7E1974BE57C1}"/>
                </a:ext>
              </a:extLst>
            </p:cNvPr>
            <p:cNvSpPr txBox="1"/>
            <p:nvPr/>
          </p:nvSpPr>
          <p:spPr>
            <a:xfrm>
              <a:off x="733797" y="2311349"/>
              <a:ext cx="3604736"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Aggregarsi per sfruttare</a:t>
              </a:r>
              <a:br>
                <a:rPr lang="it-IT" sz="1400" dirty="0">
                  <a:latin typeface="RadikalW01-Regular" panose="01000000000000000000" pitchFamily="2" charset="0"/>
                </a:rPr>
              </a:br>
              <a:r>
                <a:rPr lang="it-IT" sz="1400" dirty="0">
                  <a:latin typeface="RadikalW01-Regular" panose="01000000000000000000" pitchFamily="2" charset="0"/>
                </a:rPr>
                <a:t>le "economie di scala"</a:t>
              </a:r>
            </a:p>
          </p:txBody>
        </p:sp>
        <p:sp>
          <p:nvSpPr>
            <p:cNvPr id="9" name="CasellaDiTesto 8">
              <a:extLst>
                <a:ext uri="{FF2B5EF4-FFF2-40B4-BE49-F238E27FC236}">
                  <a16:creationId xmlns:a16="http://schemas.microsoft.com/office/drawing/2014/main" id="{0B73D357-E85A-738F-3385-BF20445C817B}"/>
                </a:ext>
              </a:extLst>
            </p:cNvPr>
            <p:cNvSpPr txBox="1"/>
            <p:nvPr/>
          </p:nvSpPr>
          <p:spPr>
            <a:xfrm>
              <a:off x="733797" y="3716179"/>
              <a:ext cx="3604736"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Aggregarsi per sfruttare </a:t>
              </a:r>
              <a:br>
                <a:rPr lang="it-IT" sz="1400" dirty="0">
                  <a:latin typeface="RadikalW01-Regular" panose="01000000000000000000" pitchFamily="2" charset="0"/>
                </a:rPr>
              </a:br>
              <a:r>
                <a:rPr lang="it-IT" sz="1400" dirty="0">
                  <a:latin typeface="RadikalW01-Regular" panose="01000000000000000000" pitchFamily="2" charset="0"/>
                </a:rPr>
                <a:t>le "economie di specializzazione"</a:t>
              </a:r>
            </a:p>
          </p:txBody>
        </p:sp>
        <p:sp>
          <p:nvSpPr>
            <p:cNvPr id="11" name="CasellaDiTesto 10">
              <a:extLst>
                <a:ext uri="{FF2B5EF4-FFF2-40B4-BE49-F238E27FC236}">
                  <a16:creationId xmlns:a16="http://schemas.microsoft.com/office/drawing/2014/main" id="{C644A3DD-981A-2CA7-4321-AA2E193A6DBA}"/>
                </a:ext>
              </a:extLst>
            </p:cNvPr>
            <p:cNvSpPr txBox="1"/>
            <p:nvPr/>
          </p:nvSpPr>
          <p:spPr>
            <a:xfrm>
              <a:off x="733797" y="5075157"/>
              <a:ext cx="3604736"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Network professionale </a:t>
              </a:r>
              <a:br>
                <a:rPr lang="it-IT" sz="1400" dirty="0">
                  <a:latin typeface="RadikalW01-Regular" panose="01000000000000000000" pitchFamily="2" charset="0"/>
                </a:rPr>
              </a:br>
              <a:r>
                <a:rPr lang="it-IT" sz="1400" dirty="0">
                  <a:latin typeface="RadikalW01-Regular" panose="01000000000000000000" pitchFamily="2" charset="0"/>
                </a:rPr>
                <a:t>come </a:t>
              </a:r>
              <a:r>
                <a:rPr lang="it-IT" sz="1400" dirty="0" err="1">
                  <a:latin typeface="RadikalW01-Regular" panose="01000000000000000000" pitchFamily="2" charset="0"/>
                </a:rPr>
                <a:t>alterinativa</a:t>
              </a:r>
              <a:r>
                <a:rPr lang="it-IT" sz="1400" dirty="0">
                  <a:latin typeface="RadikalW01-Regular" panose="01000000000000000000" pitchFamily="2" charset="0"/>
                </a:rPr>
                <a:t> alle aggregazioni</a:t>
              </a:r>
            </a:p>
          </p:txBody>
        </p:sp>
      </p:grpSp>
      <p:pic>
        <p:nvPicPr>
          <p:cNvPr id="2" name="Elemento grafico 1">
            <a:extLst>
              <a:ext uri="{FF2B5EF4-FFF2-40B4-BE49-F238E27FC236}">
                <a16:creationId xmlns:a16="http://schemas.microsoft.com/office/drawing/2014/main" id="{32354CBC-4E24-1C72-A25A-DDBF4705C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456353"/>
            <a:ext cx="11053762" cy="74186"/>
          </a:xfrm>
          <a:prstGeom prst="rect">
            <a:avLst/>
          </a:prstGeom>
        </p:spPr>
      </p:pic>
      <p:sp>
        <p:nvSpPr>
          <p:cNvPr id="3" name="CasellaDiTesto 2">
            <a:extLst>
              <a:ext uri="{FF2B5EF4-FFF2-40B4-BE49-F238E27FC236}">
                <a16:creationId xmlns:a16="http://schemas.microsoft.com/office/drawing/2014/main" id="{847BDA00-8712-1A1B-F655-2B1AD0B43533}"/>
              </a:ext>
            </a:extLst>
          </p:cNvPr>
          <p:cNvSpPr txBox="1"/>
          <p:nvPr/>
        </p:nvSpPr>
        <p:spPr>
          <a:xfrm>
            <a:off x="733797" y="238919"/>
            <a:ext cx="10724411"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Secondo te, quanto è importante l’aggregazione </a:t>
            </a:r>
            <a:br>
              <a:rPr lang="it-IT" dirty="0"/>
            </a:br>
            <a:r>
              <a:rPr lang="it-IT" dirty="0"/>
              <a:t>professionale per il futuro della professione?</a:t>
            </a:r>
          </a:p>
        </p:txBody>
      </p:sp>
      <p:sp>
        <p:nvSpPr>
          <p:cNvPr id="7" name="CasellaDiTesto 6">
            <a:extLst>
              <a:ext uri="{FF2B5EF4-FFF2-40B4-BE49-F238E27FC236}">
                <a16:creationId xmlns:a16="http://schemas.microsoft.com/office/drawing/2014/main" id="{3CF4EFB4-2B4E-D6FE-339F-A96733F58655}"/>
              </a:ext>
            </a:extLst>
          </p:cNvPr>
          <p:cNvSpPr txBox="1"/>
          <p:nvPr/>
        </p:nvSpPr>
        <p:spPr>
          <a:xfrm>
            <a:off x="7373565" y="1877545"/>
            <a:ext cx="4123109" cy="3864841"/>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AGGREGAZIONE</a:t>
            </a:r>
          </a:p>
          <a:p>
            <a:pPr>
              <a:spcAft>
                <a:spcPts val="1200"/>
              </a:spcAft>
            </a:pPr>
            <a:r>
              <a:rPr lang="it-IT" sz="1800" dirty="0">
                <a:solidFill>
                  <a:srgbClr val="000000"/>
                </a:solidFill>
                <a:latin typeface="RadikalW01-Regular" panose="01000000000000000000" pitchFamily="2" charset="0"/>
              </a:rPr>
              <a:t>Aree professionali con «Importante» e/o «Fortissimo sviluppo» futuro. </a:t>
            </a:r>
          </a:p>
          <a:p>
            <a:pPr>
              <a:spcAft>
                <a:spcPts val="1200"/>
              </a:spcAft>
            </a:pPr>
            <a:r>
              <a:rPr lang="it-IT" sz="1800" dirty="0">
                <a:solidFill>
                  <a:srgbClr val="000000"/>
                </a:solidFill>
                <a:latin typeface="RadikalW01-Regular" panose="01000000000000000000" pitchFamily="2" charset="0"/>
              </a:rPr>
              <a:t>I Giovani Commercialisti non credono molto nella consulenza alla P.A. e nemmeno nelle Startup innovative o nel Temporary management.</a:t>
            </a:r>
          </a:p>
          <a:p>
            <a:pPr>
              <a:spcAft>
                <a:spcPts val="1200"/>
              </a:spcAft>
            </a:pPr>
            <a:r>
              <a:rPr lang="it-IT" sz="1800" dirty="0">
                <a:solidFill>
                  <a:srgbClr val="000000"/>
                </a:solidFill>
                <a:latin typeface="RadikalW01-Regular" panose="01000000000000000000" pitchFamily="2" charset="0"/>
              </a:rPr>
              <a:t>Puntano decisamente verso la Sostenibilità e la Consulenza strategica.</a:t>
            </a:r>
          </a:p>
        </p:txBody>
      </p:sp>
    </p:spTree>
    <p:extLst>
      <p:ext uri="{BB962C8B-B14F-4D97-AF65-F5344CB8AC3E}">
        <p14:creationId xmlns:p14="http://schemas.microsoft.com/office/powerpoint/2010/main" val="246583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985B38A1-9231-E3A4-A140-507F86336956}"/>
              </a:ext>
            </a:extLst>
          </p:cNvPr>
          <p:cNvGraphicFramePr>
            <a:graphicFrameLocks/>
          </p:cNvGraphicFramePr>
          <p:nvPr>
            <p:extLst>
              <p:ext uri="{D42A27DB-BD31-4B8C-83A1-F6EECF244321}">
                <p14:modId xmlns:p14="http://schemas.microsoft.com/office/powerpoint/2010/main" val="2204517075"/>
              </p:ext>
            </p:extLst>
          </p:nvPr>
        </p:nvGraphicFramePr>
        <p:xfrm>
          <a:off x="670764" y="2420564"/>
          <a:ext cx="6887623" cy="38959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Elemento grafico 2">
            <a:extLst>
              <a:ext uri="{FF2B5EF4-FFF2-40B4-BE49-F238E27FC236}">
                <a16:creationId xmlns:a16="http://schemas.microsoft.com/office/drawing/2014/main" id="{BF4FE808-98C0-2B9D-7DD4-86A85BCDA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2069196"/>
            <a:ext cx="11053762" cy="74186"/>
          </a:xfrm>
          <a:prstGeom prst="rect">
            <a:avLst/>
          </a:prstGeom>
        </p:spPr>
      </p:pic>
      <p:sp>
        <p:nvSpPr>
          <p:cNvPr id="4" name="CasellaDiTesto 3">
            <a:extLst>
              <a:ext uri="{FF2B5EF4-FFF2-40B4-BE49-F238E27FC236}">
                <a16:creationId xmlns:a16="http://schemas.microsoft.com/office/drawing/2014/main" id="{B8FD3E10-0CCC-AD76-271E-8005C9CE8D19}"/>
              </a:ext>
            </a:extLst>
          </p:cNvPr>
          <p:cNvSpPr txBox="1"/>
          <p:nvPr/>
        </p:nvSpPr>
        <p:spPr>
          <a:xfrm>
            <a:off x="586320" y="238919"/>
            <a:ext cx="11019363" cy="1754326"/>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Quale sarà, secondo te, l’impatto della tecnologia </a:t>
            </a:r>
          </a:p>
          <a:p>
            <a:r>
              <a:rPr lang="it-IT" dirty="0"/>
              <a:t>(digitalizzazione e intelligenza artificiale) </a:t>
            </a:r>
          </a:p>
          <a:p>
            <a:r>
              <a:rPr lang="it-IT" dirty="0"/>
              <a:t>nel futuro della professione?</a:t>
            </a:r>
          </a:p>
        </p:txBody>
      </p:sp>
      <p:sp>
        <p:nvSpPr>
          <p:cNvPr id="7" name="CasellaDiTesto 6">
            <a:extLst>
              <a:ext uri="{FF2B5EF4-FFF2-40B4-BE49-F238E27FC236}">
                <a16:creationId xmlns:a16="http://schemas.microsoft.com/office/drawing/2014/main" id="{DF0043F5-52D1-B9B2-E1CD-923DAA433763}"/>
              </a:ext>
            </a:extLst>
          </p:cNvPr>
          <p:cNvSpPr txBox="1"/>
          <p:nvPr/>
        </p:nvSpPr>
        <p:spPr>
          <a:xfrm>
            <a:off x="7373565" y="2420564"/>
            <a:ext cx="4123109" cy="3557064"/>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IMPATTO TECNOLOGIA</a:t>
            </a:r>
          </a:p>
          <a:p>
            <a:pPr>
              <a:spcAft>
                <a:spcPts val="1200"/>
              </a:spcAft>
            </a:pPr>
            <a:r>
              <a:rPr lang="it-IT" sz="1800" dirty="0">
                <a:solidFill>
                  <a:srgbClr val="000000"/>
                </a:solidFill>
                <a:latin typeface="RadikalW01-Regular" panose="01000000000000000000" pitchFamily="2" charset="0"/>
              </a:rPr>
              <a:t>L’innovazione tecnologica all’interno dello studio professionale è considerata sia un fattore di efficientamento e, quindi, di riduzione dei costi e difesa della competitività, sia un elemento chiave per ampliare l’offerta di servizi di consulenza e, quindi, permettere il riposizionamento di mercato. </a:t>
            </a:r>
          </a:p>
        </p:txBody>
      </p:sp>
    </p:spTree>
    <p:extLst>
      <p:ext uri="{BB962C8B-B14F-4D97-AF65-F5344CB8AC3E}">
        <p14:creationId xmlns:p14="http://schemas.microsoft.com/office/powerpoint/2010/main" val="381221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 grafico 1">
            <a:extLst>
              <a:ext uri="{FF2B5EF4-FFF2-40B4-BE49-F238E27FC236}">
                <a16:creationId xmlns:a16="http://schemas.microsoft.com/office/drawing/2014/main" id="{C0AC99C2-5887-0FF4-9BB2-581298FA8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655797"/>
            <a:ext cx="11053762" cy="74186"/>
          </a:xfrm>
          <a:prstGeom prst="rect">
            <a:avLst/>
          </a:prstGeom>
        </p:spPr>
      </p:pic>
      <p:sp>
        <p:nvSpPr>
          <p:cNvPr id="3" name="CasellaDiTesto 2">
            <a:extLst>
              <a:ext uri="{FF2B5EF4-FFF2-40B4-BE49-F238E27FC236}">
                <a16:creationId xmlns:a16="http://schemas.microsoft.com/office/drawing/2014/main" id="{BD95C3D3-6AA8-CD74-D32E-E8906DC75571}"/>
              </a:ext>
            </a:extLst>
          </p:cNvPr>
          <p:cNvSpPr txBox="1"/>
          <p:nvPr/>
        </p:nvSpPr>
        <p:spPr>
          <a:xfrm>
            <a:off x="500559" y="238919"/>
            <a:ext cx="11190884" cy="1292662"/>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sz="2600" dirty="0"/>
              <a:t>Oltre alle tecnologie più basilari e necessarie all’attività professionale </a:t>
            </a:r>
          </a:p>
          <a:p>
            <a:r>
              <a:rPr lang="it-IT" sz="2600" dirty="0"/>
              <a:t>(</a:t>
            </a:r>
            <a:r>
              <a:rPr lang="it-IT" sz="2600" dirty="0" err="1"/>
              <a:t>pec</a:t>
            </a:r>
            <a:r>
              <a:rPr lang="it-IT" sz="2600" dirty="0"/>
              <a:t>, cloud, fatturazione elettronica, </a:t>
            </a:r>
            <a:r>
              <a:rPr lang="it-IT" sz="2600" dirty="0" err="1"/>
              <a:t>videocall</a:t>
            </a:r>
            <a:r>
              <a:rPr lang="it-IT" sz="2600" dirty="0"/>
              <a:t>, sito web, ecc...), </a:t>
            </a:r>
          </a:p>
          <a:p>
            <a:r>
              <a:rPr lang="it-IT" sz="2600" dirty="0"/>
              <a:t>il tuo studio ha introdotto qualcuna delle seguenti tecnologie? </a:t>
            </a:r>
          </a:p>
        </p:txBody>
      </p:sp>
      <p:grpSp>
        <p:nvGrpSpPr>
          <p:cNvPr id="9" name="Gruppo 8">
            <a:extLst>
              <a:ext uri="{FF2B5EF4-FFF2-40B4-BE49-F238E27FC236}">
                <a16:creationId xmlns:a16="http://schemas.microsoft.com/office/drawing/2014/main" id="{A9927F67-2DEA-C71A-66BF-76F3FC555DC5}"/>
              </a:ext>
            </a:extLst>
          </p:cNvPr>
          <p:cNvGrpSpPr/>
          <p:nvPr/>
        </p:nvGrpSpPr>
        <p:grpSpPr>
          <a:xfrm>
            <a:off x="480433" y="1863928"/>
            <a:ext cx="10784191" cy="4251960"/>
            <a:chOff x="480433" y="1863928"/>
            <a:chExt cx="10784191" cy="4251960"/>
          </a:xfrm>
        </p:grpSpPr>
        <p:graphicFrame>
          <p:nvGraphicFramePr>
            <p:cNvPr id="6" name="Grafico 5">
              <a:extLst>
                <a:ext uri="{FF2B5EF4-FFF2-40B4-BE49-F238E27FC236}">
                  <a16:creationId xmlns:a16="http://schemas.microsoft.com/office/drawing/2014/main" id="{B000E51C-270E-0AAB-1352-E4B180033669}"/>
                </a:ext>
              </a:extLst>
            </p:cNvPr>
            <p:cNvGraphicFramePr>
              <a:graphicFrameLocks/>
            </p:cNvGraphicFramePr>
            <p:nvPr>
              <p:extLst>
                <p:ext uri="{D42A27DB-BD31-4B8C-83A1-F6EECF244321}">
                  <p14:modId xmlns:p14="http://schemas.microsoft.com/office/powerpoint/2010/main" val="2232654069"/>
                </p:ext>
              </p:extLst>
            </p:nvPr>
          </p:nvGraphicFramePr>
          <p:xfrm>
            <a:off x="707952" y="1863928"/>
            <a:ext cx="10556672" cy="4251960"/>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llaDiTesto 6">
              <a:extLst>
                <a:ext uri="{FF2B5EF4-FFF2-40B4-BE49-F238E27FC236}">
                  <a16:creationId xmlns:a16="http://schemas.microsoft.com/office/drawing/2014/main" id="{3487A216-5BE2-D76B-FE14-A2DF160DD29B}"/>
                </a:ext>
              </a:extLst>
            </p:cNvPr>
            <p:cNvSpPr txBox="1"/>
            <p:nvPr/>
          </p:nvSpPr>
          <p:spPr>
            <a:xfrm>
              <a:off x="569119" y="3404681"/>
              <a:ext cx="5417169"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Automazione dei processi (RPA in ambito help desk,</a:t>
              </a:r>
              <a:br>
                <a:rPr lang="it-IT" sz="1400" dirty="0">
                  <a:latin typeface="RadikalW01-Regular" panose="01000000000000000000" pitchFamily="2" charset="0"/>
                </a:rPr>
              </a:br>
              <a:r>
                <a:rPr lang="it-IT" sz="1400" dirty="0">
                  <a:latin typeface="RadikalW01-Regular" panose="01000000000000000000" pitchFamily="2" charset="0"/>
                </a:rPr>
                <a:t>data entry, riconciliazioni finanziarie, </a:t>
              </a:r>
              <a:r>
                <a:rPr lang="it-IT" sz="1400" dirty="0" err="1">
                  <a:latin typeface="RadikalW01-Regular" panose="01000000000000000000" pitchFamily="2" charset="0"/>
                </a:rPr>
                <a:t>ecc</a:t>
              </a:r>
              <a:r>
                <a:rPr lang="it-IT" sz="1400" dirty="0">
                  <a:latin typeface="RadikalW01-Regular" panose="01000000000000000000" pitchFamily="2" charset="0"/>
                </a:rPr>
                <a:t>…).</a:t>
              </a:r>
            </a:p>
          </p:txBody>
        </p:sp>
        <p:sp>
          <p:nvSpPr>
            <p:cNvPr id="8" name="CasellaDiTesto 7">
              <a:extLst>
                <a:ext uri="{FF2B5EF4-FFF2-40B4-BE49-F238E27FC236}">
                  <a16:creationId xmlns:a16="http://schemas.microsoft.com/office/drawing/2014/main" id="{9F0F2328-9E91-5E8C-70CA-78768AA0EE32}"/>
                </a:ext>
              </a:extLst>
            </p:cNvPr>
            <p:cNvSpPr txBox="1"/>
            <p:nvPr/>
          </p:nvSpPr>
          <p:spPr>
            <a:xfrm>
              <a:off x="480433" y="4147957"/>
              <a:ext cx="5505855" cy="733401"/>
            </a:xfrm>
            <a:prstGeom prst="rect">
              <a:avLst/>
            </a:prstGeom>
            <a:solidFill>
              <a:schemeClr val="bg1"/>
            </a:solidFill>
          </p:spPr>
          <p:txBody>
            <a:bodyPr wrap="square" anchor="ctr">
              <a:noAutofit/>
            </a:bodyPr>
            <a:lstStyle/>
            <a:p>
              <a:pPr algn="r"/>
              <a:r>
                <a:rPr lang="it-IT" sz="1400" dirty="0">
                  <a:latin typeface="RadikalW01-Regular" panose="01000000000000000000" pitchFamily="2" charset="0"/>
                </a:rPr>
                <a:t>Blockchain (Distributed </a:t>
              </a:r>
              <a:r>
                <a:rPr lang="it-IT" sz="1400" dirty="0" err="1">
                  <a:latin typeface="RadikalW01-Regular" panose="01000000000000000000" pitchFamily="2" charset="0"/>
                </a:rPr>
                <a:t>ledger</a:t>
              </a:r>
              <a:r>
                <a:rPr lang="it-IT" sz="1400" dirty="0">
                  <a:latin typeface="RadikalW01-Regular" panose="01000000000000000000" pitchFamily="2" charset="0"/>
                </a:rPr>
                <a:t>, </a:t>
              </a:r>
              <a:r>
                <a:rPr lang="it-IT" sz="1400" dirty="0" err="1">
                  <a:latin typeface="RadikalW01-Regular" panose="01000000000000000000" pitchFamily="2" charset="0"/>
                </a:rPr>
                <a:t>Timestamp</a:t>
              </a:r>
              <a:r>
                <a:rPr lang="it-IT" sz="1400" dirty="0">
                  <a:latin typeface="RadikalW01-Regular" panose="01000000000000000000" pitchFamily="2" charset="0"/>
                </a:rPr>
                <a:t>, </a:t>
              </a:r>
              <a:br>
                <a:rPr lang="it-IT" sz="1400" dirty="0">
                  <a:latin typeface="RadikalW01-Regular" panose="01000000000000000000" pitchFamily="2" charset="0"/>
                </a:rPr>
              </a:br>
              <a:r>
                <a:rPr lang="it-IT" sz="1400" dirty="0" err="1">
                  <a:latin typeface="RadikalW01-Regular" panose="01000000000000000000" pitchFamily="2" charset="0"/>
                </a:rPr>
                <a:t>Smartcontract</a:t>
              </a:r>
              <a:r>
                <a:rPr lang="it-IT" sz="1400" dirty="0">
                  <a:latin typeface="RadikalW01-Regular" panose="01000000000000000000" pitchFamily="2" charset="0"/>
                </a:rPr>
                <a:t>, </a:t>
              </a:r>
              <a:r>
                <a:rPr lang="it-IT" sz="1400" dirty="0" err="1">
                  <a:latin typeface="RadikalW01-Regular" panose="01000000000000000000" pitchFamily="2" charset="0"/>
                </a:rPr>
                <a:t>ecc</a:t>
              </a:r>
              <a:r>
                <a:rPr lang="it-IT" sz="1400" dirty="0">
                  <a:latin typeface="RadikalW01-Regular" panose="01000000000000000000" pitchFamily="2" charset="0"/>
                </a:rPr>
                <a:t>….</a:t>
              </a:r>
            </a:p>
          </p:txBody>
        </p:sp>
      </p:grpSp>
    </p:spTree>
    <p:extLst>
      <p:ext uri="{BB962C8B-B14F-4D97-AF65-F5344CB8AC3E}">
        <p14:creationId xmlns:p14="http://schemas.microsoft.com/office/powerpoint/2010/main" val="79963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D42A150B-35DC-E550-B274-206F9CBB8376}"/>
              </a:ext>
            </a:extLst>
          </p:cNvPr>
          <p:cNvGrpSpPr/>
          <p:nvPr/>
        </p:nvGrpSpPr>
        <p:grpSpPr>
          <a:xfrm>
            <a:off x="1" y="2046083"/>
            <a:ext cx="5885123" cy="3892990"/>
            <a:chOff x="1" y="2046083"/>
            <a:chExt cx="5885123" cy="3355564"/>
          </a:xfrm>
          <a:solidFill>
            <a:srgbClr val="E2F0D9"/>
          </a:solidFill>
        </p:grpSpPr>
        <p:sp>
          <p:nvSpPr>
            <p:cNvPr id="9" name="Rettangolo con angoli arrotondati 8">
              <a:extLst>
                <a:ext uri="{FF2B5EF4-FFF2-40B4-BE49-F238E27FC236}">
                  <a16:creationId xmlns:a16="http://schemas.microsoft.com/office/drawing/2014/main" id="{7257C5D6-19E3-9B17-053C-6FE1FC1CF3C6}"/>
                </a:ext>
              </a:extLst>
            </p:cNvPr>
            <p:cNvSpPr/>
            <p:nvPr/>
          </p:nvSpPr>
          <p:spPr>
            <a:xfrm>
              <a:off x="1684316" y="2046083"/>
              <a:ext cx="4200808" cy="335556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6C76EDB-773C-F790-8C6C-F51FD4EDFAD2}"/>
                </a:ext>
              </a:extLst>
            </p:cNvPr>
            <p:cNvSpPr/>
            <p:nvPr/>
          </p:nvSpPr>
          <p:spPr>
            <a:xfrm>
              <a:off x="1" y="2046083"/>
              <a:ext cx="3902043" cy="335556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 name="Gruppo 11">
            <a:extLst>
              <a:ext uri="{FF2B5EF4-FFF2-40B4-BE49-F238E27FC236}">
                <a16:creationId xmlns:a16="http://schemas.microsoft.com/office/drawing/2014/main" id="{3FA37F55-7B13-BB53-39DB-D46B8EF49A19}"/>
              </a:ext>
            </a:extLst>
          </p:cNvPr>
          <p:cNvGrpSpPr/>
          <p:nvPr/>
        </p:nvGrpSpPr>
        <p:grpSpPr>
          <a:xfrm flipH="1">
            <a:off x="6306876" y="2046083"/>
            <a:ext cx="5885123" cy="3892990"/>
            <a:chOff x="1" y="2046083"/>
            <a:chExt cx="5885123" cy="3355564"/>
          </a:xfrm>
          <a:solidFill>
            <a:srgbClr val="8DD8F8"/>
          </a:solidFill>
        </p:grpSpPr>
        <p:sp>
          <p:nvSpPr>
            <p:cNvPr id="14" name="Rettangolo con angoli arrotondati 13">
              <a:extLst>
                <a:ext uri="{FF2B5EF4-FFF2-40B4-BE49-F238E27FC236}">
                  <a16:creationId xmlns:a16="http://schemas.microsoft.com/office/drawing/2014/main" id="{E547FC3A-6B98-A8A1-C504-4B50BA25326E}"/>
                </a:ext>
              </a:extLst>
            </p:cNvPr>
            <p:cNvSpPr/>
            <p:nvPr/>
          </p:nvSpPr>
          <p:spPr>
            <a:xfrm>
              <a:off x="1684316" y="2046083"/>
              <a:ext cx="4200808" cy="335556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BE06645-A7D8-122F-C8C8-B3C8BA0CD644}"/>
                </a:ext>
              </a:extLst>
            </p:cNvPr>
            <p:cNvSpPr/>
            <p:nvPr/>
          </p:nvSpPr>
          <p:spPr>
            <a:xfrm>
              <a:off x="1" y="2046083"/>
              <a:ext cx="3902043" cy="335556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456353"/>
            <a:ext cx="11053762" cy="74186"/>
          </a:xfrm>
          <a:prstGeom prst="rect">
            <a:avLst/>
          </a:prstGeom>
        </p:spPr>
      </p:pic>
      <p:sp>
        <p:nvSpPr>
          <p:cNvPr id="13" name="CasellaDiTesto 12">
            <a:extLst>
              <a:ext uri="{FF2B5EF4-FFF2-40B4-BE49-F238E27FC236}">
                <a16:creationId xmlns:a16="http://schemas.microsoft.com/office/drawing/2014/main" id="{2CB2B691-6816-817B-832C-F57C7313A293}"/>
              </a:ext>
            </a:extLst>
          </p:cNvPr>
          <p:cNvSpPr txBox="1"/>
          <p:nvPr/>
        </p:nvSpPr>
        <p:spPr>
          <a:xfrm>
            <a:off x="773146" y="2638361"/>
            <a:ext cx="4606249" cy="2708434"/>
          </a:xfrm>
          <a:prstGeom prst="rect">
            <a:avLst/>
          </a:prstGeom>
          <a:noFill/>
        </p:spPr>
        <p:txBody>
          <a:bodyPr wrap="square" rtlCol="0">
            <a:spAutoFit/>
          </a:bodyPr>
          <a:lstStyle/>
          <a:p>
            <a:pPr algn="ctr">
              <a:spcAft>
                <a:spcPts val="1200"/>
              </a:spcAft>
            </a:pPr>
            <a:r>
              <a:rPr lang="it-IT" sz="2000" i="0" dirty="0">
                <a:solidFill>
                  <a:srgbClr val="1B76BC"/>
                </a:solidFill>
                <a:effectLst/>
                <a:latin typeface="Radikal bold" pitchFamily="2" charset="0"/>
                <a:cs typeface="Calibri" panose="020F0502020204030204" pitchFamily="34" charset="0"/>
              </a:rPr>
              <a:t>RESILIENZA</a:t>
            </a:r>
          </a:p>
          <a:p>
            <a:pPr>
              <a:spcAft>
                <a:spcPts val="1200"/>
              </a:spcAft>
            </a:pPr>
            <a:r>
              <a:rPr lang="it-IT" sz="2000" b="0" i="0" dirty="0">
                <a:solidFill>
                  <a:srgbClr val="000000"/>
                </a:solidFill>
                <a:effectLst/>
                <a:latin typeface="RadikalW01-Regular" panose="01000000000000000000" pitchFamily="2" charset="0"/>
                <a:cs typeface="Calibri" panose="020F0502020204030204" pitchFamily="34" charset="0"/>
              </a:rPr>
              <a:t>Una professione che, nonostante le tendenze nettamente contrarie del mercato del lavoro, la crescente proletarizzazione delle professioni e la sempre più scarsa propensione verso la libera professione in generale, risulta ancora in crescita. </a:t>
            </a:r>
          </a:p>
        </p:txBody>
      </p:sp>
      <p:sp>
        <p:nvSpPr>
          <p:cNvPr id="2" name="CasellaDiTesto 1">
            <a:extLst>
              <a:ext uri="{FF2B5EF4-FFF2-40B4-BE49-F238E27FC236}">
                <a16:creationId xmlns:a16="http://schemas.microsoft.com/office/drawing/2014/main" id="{E36EB550-FDE9-C091-1D49-1FBFD8C35262}"/>
              </a:ext>
            </a:extLst>
          </p:cNvPr>
          <p:cNvSpPr txBox="1"/>
          <p:nvPr/>
        </p:nvSpPr>
        <p:spPr>
          <a:xfrm>
            <a:off x="6796294" y="2484473"/>
            <a:ext cx="4700383" cy="3016210"/>
          </a:xfrm>
          <a:prstGeom prst="rect">
            <a:avLst/>
          </a:prstGeom>
          <a:noFill/>
        </p:spPr>
        <p:txBody>
          <a:bodyPr wrap="square" rtlCol="0">
            <a:spAutoFit/>
          </a:bodyPr>
          <a:lstStyle/>
          <a:p>
            <a:pPr algn="ctr">
              <a:spcAft>
                <a:spcPts val="1200"/>
              </a:spcAft>
            </a:pPr>
            <a:r>
              <a:rPr lang="it-IT" sz="2000" dirty="0">
                <a:solidFill>
                  <a:srgbClr val="1B76BC"/>
                </a:solidFill>
                <a:latin typeface="Radikal bold" pitchFamily="2" charset="0"/>
                <a:cs typeface="Calibri" panose="020F0502020204030204" pitchFamily="34" charset="0"/>
              </a:rPr>
              <a:t>NUOVI SCENARI</a:t>
            </a:r>
          </a:p>
          <a:p>
            <a:pPr algn="r">
              <a:spcAft>
                <a:spcPts val="1200"/>
              </a:spcAft>
            </a:pPr>
            <a:r>
              <a:rPr lang="it-IT" sz="2000" b="0" i="0" dirty="0">
                <a:solidFill>
                  <a:srgbClr val="000000"/>
                </a:solidFill>
                <a:effectLst/>
                <a:latin typeface="RadikalW01-Regular" panose="01000000000000000000" pitchFamily="2" charset="0"/>
                <a:cs typeface="Calibri" panose="020F0502020204030204" pitchFamily="34" charset="0"/>
              </a:rPr>
              <a:t>I Giovani Commercialisti sostengono che la professione non sia in crisi, ma chiedono di migliorare i percorsi di studio adattandoli al nuovo contesto caratterizzato da un interesse sempre maggiore verso la Sostenibilità e la Consulenza strategica verso le imprese.</a:t>
            </a:r>
          </a:p>
        </p:txBody>
      </p:sp>
      <p:sp>
        <p:nvSpPr>
          <p:cNvPr id="4" name="CasellaDiTesto 3">
            <a:extLst>
              <a:ext uri="{FF2B5EF4-FFF2-40B4-BE49-F238E27FC236}">
                <a16:creationId xmlns:a16="http://schemas.microsoft.com/office/drawing/2014/main" id="{C5F7F16F-FA32-EE7F-3E5E-02A4DBAE593C}"/>
              </a:ext>
            </a:extLst>
          </p:cNvPr>
          <p:cNvSpPr txBox="1"/>
          <p:nvPr/>
        </p:nvSpPr>
        <p:spPr>
          <a:xfrm>
            <a:off x="866149" y="238919"/>
            <a:ext cx="10459736" cy="1200329"/>
          </a:xfrm>
          <a:prstGeom prst="rect">
            <a:avLst/>
          </a:prstGeom>
          <a:noFill/>
        </p:spPr>
        <p:txBody>
          <a:bodyPr wrap="square" rtlCol="0">
            <a:spAutoFit/>
          </a:bodyPr>
          <a:lstStyle/>
          <a:p>
            <a:pPr algn="ctr"/>
            <a:r>
              <a:rPr lang="it-IT" sz="3600" b="1" dirty="0">
                <a:solidFill>
                  <a:srgbClr val="1B76BC"/>
                </a:solidFill>
                <a:latin typeface="Radikal" pitchFamily="2" charset="0"/>
                <a:cs typeface="Calibri" panose="020F0502020204030204" pitchFamily="34" charset="0"/>
              </a:rPr>
              <a:t>I numeri della professione:</a:t>
            </a:r>
          </a:p>
          <a:p>
            <a:pPr algn="ctr"/>
            <a:r>
              <a:rPr lang="it-IT" sz="3600" b="1" dirty="0">
                <a:solidFill>
                  <a:srgbClr val="1B76BC"/>
                </a:solidFill>
                <a:latin typeface="Radikal" pitchFamily="2" charset="0"/>
                <a:cs typeface="Calibri" panose="020F0502020204030204" pitchFamily="34" charset="0"/>
              </a:rPr>
              <a:t>tra resilienza e nuovi scenari</a:t>
            </a:r>
          </a:p>
        </p:txBody>
      </p:sp>
    </p:spTree>
    <p:extLst>
      <p:ext uri="{BB962C8B-B14F-4D97-AF65-F5344CB8AC3E}">
        <p14:creationId xmlns:p14="http://schemas.microsoft.com/office/powerpoint/2010/main" val="1121544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id="{CB523444-4491-F01E-DB9E-58F0E9BA3AF0}"/>
              </a:ext>
            </a:extLst>
          </p:cNvPr>
          <p:cNvGraphicFramePr>
            <a:graphicFrameLocks/>
          </p:cNvGraphicFramePr>
          <p:nvPr>
            <p:extLst>
              <p:ext uri="{D42A27DB-BD31-4B8C-83A1-F6EECF244321}">
                <p14:modId xmlns:p14="http://schemas.microsoft.com/office/powerpoint/2010/main" val="953272345"/>
              </p:ext>
            </p:extLst>
          </p:nvPr>
        </p:nvGraphicFramePr>
        <p:xfrm>
          <a:off x="994759" y="1872574"/>
          <a:ext cx="10230962" cy="4621079"/>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5208A4E9-32C5-0AE6-6E2A-F12BD30D63C4}"/>
              </a:ext>
            </a:extLst>
          </p:cNvPr>
          <p:cNvSpPr txBox="1"/>
          <p:nvPr/>
        </p:nvSpPr>
        <p:spPr>
          <a:xfrm>
            <a:off x="1733270" y="238919"/>
            <a:ext cx="8725466" cy="1200329"/>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Se si, che impatto ha avuto/sta avendo</a:t>
            </a:r>
            <a:br>
              <a:rPr lang="it-IT" dirty="0"/>
            </a:br>
            <a:r>
              <a:rPr lang="it-IT" dirty="0"/>
              <a:t>sull’attività dello studio?</a:t>
            </a:r>
          </a:p>
        </p:txBody>
      </p:sp>
      <p:pic>
        <p:nvPicPr>
          <p:cNvPr id="7" name="Elemento grafico 6">
            <a:extLst>
              <a:ext uri="{FF2B5EF4-FFF2-40B4-BE49-F238E27FC236}">
                <a16:creationId xmlns:a16="http://schemas.microsoft.com/office/drawing/2014/main" id="{20FFF041-E54C-B9EB-213B-76F47087F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456353"/>
            <a:ext cx="11053762" cy="74186"/>
          </a:xfrm>
          <a:prstGeom prst="rect">
            <a:avLst/>
          </a:prstGeom>
        </p:spPr>
      </p:pic>
    </p:spTree>
    <p:extLst>
      <p:ext uri="{BB962C8B-B14F-4D97-AF65-F5344CB8AC3E}">
        <p14:creationId xmlns:p14="http://schemas.microsoft.com/office/powerpoint/2010/main" val="16041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93A931F1-6AC2-EE6D-5D6F-971791AD214B}"/>
              </a:ext>
            </a:extLst>
          </p:cNvPr>
          <p:cNvGraphicFramePr/>
          <p:nvPr>
            <p:extLst>
              <p:ext uri="{D42A27DB-BD31-4B8C-83A1-F6EECF244321}">
                <p14:modId xmlns:p14="http://schemas.microsoft.com/office/powerpoint/2010/main" val="3067117263"/>
              </p:ext>
            </p:extLst>
          </p:nvPr>
        </p:nvGraphicFramePr>
        <p:xfrm>
          <a:off x="569119" y="1752599"/>
          <a:ext cx="6320141" cy="3694889"/>
        </p:xfrm>
        <a:graphic>
          <a:graphicData uri="http://schemas.openxmlformats.org/drawingml/2006/chart">
            <c:chart xmlns:c="http://schemas.openxmlformats.org/drawingml/2006/chart" xmlns:r="http://schemas.openxmlformats.org/officeDocument/2006/relationships" r:id="rId2"/>
          </a:graphicData>
        </a:graphic>
      </p:graphicFrame>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13" name="CasellaDiTesto 12">
            <a:extLst>
              <a:ext uri="{FF2B5EF4-FFF2-40B4-BE49-F238E27FC236}">
                <a16:creationId xmlns:a16="http://schemas.microsoft.com/office/drawing/2014/main" id="{2CB2B691-6816-817B-832C-F57C7313A293}"/>
              </a:ext>
            </a:extLst>
          </p:cNvPr>
          <p:cNvSpPr txBox="1"/>
          <p:nvPr/>
        </p:nvSpPr>
        <p:spPr>
          <a:xfrm>
            <a:off x="7373565" y="1537076"/>
            <a:ext cx="4123109" cy="4711226"/>
          </a:xfrm>
          <a:prstGeom prst="rect">
            <a:avLst/>
          </a:prstGeom>
          <a:noFill/>
        </p:spPr>
        <p:txBody>
          <a:bodyPr wrap="square" rtlCol="0">
            <a:spAutoFit/>
          </a:bodyPr>
          <a:lstStyle/>
          <a:p>
            <a:pPr>
              <a:lnSpc>
                <a:spcPts val="2600"/>
              </a:lnSpc>
              <a:spcAft>
                <a:spcPts val="1200"/>
              </a:spcAft>
            </a:pPr>
            <a:r>
              <a:rPr lang="it-IT" sz="2000" dirty="0">
                <a:solidFill>
                  <a:srgbClr val="1B76BC"/>
                </a:solidFill>
                <a:latin typeface="Radikal bold" pitchFamily="2" charset="0"/>
                <a:cs typeface="Calibri" panose="020F0502020204030204" pitchFamily="34" charset="0"/>
              </a:rPr>
              <a:t>PIU’ DIPENDENTI</a:t>
            </a:r>
            <a:br>
              <a:rPr lang="it-IT" sz="2000" dirty="0">
                <a:solidFill>
                  <a:srgbClr val="1B76BC"/>
                </a:solidFill>
                <a:latin typeface="Radikal bold" pitchFamily="2" charset="0"/>
                <a:cs typeface="Calibri" panose="020F0502020204030204" pitchFamily="34" charset="0"/>
              </a:rPr>
            </a:br>
            <a:r>
              <a:rPr lang="it-IT" sz="2000" dirty="0">
                <a:solidFill>
                  <a:srgbClr val="1B76BC"/>
                </a:solidFill>
                <a:latin typeface="Radikal bold" pitchFamily="2" charset="0"/>
                <a:cs typeface="Calibri" panose="020F0502020204030204" pitchFamily="34" charset="0"/>
              </a:rPr>
              <a:t>MENO INDIPENDENTI</a:t>
            </a:r>
          </a:p>
          <a:p>
            <a:pPr>
              <a:lnSpc>
                <a:spcPts val="2600"/>
              </a:lnSpc>
              <a:spcAft>
                <a:spcPts val="1200"/>
              </a:spcAft>
            </a:pPr>
            <a:r>
              <a:rPr lang="it-IT" dirty="0">
                <a:solidFill>
                  <a:srgbClr val="000000"/>
                </a:solidFill>
                <a:latin typeface="RadikalW01-Regular" panose="01000000000000000000" pitchFamily="2" charset="0"/>
                <a:cs typeface="Calibri" panose="020F0502020204030204" pitchFamily="34" charset="0"/>
              </a:rPr>
              <a:t>Andamento di alcuni aggregati del mercato del lavoro dal 2019 ad oggi. </a:t>
            </a:r>
          </a:p>
          <a:p>
            <a:pPr>
              <a:lnSpc>
                <a:spcPts val="2600"/>
              </a:lnSpc>
              <a:spcAft>
                <a:spcPts val="1200"/>
              </a:spcAft>
            </a:pPr>
            <a:r>
              <a:rPr lang="it-IT" dirty="0">
                <a:solidFill>
                  <a:srgbClr val="000000"/>
                </a:solidFill>
                <a:latin typeface="RadikalW01-Regular" panose="01000000000000000000" pitchFamily="2" charset="0"/>
                <a:cs typeface="Calibri" panose="020F0502020204030204" pitchFamily="34" charset="0"/>
              </a:rPr>
              <a:t>È in atto un processo di lungo periodo che sta modificando strutturalmente l’assetto del mercato del lavoro in Italia dentro il quale si colloca la tendenza alla forte riduzione della propensione verso la libera professione che è piuttosto generalizzata a tutti gli Ordini professionali. </a:t>
            </a:r>
          </a:p>
        </p:txBody>
      </p:sp>
      <p:sp>
        <p:nvSpPr>
          <p:cNvPr id="3" name="CasellaDiTesto 2">
            <a:extLst>
              <a:ext uri="{FF2B5EF4-FFF2-40B4-BE49-F238E27FC236}">
                <a16:creationId xmlns:a16="http://schemas.microsoft.com/office/drawing/2014/main" id="{BA07E23B-8125-063B-4061-D34C9A70D351}"/>
              </a:ext>
            </a:extLst>
          </p:cNvPr>
          <p:cNvSpPr txBox="1"/>
          <p:nvPr/>
        </p:nvSpPr>
        <p:spPr>
          <a:xfrm>
            <a:off x="2642187" y="238919"/>
            <a:ext cx="6907660" cy="646331"/>
          </a:xfrm>
          <a:prstGeom prst="rect">
            <a:avLst/>
          </a:prstGeom>
          <a:noFill/>
        </p:spPr>
        <p:txBody>
          <a:bodyPr wrap="none" rtlCol="0">
            <a:spAutoFit/>
          </a:bodyPr>
          <a:lstStyle/>
          <a:p>
            <a:pPr algn="ctr"/>
            <a:r>
              <a:rPr lang="it-IT" sz="3600" b="1" dirty="0" err="1">
                <a:solidFill>
                  <a:srgbClr val="1B76BC"/>
                </a:solidFill>
                <a:latin typeface="Radikal" pitchFamily="2" charset="0"/>
                <a:cs typeface="Calibri" panose="020F0502020204030204" pitchFamily="34" charset="0"/>
              </a:rPr>
              <a:t>Macrotrend</a:t>
            </a:r>
            <a:r>
              <a:rPr lang="it-IT" sz="3600" b="1" dirty="0">
                <a:solidFill>
                  <a:srgbClr val="1B76BC"/>
                </a:solidFill>
                <a:latin typeface="Radikal" pitchFamily="2" charset="0"/>
                <a:cs typeface="Calibri" panose="020F0502020204030204" pitchFamily="34" charset="0"/>
              </a:rPr>
              <a:t> Mercato del lavoro</a:t>
            </a:r>
          </a:p>
        </p:txBody>
      </p:sp>
      <p:sp>
        <p:nvSpPr>
          <p:cNvPr id="6" name="CasellaDiTesto 5">
            <a:extLst>
              <a:ext uri="{FF2B5EF4-FFF2-40B4-BE49-F238E27FC236}">
                <a16:creationId xmlns:a16="http://schemas.microsoft.com/office/drawing/2014/main" id="{4E5F5430-61BF-4AC3-5F32-0EBDB6952DD0}"/>
              </a:ext>
            </a:extLst>
          </p:cNvPr>
          <p:cNvSpPr txBox="1"/>
          <p:nvPr/>
        </p:nvSpPr>
        <p:spPr>
          <a:xfrm>
            <a:off x="3797603" y="2772780"/>
            <a:ext cx="1435877" cy="523220"/>
          </a:xfrm>
          <a:prstGeom prst="rect">
            <a:avLst/>
          </a:prstGeom>
          <a:noFill/>
        </p:spPr>
        <p:txBody>
          <a:bodyPr wrap="square" rtlCol="0" anchor="b">
            <a:spAutoFit/>
          </a:bodyPr>
          <a:lstStyle/>
          <a:p>
            <a:pPr algn="ctr"/>
            <a:r>
              <a:rPr lang="it-IT" sz="1400" dirty="0">
                <a:latin typeface="RadikalW01-Regular" panose="01000000000000000000" pitchFamily="2" charset="0"/>
              </a:rPr>
              <a:t>Occupati</a:t>
            </a:r>
            <a:br>
              <a:rPr lang="it-IT" sz="1400" dirty="0">
                <a:latin typeface="RadikalW01-Regular" panose="01000000000000000000" pitchFamily="2" charset="0"/>
              </a:rPr>
            </a:br>
            <a:r>
              <a:rPr lang="it-IT" sz="1400" dirty="0">
                <a:latin typeface="RadikalW01-Regular" panose="01000000000000000000" pitchFamily="2" charset="0"/>
              </a:rPr>
              <a:t>indipendenti</a:t>
            </a:r>
          </a:p>
        </p:txBody>
      </p:sp>
      <p:sp>
        <p:nvSpPr>
          <p:cNvPr id="7" name="CasellaDiTesto 6">
            <a:extLst>
              <a:ext uri="{FF2B5EF4-FFF2-40B4-BE49-F238E27FC236}">
                <a16:creationId xmlns:a16="http://schemas.microsoft.com/office/drawing/2014/main" id="{9E414103-A321-24D5-4550-1A087CFA8061}"/>
              </a:ext>
            </a:extLst>
          </p:cNvPr>
          <p:cNvSpPr txBox="1"/>
          <p:nvPr/>
        </p:nvSpPr>
        <p:spPr>
          <a:xfrm>
            <a:off x="5233480" y="2557336"/>
            <a:ext cx="1435877" cy="738664"/>
          </a:xfrm>
          <a:prstGeom prst="rect">
            <a:avLst/>
          </a:prstGeom>
          <a:noFill/>
        </p:spPr>
        <p:txBody>
          <a:bodyPr wrap="square" rtlCol="0" anchor="b">
            <a:spAutoFit/>
          </a:bodyPr>
          <a:lstStyle/>
          <a:p>
            <a:pPr algn="ctr"/>
            <a:r>
              <a:rPr lang="it-IT" sz="1400" dirty="0">
                <a:latin typeface="RadikalW01-Regular" panose="01000000000000000000" pitchFamily="2" charset="0"/>
              </a:rPr>
              <a:t>Occupati </a:t>
            </a:r>
            <a:br>
              <a:rPr lang="it-IT" sz="1400" dirty="0">
                <a:latin typeface="RadikalW01-Regular" panose="01000000000000000000" pitchFamily="2" charset="0"/>
              </a:rPr>
            </a:br>
            <a:r>
              <a:rPr lang="it-IT" sz="1400" dirty="0">
                <a:latin typeface="RadikalW01-Regular" panose="01000000000000000000" pitchFamily="2" charset="0"/>
              </a:rPr>
              <a:t>Liberi professionisti</a:t>
            </a:r>
          </a:p>
        </p:txBody>
      </p:sp>
    </p:spTree>
    <p:extLst>
      <p:ext uri="{BB962C8B-B14F-4D97-AF65-F5344CB8AC3E}">
        <p14:creationId xmlns:p14="http://schemas.microsoft.com/office/powerpoint/2010/main" val="328679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3" name="CasellaDiTesto 12">
            <a:extLst>
              <a:ext uri="{FF2B5EF4-FFF2-40B4-BE49-F238E27FC236}">
                <a16:creationId xmlns:a16="http://schemas.microsoft.com/office/drawing/2014/main" id="{2CB2B691-6816-817B-832C-F57C7313A293}"/>
              </a:ext>
            </a:extLst>
          </p:cNvPr>
          <p:cNvSpPr txBox="1"/>
          <p:nvPr/>
        </p:nvSpPr>
        <p:spPr>
          <a:xfrm>
            <a:off x="7373565" y="1537076"/>
            <a:ext cx="4123109" cy="2223366"/>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r>
              <a:rPr lang="it-IT" dirty="0"/>
              <a:t>UNA PROFESSIONE</a:t>
            </a:r>
            <a:br>
              <a:rPr lang="it-IT" dirty="0"/>
            </a:br>
            <a:r>
              <a:rPr lang="it-IT" dirty="0"/>
              <a:t>(ANCORA) IN CRESCITA</a:t>
            </a:r>
          </a:p>
          <a:p>
            <a:r>
              <a:rPr lang="it-IT" sz="1800" dirty="0">
                <a:solidFill>
                  <a:srgbClr val="000000"/>
                </a:solidFill>
                <a:latin typeface="RadikalW01-Regular" panose="01000000000000000000" pitchFamily="2" charset="0"/>
              </a:rPr>
              <a:t>Tra le professioni </a:t>
            </a:r>
            <a:br>
              <a:rPr lang="it-IT" sz="1800" dirty="0">
                <a:solidFill>
                  <a:srgbClr val="000000"/>
                </a:solidFill>
                <a:latin typeface="RadikalW01-Regular" panose="01000000000000000000" pitchFamily="2" charset="0"/>
              </a:rPr>
            </a:br>
            <a:r>
              <a:rPr lang="it-IT" sz="1800" dirty="0">
                <a:solidFill>
                  <a:srgbClr val="000000"/>
                </a:solidFill>
                <a:latin typeface="RadikalW01-Regular" panose="01000000000000000000" pitchFamily="2" charset="0"/>
              </a:rPr>
              <a:t>economico-giuridiche, quella di Commercialista è l’unica che dal 2019 ad oggi risulta ancora in crescita. </a:t>
            </a:r>
          </a:p>
        </p:txBody>
      </p:sp>
      <p:graphicFrame>
        <p:nvGraphicFramePr>
          <p:cNvPr id="2" name="Grafico 1">
            <a:extLst>
              <a:ext uri="{FF2B5EF4-FFF2-40B4-BE49-F238E27FC236}">
                <a16:creationId xmlns:a16="http://schemas.microsoft.com/office/drawing/2014/main" id="{4FE72D65-E8AF-C91B-5A72-EF0753FED7C3}"/>
              </a:ext>
            </a:extLst>
          </p:cNvPr>
          <p:cNvGraphicFramePr/>
          <p:nvPr>
            <p:extLst>
              <p:ext uri="{D42A27DB-BD31-4B8C-83A1-F6EECF244321}">
                <p14:modId xmlns:p14="http://schemas.microsoft.com/office/powerpoint/2010/main" val="3441857286"/>
              </p:ext>
            </p:extLst>
          </p:nvPr>
        </p:nvGraphicFramePr>
        <p:xfrm>
          <a:off x="569119" y="1764858"/>
          <a:ext cx="6408151" cy="4178742"/>
        </p:xfrm>
        <a:graphic>
          <a:graphicData uri="http://schemas.openxmlformats.org/drawingml/2006/chart">
            <c:chart xmlns:c="http://schemas.openxmlformats.org/drawingml/2006/chart" xmlns:r="http://schemas.openxmlformats.org/officeDocument/2006/relationships" r:id="rId4"/>
          </a:graphicData>
        </a:graphic>
      </p:graphicFrame>
      <p:sp>
        <p:nvSpPr>
          <p:cNvPr id="3" name="CasellaDiTesto 2">
            <a:extLst>
              <a:ext uri="{FF2B5EF4-FFF2-40B4-BE49-F238E27FC236}">
                <a16:creationId xmlns:a16="http://schemas.microsoft.com/office/drawing/2014/main" id="{2F9A5FD5-987C-B234-4866-7837F4B24C6E}"/>
              </a:ext>
            </a:extLst>
          </p:cNvPr>
          <p:cNvSpPr txBox="1"/>
          <p:nvPr/>
        </p:nvSpPr>
        <p:spPr>
          <a:xfrm>
            <a:off x="2523190" y="1537076"/>
            <a:ext cx="2500008" cy="729110"/>
          </a:xfrm>
          <a:prstGeom prst="rect">
            <a:avLst/>
          </a:prstGeom>
          <a:solidFill>
            <a:srgbClr val="E2F0D9"/>
          </a:solidFill>
        </p:spPr>
        <p:txBody>
          <a:bodyPr wrap="square" rtlCol="0">
            <a:spAutoFit/>
          </a:bodyPr>
          <a:lstStyle/>
          <a:p>
            <a:pPr algn="ctr">
              <a:lnSpc>
                <a:spcPts val="2600"/>
              </a:lnSpc>
            </a:pPr>
            <a:r>
              <a:rPr lang="it-IT" sz="1600" dirty="0">
                <a:solidFill>
                  <a:srgbClr val="1B76BC"/>
                </a:solidFill>
                <a:latin typeface="Radikal bold" pitchFamily="2" charset="0"/>
              </a:rPr>
              <a:t>Dato Casse: +1,9% </a:t>
            </a:r>
            <a:br>
              <a:rPr lang="it-IT" sz="1600" dirty="0">
                <a:solidFill>
                  <a:srgbClr val="1B76BC"/>
                </a:solidFill>
                <a:latin typeface="RadikalW01-Regular" panose="01000000000000000000" pitchFamily="2" charset="0"/>
              </a:rPr>
            </a:br>
            <a:r>
              <a:rPr lang="it-IT" sz="1600" dirty="0">
                <a:solidFill>
                  <a:srgbClr val="1B76BC"/>
                </a:solidFill>
                <a:latin typeface="RadikalW01-Regular" panose="01000000000000000000" pitchFamily="2" charset="0"/>
              </a:rPr>
              <a:t>[+27% dal 2007]</a:t>
            </a:r>
          </a:p>
        </p:txBody>
      </p:sp>
      <p:sp>
        <p:nvSpPr>
          <p:cNvPr id="4" name="CasellaDiTesto 3">
            <a:extLst>
              <a:ext uri="{FF2B5EF4-FFF2-40B4-BE49-F238E27FC236}">
                <a16:creationId xmlns:a16="http://schemas.microsoft.com/office/drawing/2014/main" id="{85ACC75A-52A4-FA89-3AC7-16B8401CE2F7}"/>
              </a:ext>
            </a:extLst>
          </p:cNvPr>
          <p:cNvSpPr txBox="1"/>
          <p:nvPr/>
        </p:nvSpPr>
        <p:spPr>
          <a:xfrm>
            <a:off x="2523190" y="5408495"/>
            <a:ext cx="2500008" cy="729110"/>
          </a:xfrm>
          <a:prstGeom prst="rect">
            <a:avLst/>
          </a:prstGeom>
          <a:solidFill>
            <a:srgbClr val="E2F0D9"/>
          </a:solidFill>
        </p:spPr>
        <p:txBody>
          <a:bodyPr wrap="square" rtlCol="0">
            <a:spAutoFit/>
          </a:bodyPr>
          <a:lstStyle/>
          <a:p>
            <a:pPr algn="ctr">
              <a:lnSpc>
                <a:spcPts val="2600"/>
              </a:lnSpc>
            </a:pPr>
            <a:r>
              <a:rPr lang="it-IT" sz="1600" dirty="0">
                <a:solidFill>
                  <a:srgbClr val="1B76BC"/>
                </a:solidFill>
                <a:latin typeface="Radikal bold" pitchFamily="2" charset="0"/>
              </a:rPr>
              <a:t>Dato Cassa Dottori: </a:t>
            </a:r>
            <a:br>
              <a:rPr lang="it-IT" sz="1600" dirty="0">
                <a:solidFill>
                  <a:srgbClr val="1B76BC"/>
                </a:solidFill>
                <a:latin typeface="RadikalW01-Regular" panose="01000000000000000000" pitchFamily="2" charset="0"/>
              </a:rPr>
            </a:br>
            <a:r>
              <a:rPr lang="it-IT" sz="1600" dirty="0">
                <a:solidFill>
                  <a:srgbClr val="1B76BC"/>
                </a:solidFill>
                <a:latin typeface="RadikalW01-Regular" panose="01000000000000000000" pitchFamily="2" charset="0"/>
              </a:rPr>
              <a:t>+5,2% [+55% dal 2007]</a:t>
            </a:r>
          </a:p>
        </p:txBody>
      </p:sp>
      <p:sp>
        <p:nvSpPr>
          <p:cNvPr id="6" name="CasellaDiTesto 5">
            <a:extLst>
              <a:ext uri="{FF2B5EF4-FFF2-40B4-BE49-F238E27FC236}">
                <a16:creationId xmlns:a16="http://schemas.microsoft.com/office/drawing/2014/main" id="{C0A83414-816C-6FCF-3827-E5526FC41C7F}"/>
              </a:ext>
            </a:extLst>
          </p:cNvPr>
          <p:cNvSpPr txBox="1"/>
          <p:nvPr/>
        </p:nvSpPr>
        <p:spPr>
          <a:xfrm>
            <a:off x="3797603" y="2772780"/>
            <a:ext cx="1435877" cy="523220"/>
          </a:xfrm>
          <a:prstGeom prst="rect">
            <a:avLst/>
          </a:prstGeom>
          <a:noFill/>
        </p:spPr>
        <p:txBody>
          <a:bodyPr wrap="square" rtlCol="0" anchor="b">
            <a:spAutoFit/>
          </a:bodyPr>
          <a:lstStyle/>
          <a:p>
            <a:pPr algn="ctr"/>
            <a:r>
              <a:rPr lang="it-IT" sz="1400" dirty="0">
                <a:latin typeface="RadikalW01-Regular" panose="01000000000000000000" pitchFamily="2" charset="0"/>
              </a:rPr>
              <a:t>Consulenti</a:t>
            </a:r>
            <a:br>
              <a:rPr lang="it-IT" sz="1400" dirty="0">
                <a:latin typeface="RadikalW01-Regular" panose="01000000000000000000" pitchFamily="2" charset="0"/>
              </a:rPr>
            </a:br>
            <a:r>
              <a:rPr lang="it-IT" sz="1400" dirty="0">
                <a:latin typeface="RadikalW01-Regular" panose="01000000000000000000" pitchFamily="2" charset="0"/>
              </a:rPr>
              <a:t>del lavoro</a:t>
            </a:r>
          </a:p>
        </p:txBody>
      </p:sp>
      <p:sp>
        <p:nvSpPr>
          <p:cNvPr id="7" name="CasellaDiTesto 6">
            <a:extLst>
              <a:ext uri="{FF2B5EF4-FFF2-40B4-BE49-F238E27FC236}">
                <a16:creationId xmlns:a16="http://schemas.microsoft.com/office/drawing/2014/main" id="{B90B6DF2-AB30-4586-1403-581C98A41ADB}"/>
              </a:ext>
            </a:extLst>
          </p:cNvPr>
          <p:cNvSpPr txBox="1"/>
          <p:nvPr/>
        </p:nvSpPr>
        <p:spPr>
          <a:xfrm>
            <a:off x="5233480" y="2988223"/>
            <a:ext cx="1435877" cy="307777"/>
          </a:xfrm>
          <a:prstGeom prst="rect">
            <a:avLst/>
          </a:prstGeom>
          <a:noFill/>
        </p:spPr>
        <p:txBody>
          <a:bodyPr wrap="square" rtlCol="0" anchor="b">
            <a:spAutoFit/>
          </a:bodyPr>
          <a:lstStyle/>
          <a:p>
            <a:pPr algn="ctr"/>
            <a:r>
              <a:rPr lang="it-IT" sz="1400" dirty="0">
                <a:latin typeface="RadikalW01-Regular" panose="01000000000000000000" pitchFamily="2" charset="0"/>
              </a:rPr>
              <a:t>Notai</a:t>
            </a:r>
          </a:p>
        </p:txBody>
      </p:sp>
      <p:sp>
        <p:nvSpPr>
          <p:cNvPr id="16" name="CasellaDiTesto 15">
            <a:extLst>
              <a:ext uri="{FF2B5EF4-FFF2-40B4-BE49-F238E27FC236}">
                <a16:creationId xmlns:a16="http://schemas.microsoft.com/office/drawing/2014/main" id="{98A5B4C4-D173-06B0-20C0-E91E3F775061}"/>
              </a:ext>
            </a:extLst>
          </p:cNvPr>
          <p:cNvSpPr txBox="1"/>
          <p:nvPr/>
        </p:nvSpPr>
        <p:spPr>
          <a:xfrm>
            <a:off x="2642187" y="238919"/>
            <a:ext cx="6907660"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Resilienza dei Commercialisti</a:t>
            </a:r>
          </a:p>
        </p:txBody>
      </p:sp>
    </p:spTree>
    <p:extLst>
      <p:ext uri="{BB962C8B-B14F-4D97-AF65-F5344CB8AC3E}">
        <p14:creationId xmlns:p14="http://schemas.microsoft.com/office/powerpoint/2010/main" val="234140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graphicFrame>
        <p:nvGraphicFramePr>
          <p:cNvPr id="6" name="Grafico 5">
            <a:extLst>
              <a:ext uri="{FF2B5EF4-FFF2-40B4-BE49-F238E27FC236}">
                <a16:creationId xmlns:a16="http://schemas.microsoft.com/office/drawing/2014/main" id="{D43EA24F-B915-B554-8A61-40D7F8FDF858}"/>
              </a:ext>
            </a:extLst>
          </p:cNvPr>
          <p:cNvGraphicFramePr>
            <a:graphicFrameLocks/>
          </p:cNvGraphicFramePr>
          <p:nvPr>
            <p:extLst>
              <p:ext uri="{D42A27DB-BD31-4B8C-83A1-F6EECF244321}">
                <p14:modId xmlns:p14="http://schemas.microsoft.com/office/powerpoint/2010/main" val="1392601513"/>
              </p:ext>
            </p:extLst>
          </p:nvPr>
        </p:nvGraphicFramePr>
        <p:xfrm>
          <a:off x="569118" y="2347746"/>
          <a:ext cx="6420962" cy="3618945"/>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a16="http://schemas.microsoft.com/office/drawing/2014/main" id="{3B4323E0-030A-4B14-1FB2-B03B6735E954}"/>
              </a:ext>
            </a:extLst>
          </p:cNvPr>
          <p:cNvSpPr txBox="1"/>
          <p:nvPr/>
        </p:nvSpPr>
        <p:spPr>
          <a:xfrm>
            <a:off x="7373565" y="1537076"/>
            <a:ext cx="4123109" cy="3223639"/>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LA SCARSA PROPENSIONE VERSO LA LIBERA PROFESSIONE</a:t>
            </a:r>
          </a:p>
          <a:p>
            <a:pPr>
              <a:spcAft>
                <a:spcPts val="1200"/>
              </a:spcAft>
            </a:pPr>
            <a:r>
              <a:rPr lang="it-IT" sz="1800" dirty="0">
                <a:solidFill>
                  <a:srgbClr val="000000"/>
                </a:solidFill>
                <a:latin typeface="RadikalW01-Regular" panose="01000000000000000000" pitchFamily="2" charset="0"/>
              </a:rPr>
              <a:t>Negli ultimi dieci anni, contrariamente al trend dei laureati, i praticanti calano e ancora più velocemente calano gli abilitati. Ma è una tendenza generale che riguarda tutto il mondo delle libere professioni.  </a:t>
            </a:r>
          </a:p>
        </p:txBody>
      </p:sp>
      <p:sp>
        <p:nvSpPr>
          <p:cNvPr id="9" name="CasellaDiTesto 8">
            <a:extLst>
              <a:ext uri="{FF2B5EF4-FFF2-40B4-BE49-F238E27FC236}">
                <a16:creationId xmlns:a16="http://schemas.microsoft.com/office/drawing/2014/main" id="{2E1B70E9-E537-1BF2-5DBC-EFAB44CA07D9}"/>
              </a:ext>
            </a:extLst>
          </p:cNvPr>
          <p:cNvSpPr txBox="1"/>
          <p:nvPr/>
        </p:nvSpPr>
        <p:spPr>
          <a:xfrm>
            <a:off x="2282542" y="1537076"/>
            <a:ext cx="2994115" cy="736484"/>
          </a:xfrm>
          <a:prstGeom prst="rect">
            <a:avLst/>
          </a:prstGeom>
          <a:solidFill>
            <a:srgbClr val="E2F0D9"/>
          </a:solidFill>
        </p:spPr>
        <p:txBody>
          <a:bodyPr wrap="square" rtlCol="0">
            <a:spAutoFit/>
          </a:bodyPr>
          <a:lstStyle>
            <a:defPPr>
              <a:defRPr lang="it-IT"/>
            </a:defPPr>
            <a:lvl1pPr algn="ctr">
              <a:defRPr sz="1600">
                <a:solidFill>
                  <a:srgbClr val="E2F0D9"/>
                </a:solidFill>
                <a:latin typeface="Radikal bold" pitchFamily="2" charset="0"/>
              </a:defRPr>
            </a:lvl1pPr>
          </a:lstStyle>
          <a:p>
            <a:pPr>
              <a:lnSpc>
                <a:spcPts val="2600"/>
              </a:lnSpc>
            </a:pPr>
            <a:r>
              <a:rPr lang="it-IT" dirty="0">
                <a:solidFill>
                  <a:srgbClr val="1B76BC"/>
                </a:solidFill>
              </a:rPr>
              <a:t>Occupati </a:t>
            </a:r>
            <a:r>
              <a:rPr lang="it-IT" dirty="0" err="1">
                <a:solidFill>
                  <a:srgbClr val="1B76BC"/>
                </a:solidFill>
              </a:rPr>
              <a:t>lib</a:t>
            </a:r>
            <a:r>
              <a:rPr lang="it-IT" dirty="0">
                <a:solidFill>
                  <a:srgbClr val="1B76BC"/>
                </a:solidFill>
              </a:rPr>
              <a:t> prof a 5 anni dalla laurea (2013): </a:t>
            </a:r>
            <a:r>
              <a:rPr lang="it-IT" dirty="0">
                <a:solidFill>
                  <a:srgbClr val="1B76BC"/>
                </a:solidFill>
                <a:latin typeface="RadikalW01-Regular" panose="01000000000000000000" pitchFamily="2" charset="0"/>
              </a:rPr>
              <a:t>22,2%</a:t>
            </a:r>
          </a:p>
        </p:txBody>
      </p:sp>
      <p:sp>
        <p:nvSpPr>
          <p:cNvPr id="12" name="CasellaDiTesto 11">
            <a:extLst>
              <a:ext uri="{FF2B5EF4-FFF2-40B4-BE49-F238E27FC236}">
                <a16:creationId xmlns:a16="http://schemas.microsoft.com/office/drawing/2014/main" id="{DC2B2E14-59BB-5B5F-F480-4219D2B15F0B}"/>
              </a:ext>
            </a:extLst>
          </p:cNvPr>
          <p:cNvSpPr txBox="1"/>
          <p:nvPr/>
        </p:nvSpPr>
        <p:spPr>
          <a:xfrm>
            <a:off x="2282542" y="5773050"/>
            <a:ext cx="2994114" cy="736484"/>
          </a:xfrm>
          <a:prstGeom prst="rect">
            <a:avLst/>
          </a:prstGeom>
          <a:solidFill>
            <a:srgbClr val="E2F0D9"/>
          </a:solidFill>
        </p:spPr>
        <p:txBody>
          <a:bodyPr wrap="square" rtlCol="0">
            <a:spAutoFit/>
          </a:bodyPr>
          <a:lstStyle>
            <a:defPPr>
              <a:defRPr lang="it-IT"/>
            </a:defPPr>
            <a:lvl1pPr algn="ctr">
              <a:defRPr sz="1600">
                <a:solidFill>
                  <a:srgbClr val="E2F0D9"/>
                </a:solidFill>
                <a:latin typeface="Radikal bold" pitchFamily="2" charset="0"/>
              </a:defRPr>
            </a:lvl1pPr>
          </a:lstStyle>
          <a:p>
            <a:pPr>
              <a:lnSpc>
                <a:spcPts val="2600"/>
              </a:lnSpc>
            </a:pPr>
            <a:r>
              <a:rPr lang="it-IT" dirty="0">
                <a:solidFill>
                  <a:srgbClr val="1B76BC"/>
                </a:solidFill>
              </a:rPr>
              <a:t>Occupati </a:t>
            </a:r>
            <a:r>
              <a:rPr lang="it-IT" dirty="0" err="1">
                <a:solidFill>
                  <a:srgbClr val="1B76BC"/>
                </a:solidFill>
              </a:rPr>
              <a:t>lib</a:t>
            </a:r>
            <a:r>
              <a:rPr lang="it-IT" dirty="0">
                <a:solidFill>
                  <a:srgbClr val="1B76BC"/>
                </a:solidFill>
              </a:rPr>
              <a:t> prof a 5 anni dalla laurea (2018): </a:t>
            </a:r>
            <a:r>
              <a:rPr lang="it-IT" dirty="0">
                <a:solidFill>
                  <a:srgbClr val="1B76BC"/>
                </a:solidFill>
                <a:latin typeface="RadikalW01-Regular" panose="01000000000000000000" pitchFamily="2" charset="0"/>
              </a:rPr>
              <a:t>18%</a:t>
            </a:r>
          </a:p>
        </p:txBody>
      </p:sp>
      <p:sp>
        <p:nvSpPr>
          <p:cNvPr id="14" name="CasellaDiTesto 13">
            <a:extLst>
              <a:ext uri="{FF2B5EF4-FFF2-40B4-BE49-F238E27FC236}">
                <a16:creationId xmlns:a16="http://schemas.microsoft.com/office/drawing/2014/main" id="{6CD2C20C-8350-D004-77BF-12FE12243C10}"/>
              </a:ext>
            </a:extLst>
          </p:cNvPr>
          <p:cNvSpPr txBox="1"/>
          <p:nvPr/>
        </p:nvSpPr>
        <p:spPr>
          <a:xfrm>
            <a:off x="3038845" y="3013313"/>
            <a:ext cx="1435877" cy="523220"/>
          </a:xfrm>
          <a:prstGeom prst="rect">
            <a:avLst/>
          </a:prstGeom>
          <a:noFill/>
        </p:spPr>
        <p:txBody>
          <a:bodyPr wrap="square" rtlCol="0" anchor="b">
            <a:spAutoFit/>
          </a:bodyPr>
          <a:lstStyle/>
          <a:p>
            <a:pPr algn="ctr"/>
            <a:r>
              <a:rPr lang="it-IT" sz="1400" dirty="0">
                <a:latin typeface="RadikalW01-Regular" panose="01000000000000000000" pitchFamily="2" charset="0"/>
              </a:rPr>
              <a:t>Praticanti Commercialisti</a:t>
            </a:r>
          </a:p>
        </p:txBody>
      </p:sp>
      <p:sp>
        <p:nvSpPr>
          <p:cNvPr id="15" name="CasellaDiTesto 14">
            <a:extLst>
              <a:ext uri="{FF2B5EF4-FFF2-40B4-BE49-F238E27FC236}">
                <a16:creationId xmlns:a16="http://schemas.microsoft.com/office/drawing/2014/main" id="{3113A126-4996-4F9F-16CD-5921CAA0445A}"/>
              </a:ext>
            </a:extLst>
          </p:cNvPr>
          <p:cNvSpPr txBox="1"/>
          <p:nvPr/>
        </p:nvSpPr>
        <p:spPr>
          <a:xfrm>
            <a:off x="4390699" y="3013313"/>
            <a:ext cx="1254727" cy="523220"/>
          </a:xfrm>
          <a:prstGeom prst="rect">
            <a:avLst/>
          </a:prstGeom>
          <a:noFill/>
        </p:spPr>
        <p:txBody>
          <a:bodyPr wrap="square" rtlCol="0" anchor="b">
            <a:spAutoFit/>
          </a:bodyPr>
          <a:lstStyle/>
          <a:p>
            <a:pPr algn="ctr"/>
            <a:r>
              <a:rPr lang="it-IT" sz="1400" dirty="0">
                <a:latin typeface="RadikalW01-Regular" panose="01000000000000000000" pitchFamily="2" charset="0"/>
              </a:rPr>
              <a:t>Abilitati Totali</a:t>
            </a:r>
          </a:p>
        </p:txBody>
      </p:sp>
      <p:sp>
        <p:nvSpPr>
          <p:cNvPr id="16" name="CasellaDiTesto 15">
            <a:extLst>
              <a:ext uri="{FF2B5EF4-FFF2-40B4-BE49-F238E27FC236}">
                <a16:creationId xmlns:a16="http://schemas.microsoft.com/office/drawing/2014/main" id="{7F05E4D9-FFB4-671C-F827-2604B858ECB7}"/>
              </a:ext>
            </a:extLst>
          </p:cNvPr>
          <p:cNvSpPr txBox="1"/>
          <p:nvPr/>
        </p:nvSpPr>
        <p:spPr>
          <a:xfrm>
            <a:off x="5518965" y="3013313"/>
            <a:ext cx="1435877" cy="523220"/>
          </a:xfrm>
          <a:prstGeom prst="rect">
            <a:avLst/>
          </a:prstGeom>
          <a:noFill/>
        </p:spPr>
        <p:txBody>
          <a:bodyPr wrap="square" rtlCol="0" anchor="b">
            <a:spAutoFit/>
          </a:bodyPr>
          <a:lstStyle/>
          <a:p>
            <a:pPr algn="ctr"/>
            <a:r>
              <a:rPr lang="it-IT" sz="1400" dirty="0">
                <a:latin typeface="RadikalW01-Regular" panose="01000000000000000000" pitchFamily="2" charset="0"/>
              </a:rPr>
              <a:t>Abilitati Commercialisti</a:t>
            </a:r>
          </a:p>
        </p:txBody>
      </p:sp>
      <p:sp>
        <p:nvSpPr>
          <p:cNvPr id="18" name="CasellaDiTesto 17">
            <a:extLst>
              <a:ext uri="{FF2B5EF4-FFF2-40B4-BE49-F238E27FC236}">
                <a16:creationId xmlns:a16="http://schemas.microsoft.com/office/drawing/2014/main" id="{04BAEC56-B32F-FE06-486C-9C3AE9B7EC87}"/>
              </a:ext>
            </a:extLst>
          </p:cNvPr>
          <p:cNvSpPr txBox="1"/>
          <p:nvPr/>
        </p:nvSpPr>
        <p:spPr>
          <a:xfrm>
            <a:off x="3531052" y="238919"/>
            <a:ext cx="5129930"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E il calo dei praticanti?</a:t>
            </a:r>
          </a:p>
        </p:txBody>
      </p:sp>
    </p:spTree>
    <p:extLst>
      <p:ext uri="{BB962C8B-B14F-4D97-AF65-F5344CB8AC3E}">
        <p14:creationId xmlns:p14="http://schemas.microsoft.com/office/powerpoint/2010/main" val="354922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a:extLst>
              <a:ext uri="{FF2B5EF4-FFF2-40B4-BE49-F238E27FC236}">
                <a16:creationId xmlns:a16="http://schemas.microsoft.com/office/drawing/2014/main" id="{299EF293-25BD-FB86-078A-86488E6EA6C5}"/>
              </a:ext>
            </a:extLst>
          </p:cNvPr>
          <p:cNvGraphicFramePr>
            <a:graphicFrameLocks/>
          </p:cNvGraphicFramePr>
          <p:nvPr>
            <p:extLst>
              <p:ext uri="{D42A27DB-BD31-4B8C-83A1-F6EECF244321}">
                <p14:modId xmlns:p14="http://schemas.microsoft.com/office/powerpoint/2010/main" val="2394212175"/>
              </p:ext>
            </p:extLst>
          </p:nvPr>
        </p:nvGraphicFramePr>
        <p:xfrm>
          <a:off x="569118" y="2489960"/>
          <a:ext cx="6408151" cy="39471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9" name="CasellaDiTesto 8">
            <a:extLst>
              <a:ext uri="{FF2B5EF4-FFF2-40B4-BE49-F238E27FC236}">
                <a16:creationId xmlns:a16="http://schemas.microsoft.com/office/drawing/2014/main" id="{360106EA-1486-C361-4C1E-38AF7E768A22}"/>
              </a:ext>
            </a:extLst>
          </p:cNvPr>
          <p:cNvSpPr txBox="1"/>
          <p:nvPr/>
        </p:nvSpPr>
        <p:spPr>
          <a:xfrm>
            <a:off x="1983353" y="238919"/>
            <a:ext cx="8225329"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proletarizzazione delle professioni</a:t>
            </a:r>
          </a:p>
        </p:txBody>
      </p:sp>
      <p:sp>
        <p:nvSpPr>
          <p:cNvPr id="11" name="CasellaDiTesto 10">
            <a:extLst>
              <a:ext uri="{FF2B5EF4-FFF2-40B4-BE49-F238E27FC236}">
                <a16:creationId xmlns:a16="http://schemas.microsoft.com/office/drawing/2014/main" id="{C1E1FC57-A5DF-DD4C-6432-9E6692531F87}"/>
              </a:ext>
            </a:extLst>
          </p:cNvPr>
          <p:cNvSpPr txBox="1"/>
          <p:nvPr/>
        </p:nvSpPr>
        <p:spPr>
          <a:xfrm>
            <a:off x="569117" y="1537076"/>
            <a:ext cx="3114673" cy="736484"/>
          </a:xfrm>
          <a:prstGeom prst="rect">
            <a:avLst/>
          </a:prstGeom>
          <a:solidFill>
            <a:srgbClr val="E2F0D9"/>
          </a:solidFill>
        </p:spPr>
        <p:txBody>
          <a:bodyPr wrap="square" rtlCol="0">
            <a:spAutoFit/>
          </a:bodyPr>
          <a:lstStyle>
            <a:defPPr>
              <a:defRPr lang="it-IT"/>
            </a:defPPr>
            <a:lvl1pPr algn="ctr">
              <a:defRPr sz="1600">
                <a:solidFill>
                  <a:srgbClr val="E2F0D9"/>
                </a:solidFill>
                <a:latin typeface="Radikal bold" pitchFamily="2" charset="0"/>
              </a:defRPr>
            </a:lvl1pPr>
          </a:lstStyle>
          <a:p>
            <a:pPr>
              <a:lnSpc>
                <a:spcPts val="2600"/>
              </a:lnSpc>
            </a:pPr>
            <a:r>
              <a:rPr lang="it-IT" dirty="0">
                <a:solidFill>
                  <a:srgbClr val="1B76BC"/>
                </a:solidFill>
              </a:rPr>
              <a:t>Reddito medio </a:t>
            </a:r>
            <a:br>
              <a:rPr lang="it-IT" dirty="0">
                <a:solidFill>
                  <a:srgbClr val="1B76BC"/>
                </a:solidFill>
              </a:rPr>
            </a:br>
            <a:r>
              <a:rPr lang="it-IT" dirty="0">
                <a:solidFill>
                  <a:srgbClr val="1B76BC"/>
                </a:solidFill>
              </a:rPr>
              <a:t>Adepp dal 2007: </a:t>
            </a:r>
            <a:r>
              <a:rPr lang="it-IT" dirty="0">
                <a:solidFill>
                  <a:srgbClr val="1B76BC"/>
                </a:solidFill>
                <a:latin typeface="RadikalW01-Regular" panose="01000000000000000000" pitchFamily="2" charset="0"/>
              </a:rPr>
              <a:t>+12,2%</a:t>
            </a:r>
          </a:p>
        </p:txBody>
      </p:sp>
      <p:sp>
        <p:nvSpPr>
          <p:cNvPr id="12" name="CasellaDiTesto 11">
            <a:extLst>
              <a:ext uri="{FF2B5EF4-FFF2-40B4-BE49-F238E27FC236}">
                <a16:creationId xmlns:a16="http://schemas.microsoft.com/office/drawing/2014/main" id="{C6594144-EFE5-AE98-6988-6C22FCD9DFE2}"/>
              </a:ext>
            </a:extLst>
          </p:cNvPr>
          <p:cNvSpPr txBox="1"/>
          <p:nvPr/>
        </p:nvSpPr>
        <p:spPr>
          <a:xfrm>
            <a:off x="3838598" y="1537076"/>
            <a:ext cx="3114673" cy="736484"/>
          </a:xfrm>
          <a:prstGeom prst="rect">
            <a:avLst/>
          </a:prstGeom>
          <a:solidFill>
            <a:srgbClr val="E2F0D9"/>
          </a:solidFill>
        </p:spPr>
        <p:txBody>
          <a:bodyPr wrap="square" rtlCol="0">
            <a:spAutoFit/>
          </a:bodyPr>
          <a:lstStyle>
            <a:defPPr>
              <a:defRPr lang="it-IT"/>
            </a:defPPr>
            <a:lvl1pPr algn="ctr">
              <a:defRPr sz="1600">
                <a:solidFill>
                  <a:srgbClr val="E2F0D9"/>
                </a:solidFill>
                <a:latin typeface="Radikal bold" pitchFamily="2" charset="0"/>
              </a:defRPr>
            </a:lvl1pPr>
          </a:lstStyle>
          <a:p>
            <a:pPr>
              <a:lnSpc>
                <a:spcPts val="2600"/>
              </a:lnSpc>
            </a:pPr>
            <a:r>
              <a:rPr lang="it-IT" dirty="0">
                <a:solidFill>
                  <a:srgbClr val="1B76BC"/>
                </a:solidFill>
              </a:rPr>
              <a:t>Reddito medio Commercialisti dal 2007: </a:t>
            </a:r>
            <a:r>
              <a:rPr lang="it-IT" dirty="0">
                <a:solidFill>
                  <a:srgbClr val="1B76BC"/>
                </a:solidFill>
                <a:latin typeface="RadikalW01-Regular" panose="01000000000000000000" pitchFamily="2" charset="0"/>
              </a:rPr>
              <a:t>+13,7%</a:t>
            </a:r>
          </a:p>
        </p:txBody>
      </p:sp>
      <p:sp>
        <p:nvSpPr>
          <p:cNvPr id="14" name="CasellaDiTesto 13">
            <a:extLst>
              <a:ext uri="{FF2B5EF4-FFF2-40B4-BE49-F238E27FC236}">
                <a16:creationId xmlns:a16="http://schemas.microsoft.com/office/drawing/2014/main" id="{337BCCE7-88BC-4461-1E4D-2ABD0E78CA4B}"/>
              </a:ext>
            </a:extLst>
          </p:cNvPr>
          <p:cNvSpPr txBox="1"/>
          <p:nvPr/>
        </p:nvSpPr>
        <p:spPr>
          <a:xfrm>
            <a:off x="7373565" y="1537076"/>
            <a:ext cx="4123109" cy="1889941"/>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REDDITI MEDI PROFESSIONALI</a:t>
            </a:r>
          </a:p>
          <a:p>
            <a:pPr>
              <a:spcAft>
                <a:spcPts val="1200"/>
              </a:spcAft>
            </a:pPr>
            <a:r>
              <a:rPr lang="it-IT" sz="1800" dirty="0">
                <a:solidFill>
                  <a:srgbClr val="000000"/>
                </a:solidFill>
                <a:latin typeface="RadikalW01-Regular" panose="01000000000000000000" pitchFamily="2" charset="0"/>
              </a:rPr>
              <a:t>Il reddito medio del Commercialisti è secondo solo a quello dei Notai ed è 1,8 volte la media Adepp e cresce più velocemente. </a:t>
            </a:r>
          </a:p>
        </p:txBody>
      </p:sp>
    </p:spTree>
    <p:extLst>
      <p:ext uri="{BB962C8B-B14F-4D97-AF65-F5344CB8AC3E}">
        <p14:creationId xmlns:p14="http://schemas.microsoft.com/office/powerpoint/2010/main" val="294983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E8FFB897-9D1B-0423-B83D-55326471D92C}"/>
              </a:ext>
            </a:extLst>
          </p:cNvPr>
          <p:cNvGraphicFramePr>
            <a:graphicFrameLocks/>
          </p:cNvGraphicFramePr>
          <p:nvPr>
            <p:extLst>
              <p:ext uri="{D42A27DB-BD31-4B8C-83A1-F6EECF244321}">
                <p14:modId xmlns:p14="http://schemas.microsoft.com/office/powerpoint/2010/main" val="4041650381"/>
              </p:ext>
            </p:extLst>
          </p:nvPr>
        </p:nvGraphicFramePr>
        <p:xfrm>
          <a:off x="569118" y="1250322"/>
          <a:ext cx="6408151" cy="3370245"/>
        </p:xfrm>
        <a:graphic>
          <a:graphicData uri="http://schemas.openxmlformats.org/drawingml/2006/chart">
            <c:chart xmlns:c="http://schemas.openxmlformats.org/drawingml/2006/chart" xmlns:r="http://schemas.openxmlformats.org/officeDocument/2006/relationships" r:id="rId2"/>
          </a:graphicData>
        </a:graphic>
      </p:graphicFrame>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3" name="CasellaDiTesto 2">
            <a:extLst>
              <a:ext uri="{FF2B5EF4-FFF2-40B4-BE49-F238E27FC236}">
                <a16:creationId xmlns:a16="http://schemas.microsoft.com/office/drawing/2014/main" id="{102A0192-D315-9041-959B-B60759B67550}"/>
              </a:ext>
            </a:extLst>
          </p:cNvPr>
          <p:cNvSpPr txBox="1"/>
          <p:nvPr/>
        </p:nvSpPr>
        <p:spPr>
          <a:xfrm>
            <a:off x="1295450" y="4887661"/>
            <a:ext cx="4881614" cy="737381"/>
          </a:xfrm>
          <a:prstGeom prst="rect">
            <a:avLst/>
          </a:prstGeom>
          <a:solidFill>
            <a:srgbClr val="E2F0D9"/>
          </a:solidFill>
        </p:spPr>
        <p:txBody>
          <a:bodyPr wrap="square" rtlCol="0">
            <a:spAutoFit/>
          </a:bodyPr>
          <a:lstStyle>
            <a:defPPr>
              <a:defRPr lang="it-IT"/>
            </a:defPPr>
            <a:lvl1pPr algn="ctr">
              <a:defRPr sz="1600">
                <a:solidFill>
                  <a:srgbClr val="1B76BC"/>
                </a:solidFill>
                <a:latin typeface="Radikal bold" pitchFamily="2" charset="0"/>
              </a:defRPr>
            </a:lvl1pPr>
          </a:lstStyle>
          <a:p>
            <a:pPr>
              <a:lnSpc>
                <a:spcPts val="2600"/>
              </a:lnSpc>
            </a:pPr>
            <a:r>
              <a:rPr lang="it-IT" dirty="0"/>
              <a:t>Quota sul totale del valore aggiunto</a:t>
            </a:r>
            <a:br>
              <a:rPr lang="it-IT" dirty="0"/>
            </a:br>
            <a:r>
              <a:rPr lang="it-IT" dirty="0"/>
              <a:t>«Servizi contabili, legali e consulenza»</a:t>
            </a:r>
          </a:p>
        </p:txBody>
      </p:sp>
      <p:sp>
        <p:nvSpPr>
          <p:cNvPr id="4" name="CasellaDiTesto 3">
            <a:extLst>
              <a:ext uri="{FF2B5EF4-FFF2-40B4-BE49-F238E27FC236}">
                <a16:creationId xmlns:a16="http://schemas.microsoft.com/office/drawing/2014/main" id="{0D7A2F29-DD04-3BF3-347B-8EE0F5D0E3A6}"/>
              </a:ext>
            </a:extLst>
          </p:cNvPr>
          <p:cNvSpPr txBox="1"/>
          <p:nvPr/>
        </p:nvSpPr>
        <p:spPr>
          <a:xfrm>
            <a:off x="3206444" y="238919"/>
            <a:ext cx="5779146"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Un mercato in espansione</a:t>
            </a:r>
          </a:p>
        </p:txBody>
      </p:sp>
      <p:sp>
        <p:nvSpPr>
          <p:cNvPr id="8" name="CasellaDiTesto 7">
            <a:extLst>
              <a:ext uri="{FF2B5EF4-FFF2-40B4-BE49-F238E27FC236}">
                <a16:creationId xmlns:a16="http://schemas.microsoft.com/office/drawing/2014/main" id="{36C3D668-5A1A-7225-919D-D5FDB6E48235}"/>
              </a:ext>
            </a:extLst>
          </p:cNvPr>
          <p:cNvSpPr txBox="1"/>
          <p:nvPr/>
        </p:nvSpPr>
        <p:spPr>
          <a:xfrm>
            <a:off x="7373565" y="1537076"/>
            <a:ext cx="4123109" cy="2710678"/>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VALORE AGGIUNTO</a:t>
            </a:r>
          </a:p>
          <a:p>
            <a:pPr>
              <a:spcAft>
                <a:spcPts val="1200"/>
              </a:spcAft>
            </a:pPr>
            <a:r>
              <a:rPr lang="it-IT" sz="1800" dirty="0">
                <a:solidFill>
                  <a:srgbClr val="000000"/>
                </a:solidFill>
                <a:latin typeface="RadikalW01-Regular" panose="01000000000000000000" pitchFamily="2" charset="0"/>
              </a:rPr>
              <a:t>La quota sul totale del comparto «Servizi contabili, legali e consulenza» è aumentata dal 2,87% al 3,19%. </a:t>
            </a:r>
          </a:p>
          <a:p>
            <a:pPr>
              <a:spcAft>
                <a:spcPts val="1200"/>
              </a:spcAft>
            </a:pPr>
            <a:r>
              <a:rPr lang="it-IT" sz="1800" dirty="0">
                <a:solidFill>
                  <a:srgbClr val="000000"/>
                </a:solidFill>
                <a:latin typeface="RadikalW01-Regular" panose="01000000000000000000" pitchFamily="2" charset="0"/>
              </a:rPr>
              <a:t>La quota del reddito professionale dei Commercialisti nello stesso periodo è aumentata dal 10,5 al 12,3%. </a:t>
            </a:r>
          </a:p>
        </p:txBody>
      </p:sp>
    </p:spTree>
    <p:extLst>
      <p:ext uri="{BB962C8B-B14F-4D97-AF65-F5344CB8AC3E}">
        <p14:creationId xmlns:p14="http://schemas.microsoft.com/office/powerpoint/2010/main" val="15863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7D0A9FE-80F6-B9B2-81AA-7A194D21FD8F}"/>
              </a:ext>
            </a:extLst>
          </p:cNvPr>
          <p:cNvSpPr txBox="1"/>
          <p:nvPr/>
        </p:nvSpPr>
        <p:spPr>
          <a:xfrm>
            <a:off x="1987685" y="2757281"/>
            <a:ext cx="8216630" cy="2246769"/>
          </a:xfrm>
          <a:prstGeom prst="rect">
            <a:avLst/>
          </a:prstGeom>
          <a:noFill/>
        </p:spPr>
        <p:txBody>
          <a:bodyPr wrap="square">
            <a:spAutoFit/>
          </a:bodyPr>
          <a:lstStyle/>
          <a:p>
            <a:pPr algn="ctr">
              <a:spcAft>
                <a:spcPts val="1200"/>
              </a:spcAft>
            </a:pPr>
            <a:r>
              <a:rPr lang="it-IT" sz="2400" dirty="0">
                <a:latin typeface="RadikalW01-Regular" panose="01000000000000000000" pitchFamily="2" charset="0"/>
                <a:cs typeface="Calibri" panose="020F0502020204030204" pitchFamily="34" charset="0"/>
              </a:rPr>
              <a:t>Survey condotta dalla </a:t>
            </a:r>
            <a:br>
              <a:rPr lang="it-IT" sz="2400" dirty="0">
                <a:latin typeface="RadikalW01-Regular" panose="01000000000000000000" pitchFamily="2" charset="0"/>
                <a:cs typeface="Calibri" panose="020F0502020204030204" pitchFamily="34" charset="0"/>
              </a:rPr>
            </a:br>
            <a:r>
              <a:rPr lang="it-IT" sz="2400" dirty="0">
                <a:latin typeface="RadikalW01-Regular" panose="01000000000000000000" pitchFamily="2" charset="0"/>
                <a:cs typeface="Calibri" panose="020F0502020204030204" pitchFamily="34" charset="0"/>
              </a:rPr>
              <a:t>Fondazione Nazionale dei Commercialisti Ricerca</a:t>
            </a:r>
          </a:p>
          <a:p>
            <a:pPr algn="ctr">
              <a:spcAft>
                <a:spcPts val="1200"/>
              </a:spcAft>
            </a:pPr>
            <a:r>
              <a:rPr lang="it-IT" sz="2400" dirty="0">
                <a:latin typeface="Radikal bold" pitchFamily="2" charset="0"/>
                <a:cs typeface="Calibri" panose="020F0502020204030204" pitchFamily="34" charset="0"/>
              </a:rPr>
              <a:t>Campione di 1.932 Giovani Commercialisti </a:t>
            </a:r>
            <a:br>
              <a:rPr lang="it-IT" sz="2400" dirty="0">
                <a:latin typeface="RadikalW01-Regular" panose="01000000000000000000" pitchFamily="2" charset="0"/>
                <a:cs typeface="Calibri" panose="020F0502020204030204" pitchFamily="34" charset="0"/>
              </a:rPr>
            </a:br>
            <a:r>
              <a:rPr lang="it-IT" sz="2400" dirty="0">
                <a:latin typeface="RadikalW01-Regular" panose="01000000000000000000" pitchFamily="2" charset="0"/>
                <a:cs typeface="Calibri" panose="020F0502020204030204" pitchFamily="34" charset="0"/>
              </a:rPr>
              <a:t>(Iscritti fino a 40 anni)</a:t>
            </a:r>
          </a:p>
          <a:p>
            <a:pPr algn="ctr">
              <a:spcAft>
                <a:spcPts val="1200"/>
              </a:spcAft>
            </a:pPr>
            <a:r>
              <a:rPr lang="it-IT" sz="2400" dirty="0">
                <a:latin typeface="RadikalW01-Regular" panose="01000000000000000000" pitchFamily="2" charset="0"/>
                <a:cs typeface="Calibri" panose="020F0502020204030204" pitchFamily="34" charset="0"/>
              </a:rPr>
              <a:t>Sistema CAWI 20.09.2024 - 11.10.2024</a:t>
            </a:r>
            <a:endParaRPr lang="it-IT" sz="2400" dirty="0">
              <a:latin typeface="RadikalW01-Regular" panose="01000000000000000000" pitchFamily="2" charset="0"/>
            </a:endParaRPr>
          </a:p>
        </p:txBody>
      </p:sp>
      <p:sp>
        <p:nvSpPr>
          <p:cNvPr id="2" name="CasellaDiTesto 1">
            <a:extLst>
              <a:ext uri="{FF2B5EF4-FFF2-40B4-BE49-F238E27FC236}">
                <a16:creationId xmlns:a16="http://schemas.microsoft.com/office/drawing/2014/main" id="{BDCE0DFF-28A1-49E2-5FAC-0D9791023356}"/>
              </a:ext>
            </a:extLst>
          </p:cNvPr>
          <p:cNvSpPr txBox="1"/>
          <p:nvPr/>
        </p:nvSpPr>
        <p:spPr>
          <a:xfrm>
            <a:off x="431294" y="141639"/>
            <a:ext cx="11329446" cy="1877437"/>
          </a:xfrm>
          <a:prstGeom prst="rect">
            <a:avLst/>
          </a:prstGeom>
          <a:noFill/>
        </p:spPr>
        <p:txBody>
          <a:bodyPr wrap="squar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N</a:t>
            </a:r>
            <a:r>
              <a:rPr lang="it-IT" sz="4400" b="1" dirty="0">
                <a:solidFill>
                  <a:srgbClr val="1B76BC"/>
                </a:solidFill>
                <a:latin typeface="Trebuchet MS" panose="020B0603020202020204" pitchFamily="34" charset="0"/>
                <a:cs typeface="Calibri" panose="020F0502020204030204" pitchFamily="34" charset="0"/>
              </a:rPr>
              <a:t>Ǝ</a:t>
            </a:r>
            <a:r>
              <a:rPr lang="it-IT" dirty="0"/>
              <a:t>XT, </a:t>
            </a:r>
          </a:p>
          <a:p>
            <a:r>
              <a:rPr lang="it-IT" dirty="0"/>
              <a:t>Il Futuro della Professione </a:t>
            </a:r>
          </a:p>
          <a:p>
            <a:r>
              <a:rPr lang="it-IT" dirty="0"/>
              <a:t>visto dai Giovani Commercialisti</a:t>
            </a:r>
          </a:p>
        </p:txBody>
      </p:sp>
      <p:pic>
        <p:nvPicPr>
          <p:cNvPr id="6" name="Elemento grafico 5">
            <a:extLst>
              <a:ext uri="{FF2B5EF4-FFF2-40B4-BE49-F238E27FC236}">
                <a16:creationId xmlns:a16="http://schemas.microsoft.com/office/drawing/2014/main" id="{5C89C704-201A-3CD0-FCCE-A8DA72A138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2069196"/>
            <a:ext cx="11053762" cy="74186"/>
          </a:xfrm>
          <a:prstGeom prst="rect">
            <a:avLst/>
          </a:prstGeom>
        </p:spPr>
      </p:pic>
    </p:spTree>
    <p:extLst>
      <p:ext uri="{BB962C8B-B14F-4D97-AF65-F5344CB8AC3E}">
        <p14:creationId xmlns:p14="http://schemas.microsoft.com/office/powerpoint/2010/main" val="300162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graphicFrame>
        <p:nvGraphicFramePr>
          <p:cNvPr id="6" name="Grafico 5">
            <a:extLst>
              <a:ext uri="{FF2B5EF4-FFF2-40B4-BE49-F238E27FC236}">
                <a16:creationId xmlns:a16="http://schemas.microsoft.com/office/drawing/2014/main" id="{43BFFE13-A2D4-BCD7-25D5-797C9D3A0CE0}"/>
              </a:ext>
            </a:extLst>
          </p:cNvPr>
          <p:cNvGraphicFramePr>
            <a:graphicFrameLocks/>
          </p:cNvGraphicFramePr>
          <p:nvPr>
            <p:extLst>
              <p:ext uri="{D42A27DB-BD31-4B8C-83A1-F6EECF244321}">
                <p14:modId xmlns:p14="http://schemas.microsoft.com/office/powerpoint/2010/main" val="3252070089"/>
              </p:ext>
            </p:extLst>
          </p:nvPr>
        </p:nvGraphicFramePr>
        <p:xfrm>
          <a:off x="661481" y="1537076"/>
          <a:ext cx="6575898" cy="4546600"/>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a16="http://schemas.microsoft.com/office/drawing/2014/main" id="{644744EB-9287-E752-6FD4-27165F829D53}"/>
              </a:ext>
            </a:extLst>
          </p:cNvPr>
          <p:cNvSpPr txBox="1"/>
          <p:nvPr/>
        </p:nvSpPr>
        <p:spPr>
          <a:xfrm>
            <a:off x="923768" y="238919"/>
            <a:ext cx="10344499"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Come valuti lo stato attuale della professione?</a:t>
            </a:r>
          </a:p>
        </p:txBody>
      </p:sp>
      <p:sp>
        <p:nvSpPr>
          <p:cNvPr id="3" name="CasellaDiTesto 2">
            <a:extLst>
              <a:ext uri="{FF2B5EF4-FFF2-40B4-BE49-F238E27FC236}">
                <a16:creationId xmlns:a16="http://schemas.microsoft.com/office/drawing/2014/main" id="{1EC7F2DB-9CA2-843E-DF6F-9671F57F7316}"/>
              </a:ext>
            </a:extLst>
          </p:cNvPr>
          <p:cNvSpPr txBox="1"/>
          <p:nvPr/>
        </p:nvSpPr>
        <p:spPr>
          <a:xfrm>
            <a:off x="7373565" y="1537076"/>
            <a:ext cx="4123109" cy="4711226"/>
          </a:xfrm>
          <a:prstGeom prst="rect">
            <a:avLst/>
          </a:prstGeom>
          <a:noFill/>
        </p:spPr>
        <p:txBody>
          <a:bodyPr wrap="square" rtlCol="0">
            <a:spAutoFit/>
          </a:bodyPr>
          <a:lstStyle>
            <a:defPPr>
              <a:defRPr lang="it-IT"/>
            </a:defPPr>
            <a:lvl1pPr>
              <a:lnSpc>
                <a:spcPts val="2600"/>
              </a:lnSpc>
              <a:spcAft>
                <a:spcPts val="1200"/>
              </a:spcAft>
              <a:defRPr sz="2000">
                <a:solidFill>
                  <a:srgbClr val="1B76BC"/>
                </a:solidFill>
                <a:latin typeface="Radikal bold" pitchFamily="2" charset="0"/>
                <a:cs typeface="Calibri" panose="020F0502020204030204" pitchFamily="34" charset="0"/>
              </a:defRPr>
            </a:lvl1pPr>
          </a:lstStyle>
          <a:p>
            <a:pPr>
              <a:spcAft>
                <a:spcPts val="1200"/>
              </a:spcAft>
            </a:pPr>
            <a:r>
              <a:rPr lang="it-IT" dirty="0"/>
              <a:t>NON E’ IN CRISI, MA…</a:t>
            </a:r>
          </a:p>
          <a:p>
            <a:pPr>
              <a:spcAft>
                <a:spcPts val="1200"/>
              </a:spcAft>
            </a:pPr>
            <a:r>
              <a:rPr lang="it-IT" sz="1800" dirty="0">
                <a:solidFill>
                  <a:srgbClr val="000000"/>
                </a:solidFill>
                <a:latin typeface="RadikalW01-Regular" panose="01000000000000000000" pitchFamily="2" charset="0"/>
              </a:rPr>
              <a:t>La professione non è in crisi, ma attraversa un periodo di complessa evoluzione dovuta all’introduzione di importanti innovazioni procedurali e normative nelle aree più importanti (29,1%).</a:t>
            </a:r>
          </a:p>
          <a:p>
            <a:pPr>
              <a:spcAft>
                <a:spcPts val="1200"/>
              </a:spcAft>
            </a:pPr>
            <a:r>
              <a:rPr lang="it-IT" sz="1800" dirty="0">
                <a:solidFill>
                  <a:srgbClr val="000000"/>
                </a:solidFill>
                <a:latin typeface="RadikalW01-Regular" panose="01000000000000000000" pitchFamily="2" charset="0"/>
              </a:rPr>
              <a:t>La professione non è in crisi, ma è in un momento di trasformazione epocale a causa dei mutamenti che investono la società, il mercato del lavoro e il sistema imprenditoriale (34,1%)</a:t>
            </a:r>
          </a:p>
        </p:txBody>
      </p:sp>
    </p:spTree>
    <p:extLst>
      <p:ext uri="{BB962C8B-B14F-4D97-AF65-F5344CB8AC3E}">
        <p14:creationId xmlns:p14="http://schemas.microsoft.com/office/powerpoint/2010/main" val="24287173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1442</TotalTime>
  <Words>1083</Words>
  <Application>Microsoft Office PowerPoint</Application>
  <PresentationFormat>Widescreen</PresentationFormat>
  <Paragraphs>98</Paragraphs>
  <Slides>20</Slides>
  <Notes>0</Notes>
  <HiddenSlides>0</HiddenSlides>
  <MMClips>0</MMClips>
  <ScaleCrop>false</ScaleCrop>
  <HeadingPairs>
    <vt:vector size="4" baseType="variant">
      <vt:variant>
        <vt:lpstr>Tema</vt:lpstr>
      </vt:variant>
      <vt:variant>
        <vt:i4>2</vt:i4>
      </vt:variant>
      <vt:variant>
        <vt:lpstr>Titoli diapositive</vt:lpstr>
      </vt:variant>
      <vt:variant>
        <vt:i4>20</vt:i4>
      </vt:variant>
    </vt:vector>
  </HeadingPairs>
  <TitlesOfParts>
    <vt:vector size="22"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Lo Piccolo</dc:creator>
  <cp:lastModifiedBy>Tommaso Di Nardo</cp:lastModifiedBy>
  <cp:revision>46</cp:revision>
  <dcterms:created xsi:type="dcterms:W3CDTF">2024-10-04T13:53:38Z</dcterms:created>
  <dcterms:modified xsi:type="dcterms:W3CDTF">2024-10-18T07:23:28Z</dcterms:modified>
</cp:coreProperties>
</file>