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Lst>
  <p:notesMasterIdLst>
    <p:notesMasterId r:id="rId15"/>
  </p:notesMasterIdLst>
  <p:sldIdLst>
    <p:sldId id="256" r:id="rId4"/>
    <p:sldId id="257" r:id="rId5"/>
    <p:sldId id="259" r:id="rId6"/>
    <p:sldId id="260" r:id="rId7"/>
    <p:sldId id="267" r:id="rId8"/>
    <p:sldId id="261" r:id="rId9"/>
    <p:sldId id="263" r:id="rId10"/>
    <p:sldId id="268" r:id="rId11"/>
    <p:sldId id="264" r:id="rId12"/>
    <p:sldId id="265" r:id="rId13"/>
    <p:sldId id="266" r:id="rId14"/>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37A"/>
    <a:srgbClr val="E2F0D9"/>
    <a:srgbClr val="1B76BC"/>
    <a:srgbClr val="8DD8F8"/>
    <a:srgbClr val="F1F1F1"/>
    <a:srgbClr val="F7C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79" d="100"/>
          <a:sy n="79" d="100"/>
        </p:scale>
        <p:origin x="61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trogiacomo Tiziana" userId="4cfd0779-226f-4059-8c01-a68ebff7630a" providerId="ADAL" clId="{67DD3ED2-FAEB-48F0-8F72-BB8D7348D71C}"/>
    <pc:docChg chg="modSld">
      <pc:chgData name="Mastrogiacomo Tiziana" userId="4cfd0779-226f-4059-8c01-a68ebff7630a" providerId="ADAL" clId="{67DD3ED2-FAEB-48F0-8F72-BB8D7348D71C}" dt="2024-10-13T06:30:44.925" v="10" actId="1076"/>
      <pc:docMkLst>
        <pc:docMk/>
      </pc:docMkLst>
      <pc:sldChg chg="modSp">
        <pc:chgData name="Mastrogiacomo Tiziana" userId="4cfd0779-226f-4059-8c01-a68ebff7630a" providerId="ADAL" clId="{67DD3ED2-FAEB-48F0-8F72-BB8D7348D71C}" dt="2024-10-13T06:30:44.925" v="10" actId="1076"/>
        <pc:sldMkLst>
          <pc:docMk/>
          <pc:sldMk cId="2855720671" sldId="260"/>
        </pc:sldMkLst>
        <pc:picChg chg="mod">
          <ac:chgData name="Mastrogiacomo Tiziana" userId="4cfd0779-226f-4059-8c01-a68ebff7630a" providerId="ADAL" clId="{67DD3ED2-FAEB-48F0-8F72-BB8D7348D71C}" dt="2024-10-13T06:30:44.925" v="10" actId="1076"/>
          <ac:picMkLst>
            <pc:docMk/>
            <pc:sldMk cId="2855720671" sldId="260"/>
            <ac:picMk id="1026" creationId="{00000000-0000-0000-0000-000000000000}"/>
          </ac:picMkLst>
        </pc:picChg>
      </pc:sldChg>
    </pc:docChg>
  </pc:docChgLst>
  <pc:docChgLst>
    <pc:chgData name="Mastrogiacomo Tiziana" userId="4cfd0779-226f-4059-8c01-a68ebff7630a" providerId="ADAL" clId="{F9616EB8-8E42-4333-976D-DE870DFCE1B6}"/>
    <pc:docChg chg="undo custSel modSld">
      <pc:chgData name="Mastrogiacomo Tiziana" userId="4cfd0779-226f-4059-8c01-a68ebff7630a" providerId="ADAL" clId="{F9616EB8-8E42-4333-976D-DE870DFCE1B6}" dt="2024-10-11T11:10:52.162" v="217" actId="313"/>
      <pc:docMkLst>
        <pc:docMk/>
      </pc:docMkLst>
      <pc:sldChg chg="modSp mod">
        <pc:chgData name="Mastrogiacomo Tiziana" userId="4cfd0779-226f-4059-8c01-a68ebff7630a" providerId="ADAL" clId="{F9616EB8-8E42-4333-976D-DE870DFCE1B6}" dt="2024-10-11T10:57:10.138" v="84" actId="1076"/>
        <pc:sldMkLst>
          <pc:docMk/>
          <pc:sldMk cId="3669821454" sldId="256"/>
        </pc:sldMkLst>
        <pc:spChg chg="mod">
          <ac:chgData name="Mastrogiacomo Tiziana" userId="4cfd0779-226f-4059-8c01-a68ebff7630a" providerId="ADAL" clId="{F9616EB8-8E42-4333-976D-DE870DFCE1B6}" dt="2024-10-11T09:50:12.482" v="35" actId="255"/>
          <ac:spMkLst>
            <pc:docMk/>
            <pc:sldMk cId="3669821454" sldId="256"/>
            <ac:spMk id="4" creationId="{2F300D68-14FD-3947-FDA4-357FEEC23C03}"/>
          </ac:spMkLst>
        </pc:spChg>
        <pc:spChg chg="mod">
          <ac:chgData name="Mastrogiacomo Tiziana" userId="4cfd0779-226f-4059-8c01-a68ebff7630a" providerId="ADAL" clId="{F9616EB8-8E42-4333-976D-DE870DFCE1B6}" dt="2024-10-11T10:57:10.138" v="84" actId="1076"/>
          <ac:spMkLst>
            <pc:docMk/>
            <pc:sldMk cId="3669821454" sldId="256"/>
            <ac:spMk id="5" creationId="{9A35F98D-55EE-2D28-9F22-DF6EE496901A}"/>
          </ac:spMkLst>
        </pc:spChg>
        <pc:picChg chg="mod">
          <ac:chgData name="Mastrogiacomo Tiziana" userId="4cfd0779-226f-4059-8c01-a68ebff7630a" providerId="ADAL" clId="{F9616EB8-8E42-4333-976D-DE870DFCE1B6}" dt="2024-10-11T09:49:54.099" v="31" actId="1076"/>
          <ac:picMkLst>
            <pc:docMk/>
            <pc:sldMk cId="3669821454" sldId="256"/>
            <ac:picMk id="8" creationId="{63D282DE-B4B4-E124-484C-A3155C71E402}"/>
          </ac:picMkLst>
        </pc:picChg>
      </pc:sldChg>
      <pc:sldChg chg="modSp mod">
        <pc:chgData name="Mastrogiacomo Tiziana" userId="4cfd0779-226f-4059-8c01-a68ebff7630a" providerId="ADAL" clId="{F9616EB8-8E42-4333-976D-DE870DFCE1B6}" dt="2024-10-11T10:57:57.963" v="89" actId="20577"/>
        <pc:sldMkLst>
          <pc:docMk/>
          <pc:sldMk cId="1121544829" sldId="257"/>
        </pc:sldMkLst>
        <pc:spChg chg="mod">
          <ac:chgData name="Mastrogiacomo Tiziana" userId="4cfd0779-226f-4059-8c01-a68ebff7630a" providerId="ADAL" clId="{F9616EB8-8E42-4333-976D-DE870DFCE1B6}" dt="2024-10-11T09:50:31.233" v="46" actId="20577"/>
          <ac:spMkLst>
            <pc:docMk/>
            <pc:sldMk cId="1121544829" sldId="257"/>
            <ac:spMk id="7" creationId="{2CB2B691-6816-817B-832C-F57C7313A293}"/>
          </ac:spMkLst>
        </pc:spChg>
        <pc:spChg chg="mod">
          <ac:chgData name="Mastrogiacomo Tiziana" userId="4cfd0779-226f-4059-8c01-a68ebff7630a" providerId="ADAL" clId="{F9616EB8-8E42-4333-976D-DE870DFCE1B6}" dt="2024-10-11T10:57:57.963" v="89" actId="20577"/>
          <ac:spMkLst>
            <pc:docMk/>
            <pc:sldMk cId="1121544829" sldId="257"/>
            <ac:spMk id="13" creationId="{2CB2B691-6816-817B-832C-F57C7313A293}"/>
          </ac:spMkLst>
        </pc:spChg>
        <pc:picChg chg="mod">
          <ac:chgData name="Mastrogiacomo Tiziana" userId="4cfd0779-226f-4059-8c01-a68ebff7630a" providerId="ADAL" clId="{F9616EB8-8E42-4333-976D-DE870DFCE1B6}" dt="2024-10-11T10:00:26.756" v="61" actId="14826"/>
          <ac:picMkLst>
            <pc:docMk/>
            <pc:sldMk cId="1121544829" sldId="257"/>
            <ac:picMk id="3074" creationId="{00000000-0000-0000-0000-000000000000}"/>
          </ac:picMkLst>
        </pc:picChg>
      </pc:sldChg>
      <pc:sldChg chg="modSp mod">
        <pc:chgData name="Mastrogiacomo Tiziana" userId="4cfd0779-226f-4059-8c01-a68ebff7630a" providerId="ADAL" clId="{F9616EB8-8E42-4333-976D-DE870DFCE1B6}" dt="2024-10-11T10:58:31.101" v="96" actId="20577"/>
        <pc:sldMkLst>
          <pc:docMk/>
          <pc:sldMk cId="3945262877" sldId="259"/>
        </pc:sldMkLst>
        <pc:spChg chg="mod">
          <ac:chgData name="Mastrogiacomo Tiziana" userId="4cfd0779-226f-4059-8c01-a68ebff7630a" providerId="ADAL" clId="{F9616EB8-8E42-4333-976D-DE870DFCE1B6}" dt="2024-10-11T09:52:08.806" v="59" actId="6549"/>
          <ac:spMkLst>
            <pc:docMk/>
            <pc:sldMk cId="3945262877" sldId="259"/>
            <ac:spMk id="6" creationId="{2CB2B691-6816-817B-832C-F57C7313A293}"/>
          </ac:spMkLst>
        </pc:spChg>
        <pc:spChg chg="mod">
          <ac:chgData name="Mastrogiacomo Tiziana" userId="4cfd0779-226f-4059-8c01-a68ebff7630a" providerId="ADAL" clId="{F9616EB8-8E42-4333-976D-DE870DFCE1B6}" dt="2024-10-11T10:58:31.101" v="96" actId="20577"/>
          <ac:spMkLst>
            <pc:docMk/>
            <pc:sldMk cId="3945262877" sldId="259"/>
            <ac:spMk id="13" creationId="{2CB2B691-6816-817B-832C-F57C7313A293}"/>
          </ac:spMkLst>
        </pc:spChg>
        <pc:picChg chg="mod">
          <ac:chgData name="Mastrogiacomo Tiziana" userId="4cfd0779-226f-4059-8c01-a68ebff7630a" providerId="ADAL" clId="{F9616EB8-8E42-4333-976D-DE870DFCE1B6}" dt="2024-10-11T09:54:16.465" v="60" actId="14826"/>
          <ac:picMkLst>
            <pc:docMk/>
            <pc:sldMk cId="3945262877" sldId="259"/>
            <ac:picMk id="2050" creationId="{00000000-0000-0000-0000-000000000000}"/>
          </ac:picMkLst>
        </pc:picChg>
      </pc:sldChg>
      <pc:sldChg chg="modSp mod">
        <pc:chgData name="Mastrogiacomo Tiziana" userId="4cfd0779-226f-4059-8c01-a68ebff7630a" providerId="ADAL" clId="{F9616EB8-8E42-4333-976D-DE870DFCE1B6}" dt="2024-10-11T10:59:51.434" v="129" actId="20577"/>
        <pc:sldMkLst>
          <pc:docMk/>
          <pc:sldMk cId="2855720671" sldId="260"/>
        </pc:sldMkLst>
        <pc:spChg chg="mod">
          <ac:chgData name="Mastrogiacomo Tiziana" userId="4cfd0779-226f-4059-8c01-a68ebff7630a" providerId="ADAL" clId="{F9616EB8-8E42-4333-976D-DE870DFCE1B6}" dt="2024-10-11T10:59:46.930" v="127" actId="20577"/>
          <ac:spMkLst>
            <pc:docMk/>
            <pc:sldMk cId="2855720671" sldId="260"/>
            <ac:spMk id="10" creationId="{E010459B-58DC-268F-0ADB-54DE3F9BE122}"/>
          </ac:spMkLst>
        </pc:spChg>
        <pc:spChg chg="mod">
          <ac:chgData name="Mastrogiacomo Tiziana" userId="4cfd0779-226f-4059-8c01-a68ebff7630a" providerId="ADAL" clId="{F9616EB8-8E42-4333-976D-DE870DFCE1B6}" dt="2024-10-11T10:59:51.434" v="129" actId="20577"/>
          <ac:spMkLst>
            <pc:docMk/>
            <pc:sldMk cId="2855720671" sldId="260"/>
            <ac:spMk id="13" creationId="{2CB2B691-6816-817B-832C-F57C7313A293}"/>
          </ac:spMkLst>
        </pc:spChg>
        <pc:picChg chg="mod">
          <ac:chgData name="Mastrogiacomo Tiziana" userId="4cfd0779-226f-4059-8c01-a68ebff7630a" providerId="ADAL" clId="{F9616EB8-8E42-4333-976D-DE870DFCE1B6}" dt="2024-10-11T10:01:39.680" v="62" actId="14826"/>
          <ac:picMkLst>
            <pc:docMk/>
            <pc:sldMk cId="2855720671" sldId="260"/>
            <ac:picMk id="1026" creationId="{00000000-0000-0000-0000-000000000000}"/>
          </ac:picMkLst>
        </pc:picChg>
      </pc:sldChg>
      <pc:sldChg chg="modSp mod">
        <pc:chgData name="Mastrogiacomo Tiziana" userId="4cfd0779-226f-4059-8c01-a68ebff7630a" providerId="ADAL" clId="{F9616EB8-8E42-4333-976D-DE870DFCE1B6}" dt="2024-10-11T11:01:55.597" v="152" actId="12"/>
        <pc:sldMkLst>
          <pc:docMk/>
          <pc:sldMk cId="1624658460" sldId="261"/>
        </pc:sldMkLst>
        <pc:spChg chg="mod">
          <ac:chgData name="Mastrogiacomo Tiziana" userId="4cfd0779-226f-4059-8c01-a68ebff7630a" providerId="ADAL" clId="{F9616EB8-8E42-4333-976D-DE870DFCE1B6}" dt="2024-10-11T11:01:23.579" v="151" actId="20577"/>
          <ac:spMkLst>
            <pc:docMk/>
            <pc:sldMk cId="1624658460" sldId="261"/>
            <ac:spMk id="7" creationId="{2CB2B691-6816-817B-832C-F57C7313A293}"/>
          </ac:spMkLst>
        </pc:spChg>
        <pc:spChg chg="mod">
          <ac:chgData name="Mastrogiacomo Tiziana" userId="4cfd0779-226f-4059-8c01-a68ebff7630a" providerId="ADAL" clId="{F9616EB8-8E42-4333-976D-DE870DFCE1B6}" dt="2024-10-11T11:01:55.597" v="152" actId="12"/>
          <ac:spMkLst>
            <pc:docMk/>
            <pc:sldMk cId="1624658460" sldId="261"/>
            <ac:spMk id="13" creationId="{2CB2B691-6816-817B-832C-F57C7313A293}"/>
          </ac:spMkLst>
        </pc:spChg>
        <pc:picChg chg="mod">
          <ac:chgData name="Mastrogiacomo Tiziana" userId="4cfd0779-226f-4059-8c01-a68ebff7630a" providerId="ADAL" clId="{F9616EB8-8E42-4333-976D-DE870DFCE1B6}" dt="2024-10-11T10:14:57.894" v="65" actId="14826"/>
          <ac:picMkLst>
            <pc:docMk/>
            <pc:sldMk cId="1624658460" sldId="261"/>
            <ac:picMk id="4098" creationId="{00000000-0000-0000-0000-000000000000}"/>
          </ac:picMkLst>
        </pc:picChg>
      </pc:sldChg>
      <pc:sldChg chg="modSp mod">
        <pc:chgData name="Mastrogiacomo Tiziana" userId="4cfd0779-226f-4059-8c01-a68ebff7630a" providerId="ADAL" clId="{F9616EB8-8E42-4333-976D-DE870DFCE1B6}" dt="2024-10-11T11:03:14.779" v="165" actId="20577"/>
        <pc:sldMkLst>
          <pc:docMk/>
          <pc:sldMk cId="1366179850" sldId="263"/>
        </pc:sldMkLst>
        <pc:spChg chg="mod">
          <ac:chgData name="Mastrogiacomo Tiziana" userId="4cfd0779-226f-4059-8c01-a68ebff7630a" providerId="ADAL" clId="{F9616EB8-8E42-4333-976D-DE870DFCE1B6}" dt="2024-10-11T11:03:14.779" v="165" actId="20577"/>
          <ac:spMkLst>
            <pc:docMk/>
            <pc:sldMk cId="1366179850" sldId="263"/>
            <ac:spMk id="6" creationId="{2CB2B691-6816-817B-832C-F57C7313A293}"/>
          </ac:spMkLst>
        </pc:spChg>
        <pc:spChg chg="mod">
          <ac:chgData name="Mastrogiacomo Tiziana" userId="4cfd0779-226f-4059-8c01-a68ebff7630a" providerId="ADAL" clId="{F9616EB8-8E42-4333-976D-DE870DFCE1B6}" dt="2024-10-11T11:02:58.512" v="161" actId="6549"/>
          <ac:spMkLst>
            <pc:docMk/>
            <pc:sldMk cId="1366179850" sldId="263"/>
            <ac:spMk id="13" creationId="{2CB2B691-6816-817B-832C-F57C7313A293}"/>
          </ac:spMkLst>
        </pc:spChg>
        <pc:picChg chg="mod">
          <ac:chgData name="Mastrogiacomo Tiziana" userId="4cfd0779-226f-4059-8c01-a68ebff7630a" providerId="ADAL" clId="{F9616EB8-8E42-4333-976D-DE870DFCE1B6}" dt="2024-10-11T10:32:00.875" v="76" actId="14826"/>
          <ac:picMkLst>
            <pc:docMk/>
            <pc:sldMk cId="1366179850" sldId="263"/>
            <ac:picMk id="6146" creationId="{00000000-0000-0000-0000-000000000000}"/>
          </ac:picMkLst>
        </pc:picChg>
      </pc:sldChg>
      <pc:sldChg chg="modSp mod">
        <pc:chgData name="Mastrogiacomo Tiziana" userId="4cfd0779-226f-4059-8c01-a68ebff7630a" providerId="ADAL" clId="{F9616EB8-8E42-4333-976D-DE870DFCE1B6}" dt="2024-10-11T11:06:13.590" v="201" actId="20577"/>
        <pc:sldMkLst>
          <pc:docMk/>
          <pc:sldMk cId="3947141575" sldId="264"/>
        </pc:sldMkLst>
        <pc:spChg chg="mod">
          <ac:chgData name="Mastrogiacomo Tiziana" userId="4cfd0779-226f-4059-8c01-a68ebff7630a" providerId="ADAL" clId="{F9616EB8-8E42-4333-976D-DE870DFCE1B6}" dt="2024-10-11T11:06:13.590" v="201" actId="20577"/>
          <ac:spMkLst>
            <pc:docMk/>
            <pc:sldMk cId="3947141575" sldId="264"/>
            <ac:spMk id="13" creationId="{2CB2B691-6816-817B-832C-F57C7313A293}"/>
          </ac:spMkLst>
        </pc:spChg>
        <pc:picChg chg="mod">
          <ac:chgData name="Mastrogiacomo Tiziana" userId="4cfd0779-226f-4059-8c01-a68ebff7630a" providerId="ADAL" clId="{F9616EB8-8E42-4333-976D-DE870DFCE1B6}" dt="2024-10-11T10:42:55.502" v="78" actId="14826"/>
          <ac:picMkLst>
            <pc:docMk/>
            <pc:sldMk cId="3947141575" sldId="264"/>
            <ac:picMk id="7170" creationId="{00000000-0000-0000-0000-000000000000}"/>
          </ac:picMkLst>
        </pc:picChg>
      </pc:sldChg>
      <pc:sldChg chg="modSp mod">
        <pc:chgData name="Mastrogiacomo Tiziana" userId="4cfd0779-226f-4059-8c01-a68ebff7630a" providerId="ADAL" clId="{F9616EB8-8E42-4333-976D-DE870DFCE1B6}" dt="2024-10-11T11:09:38.838" v="205" actId="20577"/>
        <pc:sldMkLst>
          <pc:docMk/>
          <pc:sldMk cId="2538439451" sldId="265"/>
        </pc:sldMkLst>
        <pc:spChg chg="mod">
          <ac:chgData name="Mastrogiacomo Tiziana" userId="4cfd0779-226f-4059-8c01-a68ebff7630a" providerId="ADAL" clId="{F9616EB8-8E42-4333-976D-DE870DFCE1B6}" dt="2024-10-11T11:09:38.838" v="205" actId="20577"/>
          <ac:spMkLst>
            <pc:docMk/>
            <pc:sldMk cId="2538439451" sldId="265"/>
            <ac:spMk id="6" creationId="{2CB2B691-6816-817B-832C-F57C7313A293}"/>
          </ac:spMkLst>
        </pc:spChg>
        <pc:spChg chg="mod">
          <ac:chgData name="Mastrogiacomo Tiziana" userId="4cfd0779-226f-4059-8c01-a68ebff7630a" providerId="ADAL" clId="{F9616EB8-8E42-4333-976D-DE870DFCE1B6}" dt="2024-10-11T11:09:20.535" v="203" actId="20577"/>
          <ac:spMkLst>
            <pc:docMk/>
            <pc:sldMk cId="2538439451" sldId="265"/>
            <ac:spMk id="13" creationId="{2CB2B691-6816-817B-832C-F57C7313A293}"/>
          </ac:spMkLst>
        </pc:spChg>
        <pc:picChg chg="mod">
          <ac:chgData name="Mastrogiacomo Tiziana" userId="4cfd0779-226f-4059-8c01-a68ebff7630a" providerId="ADAL" clId="{F9616EB8-8E42-4333-976D-DE870DFCE1B6}" dt="2024-10-11T10:48:58.382" v="79" actId="14826"/>
          <ac:picMkLst>
            <pc:docMk/>
            <pc:sldMk cId="2538439451" sldId="265"/>
            <ac:picMk id="8194" creationId="{00000000-0000-0000-0000-000000000000}"/>
          </ac:picMkLst>
        </pc:picChg>
      </pc:sldChg>
      <pc:sldChg chg="modSp mod">
        <pc:chgData name="Mastrogiacomo Tiziana" userId="4cfd0779-226f-4059-8c01-a68ebff7630a" providerId="ADAL" clId="{F9616EB8-8E42-4333-976D-DE870DFCE1B6}" dt="2024-10-11T11:10:52.162" v="217" actId="313"/>
        <pc:sldMkLst>
          <pc:docMk/>
          <pc:sldMk cId="174506954" sldId="266"/>
        </pc:sldMkLst>
        <pc:spChg chg="mod">
          <ac:chgData name="Mastrogiacomo Tiziana" userId="4cfd0779-226f-4059-8c01-a68ebff7630a" providerId="ADAL" clId="{F9616EB8-8E42-4333-976D-DE870DFCE1B6}" dt="2024-10-11T11:09:52.798" v="206" actId="20577"/>
          <ac:spMkLst>
            <pc:docMk/>
            <pc:sldMk cId="174506954" sldId="266"/>
            <ac:spMk id="6" creationId="{2CB2B691-6816-817B-832C-F57C7313A293}"/>
          </ac:spMkLst>
        </pc:spChg>
        <pc:spChg chg="mod">
          <ac:chgData name="Mastrogiacomo Tiziana" userId="4cfd0779-226f-4059-8c01-a68ebff7630a" providerId="ADAL" clId="{F9616EB8-8E42-4333-976D-DE870DFCE1B6}" dt="2024-10-11T11:10:52.162" v="217" actId="313"/>
          <ac:spMkLst>
            <pc:docMk/>
            <pc:sldMk cId="174506954" sldId="266"/>
            <ac:spMk id="13" creationId="{2CB2B691-6816-817B-832C-F57C7313A293}"/>
          </ac:spMkLst>
        </pc:spChg>
        <pc:picChg chg="mod">
          <ac:chgData name="Mastrogiacomo Tiziana" userId="4cfd0779-226f-4059-8c01-a68ebff7630a" providerId="ADAL" clId="{F9616EB8-8E42-4333-976D-DE870DFCE1B6}" dt="2024-10-11T10:52:12.469" v="80" actId="14826"/>
          <ac:picMkLst>
            <pc:docMk/>
            <pc:sldMk cId="174506954" sldId="266"/>
            <ac:picMk id="9218" creationId="{00000000-0000-0000-0000-000000000000}"/>
          </ac:picMkLst>
        </pc:picChg>
      </pc:sldChg>
      <pc:sldChg chg="modSp mod">
        <pc:chgData name="Mastrogiacomo Tiziana" userId="4cfd0779-226f-4059-8c01-a68ebff7630a" providerId="ADAL" clId="{F9616EB8-8E42-4333-976D-DE870DFCE1B6}" dt="2024-10-11T11:01:05.673" v="150" actId="14100"/>
        <pc:sldMkLst>
          <pc:docMk/>
          <pc:sldMk cId="4253715432" sldId="267"/>
        </pc:sldMkLst>
        <pc:spChg chg="mod">
          <ac:chgData name="Mastrogiacomo Tiziana" userId="4cfd0779-226f-4059-8c01-a68ebff7630a" providerId="ADAL" clId="{F9616EB8-8E42-4333-976D-DE870DFCE1B6}" dt="2024-10-11T11:00:06.102" v="132" actId="20577"/>
          <ac:spMkLst>
            <pc:docMk/>
            <pc:sldMk cId="4253715432" sldId="267"/>
            <ac:spMk id="6" creationId="{2CB2B691-6816-817B-832C-F57C7313A293}"/>
          </ac:spMkLst>
        </pc:spChg>
        <pc:spChg chg="mod">
          <ac:chgData name="Mastrogiacomo Tiziana" userId="4cfd0779-226f-4059-8c01-a68ebff7630a" providerId="ADAL" clId="{F9616EB8-8E42-4333-976D-DE870DFCE1B6}" dt="2024-10-11T11:01:05.673" v="150" actId="14100"/>
          <ac:spMkLst>
            <pc:docMk/>
            <pc:sldMk cId="4253715432" sldId="267"/>
            <ac:spMk id="13" creationId="{2CB2B691-6816-817B-832C-F57C7313A293}"/>
          </ac:spMkLst>
        </pc:spChg>
        <pc:picChg chg="mod">
          <ac:chgData name="Mastrogiacomo Tiziana" userId="4cfd0779-226f-4059-8c01-a68ebff7630a" providerId="ADAL" clId="{F9616EB8-8E42-4333-976D-DE870DFCE1B6}" dt="2024-10-11T10:10:21.186" v="64" actId="14826"/>
          <ac:picMkLst>
            <pc:docMk/>
            <pc:sldMk cId="4253715432" sldId="267"/>
            <ac:picMk id="5122" creationId="{00000000-0000-0000-0000-000000000000}"/>
          </ac:picMkLst>
        </pc:picChg>
      </pc:sldChg>
      <pc:sldChg chg="modSp mod">
        <pc:chgData name="Mastrogiacomo Tiziana" userId="4cfd0779-226f-4059-8c01-a68ebff7630a" providerId="ADAL" clId="{F9616EB8-8E42-4333-976D-DE870DFCE1B6}" dt="2024-10-11T11:05:41.640" v="195" actId="20577"/>
        <pc:sldMkLst>
          <pc:docMk/>
          <pc:sldMk cId="3417680234" sldId="268"/>
        </pc:sldMkLst>
        <pc:spChg chg="mod">
          <ac:chgData name="Mastrogiacomo Tiziana" userId="4cfd0779-226f-4059-8c01-a68ebff7630a" providerId="ADAL" clId="{F9616EB8-8E42-4333-976D-DE870DFCE1B6}" dt="2024-10-11T11:05:41.640" v="195" actId="20577"/>
          <ac:spMkLst>
            <pc:docMk/>
            <pc:sldMk cId="3417680234" sldId="268"/>
            <ac:spMk id="6" creationId="{2CB2B691-6816-817B-832C-F57C7313A293}"/>
          </ac:spMkLst>
        </pc:spChg>
        <pc:spChg chg="mod">
          <ac:chgData name="Mastrogiacomo Tiziana" userId="4cfd0779-226f-4059-8c01-a68ebff7630a" providerId="ADAL" clId="{F9616EB8-8E42-4333-976D-DE870DFCE1B6}" dt="2024-10-11T11:05:34.625" v="194" actId="1076"/>
          <ac:spMkLst>
            <pc:docMk/>
            <pc:sldMk cId="3417680234" sldId="268"/>
            <ac:spMk id="13" creationId="{2CB2B691-6816-817B-832C-F57C7313A293}"/>
          </ac:spMkLst>
        </pc:spChg>
        <pc:picChg chg="mod">
          <ac:chgData name="Mastrogiacomo Tiziana" userId="4cfd0779-226f-4059-8c01-a68ebff7630a" providerId="ADAL" clId="{F9616EB8-8E42-4333-976D-DE870DFCE1B6}" dt="2024-10-11T10:56:40.979" v="81" actId="14826"/>
          <ac:picMkLst>
            <pc:docMk/>
            <pc:sldMk cId="3417680234" sldId="268"/>
            <ac:picMk id="6146" creationId="{00000000-0000-0000-0000-000000000000}"/>
          </ac:picMkLst>
        </pc:picChg>
      </pc:sldChg>
    </pc:docChg>
  </pc:docChgLst>
  <pc:docChgLst>
    <pc:chgData name="Mastrogiacomo Tiziana" userId="4cfd0779-226f-4059-8c01-a68ebff7630a" providerId="ADAL" clId="{82BBC901-779E-4FA7-9D4F-CA8878B110FA}"/>
    <pc:docChg chg="undo custSel modSld">
      <pc:chgData name="Mastrogiacomo Tiziana" userId="4cfd0779-226f-4059-8c01-a68ebff7630a" providerId="ADAL" clId="{82BBC901-779E-4FA7-9D4F-CA8878B110FA}" dt="2024-10-15T09:43:50.422" v="310" actId="20577"/>
      <pc:docMkLst>
        <pc:docMk/>
      </pc:docMkLst>
      <pc:sldChg chg="modSp mod">
        <pc:chgData name="Mastrogiacomo Tiziana" userId="4cfd0779-226f-4059-8c01-a68ebff7630a" providerId="ADAL" clId="{82BBC901-779E-4FA7-9D4F-CA8878B110FA}" dt="2024-10-15T08:55:58.841" v="79" actId="6549"/>
        <pc:sldMkLst>
          <pc:docMk/>
          <pc:sldMk cId="1121544829" sldId="257"/>
        </pc:sldMkLst>
        <pc:spChg chg="mod">
          <ac:chgData name="Mastrogiacomo Tiziana" userId="4cfd0779-226f-4059-8c01-a68ebff7630a" providerId="ADAL" clId="{82BBC901-779E-4FA7-9D4F-CA8878B110FA}" dt="2024-10-15T08:55:58.841" v="79" actId="6549"/>
          <ac:spMkLst>
            <pc:docMk/>
            <pc:sldMk cId="1121544829" sldId="257"/>
            <ac:spMk id="13" creationId="{2CB2B691-6816-817B-832C-F57C7313A293}"/>
          </ac:spMkLst>
        </pc:spChg>
      </pc:sldChg>
      <pc:sldChg chg="modSp mod">
        <pc:chgData name="Mastrogiacomo Tiziana" userId="4cfd0779-226f-4059-8c01-a68ebff7630a" providerId="ADAL" clId="{82BBC901-779E-4FA7-9D4F-CA8878B110FA}" dt="2024-10-15T09:43:50.422" v="310" actId="20577"/>
        <pc:sldMkLst>
          <pc:docMk/>
          <pc:sldMk cId="1366179850" sldId="263"/>
        </pc:sldMkLst>
        <pc:spChg chg="mod">
          <ac:chgData name="Mastrogiacomo Tiziana" userId="4cfd0779-226f-4059-8c01-a68ebff7630a" providerId="ADAL" clId="{82BBC901-779E-4FA7-9D4F-CA8878B110FA}" dt="2024-10-15T09:43:50.422" v="310" actId="20577"/>
          <ac:spMkLst>
            <pc:docMk/>
            <pc:sldMk cId="1366179850" sldId="263"/>
            <ac:spMk id="13" creationId="{2CB2B691-6816-817B-832C-F57C7313A293}"/>
          </ac:spMkLst>
        </pc:spChg>
      </pc:sldChg>
      <pc:sldChg chg="modSp mod">
        <pc:chgData name="Mastrogiacomo Tiziana" userId="4cfd0779-226f-4059-8c01-a68ebff7630a" providerId="ADAL" clId="{82BBC901-779E-4FA7-9D4F-CA8878B110FA}" dt="2024-10-15T08:42:18.826" v="32" actId="6549"/>
        <pc:sldMkLst>
          <pc:docMk/>
          <pc:sldMk cId="2538439451" sldId="265"/>
        </pc:sldMkLst>
        <pc:spChg chg="mod">
          <ac:chgData name="Mastrogiacomo Tiziana" userId="4cfd0779-226f-4059-8c01-a68ebff7630a" providerId="ADAL" clId="{82BBC901-779E-4FA7-9D4F-CA8878B110FA}" dt="2024-10-15T08:42:18.826" v="32" actId="6549"/>
          <ac:spMkLst>
            <pc:docMk/>
            <pc:sldMk cId="2538439451" sldId="265"/>
            <ac:spMk id="13" creationId="{2CB2B691-6816-817B-832C-F57C7313A293}"/>
          </ac:spMkLst>
        </pc:spChg>
      </pc:sldChg>
      <pc:sldChg chg="modSp mod">
        <pc:chgData name="Mastrogiacomo Tiziana" userId="4cfd0779-226f-4059-8c01-a68ebff7630a" providerId="ADAL" clId="{82BBC901-779E-4FA7-9D4F-CA8878B110FA}" dt="2024-10-15T09:03:18.734" v="246" actId="20577"/>
        <pc:sldMkLst>
          <pc:docMk/>
          <pc:sldMk cId="4253715432" sldId="267"/>
        </pc:sldMkLst>
        <pc:spChg chg="mod">
          <ac:chgData name="Mastrogiacomo Tiziana" userId="4cfd0779-226f-4059-8c01-a68ebff7630a" providerId="ADAL" clId="{82BBC901-779E-4FA7-9D4F-CA8878B110FA}" dt="2024-10-15T09:03:18.734" v="246" actId="20577"/>
          <ac:spMkLst>
            <pc:docMk/>
            <pc:sldMk cId="4253715432" sldId="267"/>
            <ac:spMk id="13" creationId="{2CB2B691-6816-817B-832C-F57C7313A2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09CB2E9-8C6F-4621-B84D-0EF0ED89E5E9}" type="datetimeFigureOut">
              <a:rPr lang="it-IT" smtClean="0"/>
              <a:t>18/10/2024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88929C1-67AE-49CD-A620-B298A69F6284}" type="slidenum">
              <a:rPr lang="it-IT" smtClean="0"/>
              <a:t>‹N›</a:t>
            </a:fld>
            <a:endParaRPr lang="it-IT"/>
          </a:p>
        </p:txBody>
      </p:sp>
    </p:spTree>
    <p:extLst>
      <p:ext uri="{BB962C8B-B14F-4D97-AF65-F5344CB8AC3E}">
        <p14:creationId xmlns:p14="http://schemas.microsoft.com/office/powerpoint/2010/main" val="366916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88929C1-67AE-49CD-A620-B298A69F6284}" type="slidenum">
              <a:rPr lang="it-IT" smtClean="0"/>
              <a:t>2</a:t>
            </a:fld>
            <a:endParaRPr lang="it-IT"/>
          </a:p>
        </p:txBody>
      </p:sp>
    </p:spTree>
    <p:extLst>
      <p:ext uri="{BB962C8B-B14F-4D97-AF65-F5344CB8AC3E}">
        <p14:creationId xmlns:p14="http://schemas.microsoft.com/office/powerpoint/2010/main" val="66048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88929C1-67AE-49CD-A620-B298A69F6284}" type="slidenum">
              <a:rPr lang="it-IT" smtClean="0"/>
              <a:t>9</a:t>
            </a:fld>
            <a:endParaRPr lang="it-IT"/>
          </a:p>
        </p:txBody>
      </p:sp>
    </p:spTree>
    <p:extLst>
      <p:ext uri="{BB962C8B-B14F-4D97-AF65-F5344CB8AC3E}">
        <p14:creationId xmlns:p14="http://schemas.microsoft.com/office/powerpoint/2010/main" val="194811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95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25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782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36444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Elemento grafico 2">
            <a:extLst>
              <a:ext uri="{FF2B5EF4-FFF2-40B4-BE49-F238E27FC236}">
                <a16:creationId xmlns:a16="http://schemas.microsoft.com/office/drawing/2014/main" id="{98C57DBA-6962-7CDD-5CBC-A5F3831175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1751864" y="6366097"/>
            <a:ext cx="350693" cy="570735"/>
          </a:xfrm>
          <a:prstGeom prst="rect">
            <a:avLst/>
          </a:prstGeom>
        </p:spPr>
      </p:pic>
      <p:sp>
        <p:nvSpPr>
          <p:cNvPr id="4" name="CasellaDiTesto 3">
            <a:extLst>
              <a:ext uri="{FF2B5EF4-FFF2-40B4-BE49-F238E27FC236}">
                <a16:creationId xmlns:a16="http://schemas.microsoft.com/office/drawing/2014/main" id="{E0B959C4-B81A-0C2A-6B26-38B3931B95A9}"/>
              </a:ext>
            </a:extLst>
          </p:cNvPr>
          <p:cNvSpPr txBox="1"/>
          <p:nvPr userDrawn="1"/>
        </p:nvSpPr>
        <p:spPr>
          <a:xfrm>
            <a:off x="11687747" y="6514566"/>
            <a:ext cx="424338" cy="261610"/>
          </a:xfrm>
          <a:prstGeom prst="rect">
            <a:avLst/>
          </a:prstGeom>
          <a:noFill/>
        </p:spPr>
        <p:txBody>
          <a:bodyPr wrap="square" rtlCol="0">
            <a:spAutoFit/>
          </a:bodyPr>
          <a:lstStyle/>
          <a:p>
            <a:pPr algn="l"/>
            <a:fld id="{E97C9CA7-032E-4DCA-8FD3-0DB24EB977CE}" type="slidenum">
              <a:rPr lang="it-IT" sz="1050" b="1" smtClean="0">
                <a:solidFill>
                  <a:srgbClr val="F1F1F1"/>
                </a:solidFill>
                <a:latin typeface="Calibri" panose="020F0502020204030204" pitchFamily="34" charset="0"/>
                <a:cs typeface="Calibri" panose="020F0502020204030204" pitchFamily="34" charset="0"/>
              </a:rPr>
              <a:pPr algn="l"/>
              <a:t>‹N›</a:t>
            </a:fld>
            <a:endParaRPr lang="it-IT" sz="1400" b="1" dirty="0">
              <a:solidFill>
                <a:srgbClr val="F1F1F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440742"/>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E381B5-F3E5-87D2-498E-7309F51A2B2C}"/>
              </a:ext>
            </a:extLst>
          </p:cNvPr>
          <p:cNvSpPr/>
          <p:nvPr userDrawn="1"/>
        </p:nvSpPr>
        <p:spPr>
          <a:xfrm>
            <a:off x="7233702" y="3312696"/>
            <a:ext cx="4958298" cy="3545304"/>
          </a:xfrm>
          <a:prstGeom prst="rect">
            <a:avLst/>
          </a:prstGeom>
          <a:solidFill>
            <a:srgbClr val="F7C3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Elemento grafico 2">
            <a:extLst>
              <a:ext uri="{FF2B5EF4-FFF2-40B4-BE49-F238E27FC236}">
                <a16:creationId xmlns:a16="http://schemas.microsoft.com/office/drawing/2014/main" id="{98C57DBA-6962-7CDD-5CBC-A5F3831175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1751864" y="6366097"/>
            <a:ext cx="350693" cy="570735"/>
          </a:xfrm>
          <a:prstGeom prst="rect">
            <a:avLst/>
          </a:prstGeom>
        </p:spPr>
      </p:pic>
      <p:sp>
        <p:nvSpPr>
          <p:cNvPr id="4" name="CasellaDiTesto 3">
            <a:extLst>
              <a:ext uri="{FF2B5EF4-FFF2-40B4-BE49-F238E27FC236}">
                <a16:creationId xmlns:a16="http://schemas.microsoft.com/office/drawing/2014/main" id="{E0B959C4-B81A-0C2A-6B26-38B3931B95A9}"/>
              </a:ext>
            </a:extLst>
          </p:cNvPr>
          <p:cNvSpPr txBox="1"/>
          <p:nvPr userDrawn="1"/>
        </p:nvSpPr>
        <p:spPr>
          <a:xfrm>
            <a:off x="11687747" y="6514566"/>
            <a:ext cx="424338" cy="261610"/>
          </a:xfrm>
          <a:prstGeom prst="rect">
            <a:avLst/>
          </a:prstGeom>
          <a:noFill/>
        </p:spPr>
        <p:txBody>
          <a:bodyPr wrap="square" rtlCol="0">
            <a:spAutoFit/>
          </a:bodyPr>
          <a:lstStyle/>
          <a:p>
            <a:pPr algn="l"/>
            <a:fld id="{E97C9CA7-032E-4DCA-8FD3-0DB24EB977CE}" type="slidenum">
              <a:rPr lang="it-IT" sz="1050" b="1" smtClean="0">
                <a:solidFill>
                  <a:srgbClr val="F1F1F1"/>
                </a:solidFill>
                <a:latin typeface="Calibri" panose="020F0502020204030204" pitchFamily="34" charset="0"/>
                <a:cs typeface="Calibri" panose="020F0502020204030204" pitchFamily="34" charset="0"/>
              </a:rPr>
              <a:pPr algn="l"/>
              <a:t>‹N›</a:t>
            </a:fld>
            <a:endParaRPr lang="it-IT" sz="1400" b="1" dirty="0">
              <a:solidFill>
                <a:srgbClr val="F1F1F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755974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7.sv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F300D68-14FD-3947-FDA4-357FEEC23C03}"/>
              </a:ext>
            </a:extLst>
          </p:cNvPr>
          <p:cNvSpPr txBox="1"/>
          <p:nvPr/>
        </p:nvSpPr>
        <p:spPr>
          <a:xfrm>
            <a:off x="6381135" y="2130797"/>
            <a:ext cx="5239830" cy="1508105"/>
          </a:xfrm>
          <a:prstGeom prst="rect">
            <a:avLst/>
          </a:prstGeom>
          <a:noFill/>
        </p:spPr>
        <p:txBody>
          <a:bodyPr wrap="square" rtlCol="0" anchor="b">
            <a:spAutoFit/>
          </a:bodyPr>
          <a:lstStyle/>
          <a:p>
            <a:pPr algn="r"/>
            <a:r>
              <a:rPr lang="it-IT" sz="4400" dirty="0">
                <a:solidFill>
                  <a:srgbClr val="F1F1F1"/>
                </a:solidFill>
                <a:latin typeface="Radikal" pitchFamily="2" charset="0"/>
                <a:cs typeface="Calibri" panose="020F0502020204030204" pitchFamily="34" charset="0"/>
              </a:rPr>
              <a:t>IL </a:t>
            </a:r>
            <a:r>
              <a:rPr lang="it-IT" sz="4800" dirty="0">
                <a:solidFill>
                  <a:srgbClr val="F1F1F1"/>
                </a:solidFill>
                <a:latin typeface="Radikal" pitchFamily="2" charset="0"/>
                <a:cs typeface="Calibri" panose="020F0502020204030204" pitchFamily="34" charset="0"/>
              </a:rPr>
              <a:t>FUTURO</a:t>
            </a:r>
            <a:r>
              <a:rPr lang="it-IT" sz="4400" dirty="0">
                <a:solidFill>
                  <a:srgbClr val="F1F1F1"/>
                </a:solidFill>
                <a:latin typeface="Radikal" pitchFamily="2" charset="0"/>
                <a:cs typeface="Calibri" panose="020F0502020204030204" pitchFamily="34" charset="0"/>
              </a:rPr>
              <a:t> DELLA PROFESSIONE</a:t>
            </a:r>
          </a:p>
        </p:txBody>
      </p:sp>
      <p:sp>
        <p:nvSpPr>
          <p:cNvPr id="5" name="CasellaDiTesto 4">
            <a:extLst>
              <a:ext uri="{FF2B5EF4-FFF2-40B4-BE49-F238E27FC236}">
                <a16:creationId xmlns:a16="http://schemas.microsoft.com/office/drawing/2014/main" id="{9A35F98D-55EE-2D28-9F22-DF6EE496901A}"/>
              </a:ext>
            </a:extLst>
          </p:cNvPr>
          <p:cNvSpPr txBox="1"/>
          <p:nvPr/>
        </p:nvSpPr>
        <p:spPr>
          <a:xfrm>
            <a:off x="7419173" y="3990027"/>
            <a:ext cx="4201792" cy="1077218"/>
          </a:xfrm>
          <a:prstGeom prst="rect">
            <a:avLst/>
          </a:prstGeom>
          <a:noFill/>
        </p:spPr>
        <p:txBody>
          <a:bodyPr wrap="none" rtlCol="0" anchor="b">
            <a:spAutoFit/>
          </a:bodyPr>
          <a:lstStyle/>
          <a:p>
            <a:pPr algn="r"/>
            <a:r>
              <a:rPr lang="it-IT" sz="3200" dirty="0">
                <a:solidFill>
                  <a:srgbClr val="F7C379"/>
                </a:solidFill>
                <a:latin typeface="RadikalW01-Medium" panose="01000000000000000000" pitchFamily="2" charset="0"/>
                <a:cs typeface="Calibri" panose="020F0502020204030204" pitchFamily="34" charset="0"/>
              </a:rPr>
              <a:t>ELBANO DE NUCCIO</a:t>
            </a:r>
          </a:p>
          <a:p>
            <a:pPr algn="r"/>
            <a:r>
              <a:rPr lang="it-IT" sz="3200" dirty="0">
                <a:solidFill>
                  <a:srgbClr val="F7C379"/>
                </a:solidFill>
                <a:latin typeface="RadikalW01-Regular" panose="01000000000000000000" pitchFamily="2" charset="0"/>
                <a:cs typeface="Calibri" panose="020F0502020204030204" pitchFamily="34" charset="0"/>
              </a:rPr>
              <a:t>Presidente CNDCEC</a:t>
            </a:r>
          </a:p>
        </p:txBody>
      </p:sp>
      <p:pic>
        <p:nvPicPr>
          <p:cNvPr id="8" name="Elemento grafico 7">
            <a:extLst>
              <a:ext uri="{FF2B5EF4-FFF2-40B4-BE49-F238E27FC236}">
                <a16:creationId xmlns:a16="http://schemas.microsoft.com/office/drawing/2014/main" id="{63D282DE-B4B4-E124-484C-A3155C71E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1492" y="3772075"/>
            <a:ext cx="4793274" cy="84779"/>
          </a:xfrm>
          <a:prstGeom prst="rect">
            <a:avLst/>
          </a:prstGeom>
        </p:spPr>
      </p:pic>
    </p:spTree>
    <p:extLst>
      <p:ext uri="{BB962C8B-B14F-4D97-AF65-F5344CB8AC3E}">
        <p14:creationId xmlns:p14="http://schemas.microsoft.com/office/powerpoint/2010/main" val="3669821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2211006" y="238919"/>
            <a:ext cx="7770077"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Verso l’aggregazione professionale</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1" y="1507594"/>
            <a:ext cx="7103766" cy="3877985"/>
          </a:xfrm>
          <a:prstGeom prst="rect">
            <a:avLst/>
          </a:prstGeom>
          <a:noFill/>
        </p:spPr>
        <p:txBody>
          <a:bodyPr wrap="square" rtlCol="0">
            <a:spAutoFit/>
          </a:bodyPr>
          <a:lstStyle/>
          <a:p>
            <a:pPr>
              <a:spcAft>
                <a:spcPts val="1200"/>
              </a:spcAft>
            </a:pPr>
            <a:r>
              <a:rPr lang="it-IT" sz="2400" b="1" dirty="0">
                <a:solidFill>
                  <a:srgbClr val="1B76BC"/>
                </a:solidFill>
                <a:latin typeface="Radikal" pitchFamily="2" charset="0"/>
                <a:cs typeface="Calibri" panose="020F0502020204030204" pitchFamily="34" charset="0"/>
              </a:rPr>
              <a:t>La STP e l’Associazione Professionale entrano nel d. lgs 139 del 2005, mentre nell’ambito della riforma fiscale si realizza il principio della neutralità fiscale</a:t>
            </a:r>
          </a:p>
          <a:p>
            <a:pPr>
              <a:spcAft>
                <a:spcPts val="1200"/>
              </a:spcAft>
            </a:pPr>
            <a:r>
              <a:rPr lang="it-IT" sz="1600" b="0" i="0" dirty="0">
                <a:solidFill>
                  <a:srgbClr val="000000"/>
                </a:solidFill>
                <a:effectLst/>
                <a:latin typeface="RadikalW01-Regular" panose="01000000000000000000" pitchFamily="2" charset="0"/>
                <a:cs typeface="Calibri" panose="020F0502020204030204" pitchFamily="34" charset="0"/>
              </a:rPr>
              <a:t>La proposta di modifica del d. lgs 139 del 2005 contiene l’art. 2-bis con cui è disciplinato l’esercizio della professione in forma associata e l’art. 2-ter con cui è disciplinato l’esercizio della professione in forma societaria. </a:t>
            </a:r>
          </a:p>
          <a:p>
            <a:pPr>
              <a:spcAft>
                <a:spcPts val="1200"/>
              </a:spcAft>
            </a:pPr>
            <a:r>
              <a:rPr lang="it-IT" sz="1600" dirty="0">
                <a:solidFill>
                  <a:srgbClr val="000000"/>
                </a:solidFill>
                <a:latin typeface="RadikalW01-Regular" panose="01000000000000000000" pitchFamily="2" charset="0"/>
                <a:cs typeface="Calibri" panose="020F0502020204030204" pitchFamily="34" charset="0"/>
              </a:rPr>
              <a:t>L’art. 2-ter contiene anche importanti modifiche alla disciplina della legge 183/2011 in particolare per quanto attiene alla governance societaria. </a:t>
            </a:r>
          </a:p>
          <a:p>
            <a:pPr>
              <a:spcAft>
                <a:spcPts val="1200"/>
              </a:spcAft>
            </a:pPr>
            <a:r>
              <a:rPr lang="it-IT" sz="1600" dirty="0">
                <a:solidFill>
                  <a:srgbClr val="000000"/>
                </a:solidFill>
                <a:latin typeface="RadikalW01-Regular" panose="01000000000000000000" pitchFamily="2" charset="0"/>
                <a:cs typeface="Calibri" panose="020F0502020204030204" pitchFamily="34" charset="0"/>
              </a:rPr>
              <a:t>Lo schema di</a:t>
            </a:r>
            <a:r>
              <a:rPr lang="it-IT" sz="1600" b="0" i="0" dirty="0">
                <a:solidFill>
                  <a:srgbClr val="000000"/>
                </a:solidFill>
                <a:effectLst/>
                <a:latin typeface="RadikalW01-Regular" panose="01000000000000000000" pitchFamily="2" charset="0"/>
                <a:cs typeface="Calibri" panose="020F0502020204030204" pitchFamily="34" charset="0"/>
              </a:rPr>
              <a:t> decreto legislativo di revisione Irpef-Ires, nell’ambito della riforma fiscale, in via di approvazione definitiva, </a:t>
            </a:r>
            <a:r>
              <a:rPr lang="it-IT" sz="1600" dirty="0">
                <a:solidFill>
                  <a:srgbClr val="000000"/>
                </a:solidFill>
                <a:latin typeface="RadikalW01-Regular" panose="01000000000000000000" pitchFamily="2" charset="0"/>
                <a:cs typeface="Calibri" panose="020F0502020204030204" pitchFamily="34" charset="0"/>
              </a:rPr>
              <a:t>introduce</a:t>
            </a:r>
            <a:r>
              <a:rPr lang="it-IT" sz="1600" b="0" i="0" dirty="0">
                <a:solidFill>
                  <a:srgbClr val="000000"/>
                </a:solidFill>
                <a:effectLst/>
                <a:latin typeface="RadikalW01-Regular" panose="01000000000000000000" pitchFamily="2" charset="0"/>
                <a:cs typeface="Calibri" panose="020F0502020204030204" pitchFamily="34" charset="0"/>
              </a:rPr>
              <a:t> l’art. 177-bis TUIR in cui viene finalmente codificato il principio di neutralità fiscale </a:t>
            </a:r>
            <a:r>
              <a:rPr lang="it-IT" sz="1600" dirty="0">
                <a:solidFill>
                  <a:srgbClr val="000000"/>
                </a:solidFill>
                <a:latin typeface="RadikalW01-Regular" panose="01000000000000000000" pitchFamily="2" charset="0"/>
                <a:cs typeface="Calibri" panose="020F0502020204030204" pitchFamily="34" charset="0"/>
              </a:rPr>
              <a:t>del</a:t>
            </a:r>
            <a:r>
              <a:rPr lang="it-IT" sz="1600" b="0" i="0" dirty="0">
                <a:solidFill>
                  <a:srgbClr val="000000"/>
                </a:solidFill>
                <a:effectLst/>
                <a:latin typeface="RadikalW01-Regular" panose="01000000000000000000" pitchFamily="2" charset="0"/>
                <a:cs typeface="Calibri" panose="020F0502020204030204" pitchFamily="34" charset="0"/>
              </a:rPr>
              <a:t>le aggregazioni professionali. </a:t>
            </a:r>
          </a:p>
        </p:txBody>
      </p:sp>
      <p:sp>
        <p:nvSpPr>
          <p:cNvPr id="2" name="Rettangolo 1">
            <a:extLst>
              <a:ext uri="{FF2B5EF4-FFF2-40B4-BE49-F238E27FC236}">
                <a16:creationId xmlns:a16="http://schemas.microsoft.com/office/drawing/2014/main" id="{77C0D2D4-98C7-9347-6D94-4A1174E610A8}"/>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EF65E272-B807-2701-74CF-96F943F33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728" y="1507594"/>
            <a:ext cx="4097364" cy="273791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B7A4D1C-91D1-3075-E775-92982F01064C}"/>
              </a:ext>
            </a:extLst>
          </p:cNvPr>
          <p:cNvSpPr txBox="1"/>
          <p:nvPr/>
        </p:nvSpPr>
        <p:spPr>
          <a:xfrm>
            <a:off x="271603" y="5267873"/>
            <a:ext cx="3694341" cy="1400383"/>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r>
              <a:rPr lang="it-IT" sz="1700" dirty="0"/>
              <a:t>pensa di poter evitare l’aggregazione e utilizzare come alternativa il network professionale. </a:t>
            </a:r>
            <a:r>
              <a:rPr lang="it-IT" sz="1700" dirty="0">
                <a:solidFill>
                  <a:srgbClr val="F7C37A"/>
                </a:solidFill>
              </a:rPr>
              <a:t>Il 70% </a:t>
            </a:r>
            <a:r>
              <a:rPr lang="it-IT" sz="1700" dirty="0"/>
              <a:t>non ha dubbi sull’importanza di aggregarsi</a:t>
            </a:r>
          </a:p>
        </p:txBody>
      </p:sp>
      <p:sp>
        <p:nvSpPr>
          <p:cNvPr id="7" name="CasellaDiTesto 6">
            <a:extLst>
              <a:ext uri="{FF2B5EF4-FFF2-40B4-BE49-F238E27FC236}">
                <a16:creationId xmlns:a16="http://schemas.microsoft.com/office/drawing/2014/main" id="{8A3721A4-C692-40C7-5553-1B596E0FDC10}"/>
              </a:ext>
            </a:extLst>
          </p:cNvPr>
          <p:cNvSpPr txBox="1"/>
          <p:nvPr/>
        </p:nvSpPr>
        <p:spPr>
          <a:xfrm>
            <a:off x="271604" y="4353584"/>
            <a:ext cx="3096285" cy="769441"/>
          </a:xfrm>
          <a:prstGeom prst="rect">
            <a:avLst/>
          </a:prstGeom>
          <a:noFill/>
        </p:spPr>
        <p:txBody>
          <a:bodyPr wrap="square">
            <a:spAutoFit/>
          </a:bodyPr>
          <a:lstStyle/>
          <a:p>
            <a:r>
              <a:rPr lang="it-IT" i="0" dirty="0">
                <a:solidFill>
                  <a:srgbClr val="F7C37A"/>
                </a:solidFill>
                <a:effectLst/>
                <a:latin typeface="Radikal" pitchFamily="2" charset="0"/>
                <a:cs typeface="Calibri" panose="020F0502020204030204" pitchFamily="34" charset="0"/>
              </a:rPr>
              <a:t>Solo il </a:t>
            </a:r>
            <a:r>
              <a:rPr lang="it-IT" sz="4400" dirty="0">
                <a:solidFill>
                  <a:srgbClr val="F7C37A"/>
                </a:solidFill>
                <a:latin typeface="Radikal" pitchFamily="2" charset="0"/>
                <a:cs typeface="Calibri" panose="020F0502020204030204" pitchFamily="34" charset="0"/>
              </a:rPr>
              <a:t>26</a:t>
            </a:r>
            <a:r>
              <a:rPr lang="it-IT" sz="4400" i="0" dirty="0">
                <a:solidFill>
                  <a:srgbClr val="F7C37A"/>
                </a:solidFill>
                <a:effectLst/>
                <a:latin typeface="Radikal" pitchFamily="2" charset="0"/>
                <a:cs typeface="Calibri" panose="020F0502020204030204" pitchFamily="34" charset="0"/>
              </a:rPr>
              <a:t>% </a:t>
            </a:r>
            <a:endParaRPr lang="it-IT" sz="3600" dirty="0">
              <a:solidFill>
                <a:srgbClr val="F7C37A"/>
              </a:solidFill>
            </a:endParaRPr>
          </a:p>
        </p:txBody>
      </p:sp>
      <p:pic>
        <p:nvPicPr>
          <p:cNvPr id="8" name="Elemento grafico 7">
            <a:extLst>
              <a:ext uri="{FF2B5EF4-FFF2-40B4-BE49-F238E27FC236}">
                <a16:creationId xmlns:a16="http://schemas.microsoft.com/office/drawing/2014/main" id="{2C56A77F-0219-4713-C3CC-8099C6E280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824" y="5089828"/>
            <a:ext cx="3438525" cy="76200"/>
          </a:xfrm>
          <a:prstGeom prst="rect">
            <a:avLst/>
          </a:prstGeom>
        </p:spPr>
      </p:pic>
    </p:spTree>
    <p:extLst>
      <p:ext uri="{BB962C8B-B14F-4D97-AF65-F5344CB8AC3E}">
        <p14:creationId xmlns:p14="http://schemas.microsoft.com/office/powerpoint/2010/main" val="253843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2971637" y="238919"/>
            <a:ext cx="6248827"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Il cambiamento tecnologico</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1" y="1507594"/>
            <a:ext cx="7103766" cy="3662541"/>
          </a:xfrm>
          <a:prstGeom prst="rect">
            <a:avLst/>
          </a:prstGeom>
          <a:noFill/>
        </p:spPr>
        <p:txBody>
          <a:bodyPr wrap="square" rtlCol="0">
            <a:spAutoFit/>
          </a:bodyPr>
          <a:lstStyle/>
          <a:p>
            <a:pPr>
              <a:spcAft>
                <a:spcPts val="1200"/>
              </a:spcAft>
            </a:pPr>
            <a:r>
              <a:rPr lang="it-IT" sz="2400" b="1" dirty="0">
                <a:solidFill>
                  <a:srgbClr val="1B76BC"/>
                </a:solidFill>
                <a:latin typeface="Radikal" pitchFamily="2" charset="0"/>
                <a:cs typeface="Calibri" panose="020F0502020204030204" pitchFamily="34" charset="0"/>
              </a:rPr>
              <a:t>La tecnologia non spaventa i Giovani Commercialisti</a:t>
            </a:r>
          </a:p>
          <a:p>
            <a:pPr>
              <a:spcAft>
                <a:spcPts val="1200"/>
              </a:spcAft>
            </a:pPr>
            <a:r>
              <a:rPr lang="it-IT" sz="1600" b="0" i="0" dirty="0">
                <a:solidFill>
                  <a:srgbClr val="000000"/>
                </a:solidFill>
                <a:effectLst/>
                <a:latin typeface="RadikalW01-Regular" panose="01000000000000000000" pitchFamily="2" charset="0"/>
                <a:cs typeface="Calibri" panose="020F0502020204030204" pitchFamily="34" charset="0"/>
              </a:rPr>
              <a:t>Per il CN la tecnologia e, in particolare, la digitalizzazione e l’intelligenza artificiale, sono una doppia sfida: </a:t>
            </a:r>
          </a:p>
          <a:p>
            <a:pPr>
              <a:spcAft>
                <a:spcPts val="1200"/>
              </a:spcAft>
            </a:pPr>
            <a:r>
              <a:rPr lang="it-IT" sz="1600" dirty="0">
                <a:solidFill>
                  <a:srgbClr val="000000"/>
                </a:solidFill>
                <a:latin typeface="RadikalW01-Regular" panose="01000000000000000000" pitchFamily="2" charset="0"/>
                <a:cs typeface="Calibri" panose="020F0502020204030204" pitchFamily="34" charset="0"/>
              </a:rPr>
              <a:t>1^ - sul piano interno: con il progetto di ammodernamento dell’infrastruttura tecnica del nostro sistema </a:t>
            </a:r>
            <a:r>
              <a:rPr lang="it-IT" sz="1600" dirty="0" err="1">
                <a:solidFill>
                  <a:srgbClr val="000000"/>
                </a:solidFill>
                <a:latin typeface="RadikalW01-Regular" panose="01000000000000000000" pitchFamily="2" charset="0"/>
                <a:cs typeface="Calibri" panose="020F0502020204030204" pitchFamily="34" charset="0"/>
              </a:rPr>
              <a:t>ordinistico</a:t>
            </a:r>
            <a:r>
              <a:rPr lang="it-IT" sz="1600" dirty="0">
                <a:solidFill>
                  <a:srgbClr val="000000"/>
                </a:solidFill>
                <a:latin typeface="RadikalW01-Regular" panose="01000000000000000000" pitchFamily="2" charset="0"/>
                <a:cs typeface="Calibri" panose="020F0502020204030204" pitchFamily="34" charset="0"/>
              </a:rPr>
              <a:t>;</a:t>
            </a:r>
          </a:p>
          <a:p>
            <a:pPr>
              <a:spcAft>
                <a:spcPts val="1200"/>
              </a:spcAft>
            </a:pPr>
            <a:r>
              <a:rPr lang="it-IT" sz="1600" b="0" i="0" dirty="0">
                <a:solidFill>
                  <a:srgbClr val="000000"/>
                </a:solidFill>
                <a:effectLst/>
                <a:latin typeface="RadikalW01-Regular" panose="01000000000000000000" pitchFamily="2" charset="0"/>
                <a:cs typeface="Calibri" panose="020F0502020204030204" pitchFamily="34" charset="0"/>
              </a:rPr>
              <a:t>2^ - sul piano esterno: con l’istituzione di tre commissioni di studio sull’IA e sulle sue ricadute in termini di contabilità e bilancio, fisco e giustizia. </a:t>
            </a:r>
          </a:p>
          <a:p>
            <a:pPr>
              <a:spcAft>
                <a:spcPts val="1200"/>
              </a:spcAft>
            </a:pPr>
            <a:r>
              <a:rPr lang="it-IT" sz="1600" b="0" i="0" dirty="0">
                <a:solidFill>
                  <a:srgbClr val="000000"/>
                </a:solidFill>
                <a:effectLst/>
                <a:latin typeface="RadikalW01-Regular" panose="01000000000000000000" pitchFamily="2" charset="0"/>
                <a:cs typeface="Calibri" panose="020F0502020204030204" pitchFamily="34" charset="0"/>
              </a:rPr>
              <a:t>Proprio oggi, in questo ambito viene presentata la Guida operativa sull’intelligenza artificiale per lo studio professionale «L’AIUTO INTELLIGENTE PER IL COMMERCIALISTA». </a:t>
            </a:r>
            <a:endParaRPr lang="it-IT" sz="2000" b="0" i="0" dirty="0">
              <a:solidFill>
                <a:srgbClr val="000000"/>
              </a:solidFill>
              <a:effectLst/>
              <a:latin typeface="Calibri" panose="020F0502020204030204" pitchFamily="34" charset="0"/>
              <a:cs typeface="Calibri" panose="020F0502020204030204" pitchFamily="34" charset="0"/>
            </a:endParaRPr>
          </a:p>
        </p:txBody>
      </p:sp>
      <p:sp>
        <p:nvSpPr>
          <p:cNvPr id="2" name="Rettangolo 1">
            <a:extLst>
              <a:ext uri="{FF2B5EF4-FFF2-40B4-BE49-F238E27FC236}">
                <a16:creationId xmlns:a16="http://schemas.microsoft.com/office/drawing/2014/main" id="{B45F4891-A693-ACF2-745D-5A0EEA65F083}"/>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C2298499-ACEE-ED31-FACE-D5B073AD6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728" y="1507594"/>
            <a:ext cx="4097364" cy="273791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28933365-30D3-FA9E-3108-6C983A609716}"/>
              </a:ext>
            </a:extLst>
          </p:cNvPr>
          <p:cNvSpPr txBox="1"/>
          <p:nvPr/>
        </p:nvSpPr>
        <p:spPr>
          <a:xfrm>
            <a:off x="271604" y="5267873"/>
            <a:ext cx="3727190" cy="1400383"/>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r>
              <a:rPr lang="it-IT" sz="1700" dirty="0"/>
              <a:t>dei Giovani Commercialisti ha dichiarato di avere introdotto o di prepararsi ad introdurre l’IA nello studio e oltre </a:t>
            </a:r>
            <a:r>
              <a:rPr lang="it-IT" sz="1700" dirty="0">
                <a:solidFill>
                  <a:srgbClr val="F7C37A"/>
                </a:solidFill>
              </a:rPr>
              <a:t>il 50% </a:t>
            </a:r>
            <a:r>
              <a:rPr lang="it-IT" sz="1700" dirty="0"/>
              <a:t>software di automazione dei processi RPA </a:t>
            </a:r>
          </a:p>
        </p:txBody>
      </p:sp>
      <p:sp>
        <p:nvSpPr>
          <p:cNvPr id="7" name="CasellaDiTesto 6">
            <a:extLst>
              <a:ext uri="{FF2B5EF4-FFF2-40B4-BE49-F238E27FC236}">
                <a16:creationId xmlns:a16="http://schemas.microsoft.com/office/drawing/2014/main" id="{5E009BEA-9D6C-D881-2C9F-79C70828107E}"/>
              </a:ext>
            </a:extLst>
          </p:cNvPr>
          <p:cNvSpPr txBox="1"/>
          <p:nvPr/>
        </p:nvSpPr>
        <p:spPr>
          <a:xfrm>
            <a:off x="271604" y="4353584"/>
            <a:ext cx="3096285" cy="769441"/>
          </a:xfrm>
          <a:prstGeom prst="rect">
            <a:avLst/>
          </a:prstGeom>
          <a:noFill/>
        </p:spPr>
        <p:txBody>
          <a:bodyPr wrap="square">
            <a:spAutoFit/>
          </a:bodyPr>
          <a:lstStyle/>
          <a:p>
            <a:r>
              <a:rPr lang="it-IT" i="0" dirty="0">
                <a:solidFill>
                  <a:srgbClr val="F7C37A"/>
                </a:solidFill>
                <a:effectLst/>
                <a:latin typeface="Radikal" pitchFamily="2" charset="0"/>
                <a:cs typeface="Calibri" panose="020F0502020204030204" pitchFamily="34" charset="0"/>
              </a:rPr>
              <a:t>Il </a:t>
            </a:r>
            <a:r>
              <a:rPr lang="it-IT" sz="4400" dirty="0">
                <a:solidFill>
                  <a:srgbClr val="F7C37A"/>
                </a:solidFill>
                <a:latin typeface="Radikal" pitchFamily="2" charset="0"/>
                <a:cs typeface="Calibri" panose="020F0502020204030204" pitchFamily="34" charset="0"/>
              </a:rPr>
              <a:t>46</a:t>
            </a:r>
            <a:r>
              <a:rPr lang="it-IT" sz="4400" i="0" dirty="0">
                <a:solidFill>
                  <a:srgbClr val="F7C37A"/>
                </a:solidFill>
                <a:effectLst/>
                <a:latin typeface="Radikal" pitchFamily="2" charset="0"/>
                <a:cs typeface="Calibri" panose="020F0502020204030204" pitchFamily="34" charset="0"/>
              </a:rPr>
              <a:t>% </a:t>
            </a:r>
            <a:endParaRPr lang="it-IT" sz="3600" dirty="0">
              <a:solidFill>
                <a:srgbClr val="F7C37A"/>
              </a:solidFill>
            </a:endParaRPr>
          </a:p>
        </p:txBody>
      </p:sp>
      <p:pic>
        <p:nvPicPr>
          <p:cNvPr id="8" name="Elemento grafico 7">
            <a:extLst>
              <a:ext uri="{FF2B5EF4-FFF2-40B4-BE49-F238E27FC236}">
                <a16:creationId xmlns:a16="http://schemas.microsoft.com/office/drawing/2014/main" id="{FD1E24D2-25A0-0F67-23AD-05A9C2BF61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824" y="5089828"/>
            <a:ext cx="3438525" cy="76200"/>
          </a:xfrm>
          <a:prstGeom prst="rect">
            <a:avLst/>
          </a:prstGeom>
        </p:spPr>
      </p:pic>
    </p:spTree>
    <p:extLst>
      <p:ext uri="{BB962C8B-B14F-4D97-AF65-F5344CB8AC3E}">
        <p14:creationId xmlns:p14="http://schemas.microsoft.com/office/powerpoint/2010/main" val="17450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C6DD0355-8918-4D9D-A816-0BBDA727945F}"/>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667287" y="238919"/>
            <a:ext cx="10857460" cy="646331"/>
          </a:xfrm>
          <a:prstGeom prst="rect">
            <a:avLst/>
          </a:prstGeom>
          <a:noFill/>
        </p:spPr>
        <p:txBody>
          <a:bodyPr wrap="none" rtlCol="0">
            <a:spAutoFit/>
          </a:bodyPr>
          <a:lstStyle/>
          <a:p>
            <a:pPr algn="ctr"/>
            <a:r>
              <a:rPr lang="it-IT" sz="3600" b="1" dirty="0">
                <a:solidFill>
                  <a:srgbClr val="1B76BC"/>
                </a:solidFill>
                <a:latin typeface="Radikal" pitchFamily="2" charset="0"/>
                <a:cs typeface="Calibri" panose="020F0502020204030204" pitchFamily="34" charset="0"/>
              </a:rPr>
              <a:t>Sostenibilità: la nuova frontiera della professione</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1" y="1507594"/>
            <a:ext cx="7179690" cy="5170646"/>
          </a:xfrm>
          <a:prstGeom prst="rect">
            <a:avLst/>
          </a:prstGeom>
          <a:noFill/>
        </p:spPr>
        <p:txBody>
          <a:bodyPr wrap="square" rtlCol="0">
            <a:spAutoFit/>
          </a:bodyPr>
          <a:lstStyle/>
          <a:p>
            <a:pPr>
              <a:spcAft>
                <a:spcPts val="1200"/>
              </a:spcAft>
            </a:pPr>
            <a:r>
              <a:rPr lang="it-IT" sz="2000" b="1" i="0" dirty="0">
                <a:solidFill>
                  <a:srgbClr val="0070C0"/>
                </a:solidFill>
                <a:effectLst/>
                <a:latin typeface="Radikal" pitchFamily="2" charset="0"/>
                <a:cs typeface="Calibri" panose="020F0502020204030204" pitchFamily="34" charset="0"/>
              </a:rPr>
              <a:t>Il «Revisore della Sostenibilità» [Art. 9 d. lgs 125/2024]</a:t>
            </a:r>
          </a:p>
          <a:p>
            <a:pPr>
              <a:spcAft>
                <a:spcPts val="1200"/>
              </a:spcAft>
            </a:pPr>
            <a:r>
              <a:rPr lang="it-IT" sz="2000" i="0" dirty="0">
                <a:solidFill>
                  <a:srgbClr val="00B0F0"/>
                </a:solidFill>
                <a:effectLst/>
                <a:latin typeface="Radikal" pitchFamily="2" charset="0"/>
                <a:cs typeface="Calibri" panose="020F0502020204030204" pitchFamily="34" charset="0"/>
              </a:rPr>
              <a:t>Tre anni, tre momenti chiave, un RISULTATO importante!</a:t>
            </a:r>
          </a:p>
          <a:p>
            <a:pPr>
              <a:spcAft>
                <a:spcPts val="1200"/>
              </a:spcAft>
            </a:pPr>
            <a:r>
              <a:rPr lang="it-IT" sz="2000" i="0" dirty="0">
                <a:effectLst/>
                <a:latin typeface="Radikal" pitchFamily="2" charset="0"/>
                <a:cs typeface="Calibri" panose="020F0502020204030204" pitchFamily="34" charset="0"/>
              </a:rPr>
              <a:t>1^ - DIRETTIVA (UE) 2022/2464 - Corporate </a:t>
            </a:r>
            <a:r>
              <a:rPr lang="it-IT" sz="2000" i="0" dirty="0" err="1">
                <a:effectLst/>
                <a:latin typeface="Radikal" pitchFamily="2" charset="0"/>
                <a:cs typeface="Calibri" panose="020F0502020204030204" pitchFamily="34" charset="0"/>
              </a:rPr>
              <a:t>Sustainability</a:t>
            </a:r>
            <a:r>
              <a:rPr lang="it-IT" sz="2000" i="0" dirty="0">
                <a:effectLst/>
                <a:latin typeface="Radikal" pitchFamily="2" charset="0"/>
                <a:cs typeface="Calibri" panose="020F0502020204030204" pitchFamily="34" charset="0"/>
              </a:rPr>
              <a:t> Reporting Directive (CSRD).</a:t>
            </a:r>
          </a:p>
          <a:p>
            <a:pPr>
              <a:spcAft>
                <a:spcPts val="1200"/>
              </a:spcAft>
            </a:pPr>
            <a:r>
              <a:rPr lang="it-IT" sz="2000" i="0" dirty="0">
                <a:effectLst/>
                <a:latin typeface="Radikal" pitchFamily="2" charset="0"/>
                <a:cs typeface="Calibri" panose="020F0502020204030204" pitchFamily="34" charset="0"/>
              </a:rPr>
              <a:t>2^ - </a:t>
            </a:r>
            <a:r>
              <a:rPr lang="it-IT" sz="2000" i="0" dirty="0" err="1">
                <a:effectLst/>
                <a:latin typeface="Radikal" pitchFamily="2" charset="0"/>
                <a:cs typeface="Calibri" panose="020F0502020204030204" pitchFamily="34" charset="0"/>
              </a:rPr>
              <a:t>Delegated</a:t>
            </a:r>
            <a:r>
              <a:rPr lang="it-IT" sz="2000" i="0" dirty="0">
                <a:effectLst/>
                <a:latin typeface="Radikal" pitchFamily="2" charset="0"/>
                <a:cs typeface="Calibri" panose="020F0502020204030204" pitchFamily="34" charset="0"/>
              </a:rPr>
              <a:t> </a:t>
            </a:r>
            <a:r>
              <a:rPr lang="it-IT" sz="2000" i="0" dirty="0" err="1">
                <a:effectLst/>
                <a:latin typeface="Radikal" pitchFamily="2" charset="0"/>
                <a:cs typeface="Calibri" panose="020F0502020204030204" pitchFamily="34" charset="0"/>
              </a:rPr>
              <a:t>Regulation</a:t>
            </a:r>
            <a:r>
              <a:rPr lang="it-IT" sz="2000" i="0" dirty="0">
                <a:effectLst/>
                <a:latin typeface="Radikal" pitchFamily="2" charset="0"/>
                <a:cs typeface="Calibri" panose="020F0502020204030204" pitchFamily="34" charset="0"/>
              </a:rPr>
              <a:t> (EU) 2023/2772 – </a:t>
            </a:r>
            <a:r>
              <a:rPr lang="it-IT" sz="2000" i="0" dirty="0" err="1">
                <a:effectLst/>
                <a:latin typeface="Radikal" pitchFamily="2" charset="0"/>
                <a:cs typeface="Calibri" panose="020F0502020204030204" pitchFamily="34" charset="0"/>
              </a:rPr>
              <a:t>European</a:t>
            </a:r>
            <a:r>
              <a:rPr lang="it-IT" sz="2000" i="0" dirty="0">
                <a:effectLst/>
                <a:latin typeface="Radikal" pitchFamily="2" charset="0"/>
                <a:cs typeface="Calibri" panose="020F0502020204030204" pitchFamily="34" charset="0"/>
              </a:rPr>
              <a:t> </a:t>
            </a:r>
            <a:r>
              <a:rPr lang="it-IT" sz="2000" i="0" dirty="0" err="1">
                <a:effectLst/>
                <a:latin typeface="Radikal" pitchFamily="2" charset="0"/>
                <a:cs typeface="Calibri" panose="020F0502020204030204" pitchFamily="34" charset="0"/>
              </a:rPr>
              <a:t>Sustainability</a:t>
            </a:r>
            <a:r>
              <a:rPr lang="it-IT" sz="2000" i="0" dirty="0">
                <a:effectLst/>
                <a:latin typeface="Radikal" pitchFamily="2" charset="0"/>
                <a:cs typeface="Calibri" panose="020F0502020204030204" pitchFamily="34" charset="0"/>
              </a:rPr>
              <a:t> Reporting Standards (ESRS).</a:t>
            </a:r>
          </a:p>
          <a:p>
            <a:pPr>
              <a:spcAft>
                <a:spcPts val="1200"/>
              </a:spcAft>
            </a:pPr>
            <a:r>
              <a:rPr lang="it-IT" sz="2000" i="0" dirty="0">
                <a:effectLst/>
                <a:latin typeface="Radikal" pitchFamily="2" charset="0"/>
                <a:cs typeface="Calibri" panose="020F0502020204030204" pitchFamily="34" charset="0"/>
              </a:rPr>
              <a:t>3^ - DIRETTIVA (UE) 2024/1760 - Corporate </a:t>
            </a:r>
            <a:r>
              <a:rPr lang="it-IT" sz="2000" i="0" dirty="0" err="1">
                <a:effectLst/>
                <a:latin typeface="Radikal" pitchFamily="2" charset="0"/>
                <a:cs typeface="Calibri" panose="020F0502020204030204" pitchFamily="34" charset="0"/>
              </a:rPr>
              <a:t>Sustainability</a:t>
            </a:r>
            <a:r>
              <a:rPr lang="it-IT" sz="2000" i="0" dirty="0">
                <a:effectLst/>
                <a:latin typeface="Radikal" pitchFamily="2" charset="0"/>
                <a:cs typeface="Calibri" panose="020F0502020204030204" pitchFamily="34" charset="0"/>
              </a:rPr>
              <a:t> Due Diligence Directive (CSDDD). </a:t>
            </a:r>
          </a:p>
          <a:p>
            <a:pPr>
              <a:spcAft>
                <a:spcPts val="1200"/>
              </a:spcAft>
            </a:pPr>
            <a:endParaRPr lang="it-IT" sz="2000" i="0" dirty="0">
              <a:effectLst/>
              <a:latin typeface="Radikal" pitchFamily="2" charset="0"/>
              <a:cs typeface="Calibri" panose="020F0502020204030204" pitchFamily="34" charset="0"/>
            </a:endParaRPr>
          </a:p>
          <a:p>
            <a:pPr>
              <a:spcAft>
                <a:spcPts val="1200"/>
              </a:spcAft>
            </a:pPr>
            <a:r>
              <a:rPr lang="it-IT" sz="2000" i="0" dirty="0">
                <a:effectLst/>
                <a:latin typeface="Radikal" pitchFamily="2" charset="0"/>
                <a:cs typeface="Calibri" panose="020F0502020204030204" pitchFamily="34" charset="0"/>
              </a:rPr>
              <a:t>Partecipazione ai Tavoli tecnici </a:t>
            </a:r>
            <a:r>
              <a:rPr lang="it-IT" sz="2000" b="1" i="0" dirty="0" err="1">
                <a:effectLst/>
                <a:latin typeface="Radikal" pitchFamily="2" charset="0"/>
                <a:cs typeface="Calibri" panose="020F0502020204030204" pitchFamily="34" charset="0"/>
              </a:rPr>
              <a:t>AcE</a:t>
            </a:r>
            <a:r>
              <a:rPr lang="it-IT" sz="2000" b="1" i="0" dirty="0">
                <a:effectLst/>
                <a:latin typeface="Radikal" pitchFamily="2" charset="0"/>
                <a:cs typeface="Calibri" panose="020F0502020204030204" pitchFamily="34" charset="0"/>
              </a:rPr>
              <a:t>, IFAC, OIBR, OIC, GBS, IFRS Foundation</a:t>
            </a:r>
            <a:r>
              <a:rPr lang="it-IT" sz="2000" i="0" dirty="0">
                <a:effectLst/>
                <a:latin typeface="Radikal" pitchFamily="2" charset="0"/>
                <a:cs typeface="Calibri" panose="020F0502020204030204" pitchFamily="34" charset="0"/>
              </a:rPr>
              <a:t>.</a:t>
            </a:r>
          </a:p>
          <a:p>
            <a:pPr>
              <a:spcAft>
                <a:spcPts val="1200"/>
              </a:spcAft>
            </a:pPr>
            <a:r>
              <a:rPr lang="it-IT" sz="2000" i="0" dirty="0">
                <a:effectLst/>
                <a:latin typeface="Radikal" pitchFamily="2" charset="0"/>
                <a:cs typeface="Calibri" panose="020F0502020204030204" pitchFamily="34" charset="0"/>
              </a:rPr>
              <a:t>Approvazione da parte del CN del </a:t>
            </a:r>
            <a:r>
              <a:rPr lang="it-IT" sz="2000" b="1" i="0" dirty="0">
                <a:effectLst/>
                <a:latin typeface="Radikal" pitchFamily="2" charset="0"/>
                <a:cs typeface="Calibri" panose="020F0502020204030204" pitchFamily="34" charset="0"/>
              </a:rPr>
              <a:t>Principio di Attestazione della Rendicontazione di Sostenibilità</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727" y="1507594"/>
            <a:ext cx="4097367" cy="273791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2CB2B691-6816-817B-832C-F57C7313A293}"/>
              </a:ext>
            </a:extLst>
          </p:cNvPr>
          <p:cNvSpPr txBox="1"/>
          <p:nvPr/>
        </p:nvSpPr>
        <p:spPr>
          <a:xfrm>
            <a:off x="271604" y="5267873"/>
            <a:ext cx="3512745" cy="1200329"/>
          </a:xfrm>
          <a:prstGeom prst="rect">
            <a:avLst/>
          </a:prstGeom>
          <a:noFill/>
        </p:spPr>
        <p:txBody>
          <a:bodyPr wrap="square" rtlCol="0">
            <a:spAutoFit/>
          </a:bodyPr>
          <a:lstStyle/>
          <a:p>
            <a:pPr>
              <a:spcAft>
                <a:spcPts val="400"/>
              </a:spcAft>
            </a:pPr>
            <a:r>
              <a:rPr lang="it-IT" i="0" dirty="0">
                <a:solidFill>
                  <a:srgbClr val="E2F0D9"/>
                </a:solidFill>
                <a:effectLst/>
                <a:latin typeface="Radikal" pitchFamily="2" charset="0"/>
                <a:cs typeface="Calibri" panose="020F0502020204030204" pitchFamily="34" charset="0"/>
              </a:rPr>
              <a:t>dei Giovani Commercialisti considera la </a:t>
            </a:r>
            <a:r>
              <a:rPr lang="it-IT" dirty="0">
                <a:solidFill>
                  <a:srgbClr val="E2F0D9"/>
                </a:solidFill>
                <a:effectLst/>
                <a:latin typeface="Radikal" pitchFamily="2" charset="0"/>
                <a:cs typeface="Calibri" panose="020F0502020204030204" pitchFamily="34" charset="0"/>
              </a:rPr>
              <a:t>SOSTENIBILITÀ </a:t>
            </a:r>
            <a:r>
              <a:rPr lang="it-IT" i="0" dirty="0">
                <a:solidFill>
                  <a:srgbClr val="E2F0D9"/>
                </a:solidFill>
                <a:effectLst/>
                <a:latin typeface="Radikal" pitchFamily="2" charset="0"/>
                <a:cs typeface="Calibri" panose="020F0502020204030204" pitchFamily="34" charset="0"/>
              </a:rPr>
              <a:t>come l’area a maggiore sviluppo futuro</a:t>
            </a:r>
          </a:p>
        </p:txBody>
      </p:sp>
      <p:sp>
        <p:nvSpPr>
          <p:cNvPr id="16" name="CasellaDiTesto 15">
            <a:extLst>
              <a:ext uri="{FF2B5EF4-FFF2-40B4-BE49-F238E27FC236}">
                <a16:creationId xmlns:a16="http://schemas.microsoft.com/office/drawing/2014/main" id="{450BD8A6-DBFE-D6A4-8375-BBA2093C7FAB}"/>
              </a:ext>
            </a:extLst>
          </p:cNvPr>
          <p:cNvSpPr txBox="1"/>
          <p:nvPr/>
        </p:nvSpPr>
        <p:spPr>
          <a:xfrm>
            <a:off x="271604" y="4353584"/>
            <a:ext cx="1602463" cy="769441"/>
          </a:xfrm>
          <a:prstGeom prst="rect">
            <a:avLst/>
          </a:prstGeom>
          <a:noFill/>
        </p:spPr>
        <p:txBody>
          <a:bodyPr wrap="square">
            <a:spAutoFit/>
          </a:bodyPr>
          <a:lstStyle/>
          <a:p>
            <a:r>
              <a:rPr lang="it-IT" i="0" dirty="0">
                <a:solidFill>
                  <a:srgbClr val="F7C37A"/>
                </a:solidFill>
                <a:effectLst/>
                <a:latin typeface="Radikal" pitchFamily="2" charset="0"/>
                <a:cs typeface="Calibri" panose="020F0502020204030204" pitchFamily="34" charset="0"/>
              </a:rPr>
              <a:t>Il </a:t>
            </a:r>
            <a:r>
              <a:rPr lang="it-IT" sz="4400" i="0" dirty="0">
                <a:solidFill>
                  <a:srgbClr val="F7C37A"/>
                </a:solidFill>
                <a:effectLst/>
                <a:latin typeface="Radikal" pitchFamily="2" charset="0"/>
                <a:cs typeface="Calibri" panose="020F0502020204030204" pitchFamily="34" charset="0"/>
              </a:rPr>
              <a:t>67% </a:t>
            </a:r>
            <a:endParaRPr lang="it-IT" sz="3600" dirty="0">
              <a:solidFill>
                <a:srgbClr val="F7C37A"/>
              </a:solidFill>
            </a:endParaRPr>
          </a:p>
        </p:txBody>
      </p:sp>
      <p:pic>
        <p:nvPicPr>
          <p:cNvPr id="19" name="Elemento grafico 18">
            <a:extLst>
              <a:ext uri="{FF2B5EF4-FFF2-40B4-BE49-F238E27FC236}">
                <a16:creationId xmlns:a16="http://schemas.microsoft.com/office/drawing/2014/main" id="{B674BCAA-3130-8090-52CB-905944BECB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24" y="5089828"/>
            <a:ext cx="3438525" cy="76200"/>
          </a:xfrm>
          <a:prstGeom prst="rect">
            <a:avLst/>
          </a:prstGeom>
        </p:spPr>
      </p:pic>
    </p:spTree>
    <p:extLst>
      <p:ext uri="{BB962C8B-B14F-4D97-AF65-F5344CB8AC3E}">
        <p14:creationId xmlns:p14="http://schemas.microsoft.com/office/powerpoint/2010/main" val="112154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F171AE2-C8F3-7B6A-DFAF-5E5BF84B876C}"/>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DA6BDD42-5988-C514-2719-D34CC9102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727" y="1507594"/>
            <a:ext cx="4097367" cy="2737915"/>
          </a:xfrm>
          <a:prstGeom prst="rect">
            <a:avLst/>
          </a:prstGeom>
          <a:noFill/>
          <a:extLst>
            <a:ext uri="{909E8E84-426E-40DD-AFC4-6F175D3DCCD1}">
              <a14:hiddenFill xmlns:a14="http://schemas.microsoft.com/office/drawing/2010/main">
                <a:solidFill>
                  <a:srgbClr val="FFFFFF"/>
                </a:solidFill>
              </a14:hiddenFill>
            </a:ext>
          </a:extLst>
        </p:spPr>
      </p:pic>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973626" y="238919"/>
            <a:ext cx="10244792"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Cambiamento culturale: la rivoluzione del TCF</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1" y="1507594"/>
            <a:ext cx="7179690" cy="3221395"/>
          </a:xfrm>
          <a:prstGeom prst="rect">
            <a:avLst/>
          </a:prstGeom>
          <a:noFill/>
        </p:spPr>
        <p:txBody>
          <a:bodyPr wrap="square" rtlCol="0">
            <a:spAutoFit/>
          </a:bodyPr>
          <a:lstStyle/>
          <a:p>
            <a:pPr>
              <a:spcAft>
                <a:spcPts val="1200"/>
              </a:spcAft>
            </a:pPr>
            <a:r>
              <a:rPr lang="it-IT" sz="2400" b="1" dirty="0">
                <a:solidFill>
                  <a:srgbClr val="1B76BC"/>
                </a:solidFill>
                <a:latin typeface="Radikal" pitchFamily="2" charset="0"/>
                <a:cs typeface="Calibri" panose="020F0502020204030204" pitchFamily="34" charset="0"/>
              </a:rPr>
              <a:t>RISULTATO</a:t>
            </a:r>
          </a:p>
          <a:p>
            <a:pPr>
              <a:spcAft>
                <a:spcPts val="1200"/>
              </a:spcAft>
            </a:pPr>
            <a:r>
              <a:rPr lang="it-IT" sz="2000" dirty="0">
                <a:solidFill>
                  <a:srgbClr val="00B0F0"/>
                </a:solidFill>
                <a:latin typeface="RadikalW01-Medium" panose="01000000000000000000" pitchFamily="2" charset="0"/>
                <a:cs typeface="Calibri" panose="020F0502020204030204" pitchFamily="34" charset="0"/>
              </a:rPr>
              <a:t>Esclusività dei Commercialisti </a:t>
            </a:r>
            <a:br>
              <a:rPr lang="it-IT" sz="2000" dirty="0">
                <a:solidFill>
                  <a:srgbClr val="00B0F0"/>
                </a:solidFill>
                <a:latin typeface="RadikalW01-Medium" panose="01000000000000000000" pitchFamily="2" charset="0"/>
                <a:cs typeface="Calibri" panose="020F0502020204030204" pitchFamily="34" charset="0"/>
              </a:rPr>
            </a:br>
            <a:r>
              <a:rPr lang="it-IT" sz="2000" dirty="0">
                <a:solidFill>
                  <a:srgbClr val="00B0F0"/>
                </a:solidFill>
                <a:latin typeface="RadikalW01-Medium" panose="01000000000000000000" pitchFamily="2" charset="0"/>
                <a:cs typeface="Calibri" panose="020F0502020204030204" pitchFamily="34" charset="0"/>
              </a:rPr>
              <a:t>come certificatori nel TCF </a:t>
            </a:r>
            <a:br>
              <a:rPr lang="it-IT" sz="2000" dirty="0">
                <a:solidFill>
                  <a:srgbClr val="00B0F0"/>
                </a:solidFill>
                <a:latin typeface="RadikalW01-Medium" panose="01000000000000000000" pitchFamily="2" charset="0"/>
                <a:cs typeface="Calibri" panose="020F0502020204030204" pitchFamily="34" charset="0"/>
              </a:rPr>
            </a:br>
            <a:r>
              <a:rPr lang="it-IT" sz="2000" dirty="0">
                <a:solidFill>
                  <a:srgbClr val="00B0F0"/>
                </a:solidFill>
                <a:latin typeface="RadikalW01-Medium" panose="01000000000000000000" pitchFamily="2" charset="0"/>
                <a:cs typeface="Calibri" panose="020F0502020204030204" pitchFamily="34" charset="0"/>
              </a:rPr>
              <a:t>«Tax Control Framework»</a:t>
            </a:r>
          </a:p>
          <a:p>
            <a:pPr>
              <a:spcAft>
                <a:spcPts val="1200"/>
              </a:spcAft>
            </a:pPr>
            <a:r>
              <a:rPr lang="it-IT" sz="1600" b="0" i="0" dirty="0">
                <a:solidFill>
                  <a:srgbClr val="000000"/>
                </a:solidFill>
                <a:latin typeface="RadikalW01-Regular" panose="01000000000000000000" pitchFamily="2" charset="0"/>
                <a:cs typeface="Calibri" panose="020F0502020204030204" pitchFamily="34" charset="0"/>
              </a:rPr>
              <a:t>Il decreto legislativo 30 dicembre 2023 n. 221, disposizioni in materia di adempimento collaborativo, è stato pubblicato sulla G.U. n. 2 del 3 gennaio 2024. Si tratta di una novità di assoluta rilevanza non solo perché attribuisce ai Commercialisti una </a:t>
            </a:r>
            <a:r>
              <a:rPr lang="it-IT" sz="1600" b="1" i="0" dirty="0">
                <a:solidFill>
                  <a:srgbClr val="000000"/>
                </a:solidFill>
                <a:latin typeface="RadikalW01-Regular" panose="01000000000000000000" pitchFamily="2" charset="0"/>
                <a:cs typeface="Calibri" panose="020F0502020204030204" pitchFamily="34" charset="0"/>
              </a:rPr>
              <a:t>riserva di attività in ambito fiscale</a:t>
            </a:r>
            <a:r>
              <a:rPr lang="it-IT" sz="1600" b="0" i="0" dirty="0">
                <a:solidFill>
                  <a:srgbClr val="000000"/>
                </a:solidFill>
                <a:latin typeface="RadikalW01-Regular" panose="01000000000000000000" pitchFamily="2" charset="0"/>
                <a:cs typeface="Calibri" panose="020F0502020204030204" pitchFamily="34" charset="0"/>
              </a:rPr>
              <a:t>, ma anche perché rappresenta un riconoscimento straordinario di una figura professionale che fa dell’alta qualificazione il suo marchio di fabbrica. </a:t>
            </a:r>
          </a:p>
        </p:txBody>
      </p:sp>
      <p:sp>
        <p:nvSpPr>
          <p:cNvPr id="4" name="CasellaDiTesto 3">
            <a:extLst>
              <a:ext uri="{FF2B5EF4-FFF2-40B4-BE49-F238E27FC236}">
                <a16:creationId xmlns:a16="http://schemas.microsoft.com/office/drawing/2014/main" id="{4699B846-6D8C-727E-042A-7C1D28A8715C}"/>
              </a:ext>
            </a:extLst>
          </p:cNvPr>
          <p:cNvSpPr txBox="1"/>
          <p:nvPr/>
        </p:nvSpPr>
        <p:spPr>
          <a:xfrm>
            <a:off x="271604" y="5267873"/>
            <a:ext cx="3512745" cy="1251625"/>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pPr>
              <a:spcAft>
                <a:spcPts val="400"/>
              </a:spcAft>
            </a:pPr>
            <a:r>
              <a:rPr lang="it-IT" dirty="0"/>
              <a:t>la quota del campione che afferma che la professione non è in crisi. </a:t>
            </a:r>
          </a:p>
          <a:p>
            <a:pPr>
              <a:spcAft>
                <a:spcPts val="400"/>
              </a:spcAft>
            </a:pPr>
            <a:r>
              <a:rPr lang="it-IT" dirty="0"/>
              <a:t>SIAMO PIU’ VIVI CHE MAI!</a:t>
            </a:r>
          </a:p>
        </p:txBody>
      </p:sp>
      <p:sp>
        <p:nvSpPr>
          <p:cNvPr id="7" name="CasellaDiTesto 6">
            <a:extLst>
              <a:ext uri="{FF2B5EF4-FFF2-40B4-BE49-F238E27FC236}">
                <a16:creationId xmlns:a16="http://schemas.microsoft.com/office/drawing/2014/main" id="{3D8039C2-8F90-A4BE-29F1-2C71CDBDC400}"/>
              </a:ext>
            </a:extLst>
          </p:cNvPr>
          <p:cNvSpPr txBox="1"/>
          <p:nvPr/>
        </p:nvSpPr>
        <p:spPr>
          <a:xfrm>
            <a:off x="271604" y="4353584"/>
            <a:ext cx="3096285" cy="769441"/>
          </a:xfrm>
          <a:prstGeom prst="rect">
            <a:avLst/>
          </a:prstGeom>
          <a:noFill/>
        </p:spPr>
        <p:txBody>
          <a:bodyPr wrap="square">
            <a:spAutoFit/>
          </a:bodyPr>
          <a:lstStyle/>
          <a:p>
            <a:r>
              <a:rPr lang="it-IT" i="0" dirty="0">
                <a:solidFill>
                  <a:srgbClr val="F7C37A"/>
                </a:solidFill>
                <a:effectLst/>
                <a:latin typeface="Radikal" pitchFamily="2" charset="0"/>
                <a:cs typeface="Calibri" panose="020F0502020204030204" pitchFamily="34" charset="0"/>
              </a:rPr>
              <a:t>Supera il </a:t>
            </a:r>
            <a:r>
              <a:rPr lang="it-IT" sz="4400" i="0" dirty="0">
                <a:solidFill>
                  <a:srgbClr val="F7C37A"/>
                </a:solidFill>
                <a:effectLst/>
                <a:latin typeface="Radikal" pitchFamily="2" charset="0"/>
                <a:cs typeface="Calibri" panose="020F0502020204030204" pitchFamily="34" charset="0"/>
              </a:rPr>
              <a:t>60% </a:t>
            </a:r>
            <a:endParaRPr lang="it-IT" sz="3600" dirty="0">
              <a:solidFill>
                <a:srgbClr val="F7C37A"/>
              </a:solidFill>
            </a:endParaRPr>
          </a:p>
        </p:txBody>
      </p:sp>
      <p:pic>
        <p:nvPicPr>
          <p:cNvPr id="8" name="Elemento grafico 7">
            <a:extLst>
              <a:ext uri="{FF2B5EF4-FFF2-40B4-BE49-F238E27FC236}">
                <a16:creationId xmlns:a16="http://schemas.microsoft.com/office/drawing/2014/main" id="{22584868-8C01-638A-52C2-2C16822A15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824" y="5089828"/>
            <a:ext cx="3438525" cy="76200"/>
          </a:xfrm>
          <a:prstGeom prst="rect">
            <a:avLst/>
          </a:prstGeom>
        </p:spPr>
      </p:pic>
    </p:spTree>
    <p:extLst>
      <p:ext uri="{BB962C8B-B14F-4D97-AF65-F5344CB8AC3E}">
        <p14:creationId xmlns:p14="http://schemas.microsoft.com/office/powerpoint/2010/main" val="394526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2029853" y="238919"/>
            <a:ext cx="8132355"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La modifica al 2407 del Codice civile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233702" y="1495758"/>
            <a:ext cx="4958298" cy="3480344"/>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80" y="1507594"/>
            <a:ext cx="4455768" cy="5211473"/>
          </a:xfrm>
          <a:prstGeom prst="rect">
            <a:avLst/>
          </a:prstGeom>
          <a:ln>
            <a:solidFill>
              <a:srgbClr val="8DD8F8"/>
            </a:solidFill>
          </a:ln>
        </p:spPr>
      </p:pic>
      <p:sp>
        <p:nvSpPr>
          <p:cNvPr id="6" name="CasellaDiTesto 5">
            <a:extLst>
              <a:ext uri="{FF2B5EF4-FFF2-40B4-BE49-F238E27FC236}">
                <a16:creationId xmlns:a16="http://schemas.microsoft.com/office/drawing/2014/main" id="{5B28F186-0296-87D9-8DE7-405240B4A8DD}"/>
              </a:ext>
            </a:extLst>
          </p:cNvPr>
          <p:cNvSpPr txBox="1"/>
          <p:nvPr/>
        </p:nvSpPr>
        <p:spPr>
          <a:xfrm>
            <a:off x="7591887" y="5851455"/>
            <a:ext cx="3438525" cy="769441"/>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pPr>
              <a:spcAft>
                <a:spcPts val="1200"/>
              </a:spcAft>
            </a:pPr>
            <a:r>
              <a:rPr lang="it-IT" sz="2200" b="1" dirty="0">
                <a:solidFill>
                  <a:srgbClr val="1B76BC"/>
                </a:solidFill>
                <a:latin typeface="Radikal" pitchFamily="2" charset="0"/>
                <a:cs typeface="Calibri" panose="020F0502020204030204" pitchFamily="34" charset="0"/>
              </a:rPr>
              <a:t>Camera dei deputati </a:t>
            </a:r>
            <a:br>
              <a:rPr lang="it-IT" sz="2200" b="1" dirty="0">
                <a:solidFill>
                  <a:srgbClr val="1B76BC"/>
                </a:solidFill>
                <a:latin typeface="Radikal" pitchFamily="2" charset="0"/>
                <a:cs typeface="Calibri" panose="020F0502020204030204" pitchFamily="34" charset="0"/>
              </a:rPr>
            </a:br>
            <a:r>
              <a:rPr lang="it-IT" sz="2200" b="1" dirty="0">
                <a:solidFill>
                  <a:srgbClr val="1B76BC"/>
                </a:solidFill>
                <a:latin typeface="Radikal" pitchFamily="2" charset="0"/>
                <a:cs typeface="Calibri" panose="020F0502020204030204" pitchFamily="34" charset="0"/>
              </a:rPr>
              <a:t>Approvata all’unanimità</a:t>
            </a:r>
          </a:p>
        </p:txBody>
      </p:sp>
      <p:sp>
        <p:nvSpPr>
          <p:cNvPr id="7" name="CasellaDiTesto 6">
            <a:extLst>
              <a:ext uri="{FF2B5EF4-FFF2-40B4-BE49-F238E27FC236}">
                <a16:creationId xmlns:a16="http://schemas.microsoft.com/office/drawing/2014/main" id="{5ADC04B1-E759-C72E-30F2-60269656FE37}"/>
              </a:ext>
            </a:extLst>
          </p:cNvPr>
          <p:cNvSpPr txBox="1"/>
          <p:nvPr/>
        </p:nvSpPr>
        <p:spPr>
          <a:xfrm>
            <a:off x="7591887" y="5072961"/>
            <a:ext cx="3512745" cy="584775"/>
          </a:xfrm>
          <a:prstGeom prst="rect">
            <a:avLst/>
          </a:prstGeom>
          <a:noFill/>
        </p:spPr>
        <p:txBody>
          <a:bodyPr wrap="square">
            <a:spAutoFit/>
          </a:bodyPr>
          <a:lstStyle/>
          <a:p>
            <a:r>
              <a:rPr lang="it-IT" sz="3200" i="0" dirty="0">
                <a:solidFill>
                  <a:srgbClr val="1B76BC"/>
                </a:solidFill>
                <a:effectLst/>
                <a:latin typeface="Radikal" pitchFamily="2" charset="0"/>
                <a:cs typeface="Calibri" panose="020F0502020204030204" pitchFamily="34" charset="0"/>
              </a:rPr>
              <a:t>29 Maggio 2024 </a:t>
            </a:r>
            <a:endParaRPr lang="it-IT" sz="2400" dirty="0">
              <a:solidFill>
                <a:srgbClr val="1B76BC"/>
              </a:solidFill>
            </a:endParaRPr>
          </a:p>
        </p:txBody>
      </p:sp>
      <p:pic>
        <p:nvPicPr>
          <p:cNvPr id="8" name="Elemento grafico 7">
            <a:extLst>
              <a:ext uri="{FF2B5EF4-FFF2-40B4-BE49-F238E27FC236}">
                <a16:creationId xmlns:a16="http://schemas.microsoft.com/office/drawing/2014/main" id="{1B97936A-2046-9EF5-909E-47D1FC000F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6107" y="5673410"/>
            <a:ext cx="3438525" cy="76200"/>
          </a:xfrm>
          <a:prstGeom prst="rect">
            <a:avLst/>
          </a:prstGeom>
        </p:spPr>
      </p:pic>
    </p:spTree>
    <p:extLst>
      <p:ext uri="{BB962C8B-B14F-4D97-AF65-F5344CB8AC3E}">
        <p14:creationId xmlns:p14="http://schemas.microsoft.com/office/powerpoint/2010/main" val="285572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3174394" y="238919"/>
            <a:ext cx="5843267"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La complessità normativa</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2" y="1507594"/>
            <a:ext cx="7179690" cy="5155257"/>
          </a:xfrm>
          <a:prstGeom prst="rect">
            <a:avLst/>
          </a:prstGeom>
          <a:noFill/>
        </p:spPr>
        <p:txBody>
          <a:bodyPr wrap="square" rtlCol="0">
            <a:spAutoFit/>
          </a:bodyPr>
          <a:lstStyle/>
          <a:p>
            <a:pPr>
              <a:spcAft>
                <a:spcPts val="600"/>
              </a:spcAft>
            </a:pPr>
            <a:r>
              <a:rPr lang="it-IT" sz="2000" b="1" dirty="0">
                <a:solidFill>
                  <a:srgbClr val="1B76BC"/>
                </a:solidFill>
                <a:latin typeface="Radikal" pitchFamily="2" charset="0"/>
                <a:cs typeface="Calibri" panose="020F0502020204030204" pitchFamily="34" charset="0"/>
              </a:rPr>
              <a:t>Una serie di RISULTATI, solo per citarne alcuni, ottenuti nell’ambito delle semplificazioni fiscali che testimonia il cambio di passo e l’efficacia del lavoro di squadra del CN:</a:t>
            </a:r>
          </a:p>
          <a:p>
            <a:pPr>
              <a:spcAft>
                <a:spcPts val="600"/>
              </a:spcAft>
            </a:pPr>
            <a:r>
              <a:rPr lang="it-IT" sz="1600" dirty="0">
                <a:solidFill>
                  <a:srgbClr val="000000"/>
                </a:solidFill>
                <a:latin typeface="RadikalW01-Regular" panose="01000000000000000000" pitchFamily="2" charset="0"/>
                <a:cs typeface="Calibri" panose="020F0502020204030204" pitchFamily="34" charset="0"/>
              </a:rPr>
              <a:t>1^ - Raddoppio dei termini di definizione degli avvisi bonari (da 30 a 60 giorni).</a:t>
            </a:r>
          </a:p>
          <a:p>
            <a:pPr>
              <a:spcAft>
                <a:spcPts val="600"/>
              </a:spcAft>
            </a:pPr>
            <a:r>
              <a:rPr lang="it-IT" sz="1600" dirty="0">
                <a:solidFill>
                  <a:srgbClr val="000000"/>
                </a:solidFill>
                <a:latin typeface="RadikalW01-Regular" panose="01000000000000000000" pitchFamily="2" charset="0"/>
                <a:cs typeface="Calibri" panose="020F0502020204030204" pitchFamily="34" charset="0"/>
              </a:rPr>
              <a:t>2^ - Delega unica per quattro anni ai servizi di Entrate e Riscossione.</a:t>
            </a:r>
          </a:p>
          <a:p>
            <a:pPr>
              <a:spcAft>
                <a:spcPts val="600"/>
              </a:spcAft>
            </a:pPr>
            <a:r>
              <a:rPr lang="it-IT" sz="1600" dirty="0">
                <a:solidFill>
                  <a:srgbClr val="000000"/>
                </a:solidFill>
                <a:latin typeface="RadikalW01-Regular" panose="01000000000000000000" pitchFamily="2" charset="0"/>
                <a:cs typeface="Calibri" panose="020F0502020204030204" pitchFamily="34" charset="0"/>
              </a:rPr>
              <a:t>3^ - Possibilità per il professionista di comunicare la cessazione dell’incarico di depositario delle scritture contabili in caso di inerzia del cliente.</a:t>
            </a:r>
          </a:p>
          <a:p>
            <a:pPr>
              <a:spcAft>
                <a:spcPts val="600"/>
              </a:spcAft>
            </a:pPr>
            <a:r>
              <a:rPr lang="it-IT" sz="1600" dirty="0">
                <a:solidFill>
                  <a:srgbClr val="000000"/>
                </a:solidFill>
                <a:latin typeface="RadikalW01-Regular" panose="01000000000000000000" pitchFamily="2" charset="0"/>
                <a:cs typeface="Calibri" panose="020F0502020204030204" pitchFamily="34" charset="0"/>
              </a:rPr>
              <a:t>4^ - Introduzione del termine iniziale per la presentazione della dichiarazione dei redditi.</a:t>
            </a:r>
          </a:p>
          <a:p>
            <a:pPr>
              <a:spcAft>
                <a:spcPts val="600"/>
              </a:spcAft>
            </a:pPr>
            <a:r>
              <a:rPr lang="it-IT" sz="1600" dirty="0">
                <a:solidFill>
                  <a:srgbClr val="000000"/>
                </a:solidFill>
                <a:latin typeface="RadikalW01-Regular" panose="01000000000000000000" pitchFamily="2" charset="0"/>
                <a:cs typeface="Calibri" panose="020F0502020204030204" pitchFamily="34" charset="0"/>
              </a:rPr>
              <a:t>5^ - Semplificazione quadro RU modello REDDITI.</a:t>
            </a:r>
          </a:p>
          <a:p>
            <a:pPr>
              <a:spcAft>
                <a:spcPts val="600"/>
              </a:spcAft>
            </a:pPr>
            <a:r>
              <a:rPr lang="it-IT" sz="1600" dirty="0">
                <a:solidFill>
                  <a:srgbClr val="000000"/>
                </a:solidFill>
                <a:latin typeface="RadikalW01-Regular" panose="01000000000000000000" pitchFamily="2" charset="0"/>
                <a:cs typeface="Calibri" panose="020F0502020204030204" pitchFamily="34" charset="0"/>
              </a:rPr>
              <a:t>6^ - Abolizione dell’obbligo di rilascio della certificazione unica per i compensi erogati a minimi e forfettari.</a:t>
            </a:r>
          </a:p>
          <a:p>
            <a:pPr>
              <a:spcAft>
                <a:spcPts val="600"/>
              </a:spcAft>
            </a:pPr>
            <a:r>
              <a:rPr lang="it-IT" sz="1600" dirty="0">
                <a:solidFill>
                  <a:srgbClr val="000000"/>
                </a:solidFill>
                <a:latin typeface="RadikalW01-Regular" panose="01000000000000000000" pitchFamily="2" charset="0"/>
                <a:cs typeface="Calibri" panose="020F0502020204030204" pitchFamily="34" charset="0"/>
              </a:rPr>
              <a:t>7^ - Pacchetto di norme di interpretazione autentica in materia di bonus edilizi confluite nel D.L. 16 febbraio 2023, n. 11.</a:t>
            </a:r>
          </a:p>
          <a:p>
            <a:pPr lvl="0" algn="just">
              <a:spcAft>
                <a:spcPts val="600"/>
              </a:spcAft>
            </a:pPr>
            <a:r>
              <a:rPr lang="it-IT" sz="1600" dirty="0">
                <a:solidFill>
                  <a:srgbClr val="000000"/>
                </a:solidFill>
                <a:latin typeface="RadikalW01-Regular" panose="01000000000000000000" pitchFamily="2" charset="0"/>
                <a:cs typeface="Calibri" panose="020F0502020204030204" pitchFamily="34" charset="0"/>
              </a:rPr>
              <a:t>8^ - Eliminazione obbligo di conservazione sostitutiva digitale dei registri contabili.</a:t>
            </a:r>
          </a:p>
          <a:p>
            <a:pPr>
              <a:spcAft>
                <a:spcPts val="600"/>
              </a:spcAft>
            </a:pPr>
            <a:r>
              <a:rPr lang="it-IT" sz="1600" dirty="0">
                <a:solidFill>
                  <a:srgbClr val="000000"/>
                </a:solidFill>
                <a:latin typeface="RadikalW01-Regular" panose="01000000000000000000" pitchFamily="2" charset="0"/>
                <a:cs typeface="Calibri" panose="020F0502020204030204" pitchFamily="34" charset="0"/>
              </a:rPr>
              <a:t>9^ - Moratoria fiscale agosto/dicembre: sospensione estiva e “natalizia”, invii avvisi bonari, comunicazioni di irregolarità e “lettere di compliance”. </a:t>
            </a:r>
          </a:p>
        </p:txBody>
      </p:sp>
      <p:sp>
        <p:nvSpPr>
          <p:cNvPr id="2" name="Rettangolo 1">
            <a:extLst>
              <a:ext uri="{FF2B5EF4-FFF2-40B4-BE49-F238E27FC236}">
                <a16:creationId xmlns:a16="http://schemas.microsoft.com/office/drawing/2014/main" id="{3DF10E47-D35F-11DA-F938-5AA5C34BACFA}"/>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73253821-74C7-9F20-7F03-6877F8045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728" y="1507594"/>
            <a:ext cx="4097365" cy="273791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61DFE1B-5846-DAC8-1271-3F9C6BAB816D}"/>
              </a:ext>
            </a:extLst>
          </p:cNvPr>
          <p:cNvSpPr txBox="1"/>
          <p:nvPr/>
        </p:nvSpPr>
        <p:spPr>
          <a:xfrm>
            <a:off x="271604" y="5267873"/>
            <a:ext cx="3438525" cy="1477328"/>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r>
              <a:rPr lang="it-IT" dirty="0"/>
              <a:t>dei Giovani Commercialisti considera la complessità normativa come la criticità principale per il futuro della professione</a:t>
            </a:r>
          </a:p>
        </p:txBody>
      </p:sp>
      <p:sp>
        <p:nvSpPr>
          <p:cNvPr id="7" name="CasellaDiTesto 6">
            <a:extLst>
              <a:ext uri="{FF2B5EF4-FFF2-40B4-BE49-F238E27FC236}">
                <a16:creationId xmlns:a16="http://schemas.microsoft.com/office/drawing/2014/main" id="{762DB07D-2FE3-9EDD-9946-255A2C02D763}"/>
              </a:ext>
            </a:extLst>
          </p:cNvPr>
          <p:cNvSpPr txBox="1"/>
          <p:nvPr/>
        </p:nvSpPr>
        <p:spPr>
          <a:xfrm>
            <a:off x="271604" y="4353584"/>
            <a:ext cx="3096285" cy="769441"/>
          </a:xfrm>
          <a:prstGeom prst="rect">
            <a:avLst/>
          </a:prstGeom>
          <a:noFill/>
        </p:spPr>
        <p:txBody>
          <a:bodyPr wrap="square">
            <a:spAutoFit/>
          </a:bodyPr>
          <a:lstStyle/>
          <a:p>
            <a:r>
              <a:rPr lang="it-IT" i="0" dirty="0">
                <a:solidFill>
                  <a:srgbClr val="F7C37A"/>
                </a:solidFill>
                <a:effectLst/>
                <a:latin typeface="Radikal" pitchFamily="2" charset="0"/>
                <a:cs typeface="Calibri" panose="020F0502020204030204" pitchFamily="34" charset="0"/>
              </a:rPr>
              <a:t>Il </a:t>
            </a:r>
            <a:r>
              <a:rPr lang="it-IT" sz="4400" i="0" dirty="0">
                <a:solidFill>
                  <a:srgbClr val="F7C37A"/>
                </a:solidFill>
                <a:effectLst/>
                <a:latin typeface="Radikal" pitchFamily="2" charset="0"/>
                <a:cs typeface="Calibri" panose="020F0502020204030204" pitchFamily="34" charset="0"/>
              </a:rPr>
              <a:t>45% </a:t>
            </a:r>
            <a:endParaRPr lang="it-IT" sz="3600" dirty="0">
              <a:solidFill>
                <a:srgbClr val="F7C37A"/>
              </a:solidFill>
            </a:endParaRPr>
          </a:p>
        </p:txBody>
      </p:sp>
      <p:pic>
        <p:nvPicPr>
          <p:cNvPr id="8" name="Elemento grafico 7">
            <a:extLst>
              <a:ext uri="{FF2B5EF4-FFF2-40B4-BE49-F238E27FC236}">
                <a16:creationId xmlns:a16="http://schemas.microsoft.com/office/drawing/2014/main" id="{FC9B298A-7B23-46DD-A638-B87125B888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824" y="5089828"/>
            <a:ext cx="3438525" cy="76200"/>
          </a:xfrm>
          <a:prstGeom prst="rect">
            <a:avLst/>
          </a:prstGeom>
        </p:spPr>
      </p:pic>
    </p:spTree>
    <p:extLst>
      <p:ext uri="{BB962C8B-B14F-4D97-AF65-F5344CB8AC3E}">
        <p14:creationId xmlns:p14="http://schemas.microsoft.com/office/powerpoint/2010/main" val="425371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4085703" y="238919"/>
            <a:ext cx="4020652"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La crisi d’impresa</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1" y="1507594"/>
            <a:ext cx="7179690" cy="3077766"/>
          </a:xfrm>
          <a:prstGeom prst="rect">
            <a:avLst/>
          </a:prstGeom>
          <a:noFill/>
        </p:spPr>
        <p:txBody>
          <a:bodyPr wrap="square" rtlCol="0">
            <a:spAutoFit/>
          </a:bodyPr>
          <a:lstStyle/>
          <a:p>
            <a:pPr>
              <a:spcAft>
                <a:spcPts val="1200"/>
              </a:spcAft>
            </a:pPr>
            <a:r>
              <a:rPr lang="it-IT" sz="2400" b="1" dirty="0">
                <a:solidFill>
                  <a:srgbClr val="1B76BC"/>
                </a:solidFill>
                <a:latin typeface="Radikal" pitchFamily="2" charset="0"/>
                <a:cs typeface="Calibri" panose="020F0502020204030204" pitchFamily="34" charset="0"/>
              </a:rPr>
              <a:t>RISULTATI OTTENUTI</a:t>
            </a:r>
          </a:p>
          <a:p>
            <a:pPr>
              <a:spcAft>
                <a:spcPts val="1200"/>
              </a:spcAft>
            </a:pPr>
            <a:r>
              <a:rPr lang="it-IT" sz="2000" dirty="0">
                <a:solidFill>
                  <a:srgbClr val="00B0F0"/>
                </a:solidFill>
                <a:latin typeface="RadikalW01-Medium" panose="01000000000000000000" pitchFamily="2" charset="0"/>
                <a:cs typeface="Calibri" panose="020F0502020204030204" pitchFamily="34" charset="0"/>
              </a:rPr>
              <a:t>Corrette distorsioni importanti e valorizzata</a:t>
            </a:r>
            <a:br>
              <a:rPr lang="it-IT" sz="2000" dirty="0">
                <a:solidFill>
                  <a:srgbClr val="00B0F0"/>
                </a:solidFill>
                <a:latin typeface="RadikalW01-Medium" panose="01000000000000000000" pitchFamily="2" charset="0"/>
                <a:cs typeface="Calibri" panose="020F0502020204030204" pitchFamily="34" charset="0"/>
              </a:rPr>
            </a:br>
            <a:r>
              <a:rPr lang="it-IT" sz="2000" dirty="0">
                <a:solidFill>
                  <a:srgbClr val="00B0F0"/>
                </a:solidFill>
                <a:latin typeface="RadikalW01-Medium" panose="01000000000000000000" pitchFamily="2" charset="0"/>
                <a:cs typeface="Calibri" panose="020F0502020204030204" pitchFamily="34" charset="0"/>
              </a:rPr>
              <a:t>la figura del Commercialista</a:t>
            </a:r>
          </a:p>
          <a:p>
            <a:pPr marL="342900" indent="-342900">
              <a:spcAft>
                <a:spcPts val="1200"/>
              </a:spcAft>
              <a:buFont typeface="Arial" panose="020B0604020202020204" pitchFamily="34" charset="0"/>
              <a:buChar char="•"/>
            </a:pPr>
            <a:r>
              <a:rPr lang="it-IT" sz="1600" b="0" i="0" dirty="0">
                <a:solidFill>
                  <a:srgbClr val="000000"/>
                </a:solidFill>
                <a:effectLst/>
                <a:latin typeface="RadikalW01-Regular" panose="01000000000000000000" pitchFamily="2" charset="0"/>
                <a:cs typeface="Calibri" panose="020F0502020204030204" pitchFamily="34" charset="0"/>
              </a:rPr>
              <a:t>La figura dell’Esperto negoziatore nella composizione negoziata e l’elenco al posto dell’albo che si voleva istituire.</a:t>
            </a:r>
          </a:p>
          <a:p>
            <a:pPr marL="342900" indent="-342900">
              <a:spcAft>
                <a:spcPts val="1200"/>
              </a:spcAft>
              <a:buFont typeface="Arial" panose="020B0604020202020204" pitchFamily="34" charset="0"/>
              <a:buChar char="•"/>
            </a:pPr>
            <a:r>
              <a:rPr lang="it-IT" sz="1600" dirty="0">
                <a:solidFill>
                  <a:srgbClr val="000000"/>
                </a:solidFill>
                <a:latin typeface="RadikalW01-Regular" panose="01000000000000000000" pitchFamily="2" charset="0"/>
                <a:cs typeface="Calibri" panose="020F0502020204030204" pitchFamily="34" charset="0"/>
              </a:rPr>
              <a:t>L’accordo transattivo.</a:t>
            </a:r>
          </a:p>
          <a:p>
            <a:pPr marL="342900" indent="-342900">
              <a:spcAft>
                <a:spcPts val="1200"/>
              </a:spcAft>
              <a:buFont typeface="Arial" panose="020B0604020202020204" pitchFamily="34" charset="0"/>
              <a:buChar char="•"/>
            </a:pPr>
            <a:r>
              <a:rPr lang="it-IT" sz="1600" dirty="0">
                <a:solidFill>
                  <a:srgbClr val="000000"/>
                </a:solidFill>
                <a:latin typeface="RadikalW01-Regular" panose="01000000000000000000" pitchFamily="2" charset="0"/>
                <a:cs typeface="Calibri" panose="020F0502020204030204" pitchFamily="34" charset="0"/>
              </a:rPr>
              <a:t>Il contenimento degli obblighi formativi e l’equipollenza. </a:t>
            </a:r>
          </a:p>
          <a:p>
            <a:pPr marL="342900" indent="-342900">
              <a:spcAft>
                <a:spcPts val="1200"/>
              </a:spcAft>
              <a:buFont typeface="Arial" panose="020B0604020202020204" pitchFamily="34" charset="0"/>
              <a:buChar char="•"/>
            </a:pPr>
            <a:r>
              <a:rPr lang="it-IT" sz="1600" dirty="0">
                <a:solidFill>
                  <a:srgbClr val="000000"/>
                </a:solidFill>
                <a:latin typeface="RadikalW01-Regular" panose="01000000000000000000" pitchFamily="2" charset="0"/>
                <a:cs typeface="Calibri" panose="020F0502020204030204" pitchFamily="34" charset="0"/>
              </a:rPr>
              <a:t>La segnalazione anticipata.  </a:t>
            </a:r>
            <a:endParaRPr lang="it-IT" sz="1600" b="0" i="0" dirty="0">
              <a:solidFill>
                <a:srgbClr val="000000"/>
              </a:solidFill>
              <a:effectLst/>
              <a:latin typeface="RadikalW01-Regular" panose="01000000000000000000" pitchFamily="2" charset="0"/>
              <a:cs typeface="Calibri" panose="020F0502020204030204" pitchFamily="34" charset="0"/>
            </a:endParaRPr>
          </a:p>
        </p:txBody>
      </p:sp>
      <p:sp>
        <p:nvSpPr>
          <p:cNvPr id="2" name="Rettangolo 1">
            <a:extLst>
              <a:ext uri="{FF2B5EF4-FFF2-40B4-BE49-F238E27FC236}">
                <a16:creationId xmlns:a16="http://schemas.microsoft.com/office/drawing/2014/main" id="{38FF23F7-AD1F-7F32-2E4F-0998C8C5F295}"/>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7BBCBE79-AC95-BCBF-6B09-F889EE64A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728" y="1507594"/>
            <a:ext cx="4097365" cy="273791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60BA3C21-6849-E02B-842B-8B45840844FD}"/>
              </a:ext>
            </a:extLst>
          </p:cNvPr>
          <p:cNvSpPr txBox="1"/>
          <p:nvPr/>
        </p:nvSpPr>
        <p:spPr>
          <a:xfrm>
            <a:off x="271604" y="5267873"/>
            <a:ext cx="3438525" cy="1477328"/>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r>
              <a:rPr lang="it-IT" dirty="0"/>
              <a:t>dei Giovani Commercialisti, tra le aree più tradizionali, indica la crisi d’impresa come l’area professionale a maggiore sviluppo futuro</a:t>
            </a:r>
          </a:p>
        </p:txBody>
      </p:sp>
      <p:sp>
        <p:nvSpPr>
          <p:cNvPr id="6" name="CasellaDiTesto 5">
            <a:extLst>
              <a:ext uri="{FF2B5EF4-FFF2-40B4-BE49-F238E27FC236}">
                <a16:creationId xmlns:a16="http://schemas.microsoft.com/office/drawing/2014/main" id="{AF6347B9-8A63-FCB1-4C57-84CEFEFB4814}"/>
              </a:ext>
            </a:extLst>
          </p:cNvPr>
          <p:cNvSpPr txBox="1"/>
          <p:nvPr/>
        </p:nvSpPr>
        <p:spPr>
          <a:xfrm>
            <a:off x="271604" y="4353584"/>
            <a:ext cx="3096285" cy="769441"/>
          </a:xfrm>
          <a:prstGeom prst="rect">
            <a:avLst/>
          </a:prstGeom>
          <a:noFill/>
        </p:spPr>
        <p:txBody>
          <a:bodyPr wrap="square">
            <a:spAutoFit/>
          </a:bodyPr>
          <a:lstStyle/>
          <a:p>
            <a:r>
              <a:rPr lang="it-IT" i="0" dirty="0">
                <a:solidFill>
                  <a:srgbClr val="F7C37A"/>
                </a:solidFill>
                <a:effectLst/>
                <a:latin typeface="Radikal" pitchFamily="2" charset="0"/>
                <a:cs typeface="Calibri" panose="020F0502020204030204" pitchFamily="34" charset="0"/>
              </a:rPr>
              <a:t>Il </a:t>
            </a:r>
            <a:r>
              <a:rPr lang="it-IT" sz="4400" dirty="0">
                <a:solidFill>
                  <a:srgbClr val="F7C37A"/>
                </a:solidFill>
                <a:latin typeface="Radikal" pitchFamily="2" charset="0"/>
                <a:cs typeface="Calibri" panose="020F0502020204030204" pitchFamily="34" charset="0"/>
              </a:rPr>
              <a:t>6</a:t>
            </a:r>
            <a:r>
              <a:rPr lang="it-IT" sz="4400" i="0" dirty="0">
                <a:solidFill>
                  <a:srgbClr val="F7C37A"/>
                </a:solidFill>
                <a:effectLst/>
                <a:latin typeface="Radikal" pitchFamily="2" charset="0"/>
                <a:cs typeface="Calibri" panose="020F0502020204030204" pitchFamily="34" charset="0"/>
              </a:rPr>
              <a:t>5% </a:t>
            </a:r>
            <a:endParaRPr lang="it-IT" sz="3600" dirty="0">
              <a:solidFill>
                <a:srgbClr val="F7C37A"/>
              </a:solidFill>
            </a:endParaRPr>
          </a:p>
        </p:txBody>
      </p:sp>
      <p:pic>
        <p:nvPicPr>
          <p:cNvPr id="8" name="Elemento grafico 7">
            <a:extLst>
              <a:ext uri="{FF2B5EF4-FFF2-40B4-BE49-F238E27FC236}">
                <a16:creationId xmlns:a16="http://schemas.microsoft.com/office/drawing/2014/main" id="{5C082AC4-473A-E6E6-2283-226D8E108C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824" y="5089828"/>
            <a:ext cx="3438525" cy="76200"/>
          </a:xfrm>
          <a:prstGeom prst="rect">
            <a:avLst/>
          </a:prstGeom>
        </p:spPr>
      </p:pic>
    </p:spTree>
    <p:extLst>
      <p:ext uri="{BB962C8B-B14F-4D97-AF65-F5344CB8AC3E}">
        <p14:creationId xmlns:p14="http://schemas.microsoft.com/office/powerpoint/2010/main" val="162465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1880167" y="238919"/>
            <a:ext cx="8431732"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I Giovani al centro del d. lgs 139 del 2005/1</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0" y="1507594"/>
            <a:ext cx="7179689" cy="5078313"/>
          </a:xfrm>
          <a:prstGeom prst="rect">
            <a:avLst/>
          </a:prstGeom>
          <a:noFill/>
        </p:spPr>
        <p:txBody>
          <a:bodyPr wrap="square" rtlCol="0">
            <a:spAutoFit/>
          </a:bodyPr>
          <a:lstStyle/>
          <a:p>
            <a:pPr>
              <a:spcAft>
                <a:spcPts val="1200"/>
              </a:spcAft>
            </a:pPr>
            <a:r>
              <a:rPr lang="it-IT" sz="2400" b="1" dirty="0">
                <a:solidFill>
                  <a:srgbClr val="1B76BC"/>
                </a:solidFill>
                <a:latin typeface="Radikal" pitchFamily="2" charset="0"/>
                <a:cs typeface="Calibri" panose="020F0502020204030204" pitchFamily="34" charset="0"/>
              </a:rPr>
              <a:t>Al calo dei praticanti e alla crisi di vocazioni </a:t>
            </a:r>
            <a:br>
              <a:rPr lang="it-IT" sz="2400" b="1" dirty="0">
                <a:solidFill>
                  <a:srgbClr val="1B76BC"/>
                </a:solidFill>
                <a:latin typeface="Radikal" pitchFamily="2" charset="0"/>
                <a:cs typeface="Calibri" panose="020F0502020204030204" pitchFamily="34" charset="0"/>
              </a:rPr>
            </a:br>
            <a:r>
              <a:rPr lang="it-IT" sz="2400" b="1" dirty="0">
                <a:solidFill>
                  <a:srgbClr val="1B76BC"/>
                </a:solidFill>
                <a:latin typeface="Radikal" pitchFamily="2" charset="0"/>
                <a:cs typeface="Calibri" panose="020F0502020204030204" pitchFamily="34" charset="0"/>
              </a:rPr>
              <a:t>rispondiamo con la proposta di modifica del d. lgs 139 del 2005</a:t>
            </a:r>
          </a:p>
          <a:p>
            <a:pPr>
              <a:spcAft>
                <a:spcPts val="1200"/>
              </a:spcAft>
            </a:pPr>
            <a:r>
              <a:rPr lang="it-IT" sz="1600" b="0" i="0" dirty="0">
                <a:solidFill>
                  <a:srgbClr val="000000"/>
                </a:solidFill>
                <a:effectLst/>
                <a:latin typeface="RadikalW01-Regular" panose="01000000000000000000" pitchFamily="2" charset="0"/>
                <a:cs typeface="Calibri" panose="020F0502020204030204" pitchFamily="34" charset="0"/>
              </a:rPr>
              <a:t>Una delle ragioni principali della modifica dell’Ordinamento professionale è proprio quella di rendere la professione più attraente per i giovani. </a:t>
            </a:r>
          </a:p>
          <a:p>
            <a:pPr>
              <a:spcAft>
                <a:spcPts val="1200"/>
              </a:spcAft>
            </a:pPr>
            <a:r>
              <a:rPr lang="it-IT" sz="1600" dirty="0">
                <a:solidFill>
                  <a:srgbClr val="000000"/>
                </a:solidFill>
                <a:latin typeface="RadikalW01-Regular" panose="01000000000000000000" pitchFamily="2" charset="0"/>
                <a:cs typeface="Calibri" panose="020F0502020204030204" pitchFamily="34" charset="0"/>
              </a:rPr>
              <a:t>Tra le proposte di modifica spiccano quelle su:</a:t>
            </a:r>
          </a:p>
          <a:p>
            <a:pPr marL="342900" indent="-342900">
              <a:spcAft>
                <a:spcPts val="1200"/>
              </a:spcAft>
              <a:buFont typeface="Arial" panose="020B0604020202020204" pitchFamily="34" charset="0"/>
              <a:buChar char="•"/>
            </a:pPr>
            <a:r>
              <a:rPr lang="it-IT" sz="1600" b="1" dirty="0">
                <a:solidFill>
                  <a:srgbClr val="000000"/>
                </a:solidFill>
                <a:latin typeface="RadikalW01-Regular" panose="01000000000000000000" pitchFamily="2" charset="0"/>
                <a:cs typeface="Calibri" panose="020F0502020204030204" pitchFamily="34" charset="0"/>
              </a:rPr>
              <a:t>Tirocinio</a:t>
            </a:r>
            <a:r>
              <a:rPr lang="it-IT" sz="1600" dirty="0">
                <a:solidFill>
                  <a:srgbClr val="000000"/>
                </a:solidFill>
                <a:latin typeface="RadikalW01-Regular" panose="01000000000000000000" pitchFamily="2" charset="0"/>
                <a:cs typeface="Calibri" panose="020F0502020204030204" pitchFamily="34" charset="0"/>
              </a:rPr>
              <a:t>:</a:t>
            </a:r>
            <a:r>
              <a:rPr lang="it-IT" sz="1600" b="1" dirty="0">
                <a:solidFill>
                  <a:srgbClr val="000000"/>
                </a:solidFill>
                <a:latin typeface="RadikalW01-Regular" panose="01000000000000000000" pitchFamily="2" charset="0"/>
                <a:cs typeface="Calibri" panose="020F0502020204030204" pitchFamily="34" charset="0"/>
              </a:rPr>
              <a:t> </a:t>
            </a:r>
            <a:r>
              <a:rPr lang="it-IT" sz="1600" dirty="0">
                <a:solidFill>
                  <a:srgbClr val="000000"/>
                </a:solidFill>
                <a:latin typeface="RadikalW01-Regular" panose="01000000000000000000" pitchFamily="2" charset="0"/>
                <a:cs typeface="Calibri" panose="020F0502020204030204" pitchFamily="34" charset="0"/>
              </a:rPr>
              <a:t>con la possibilità che ai praticanti venga riconosciuto un’indennità o un compenso per via contrattuale e che il tirocinio posso essere svolto interamente durante il corso di laurea;</a:t>
            </a:r>
          </a:p>
          <a:p>
            <a:pPr marL="342900" indent="-342900">
              <a:spcAft>
                <a:spcPts val="1200"/>
              </a:spcAft>
              <a:buFont typeface="Arial" panose="020B0604020202020204" pitchFamily="34" charset="0"/>
              <a:buChar char="•"/>
            </a:pPr>
            <a:r>
              <a:rPr lang="it-IT" sz="1600" b="1" dirty="0">
                <a:solidFill>
                  <a:srgbClr val="000000"/>
                </a:solidFill>
                <a:latin typeface="RadikalW01-Regular" panose="01000000000000000000" pitchFamily="2" charset="0"/>
                <a:cs typeface="Calibri" panose="020F0502020204030204" pitchFamily="34" charset="0"/>
              </a:rPr>
              <a:t>Esame di Stato</a:t>
            </a:r>
            <a:r>
              <a:rPr lang="it-IT" sz="1600" dirty="0">
                <a:solidFill>
                  <a:srgbClr val="000000"/>
                </a:solidFill>
                <a:latin typeface="RadikalW01-Regular" panose="01000000000000000000" pitchFamily="2" charset="0"/>
                <a:cs typeface="Calibri" panose="020F0502020204030204" pitchFamily="34" charset="0"/>
              </a:rPr>
              <a:t>:</a:t>
            </a:r>
            <a:r>
              <a:rPr lang="it-IT" sz="1600" b="1" dirty="0">
                <a:solidFill>
                  <a:srgbClr val="000000"/>
                </a:solidFill>
                <a:latin typeface="RadikalW01-Regular" panose="01000000000000000000" pitchFamily="2" charset="0"/>
                <a:cs typeface="Calibri" panose="020F0502020204030204" pitchFamily="34" charset="0"/>
              </a:rPr>
              <a:t> </a:t>
            </a:r>
            <a:r>
              <a:rPr lang="it-IT" sz="1600" dirty="0">
                <a:solidFill>
                  <a:srgbClr val="000000"/>
                </a:solidFill>
                <a:latin typeface="RadikalW01-Regular" panose="01000000000000000000" pitchFamily="2" charset="0"/>
                <a:cs typeface="Calibri" panose="020F0502020204030204" pitchFamily="34" charset="0"/>
              </a:rPr>
              <a:t>allineamento delle materie con quelle dell’esame per revisore legale;</a:t>
            </a:r>
          </a:p>
          <a:p>
            <a:pPr marL="342900" indent="-342900">
              <a:spcAft>
                <a:spcPts val="1200"/>
              </a:spcAft>
              <a:buFont typeface="Arial" panose="020B0604020202020204" pitchFamily="34" charset="0"/>
              <a:buChar char="•"/>
            </a:pPr>
            <a:r>
              <a:rPr lang="it-IT" sz="1600" dirty="0">
                <a:solidFill>
                  <a:srgbClr val="000000"/>
                </a:solidFill>
                <a:latin typeface="RadikalW01-Regular" panose="01000000000000000000" pitchFamily="2" charset="0"/>
                <a:cs typeface="Calibri" panose="020F0502020204030204" pitchFamily="34" charset="0"/>
              </a:rPr>
              <a:t>Previsione di una </a:t>
            </a:r>
            <a:r>
              <a:rPr lang="it-IT" sz="1600" b="1" dirty="0">
                <a:solidFill>
                  <a:srgbClr val="000000"/>
                </a:solidFill>
                <a:latin typeface="RadikalW01-Regular" panose="01000000000000000000" pitchFamily="2" charset="0"/>
                <a:cs typeface="Calibri" panose="020F0502020204030204" pitchFamily="34" charset="0"/>
              </a:rPr>
              <a:t>quota generazionale </a:t>
            </a:r>
            <a:r>
              <a:rPr lang="it-IT" sz="1600" dirty="0">
                <a:solidFill>
                  <a:srgbClr val="000000"/>
                </a:solidFill>
                <a:latin typeface="RadikalW01-Regular" panose="01000000000000000000" pitchFamily="2" charset="0"/>
                <a:cs typeface="Calibri" panose="020F0502020204030204" pitchFamily="34" charset="0"/>
              </a:rPr>
              <a:t>accanto alla quota di genere negli organi di governance della Categoria;</a:t>
            </a:r>
          </a:p>
          <a:p>
            <a:pPr marL="342900" indent="-342900">
              <a:spcAft>
                <a:spcPts val="1200"/>
              </a:spcAft>
              <a:buFont typeface="Arial" panose="020B0604020202020204" pitchFamily="34" charset="0"/>
              <a:buChar char="•"/>
            </a:pPr>
            <a:r>
              <a:rPr lang="it-IT" sz="1600" dirty="0">
                <a:solidFill>
                  <a:srgbClr val="000000"/>
                </a:solidFill>
                <a:latin typeface="RadikalW01-Regular" panose="01000000000000000000" pitchFamily="2" charset="0"/>
                <a:cs typeface="Calibri" panose="020F0502020204030204" pitchFamily="34" charset="0"/>
              </a:rPr>
              <a:t>In particolare, le modifiche all’</a:t>
            </a:r>
            <a:r>
              <a:rPr lang="it-IT" sz="1600" b="1" dirty="0">
                <a:solidFill>
                  <a:srgbClr val="000000"/>
                </a:solidFill>
                <a:latin typeface="RadikalW01-Regular" panose="01000000000000000000" pitchFamily="2" charset="0"/>
                <a:cs typeface="Calibri" panose="020F0502020204030204" pitchFamily="34" charset="0"/>
              </a:rPr>
              <a:t>oggetto</a:t>
            </a:r>
            <a:r>
              <a:rPr lang="it-IT" sz="1600" dirty="0">
                <a:solidFill>
                  <a:srgbClr val="000000"/>
                </a:solidFill>
                <a:latin typeface="RadikalW01-Regular" panose="01000000000000000000" pitchFamily="2" charset="0"/>
                <a:cs typeface="Calibri" panose="020F0502020204030204" pitchFamily="34" charset="0"/>
              </a:rPr>
              <a:t> </a:t>
            </a:r>
            <a:r>
              <a:rPr lang="it-IT" sz="1600" b="1" dirty="0">
                <a:solidFill>
                  <a:srgbClr val="000000"/>
                </a:solidFill>
                <a:latin typeface="RadikalW01-Regular" panose="01000000000000000000" pitchFamily="2" charset="0"/>
                <a:cs typeface="Calibri" panose="020F0502020204030204" pitchFamily="34" charset="0"/>
              </a:rPr>
              <a:t>della professione</a:t>
            </a:r>
            <a:r>
              <a:rPr lang="it-IT" sz="1600" dirty="0">
                <a:solidFill>
                  <a:srgbClr val="000000"/>
                </a:solidFill>
                <a:latin typeface="RadikalW01-Regular" panose="01000000000000000000" pitchFamily="2" charset="0"/>
                <a:cs typeface="Calibri" panose="020F0502020204030204" pitchFamily="34" charset="0"/>
              </a:rPr>
              <a:t> che rappresentano un importante cambiamento.  </a:t>
            </a:r>
            <a:endParaRPr lang="it-IT" sz="1600" b="0" i="0" dirty="0">
              <a:solidFill>
                <a:srgbClr val="000000"/>
              </a:solidFill>
              <a:effectLst/>
              <a:latin typeface="RadikalW01-Regular" panose="01000000000000000000" pitchFamily="2" charset="0"/>
              <a:cs typeface="Calibri" panose="020F0502020204030204" pitchFamily="34" charset="0"/>
            </a:endParaRPr>
          </a:p>
        </p:txBody>
      </p:sp>
      <p:sp>
        <p:nvSpPr>
          <p:cNvPr id="2" name="Rettangolo 1">
            <a:extLst>
              <a:ext uri="{FF2B5EF4-FFF2-40B4-BE49-F238E27FC236}">
                <a16:creationId xmlns:a16="http://schemas.microsoft.com/office/drawing/2014/main" id="{345610C9-53FB-5CAC-5E89-BFF96A8F9F2A}"/>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7147EC09-4C98-3791-F0B1-6761F5755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728" y="1507594"/>
            <a:ext cx="4097364" cy="273791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3386F514-A59E-940A-0700-83874573FB9F}"/>
              </a:ext>
            </a:extLst>
          </p:cNvPr>
          <p:cNvSpPr txBox="1"/>
          <p:nvPr/>
        </p:nvSpPr>
        <p:spPr>
          <a:xfrm>
            <a:off x="271604" y="5267873"/>
            <a:ext cx="3825636" cy="1477328"/>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pPr>
              <a:spcAft>
                <a:spcPts val="600"/>
              </a:spcAft>
            </a:pPr>
            <a:r>
              <a:rPr lang="it-IT" sz="1650" dirty="0"/>
              <a:t>dei Giovani Commercialisti aveva uno studio professionale in famiglia.</a:t>
            </a:r>
          </a:p>
          <a:p>
            <a:pPr>
              <a:spcAft>
                <a:spcPts val="600"/>
              </a:spcAft>
            </a:pPr>
            <a:r>
              <a:rPr lang="it-IT" sz="1650" dirty="0">
                <a:solidFill>
                  <a:srgbClr val="F7C37A"/>
                </a:solidFill>
              </a:rPr>
              <a:t>Il 46% </a:t>
            </a:r>
            <a:r>
              <a:rPr lang="it-IT" sz="1650" dirty="0"/>
              <a:t>ha scelto la professione attratto dalle materie giuridiche ed economiche</a:t>
            </a:r>
          </a:p>
        </p:txBody>
      </p:sp>
      <p:sp>
        <p:nvSpPr>
          <p:cNvPr id="7" name="CasellaDiTesto 6">
            <a:extLst>
              <a:ext uri="{FF2B5EF4-FFF2-40B4-BE49-F238E27FC236}">
                <a16:creationId xmlns:a16="http://schemas.microsoft.com/office/drawing/2014/main" id="{C5550DFF-9B50-1CC7-9F5A-4FD2FE8FDA78}"/>
              </a:ext>
            </a:extLst>
          </p:cNvPr>
          <p:cNvSpPr txBox="1"/>
          <p:nvPr/>
        </p:nvSpPr>
        <p:spPr>
          <a:xfrm>
            <a:off x="271604" y="4353584"/>
            <a:ext cx="3096285" cy="769441"/>
          </a:xfrm>
          <a:prstGeom prst="rect">
            <a:avLst/>
          </a:prstGeom>
          <a:noFill/>
        </p:spPr>
        <p:txBody>
          <a:bodyPr wrap="square">
            <a:spAutoFit/>
          </a:bodyPr>
          <a:lstStyle/>
          <a:p>
            <a:r>
              <a:rPr lang="it-IT" dirty="0">
                <a:solidFill>
                  <a:srgbClr val="F7C37A"/>
                </a:solidFill>
                <a:latin typeface="Radikal" pitchFamily="2" charset="0"/>
                <a:cs typeface="Calibri" panose="020F0502020204030204" pitchFamily="34" charset="0"/>
              </a:rPr>
              <a:t>Solo i</a:t>
            </a:r>
            <a:r>
              <a:rPr lang="it-IT" i="0" dirty="0">
                <a:solidFill>
                  <a:srgbClr val="F7C37A"/>
                </a:solidFill>
                <a:effectLst/>
                <a:latin typeface="Radikal" pitchFamily="2" charset="0"/>
                <a:cs typeface="Calibri" panose="020F0502020204030204" pitchFamily="34" charset="0"/>
              </a:rPr>
              <a:t>l </a:t>
            </a:r>
            <a:r>
              <a:rPr lang="it-IT" sz="4400" dirty="0">
                <a:solidFill>
                  <a:srgbClr val="F7C37A"/>
                </a:solidFill>
                <a:latin typeface="Radikal" pitchFamily="2" charset="0"/>
                <a:cs typeface="Calibri" panose="020F0502020204030204" pitchFamily="34" charset="0"/>
              </a:rPr>
              <a:t>21</a:t>
            </a:r>
            <a:r>
              <a:rPr lang="it-IT" sz="4400" i="0" dirty="0">
                <a:solidFill>
                  <a:srgbClr val="F7C37A"/>
                </a:solidFill>
                <a:effectLst/>
                <a:latin typeface="Radikal" pitchFamily="2" charset="0"/>
                <a:cs typeface="Calibri" panose="020F0502020204030204" pitchFamily="34" charset="0"/>
              </a:rPr>
              <a:t>% </a:t>
            </a:r>
            <a:endParaRPr lang="it-IT" sz="3600" dirty="0">
              <a:solidFill>
                <a:srgbClr val="F7C37A"/>
              </a:solidFill>
            </a:endParaRPr>
          </a:p>
        </p:txBody>
      </p:sp>
      <p:pic>
        <p:nvPicPr>
          <p:cNvPr id="8" name="Elemento grafico 7">
            <a:extLst>
              <a:ext uri="{FF2B5EF4-FFF2-40B4-BE49-F238E27FC236}">
                <a16:creationId xmlns:a16="http://schemas.microsoft.com/office/drawing/2014/main" id="{BAD96F82-BEE4-77C5-25E9-64FFFE3DD1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824" y="5089828"/>
            <a:ext cx="3438525" cy="76200"/>
          </a:xfrm>
          <a:prstGeom prst="rect">
            <a:avLst/>
          </a:prstGeom>
        </p:spPr>
      </p:pic>
    </p:spTree>
    <p:extLst>
      <p:ext uri="{BB962C8B-B14F-4D97-AF65-F5344CB8AC3E}">
        <p14:creationId xmlns:p14="http://schemas.microsoft.com/office/powerpoint/2010/main" val="136617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1880169" y="238919"/>
            <a:ext cx="8431732"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I Giovani al centro del d. lgs 139 del 2005/2</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0" y="1507594"/>
            <a:ext cx="7179689" cy="4370427"/>
          </a:xfrm>
          <a:prstGeom prst="rect">
            <a:avLst/>
          </a:prstGeom>
          <a:noFill/>
        </p:spPr>
        <p:txBody>
          <a:bodyPr wrap="square" rtlCol="0">
            <a:spAutoFit/>
          </a:bodyPr>
          <a:lstStyle/>
          <a:p>
            <a:pPr>
              <a:spcAft>
                <a:spcPts val="1200"/>
              </a:spcAft>
            </a:pPr>
            <a:r>
              <a:rPr lang="it-IT" sz="2400" b="1" dirty="0">
                <a:solidFill>
                  <a:srgbClr val="1B76BC"/>
                </a:solidFill>
                <a:latin typeface="Radikal" pitchFamily="2" charset="0"/>
                <a:cs typeface="Calibri" panose="020F0502020204030204" pitchFamily="34" charset="0"/>
              </a:rPr>
              <a:t>Al calo dei praticanti e alla crisi di vocazioni rispondiamo con la proposta di modifica del d. lgs 139 del 2005</a:t>
            </a:r>
          </a:p>
          <a:p>
            <a:pPr marL="342900" indent="-342900">
              <a:spcAft>
                <a:spcPts val="1200"/>
              </a:spcAft>
              <a:buFont typeface="Arial" panose="020B0604020202020204" pitchFamily="34" charset="0"/>
              <a:buChar char="•"/>
            </a:pPr>
            <a:r>
              <a:rPr lang="it-IT" sz="1600" b="1" dirty="0">
                <a:solidFill>
                  <a:srgbClr val="000000"/>
                </a:solidFill>
                <a:latin typeface="RadikalW01-Regular" panose="01000000000000000000" pitchFamily="2" charset="0"/>
                <a:cs typeface="Calibri" panose="020F0502020204030204" pitchFamily="34" charset="0"/>
              </a:rPr>
              <a:t>L’oggetto della professione: </a:t>
            </a:r>
            <a:r>
              <a:rPr lang="it-IT" sz="1600" dirty="0">
                <a:solidFill>
                  <a:srgbClr val="000000"/>
                </a:solidFill>
                <a:latin typeface="RadikalW01-Regular" panose="01000000000000000000" pitchFamily="2" charset="0"/>
                <a:cs typeface="Calibri" panose="020F0502020204030204" pitchFamily="34" charset="0"/>
              </a:rPr>
              <a:t>seguendo una strategia ben precisa, è stato rivisto lo schema di base con l’obiettivo di blindare il più possibile lo spazio professionale.</a:t>
            </a:r>
          </a:p>
          <a:p>
            <a:pPr marL="342900" indent="-342900">
              <a:spcAft>
                <a:spcPts val="1200"/>
              </a:spcAft>
              <a:buFont typeface="Arial" panose="020B0604020202020204" pitchFamily="34" charset="0"/>
              <a:buChar char="•"/>
            </a:pPr>
            <a:r>
              <a:rPr lang="it-IT" sz="1600" dirty="0">
                <a:solidFill>
                  <a:srgbClr val="000000"/>
                </a:solidFill>
                <a:latin typeface="RadikalW01-Regular" panose="01000000000000000000" pitchFamily="2" charset="0"/>
                <a:cs typeface="Calibri" panose="020F0502020204030204" pitchFamily="34" charset="0"/>
              </a:rPr>
              <a:t>Quello che prima era un semplice elenco di attività esemplificative di ciò che il Commercialista fa o può fare con la modifica diventa un elenco ragionato che si inserisce in uno schema concettualmente nuovo, capace di rappresentare l’architrave su cui si fonda la struttura portante dell’Albo. In questo senso, non parliamo solo di “</a:t>
            </a:r>
            <a:r>
              <a:rPr lang="it-IT" sz="1600" b="1" dirty="0">
                <a:solidFill>
                  <a:srgbClr val="000000"/>
                </a:solidFill>
                <a:latin typeface="RadikalW01-Regular" panose="01000000000000000000" pitchFamily="2" charset="0"/>
                <a:cs typeface="Calibri" panose="020F0502020204030204" pitchFamily="34" charset="0"/>
              </a:rPr>
              <a:t>Ambiti di competenza specifica</a:t>
            </a:r>
            <a:r>
              <a:rPr lang="it-IT" sz="1600" dirty="0">
                <a:solidFill>
                  <a:srgbClr val="000000"/>
                </a:solidFill>
                <a:latin typeface="RadikalW01-Regular" panose="01000000000000000000" pitchFamily="2" charset="0"/>
                <a:cs typeface="Calibri" panose="020F0502020204030204" pitchFamily="34" charset="0"/>
              </a:rPr>
              <a:t>”, ma di “</a:t>
            </a:r>
            <a:r>
              <a:rPr lang="it-IT" sz="1600" b="1" dirty="0">
                <a:solidFill>
                  <a:srgbClr val="000000"/>
                </a:solidFill>
                <a:latin typeface="RadikalW01-Regular" panose="01000000000000000000" pitchFamily="2" charset="0"/>
                <a:cs typeface="Calibri" panose="020F0502020204030204" pitchFamily="34" charset="0"/>
              </a:rPr>
              <a:t>Attività riservate per legge</a:t>
            </a:r>
            <a:r>
              <a:rPr lang="it-IT" sz="1600" dirty="0">
                <a:solidFill>
                  <a:srgbClr val="000000"/>
                </a:solidFill>
                <a:latin typeface="RadikalW01-Regular" panose="01000000000000000000" pitchFamily="2" charset="0"/>
                <a:cs typeface="Calibri" panose="020F0502020204030204" pitchFamily="34" charset="0"/>
              </a:rPr>
              <a:t>” e di “</a:t>
            </a:r>
            <a:r>
              <a:rPr lang="it-IT" sz="1600" b="1" dirty="0">
                <a:solidFill>
                  <a:srgbClr val="000000"/>
                </a:solidFill>
                <a:latin typeface="RadikalW01-Regular" panose="01000000000000000000" pitchFamily="2" charset="0"/>
                <a:cs typeface="Calibri" panose="020F0502020204030204" pitchFamily="34" charset="0"/>
              </a:rPr>
              <a:t>Attività tipiche della professione</a:t>
            </a:r>
            <a:r>
              <a:rPr lang="it-IT" sz="1600" dirty="0">
                <a:solidFill>
                  <a:srgbClr val="000000"/>
                </a:solidFill>
                <a:latin typeface="RadikalW01-Regular" panose="01000000000000000000" pitchFamily="2" charset="0"/>
                <a:cs typeface="Calibri" panose="020F0502020204030204" pitchFamily="34" charset="0"/>
              </a:rPr>
              <a:t>”.</a:t>
            </a:r>
          </a:p>
          <a:p>
            <a:pPr marL="342900" indent="-342900">
              <a:spcAft>
                <a:spcPts val="1200"/>
              </a:spcAft>
              <a:buFont typeface="Arial" panose="020B0604020202020204" pitchFamily="34" charset="0"/>
              <a:buChar char="•"/>
            </a:pPr>
            <a:r>
              <a:rPr lang="it-IT" sz="1600" dirty="0">
                <a:solidFill>
                  <a:srgbClr val="000000"/>
                </a:solidFill>
                <a:latin typeface="RadikalW01-Regular" panose="01000000000000000000" pitchFamily="2" charset="0"/>
                <a:cs typeface="Calibri" panose="020F0502020204030204" pitchFamily="34" charset="0"/>
              </a:rPr>
              <a:t>Questa è anche la risposta più chiara ed efficace, entro i limiti normativi, per contrastare l’</a:t>
            </a:r>
            <a:r>
              <a:rPr lang="it-IT" sz="1600" b="1" dirty="0">
                <a:solidFill>
                  <a:srgbClr val="000000"/>
                </a:solidFill>
                <a:latin typeface="RadikalW01-Regular" panose="01000000000000000000" pitchFamily="2" charset="0"/>
                <a:cs typeface="Calibri" panose="020F0502020204030204" pitchFamily="34" charset="0"/>
              </a:rPr>
              <a:t>abusivismo</a:t>
            </a:r>
            <a:r>
              <a:rPr lang="it-IT" sz="1600" dirty="0">
                <a:solidFill>
                  <a:srgbClr val="000000"/>
                </a:solidFill>
                <a:latin typeface="RadikalW01-Regular" panose="01000000000000000000" pitchFamily="2" charset="0"/>
                <a:cs typeface="Calibri" panose="020F0502020204030204" pitchFamily="34" charset="0"/>
              </a:rPr>
              <a:t>. </a:t>
            </a:r>
          </a:p>
        </p:txBody>
      </p:sp>
      <p:sp>
        <p:nvSpPr>
          <p:cNvPr id="4" name="Rettangolo 3">
            <a:extLst>
              <a:ext uri="{FF2B5EF4-FFF2-40B4-BE49-F238E27FC236}">
                <a16:creationId xmlns:a16="http://schemas.microsoft.com/office/drawing/2014/main" id="{0E7FF079-0930-A0B0-003C-FD0583CF96D4}"/>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a:extLst>
              <a:ext uri="{FF2B5EF4-FFF2-40B4-BE49-F238E27FC236}">
                <a16:creationId xmlns:a16="http://schemas.microsoft.com/office/drawing/2014/main" id="{3DD396AB-C0E8-4F07-6758-79A00FC8F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728" y="1507594"/>
            <a:ext cx="4097364" cy="2737914"/>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E1DA4466-41CE-0168-6D33-CA389594CD34}"/>
              </a:ext>
            </a:extLst>
          </p:cNvPr>
          <p:cNvSpPr txBox="1"/>
          <p:nvPr/>
        </p:nvSpPr>
        <p:spPr>
          <a:xfrm>
            <a:off x="271604" y="4732916"/>
            <a:ext cx="3438525" cy="1477328"/>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r>
              <a:rPr lang="it-IT" dirty="0"/>
              <a:t>Dopo la complessità normativa (</a:t>
            </a:r>
            <a:r>
              <a:rPr lang="it-IT" dirty="0">
                <a:solidFill>
                  <a:srgbClr val="F7C37A"/>
                </a:solidFill>
              </a:rPr>
              <a:t>45%</a:t>
            </a:r>
            <a:r>
              <a:rPr lang="it-IT" dirty="0"/>
              <a:t>), è l’abusivismo (</a:t>
            </a:r>
            <a:r>
              <a:rPr lang="it-IT" dirty="0">
                <a:solidFill>
                  <a:srgbClr val="F7C37A"/>
                </a:solidFill>
              </a:rPr>
              <a:t>26%</a:t>
            </a:r>
            <a:r>
              <a:rPr lang="it-IT" dirty="0"/>
              <a:t>) la preoccupazione più grande dei Giovani Commercialisti </a:t>
            </a:r>
          </a:p>
        </p:txBody>
      </p:sp>
      <p:sp>
        <p:nvSpPr>
          <p:cNvPr id="9" name="CasellaDiTesto 8">
            <a:extLst>
              <a:ext uri="{FF2B5EF4-FFF2-40B4-BE49-F238E27FC236}">
                <a16:creationId xmlns:a16="http://schemas.microsoft.com/office/drawing/2014/main" id="{84B4838D-8A38-1E3F-43FF-89964D01012E}"/>
              </a:ext>
            </a:extLst>
          </p:cNvPr>
          <p:cNvSpPr txBox="1"/>
          <p:nvPr/>
        </p:nvSpPr>
        <p:spPr>
          <a:xfrm>
            <a:off x="271604" y="4353584"/>
            <a:ext cx="3096285" cy="369332"/>
          </a:xfrm>
          <a:prstGeom prst="rect">
            <a:avLst/>
          </a:prstGeom>
          <a:noFill/>
        </p:spPr>
        <p:txBody>
          <a:bodyPr wrap="square">
            <a:spAutoFit/>
          </a:bodyPr>
          <a:lstStyle/>
          <a:p>
            <a:r>
              <a:rPr lang="it-IT" i="0" dirty="0">
                <a:solidFill>
                  <a:srgbClr val="F7C37A"/>
                </a:solidFill>
                <a:effectLst/>
                <a:latin typeface="Radikal" pitchFamily="2" charset="0"/>
                <a:cs typeface="Calibri" panose="020F0502020204030204" pitchFamily="34" charset="0"/>
              </a:rPr>
              <a:t> </a:t>
            </a:r>
            <a:endParaRPr lang="it-IT" sz="3600" dirty="0">
              <a:solidFill>
                <a:srgbClr val="F7C37A"/>
              </a:solidFill>
            </a:endParaRPr>
          </a:p>
        </p:txBody>
      </p:sp>
      <p:pic>
        <p:nvPicPr>
          <p:cNvPr id="11" name="Elemento grafico 10">
            <a:extLst>
              <a:ext uri="{FF2B5EF4-FFF2-40B4-BE49-F238E27FC236}">
                <a16:creationId xmlns:a16="http://schemas.microsoft.com/office/drawing/2014/main" id="{9FC4463F-5111-B1FA-026C-7C46E5220B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824" y="4554871"/>
            <a:ext cx="3438525" cy="76200"/>
          </a:xfrm>
          <a:prstGeom prst="rect">
            <a:avLst/>
          </a:prstGeom>
        </p:spPr>
      </p:pic>
    </p:spTree>
    <p:extLst>
      <p:ext uri="{BB962C8B-B14F-4D97-AF65-F5344CB8AC3E}">
        <p14:creationId xmlns:p14="http://schemas.microsoft.com/office/powerpoint/2010/main" val="341768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A49FBAA9-221A-A8D9-F927-16EABC47349A}"/>
              </a:ext>
            </a:extLst>
          </p:cNvPr>
          <p:cNvSpPr/>
          <p:nvPr/>
        </p:nvSpPr>
        <p:spPr>
          <a:xfrm>
            <a:off x="3997395" y="5166028"/>
            <a:ext cx="5635703" cy="1691972"/>
          </a:xfrm>
          <a:prstGeom prst="rect">
            <a:avLst/>
          </a:prstGeom>
          <a:solidFill>
            <a:srgbClr val="F7C3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Elemento grafico 4">
            <a:extLst>
              <a:ext uri="{FF2B5EF4-FFF2-40B4-BE49-F238E27FC236}">
                <a16:creationId xmlns:a16="http://schemas.microsoft.com/office/drawing/2014/main" id="{398D82B7-275E-4369-0FE9-4892594F71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119" y="1084950"/>
            <a:ext cx="11053762" cy="74186"/>
          </a:xfrm>
          <a:prstGeom prst="rect">
            <a:avLst/>
          </a:prstGeom>
        </p:spPr>
      </p:pic>
      <p:sp>
        <p:nvSpPr>
          <p:cNvPr id="10" name="CasellaDiTesto 9">
            <a:extLst>
              <a:ext uri="{FF2B5EF4-FFF2-40B4-BE49-F238E27FC236}">
                <a16:creationId xmlns:a16="http://schemas.microsoft.com/office/drawing/2014/main" id="{E010459B-58DC-268F-0ADB-54DE3F9BE122}"/>
              </a:ext>
            </a:extLst>
          </p:cNvPr>
          <p:cNvSpPr txBox="1"/>
          <p:nvPr/>
        </p:nvSpPr>
        <p:spPr>
          <a:xfrm>
            <a:off x="2088084" y="238919"/>
            <a:ext cx="8015912" cy="646331"/>
          </a:xfrm>
          <a:prstGeom prst="rect">
            <a:avLst/>
          </a:prstGeom>
          <a:noFill/>
        </p:spPr>
        <p:txBody>
          <a:bodyPr wrap="none" rtlCol="0">
            <a:spAutoFit/>
          </a:bodyPr>
          <a:lstStyle>
            <a:defPPr>
              <a:defRPr lang="it-IT"/>
            </a:defPPr>
            <a:lvl1pPr algn="ctr">
              <a:defRPr sz="3600" b="1">
                <a:solidFill>
                  <a:srgbClr val="1B76BC"/>
                </a:solidFill>
                <a:latin typeface="Radikal" pitchFamily="2" charset="0"/>
                <a:cs typeface="Calibri" panose="020F0502020204030204" pitchFamily="34" charset="0"/>
              </a:defRPr>
            </a:lvl1pPr>
          </a:lstStyle>
          <a:p>
            <a:r>
              <a:rPr lang="it-IT" dirty="0"/>
              <a:t>Le Specializzazioni nel d. lgs 139 del 2005</a:t>
            </a:r>
          </a:p>
        </p:txBody>
      </p:sp>
      <p:sp>
        <p:nvSpPr>
          <p:cNvPr id="13" name="CasellaDiTesto 12">
            <a:extLst>
              <a:ext uri="{FF2B5EF4-FFF2-40B4-BE49-F238E27FC236}">
                <a16:creationId xmlns:a16="http://schemas.microsoft.com/office/drawing/2014/main" id="{2CB2B691-6816-817B-832C-F57C7313A293}"/>
              </a:ext>
            </a:extLst>
          </p:cNvPr>
          <p:cNvSpPr txBox="1"/>
          <p:nvPr/>
        </p:nvSpPr>
        <p:spPr>
          <a:xfrm>
            <a:off x="4443191" y="1507594"/>
            <a:ext cx="7103767" cy="3539430"/>
          </a:xfrm>
          <a:prstGeom prst="rect">
            <a:avLst/>
          </a:prstGeom>
          <a:noFill/>
        </p:spPr>
        <p:txBody>
          <a:bodyPr wrap="square" rtlCol="0">
            <a:spAutoFit/>
          </a:bodyPr>
          <a:lstStyle/>
          <a:p>
            <a:pPr>
              <a:spcAft>
                <a:spcPts val="1200"/>
              </a:spcAft>
            </a:pPr>
            <a:r>
              <a:rPr lang="it-IT" sz="2400" b="1" dirty="0">
                <a:solidFill>
                  <a:srgbClr val="1B76BC"/>
                </a:solidFill>
                <a:latin typeface="Radikal" pitchFamily="2" charset="0"/>
                <a:cs typeface="Calibri" panose="020F0502020204030204" pitchFamily="34" charset="0"/>
              </a:rPr>
              <a:t>Introduzione dell’art. 39-bis Specializzazioni</a:t>
            </a:r>
          </a:p>
          <a:p>
            <a:pPr>
              <a:spcAft>
                <a:spcPts val="1200"/>
              </a:spcAft>
            </a:pPr>
            <a:r>
              <a:rPr lang="it-IT" sz="1600" dirty="0">
                <a:solidFill>
                  <a:srgbClr val="000000"/>
                </a:solidFill>
                <a:latin typeface="RadikalW01-Regular" panose="01000000000000000000" pitchFamily="2" charset="0"/>
                <a:cs typeface="Calibri" panose="020F0502020204030204" pitchFamily="34" charset="0"/>
              </a:rPr>
              <a:t>Gli elementi chiave della proposta di modifica sono essenzialmente tre:</a:t>
            </a:r>
          </a:p>
          <a:p>
            <a:pPr>
              <a:spcAft>
                <a:spcPts val="1200"/>
              </a:spcAft>
            </a:pPr>
            <a:r>
              <a:rPr lang="it-IT" sz="1600" dirty="0">
                <a:solidFill>
                  <a:srgbClr val="000000"/>
                </a:solidFill>
                <a:latin typeface="RadikalW01-Regular" panose="01000000000000000000" pitchFamily="2" charset="0"/>
                <a:cs typeface="Calibri" panose="020F0502020204030204" pitchFamily="34" charset="0"/>
              </a:rPr>
              <a:t>1^ - L’istituzione del </a:t>
            </a:r>
            <a:r>
              <a:rPr lang="it-IT" sz="1600" b="1" dirty="0">
                <a:solidFill>
                  <a:srgbClr val="000000"/>
                </a:solidFill>
                <a:latin typeface="RadikalW01-Regular" panose="01000000000000000000" pitchFamily="2" charset="0"/>
                <a:cs typeface="Calibri" panose="020F0502020204030204" pitchFamily="34" charset="0"/>
              </a:rPr>
              <a:t>titolo di specialista </a:t>
            </a:r>
            <a:r>
              <a:rPr lang="it-IT" sz="1600" dirty="0">
                <a:solidFill>
                  <a:srgbClr val="000000"/>
                </a:solidFill>
                <a:latin typeface="RadikalW01-Regular" panose="01000000000000000000" pitchFamily="2" charset="0"/>
                <a:cs typeface="Calibri" panose="020F0502020204030204" pitchFamily="34" charset="0"/>
              </a:rPr>
              <a:t>collegato alle materie e alle attività oggetto della professione da individuare con apposito regolamento.</a:t>
            </a:r>
          </a:p>
          <a:p>
            <a:pPr>
              <a:spcAft>
                <a:spcPts val="1200"/>
              </a:spcAft>
            </a:pPr>
            <a:r>
              <a:rPr lang="it-IT" sz="1600" dirty="0">
                <a:solidFill>
                  <a:srgbClr val="000000"/>
                </a:solidFill>
                <a:latin typeface="RadikalW01-Regular" panose="01000000000000000000" pitchFamily="2" charset="0"/>
                <a:cs typeface="Calibri" panose="020F0502020204030204" pitchFamily="34" charset="0"/>
              </a:rPr>
              <a:t>2^ - Il principio che il titolo di specialista </a:t>
            </a:r>
            <a:r>
              <a:rPr lang="it-IT" sz="1600" b="1" dirty="0">
                <a:solidFill>
                  <a:srgbClr val="000000"/>
                </a:solidFill>
                <a:latin typeface="RadikalW01-Regular" panose="01000000000000000000" pitchFamily="2" charset="0"/>
                <a:cs typeface="Calibri" panose="020F0502020204030204" pitchFamily="34" charset="0"/>
              </a:rPr>
              <a:t>non comporta</a:t>
            </a:r>
            <a:r>
              <a:rPr lang="it-IT" sz="1600" dirty="0">
                <a:solidFill>
                  <a:srgbClr val="000000"/>
                </a:solidFill>
                <a:latin typeface="RadikalW01-Regular" panose="01000000000000000000" pitchFamily="2" charset="0"/>
                <a:cs typeface="Calibri" panose="020F0502020204030204" pitchFamily="34" charset="0"/>
              </a:rPr>
              <a:t> riserva di attività professionale.</a:t>
            </a:r>
          </a:p>
          <a:p>
            <a:pPr>
              <a:spcAft>
                <a:spcPts val="1200"/>
              </a:spcAft>
            </a:pPr>
            <a:r>
              <a:rPr lang="it-IT" sz="1600" dirty="0">
                <a:solidFill>
                  <a:srgbClr val="000000"/>
                </a:solidFill>
                <a:latin typeface="RadikalW01-Regular" panose="01000000000000000000" pitchFamily="2" charset="0"/>
                <a:cs typeface="Calibri" panose="020F0502020204030204" pitchFamily="34" charset="0"/>
              </a:rPr>
              <a:t>3^ - I </a:t>
            </a:r>
            <a:r>
              <a:rPr lang="it-IT" sz="1600" b="1" dirty="0">
                <a:solidFill>
                  <a:srgbClr val="000000"/>
                </a:solidFill>
                <a:latin typeface="RadikalW01-Regular" panose="01000000000000000000" pitchFamily="2" charset="0"/>
                <a:cs typeface="Calibri" panose="020F0502020204030204" pitchFamily="34" charset="0"/>
              </a:rPr>
              <a:t>percorsi di specializzazione </a:t>
            </a:r>
            <a:r>
              <a:rPr lang="it-IT" sz="1600" dirty="0">
                <a:solidFill>
                  <a:srgbClr val="000000"/>
                </a:solidFill>
                <a:latin typeface="RadikalW01-Regular" panose="01000000000000000000" pitchFamily="2" charset="0"/>
                <a:cs typeface="Calibri" panose="020F0502020204030204" pitchFamily="34" charset="0"/>
              </a:rPr>
              <a:t>che prevedono un ingresso a più vie (percorsi formativi specialistici di almeno 200 ore, diploma di specializzazione universitario, comprovata esperienza decennale nel settore specialistico individuato). </a:t>
            </a:r>
          </a:p>
        </p:txBody>
      </p:sp>
      <p:sp>
        <p:nvSpPr>
          <p:cNvPr id="3" name="Rettangolo 2">
            <a:extLst>
              <a:ext uri="{FF2B5EF4-FFF2-40B4-BE49-F238E27FC236}">
                <a16:creationId xmlns:a16="http://schemas.microsoft.com/office/drawing/2014/main" id="{67BDA4EE-7B44-667F-9C58-541B55197B3D}"/>
              </a:ext>
            </a:extLst>
          </p:cNvPr>
          <p:cNvSpPr/>
          <p:nvPr/>
        </p:nvSpPr>
        <p:spPr>
          <a:xfrm>
            <a:off x="-127" y="2906162"/>
            <a:ext cx="4097367" cy="3951838"/>
          </a:xfrm>
          <a:prstGeom prst="rect">
            <a:avLst/>
          </a:prstGeom>
          <a:solidFill>
            <a:srgbClr val="1B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a:extLst>
              <a:ext uri="{FF2B5EF4-FFF2-40B4-BE49-F238E27FC236}">
                <a16:creationId xmlns:a16="http://schemas.microsoft.com/office/drawing/2014/main" id="{FC3C4416-A19C-C1FA-3C8D-779D7BFD1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728" y="1507594"/>
            <a:ext cx="4097364" cy="273791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DE4F327A-6205-02E7-CA86-225415EBE400}"/>
              </a:ext>
            </a:extLst>
          </p:cNvPr>
          <p:cNvSpPr txBox="1"/>
          <p:nvPr/>
        </p:nvSpPr>
        <p:spPr>
          <a:xfrm>
            <a:off x="271604" y="5267873"/>
            <a:ext cx="3619912" cy="1477328"/>
          </a:xfrm>
          <a:prstGeom prst="rect">
            <a:avLst/>
          </a:prstGeom>
          <a:noFill/>
        </p:spPr>
        <p:txBody>
          <a:bodyPr wrap="square" rtlCol="0">
            <a:spAutoFit/>
          </a:bodyPr>
          <a:lstStyle>
            <a:defPPr>
              <a:defRPr lang="it-IT"/>
            </a:defPPr>
            <a:lvl1pPr>
              <a:spcAft>
                <a:spcPts val="1200"/>
              </a:spcAft>
              <a:defRPr i="0">
                <a:solidFill>
                  <a:srgbClr val="E2F0D9"/>
                </a:solidFill>
                <a:effectLst/>
                <a:latin typeface="Radikal" pitchFamily="2" charset="0"/>
                <a:cs typeface="Calibri" panose="020F0502020204030204" pitchFamily="34" charset="0"/>
              </a:defRPr>
            </a:lvl1pPr>
          </a:lstStyle>
          <a:p>
            <a:r>
              <a:rPr lang="it-IT" dirty="0"/>
              <a:t>dei Giovani Commercialisti le «economie di specializzazione» sono più importanti delle economie di scala e vengono prima delle economie di rete. </a:t>
            </a:r>
          </a:p>
        </p:txBody>
      </p:sp>
      <p:sp>
        <p:nvSpPr>
          <p:cNvPr id="8" name="CasellaDiTesto 7">
            <a:extLst>
              <a:ext uri="{FF2B5EF4-FFF2-40B4-BE49-F238E27FC236}">
                <a16:creationId xmlns:a16="http://schemas.microsoft.com/office/drawing/2014/main" id="{DA403D5B-E4C9-114A-FF01-23EF7EBAF4EB}"/>
              </a:ext>
            </a:extLst>
          </p:cNvPr>
          <p:cNvSpPr txBox="1"/>
          <p:nvPr/>
        </p:nvSpPr>
        <p:spPr>
          <a:xfrm>
            <a:off x="271604" y="4353584"/>
            <a:ext cx="3096285" cy="769441"/>
          </a:xfrm>
          <a:prstGeom prst="rect">
            <a:avLst/>
          </a:prstGeom>
          <a:noFill/>
        </p:spPr>
        <p:txBody>
          <a:bodyPr wrap="square">
            <a:spAutoFit/>
          </a:bodyPr>
          <a:lstStyle/>
          <a:p>
            <a:r>
              <a:rPr lang="it-IT" i="0" dirty="0">
                <a:solidFill>
                  <a:srgbClr val="F7C37A"/>
                </a:solidFill>
                <a:effectLst/>
                <a:latin typeface="Radikal" pitchFamily="2" charset="0"/>
                <a:cs typeface="Calibri" panose="020F0502020204030204" pitchFamily="34" charset="0"/>
              </a:rPr>
              <a:t>Per il </a:t>
            </a:r>
            <a:r>
              <a:rPr lang="it-IT" sz="4400" dirty="0">
                <a:solidFill>
                  <a:srgbClr val="F7C37A"/>
                </a:solidFill>
                <a:latin typeface="Radikal" pitchFamily="2" charset="0"/>
                <a:cs typeface="Calibri" panose="020F0502020204030204" pitchFamily="34" charset="0"/>
              </a:rPr>
              <a:t>39</a:t>
            </a:r>
            <a:r>
              <a:rPr lang="it-IT" sz="4400" i="0" dirty="0">
                <a:solidFill>
                  <a:srgbClr val="F7C37A"/>
                </a:solidFill>
                <a:effectLst/>
                <a:latin typeface="Radikal" pitchFamily="2" charset="0"/>
                <a:cs typeface="Calibri" panose="020F0502020204030204" pitchFamily="34" charset="0"/>
              </a:rPr>
              <a:t>% </a:t>
            </a:r>
            <a:endParaRPr lang="it-IT" sz="3600" dirty="0">
              <a:solidFill>
                <a:srgbClr val="F7C37A"/>
              </a:solidFill>
            </a:endParaRPr>
          </a:p>
        </p:txBody>
      </p:sp>
      <p:pic>
        <p:nvPicPr>
          <p:cNvPr id="9" name="Elemento grafico 8">
            <a:extLst>
              <a:ext uri="{FF2B5EF4-FFF2-40B4-BE49-F238E27FC236}">
                <a16:creationId xmlns:a16="http://schemas.microsoft.com/office/drawing/2014/main" id="{9F05CEE9-6C17-07FF-803B-9B019F65C8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824" y="5089828"/>
            <a:ext cx="3438525" cy="76200"/>
          </a:xfrm>
          <a:prstGeom prst="rect">
            <a:avLst/>
          </a:prstGeom>
        </p:spPr>
      </p:pic>
      <p:sp>
        <p:nvSpPr>
          <p:cNvPr id="14" name="CasellaDiTesto 13">
            <a:extLst>
              <a:ext uri="{FF2B5EF4-FFF2-40B4-BE49-F238E27FC236}">
                <a16:creationId xmlns:a16="http://schemas.microsoft.com/office/drawing/2014/main" id="{E6108D7A-6208-7171-8E5A-910DF8BD9D64}"/>
              </a:ext>
            </a:extLst>
          </p:cNvPr>
          <p:cNvSpPr txBox="1"/>
          <p:nvPr/>
        </p:nvSpPr>
        <p:spPr>
          <a:xfrm>
            <a:off x="4439339" y="6053291"/>
            <a:ext cx="5714754" cy="646331"/>
          </a:xfrm>
          <a:prstGeom prst="rect">
            <a:avLst/>
          </a:prstGeom>
          <a:noFill/>
        </p:spPr>
        <p:txBody>
          <a:bodyPr wrap="square" rtlCol="0">
            <a:spAutoFit/>
          </a:bodyPr>
          <a:lstStyle>
            <a:defPPr>
              <a:defRPr lang="it-IT"/>
            </a:defPPr>
            <a:lvl1pPr>
              <a:spcAft>
                <a:spcPts val="1200"/>
              </a:spcAft>
              <a:defRPr i="0">
                <a:solidFill>
                  <a:srgbClr val="1B76BC"/>
                </a:solidFill>
                <a:effectLst/>
                <a:latin typeface="Radikal" pitchFamily="2" charset="0"/>
                <a:cs typeface="Calibri" panose="020F0502020204030204" pitchFamily="34" charset="0"/>
              </a:defRPr>
            </a:lvl1pPr>
          </a:lstStyle>
          <a:p>
            <a:r>
              <a:rPr lang="it-IT" dirty="0"/>
              <a:t>dei Giovani Commercialisti ha espresso </a:t>
            </a:r>
            <a:br>
              <a:rPr lang="it-IT" dirty="0"/>
            </a:br>
            <a:r>
              <a:rPr lang="it-IT" dirty="0"/>
              <a:t>un alto grado di apprezzamento per la FPC. </a:t>
            </a:r>
          </a:p>
        </p:txBody>
      </p:sp>
      <p:sp>
        <p:nvSpPr>
          <p:cNvPr id="15" name="CasellaDiTesto 14">
            <a:extLst>
              <a:ext uri="{FF2B5EF4-FFF2-40B4-BE49-F238E27FC236}">
                <a16:creationId xmlns:a16="http://schemas.microsoft.com/office/drawing/2014/main" id="{950286C7-CE13-844C-C775-335F628D492F}"/>
              </a:ext>
            </a:extLst>
          </p:cNvPr>
          <p:cNvSpPr txBox="1"/>
          <p:nvPr/>
        </p:nvSpPr>
        <p:spPr>
          <a:xfrm>
            <a:off x="4439339" y="5192167"/>
            <a:ext cx="3096285" cy="769441"/>
          </a:xfrm>
          <a:prstGeom prst="rect">
            <a:avLst/>
          </a:prstGeom>
          <a:noFill/>
        </p:spPr>
        <p:txBody>
          <a:bodyPr wrap="square">
            <a:spAutoFit/>
          </a:bodyPr>
          <a:lstStyle/>
          <a:p>
            <a:r>
              <a:rPr lang="it-IT" i="0" dirty="0">
                <a:solidFill>
                  <a:srgbClr val="1B76BC"/>
                </a:solidFill>
                <a:effectLst/>
                <a:latin typeface="Radikal" pitchFamily="2" charset="0"/>
                <a:cs typeface="Calibri" panose="020F0502020204030204" pitchFamily="34" charset="0"/>
              </a:rPr>
              <a:t>Inoltre il </a:t>
            </a:r>
            <a:r>
              <a:rPr lang="it-IT" sz="4400" dirty="0">
                <a:solidFill>
                  <a:srgbClr val="1B76BC"/>
                </a:solidFill>
                <a:latin typeface="Radikal" pitchFamily="2" charset="0"/>
                <a:cs typeface="Calibri" panose="020F0502020204030204" pitchFamily="34" charset="0"/>
              </a:rPr>
              <a:t>66</a:t>
            </a:r>
            <a:r>
              <a:rPr lang="it-IT" sz="4400" i="0" dirty="0">
                <a:solidFill>
                  <a:srgbClr val="1B76BC"/>
                </a:solidFill>
                <a:effectLst/>
                <a:latin typeface="Radikal" pitchFamily="2" charset="0"/>
                <a:cs typeface="Calibri" panose="020F0502020204030204" pitchFamily="34" charset="0"/>
              </a:rPr>
              <a:t>% </a:t>
            </a:r>
            <a:endParaRPr lang="it-IT" sz="3600" dirty="0">
              <a:solidFill>
                <a:srgbClr val="1B76BC"/>
              </a:solidFill>
            </a:endParaRPr>
          </a:p>
        </p:txBody>
      </p:sp>
      <p:pic>
        <p:nvPicPr>
          <p:cNvPr id="18" name="Elemento grafico 17">
            <a:extLst>
              <a:ext uri="{FF2B5EF4-FFF2-40B4-BE49-F238E27FC236}">
                <a16:creationId xmlns:a16="http://schemas.microsoft.com/office/drawing/2014/main" id="{1BE256E0-F3AF-2A50-87D6-746AF95848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49761" y="5917778"/>
            <a:ext cx="4810125" cy="76200"/>
          </a:xfrm>
          <a:prstGeom prst="rect">
            <a:avLst/>
          </a:prstGeom>
        </p:spPr>
      </p:pic>
    </p:spTree>
    <p:extLst>
      <p:ext uri="{BB962C8B-B14F-4D97-AF65-F5344CB8AC3E}">
        <p14:creationId xmlns:p14="http://schemas.microsoft.com/office/powerpoint/2010/main" val="39471415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507</TotalTime>
  <Words>1352</Words>
  <Application>Microsoft Office PowerPoint</Application>
  <PresentationFormat>Widescreen</PresentationFormat>
  <Paragraphs>91</Paragraphs>
  <Slides>11</Slides>
  <Notes>2</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11</vt:i4>
      </vt:variant>
    </vt:vector>
  </HeadingPairs>
  <TitlesOfParts>
    <vt:vector size="20" baseType="lpstr">
      <vt:lpstr>Aptos</vt:lpstr>
      <vt:lpstr>Arial</vt:lpstr>
      <vt:lpstr>Calibri</vt:lpstr>
      <vt:lpstr>Radikal</vt:lpstr>
      <vt:lpstr>RadikalW01-Medium</vt:lpstr>
      <vt:lpstr>RadikalW01-Regular</vt:lpstr>
      <vt:lpstr>Tema di Office</vt:lpstr>
      <vt:lpstr>1_Tema di Office</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Lo Piccolo</dc:creator>
  <cp:lastModifiedBy>Tommaso Di Nardo</cp:lastModifiedBy>
  <cp:revision>43</cp:revision>
  <cp:lastPrinted>2024-10-10T17:08:19Z</cp:lastPrinted>
  <dcterms:created xsi:type="dcterms:W3CDTF">2024-10-04T13:53:38Z</dcterms:created>
  <dcterms:modified xsi:type="dcterms:W3CDTF">2024-10-18T07:19:39Z</dcterms:modified>
</cp:coreProperties>
</file>