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8" r:id="rId2"/>
    <p:sldMasterId id="2147483651" r:id="rId3"/>
  </p:sldMasterIdLst>
  <p:notesMasterIdLst>
    <p:notesMasterId r:id="rId34"/>
  </p:notesMasterIdLst>
  <p:sldIdLst>
    <p:sldId id="256" r:id="rId4"/>
    <p:sldId id="602" r:id="rId5"/>
    <p:sldId id="271" r:id="rId6"/>
    <p:sldId id="1338" r:id="rId7"/>
    <p:sldId id="1360" r:id="rId8"/>
    <p:sldId id="1366" r:id="rId9"/>
    <p:sldId id="1361" r:id="rId10"/>
    <p:sldId id="262" r:id="rId11"/>
    <p:sldId id="1367" r:id="rId12"/>
    <p:sldId id="1362" r:id="rId13"/>
    <p:sldId id="1383" r:id="rId14"/>
    <p:sldId id="1382" r:id="rId15"/>
    <p:sldId id="1375" r:id="rId16"/>
    <p:sldId id="266" r:id="rId17"/>
    <p:sldId id="1372" r:id="rId18"/>
    <p:sldId id="1339" r:id="rId19"/>
    <p:sldId id="1376" r:id="rId20"/>
    <p:sldId id="1364" r:id="rId21"/>
    <p:sldId id="1374" r:id="rId22"/>
    <p:sldId id="1365" r:id="rId23"/>
    <p:sldId id="1377" r:id="rId24"/>
    <p:sldId id="1368" r:id="rId25"/>
    <p:sldId id="1369" r:id="rId26"/>
    <p:sldId id="1373" r:id="rId27"/>
    <p:sldId id="1381" r:id="rId28"/>
    <p:sldId id="1371" r:id="rId29"/>
    <p:sldId id="268" r:id="rId30"/>
    <p:sldId id="269" r:id="rId31"/>
    <p:sldId id="270" r:id="rId32"/>
    <p:sldId id="258" r:id="rId3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Abagnale - Santacroce &amp; Partners" initials="AA-S&amp;P" lastIdx="1" clrIdx="0">
    <p:extLst>
      <p:ext uri="{19B8F6BF-5375-455C-9EA6-DF929625EA0E}">
        <p15:presenceInfo xmlns:p15="http://schemas.microsoft.com/office/powerpoint/2012/main" userId="S::a.abagnale@studiosantacroce.eu::17fb91b5-69f4-4333-b2cf-e0842b9626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6"/>
    <a:srgbClr val="BB0F1B"/>
    <a:srgbClr val="FFF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94830" autoAdjust="0"/>
  </p:normalViewPr>
  <p:slideViewPr>
    <p:cSldViewPr snapToGrid="0">
      <p:cViewPr varScale="1">
        <p:scale>
          <a:sx n="109" d="100"/>
          <a:sy n="109" d="100"/>
        </p:scale>
        <p:origin x="1044" y="96"/>
      </p:cViewPr>
      <p:guideLst/>
    </p:cSldViewPr>
  </p:slideViewPr>
  <p:outlineViewPr>
    <p:cViewPr>
      <p:scale>
        <a:sx n="33" d="100"/>
        <a:sy n="33" d="100"/>
      </p:scale>
      <p:origin x="0" y="-134"/>
    </p:cViewPr>
  </p:outlineViewPr>
  <p:notesTextViewPr>
    <p:cViewPr>
      <p:scale>
        <a:sx n="1" d="1"/>
        <a:sy n="1" d="1"/>
      </p:scale>
      <p:origin x="0" y="0"/>
    </p:cViewPr>
  </p:notesTextViewPr>
  <p:sorterViewPr>
    <p:cViewPr>
      <p:scale>
        <a:sx n="122" d="100"/>
        <a:sy n="12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D994358-17E7-4B49-AE69-6C3166095347}" type="datetimeFigureOut">
              <a:rPr lang="it-IT" smtClean="0"/>
              <a:t>24/09/2024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6D4160F-5E28-4E0C-9152-2924668CD7DD}" type="slidenum">
              <a:rPr lang="it-IT" smtClean="0"/>
              <a:t>‹N›</a:t>
            </a:fld>
            <a:endParaRPr lang="it-IT"/>
          </a:p>
        </p:txBody>
      </p:sp>
    </p:spTree>
    <p:extLst>
      <p:ext uri="{BB962C8B-B14F-4D97-AF65-F5344CB8AC3E}">
        <p14:creationId xmlns:p14="http://schemas.microsoft.com/office/powerpoint/2010/main" val="467019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4</a:t>
            </a:fld>
            <a:endParaRPr lang="it-IT"/>
          </a:p>
        </p:txBody>
      </p:sp>
    </p:spTree>
    <p:extLst>
      <p:ext uri="{BB962C8B-B14F-4D97-AF65-F5344CB8AC3E}">
        <p14:creationId xmlns:p14="http://schemas.microsoft.com/office/powerpoint/2010/main" val="4150066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21</a:t>
            </a:fld>
            <a:endParaRPr lang="it-IT"/>
          </a:p>
        </p:txBody>
      </p:sp>
    </p:spTree>
    <p:extLst>
      <p:ext uri="{BB962C8B-B14F-4D97-AF65-F5344CB8AC3E}">
        <p14:creationId xmlns:p14="http://schemas.microsoft.com/office/powerpoint/2010/main" val="908413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25</a:t>
            </a:fld>
            <a:endParaRPr lang="it-IT"/>
          </a:p>
        </p:txBody>
      </p:sp>
    </p:spTree>
    <p:extLst>
      <p:ext uri="{BB962C8B-B14F-4D97-AF65-F5344CB8AC3E}">
        <p14:creationId xmlns:p14="http://schemas.microsoft.com/office/powerpoint/2010/main" val="1735246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26</a:t>
            </a:fld>
            <a:endParaRPr lang="it-IT"/>
          </a:p>
        </p:txBody>
      </p:sp>
    </p:spTree>
    <p:extLst>
      <p:ext uri="{BB962C8B-B14F-4D97-AF65-F5344CB8AC3E}">
        <p14:creationId xmlns:p14="http://schemas.microsoft.com/office/powerpoint/2010/main" val="3762637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5</a:t>
            </a:fld>
            <a:endParaRPr lang="it-IT"/>
          </a:p>
        </p:txBody>
      </p:sp>
    </p:spTree>
    <p:extLst>
      <p:ext uri="{BB962C8B-B14F-4D97-AF65-F5344CB8AC3E}">
        <p14:creationId xmlns:p14="http://schemas.microsoft.com/office/powerpoint/2010/main" val="434403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7</a:t>
            </a:fld>
            <a:endParaRPr lang="it-IT"/>
          </a:p>
        </p:txBody>
      </p:sp>
    </p:spTree>
    <p:extLst>
      <p:ext uri="{BB962C8B-B14F-4D97-AF65-F5344CB8AC3E}">
        <p14:creationId xmlns:p14="http://schemas.microsoft.com/office/powerpoint/2010/main" val="59076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6D4160F-5E28-4E0C-9152-2924668CD7DD}" type="slidenum">
              <a:rPr lang="it-IT" smtClean="0"/>
              <a:t>9</a:t>
            </a:fld>
            <a:endParaRPr lang="it-IT"/>
          </a:p>
        </p:txBody>
      </p:sp>
    </p:spTree>
    <p:extLst>
      <p:ext uri="{BB962C8B-B14F-4D97-AF65-F5344CB8AC3E}">
        <p14:creationId xmlns:p14="http://schemas.microsoft.com/office/powerpoint/2010/main" val="3772792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12</a:t>
            </a:fld>
            <a:endParaRPr lang="it-IT"/>
          </a:p>
        </p:txBody>
      </p:sp>
    </p:spTree>
    <p:extLst>
      <p:ext uri="{BB962C8B-B14F-4D97-AF65-F5344CB8AC3E}">
        <p14:creationId xmlns:p14="http://schemas.microsoft.com/office/powerpoint/2010/main" val="12425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16</a:t>
            </a:fld>
            <a:endParaRPr lang="it-IT"/>
          </a:p>
        </p:txBody>
      </p:sp>
    </p:spTree>
    <p:extLst>
      <p:ext uri="{BB962C8B-B14F-4D97-AF65-F5344CB8AC3E}">
        <p14:creationId xmlns:p14="http://schemas.microsoft.com/office/powerpoint/2010/main" val="2431363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18</a:t>
            </a:fld>
            <a:endParaRPr lang="it-IT"/>
          </a:p>
        </p:txBody>
      </p:sp>
    </p:spTree>
    <p:extLst>
      <p:ext uri="{BB962C8B-B14F-4D97-AF65-F5344CB8AC3E}">
        <p14:creationId xmlns:p14="http://schemas.microsoft.com/office/powerpoint/2010/main" val="3505961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19</a:t>
            </a:fld>
            <a:endParaRPr lang="it-IT"/>
          </a:p>
        </p:txBody>
      </p:sp>
    </p:spTree>
    <p:extLst>
      <p:ext uri="{BB962C8B-B14F-4D97-AF65-F5344CB8AC3E}">
        <p14:creationId xmlns:p14="http://schemas.microsoft.com/office/powerpoint/2010/main" val="25324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583B-5515-BB68-D0FB-CE125A77B5B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07C4419-FF4F-3C53-B3D7-37EECA69417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4675876-23DA-BEA1-5FCD-6D882E98698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667A7B5-3F00-07B1-D5C5-FC135F7A515F}"/>
              </a:ext>
            </a:extLst>
          </p:cNvPr>
          <p:cNvSpPr>
            <a:spLocks noGrp="1"/>
          </p:cNvSpPr>
          <p:nvPr>
            <p:ph type="sldNum" sz="quarter" idx="5"/>
          </p:nvPr>
        </p:nvSpPr>
        <p:spPr/>
        <p:txBody>
          <a:bodyPr/>
          <a:lstStyle/>
          <a:p>
            <a:fld id="{26D4160F-5E28-4E0C-9152-2924668CD7DD}" type="slidenum">
              <a:rPr lang="it-IT" smtClean="0"/>
              <a:t>20</a:t>
            </a:fld>
            <a:endParaRPr lang="it-IT"/>
          </a:p>
        </p:txBody>
      </p:sp>
    </p:spTree>
    <p:extLst>
      <p:ext uri="{BB962C8B-B14F-4D97-AF65-F5344CB8AC3E}">
        <p14:creationId xmlns:p14="http://schemas.microsoft.com/office/powerpoint/2010/main" val="112779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2865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48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56183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41269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75857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598C01C0-EAD8-4F2F-B3D4-5D2708E468DA}"/>
              </a:ext>
            </a:extLst>
          </p:cNvPr>
          <p:cNvSpPr txBox="1"/>
          <p:nvPr userDrawn="1"/>
        </p:nvSpPr>
        <p:spPr>
          <a:xfrm>
            <a:off x="11534775" y="6521924"/>
            <a:ext cx="366073" cy="246221"/>
          </a:xfrm>
          <a:prstGeom prst="rect">
            <a:avLst/>
          </a:prstGeom>
          <a:noFill/>
        </p:spPr>
        <p:txBody>
          <a:bodyPr wrap="square" rtlCol="0">
            <a:spAutoFit/>
          </a:bodyPr>
          <a:lstStyle/>
          <a:p>
            <a:pPr algn="ctr"/>
            <a:fld id="{A0E6F34A-A3B7-4ACE-BD8C-BA8899496CB0}" type="slidenum">
              <a:rPr lang="it-IT" sz="1000" b="0" smtClean="0">
                <a:solidFill>
                  <a:srgbClr val="585856"/>
                </a:solidFill>
                <a:latin typeface="Lato" panose="020F0502020204030203" pitchFamily="34" charset="0"/>
              </a:rPr>
              <a:pPr algn="ctr"/>
              <a:t>‹N›</a:t>
            </a:fld>
            <a:endParaRPr lang="it-IT" sz="1000" b="0" dirty="0">
              <a:solidFill>
                <a:srgbClr val="585856"/>
              </a:solidFill>
              <a:latin typeface="Lato" panose="020F0502020204030203" pitchFamily="34" charset="0"/>
            </a:endParaRPr>
          </a:p>
        </p:txBody>
      </p:sp>
    </p:spTree>
    <p:extLst>
      <p:ext uri="{BB962C8B-B14F-4D97-AF65-F5344CB8AC3E}">
        <p14:creationId xmlns:p14="http://schemas.microsoft.com/office/powerpoint/2010/main" val="403104698"/>
      </p:ext>
    </p:extLst>
  </p:cSld>
  <p:clrMap bg1="lt1" tx1="dk1" bg2="lt2" tx2="dk2" accent1="accent1" accent2="accent2" accent3="accent3" accent4="accent4" accent5="accent5" accent6="accent6" hlink="hlink" folHlink="folHlink"/>
  <p:sldLayoutIdLst>
    <p:sldLayoutId id="2147483649" r:id="rId1"/>
    <p:sldLayoutId id="214748365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A629388-0AF7-4555-BF6C-058FCCC2B4B1}"/>
              </a:ext>
            </a:extLst>
          </p:cNvPr>
          <p:cNvSpPr txBox="1"/>
          <p:nvPr userDrawn="1"/>
        </p:nvSpPr>
        <p:spPr>
          <a:xfrm>
            <a:off x="390525" y="5793886"/>
            <a:ext cx="494347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dirty="0">
                <a:solidFill>
                  <a:schemeClr val="bg1"/>
                </a:solidFill>
                <a:latin typeface="Lato Light" panose="020F0302020204030203" pitchFamily="34" charset="0"/>
              </a:rPr>
              <a:t>ROMA</a:t>
            </a:r>
          </a:p>
          <a:p>
            <a:pPr algn="ctr"/>
            <a:r>
              <a:rPr lang="it-IT" sz="1200" dirty="0">
                <a:solidFill>
                  <a:schemeClr val="bg1"/>
                </a:solidFill>
                <a:latin typeface="Lato Light" panose="020F0302020204030203" pitchFamily="34" charset="0"/>
              </a:rPr>
              <a:t>Via Giambattista Vico, 22</a:t>
            </a:r>
          </a:p>
        </p:txBody>
      </p:sp>
      <p:sp>
        <p:nvSpPr>
          <p:cNvPr id="4" name="CasellaDiTesto 3">
            <a:extLst>
              <a:ext uri="{FF2B5EF4-FFF2-40B4-BE49-F238E27FC236}">
                <a16:creationId xmlns:a16="http://schemas.microsoft.com/office/drawing/2014/main" id="{F1252341-2FFD-4357-806F-C41BF9EC5A62}"/>
              </a:ext>
            </a:extLst>
          </p:cNvPr>
          <p:cNvSpPr txBox="1"/>
          <p:nvPr userDrawn="1"/>
        </p:nvSpPr>
        <p:spPr>
          <a:xfrm>
            <a:off x="6767262" y="5793886"/>
            <a:ext cx="494347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dirty="0">
                <a:solidFill>
                  <a:schemeClr val="bg1"/>
                </a:solidFill>
                <a:latin typeface="Lato Light" panose="020F0302020204030203" pitchFamily="34" charset="0"/>
              </a:rPr>
              <a:t>MILANO</a:t>
            </a:r>
          </a:p>
          <a:p>
            <a:pPr algn="ctr"/>
            <a:r>
              <a:rPr lang="it-IT" sz="1200" dirty="0">
                <a:solidFill>
                  <a:schemeClr val="bg1"/>
                </a:solidFill>
                <a:latin typeface="Lato Light" panose="020F0302020204030203" pitchFamily="34" charset="0"/>
              </a:rPr>
              <a:t>Via di San Vittore al Teatro, 3</a:t>
            </a:r>
          </a:p>
        </p:txBody>
      </p:sp>
      <p:sp>
        <p:nvSpPr>
          <p:cNvPr id="5" name="CasellaDiTesto 4">
            <a:extLst>
              <a:ext uri="{FF2B5EF4-FFF2-40B4-BE49-F238E27FC236}">
                <a16:creationId xmlns:a16="http://schemas.microsoft.com/office/drawing/2014/main" id="{74EE0D03-8435-4F3A-BCC1-92600318CBD3}"/>
              </a:ext>
            </a:extLst>
          </p:cNvPr>
          <p:cNvSpPr txBox="1"/>
          <p:nvPr userDrawn="1"/>
        </p:nvSpPr>
        <p:spPr>
          <a:xfrm>
            <a:off x="3624263" y="5793886"/>
            <a:ext cx="4943475" cy="461665"/>
          </a:xfrm>
          <a:prstGeom prst="rect">
            <a:avLst/>
          </a:prstGeom>
          <a:noFill/>
        </p:spPr>
        <p:txBody>
          <a:bodyPr wrap="square" rtlCol="0">
            <a:spAutoFit/>
          </a:bodyPr>
          <a:lstStyle/>
          <a:p>
            <a:pPr algn="ctr"/>
            <a:r>
              <a:rPr lang="it-IT" sz="1200" dirty="0">
                <a:solidFill>
                  <a:schemeClr val="bg1"/>
                </a:solidFill>
                <a:latin typeface="Lato Light" panose="020F0302020204030203" pitchFamily="34" charset="0"/>
              </a:rPr>
              <a:t>segreteria@studiosantacroce.eu</a:t>
            </a:r>
            <a:br>
              <a:rPr lang="it-IT" sz="1200" dirty="0">
                <a:solidFill>
                  <a:schemeClr val="bg1"/>
                </a:solidFill>
                <a:latin typeface="Lato Light" panose="020F0302020204030203" pitchFamily="34" charset="0"/>
              </a:rPr>
            </a:br>
            <a:r>
              <a:rPr lang="it-IT" sz="1200" dirty="0">
                <a:solidFill>
                  <a:schemeClr val="bg1"/>
                </a:solidFill>
                <a:latin typeface="Lato Light" panose="020F0302020204030203" pitchFamily="34" charset="0"/>
              </a:rPr>
              <a:t>www.studiosantacroce.eu</a:t>
            </a:r>
          </a:p>
        </p:txBody>
      </p:sp>
    </p:spTree>
    <p:extLst>
      <p:ext uri="{BB962C8B-B14F-4D97-AF65-F5344CB8AC3E}">
        <p14:creationId xmlns:p14="http://schemas.microsoft.com/office/powerpoint/2010/main" val="1582625170"/>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58105CB-4D9E-455A-8FAF-0F4AFBD72F48}"/>
              </a:ext>
            </a:extLst>
          </p:cNvPr>
          <p:cNvSpPr txBox="1"/>
          <p:nvPr/>
        </p:nvSpPr>
        <p:spPr>
          <a:xfrm>
            <a:off x="898428" y="5359606"/>
            <a:ext cx="6515101" cy="584775"/>
          </a:xfrm>
          <a:prstGeom prst="rect">
            <a:avLst/>
          </a:prstGeom>
          <a:noFill/>
        </p:spPr>
        <p:txBody>
          <a:bodyPr wrap="square" rtlCol="0">
            <a:spAutoFit/>
          </a:bodyPr>
          <a:lstStyle/>
          <a:p>
            <a:pPr algn="ctr"/>
            <a:r>
              <a:rPr lang="it-IT" sz="3200" dirty="0">
                <a:solidFill>
                  <a:srgbClr val="C00000"/>
                </a:solidFill>
                <a:latin typeface="Lato" panose="020F0502020204030203" pitchFamily="34" charset="0"/>
                <a:ea typeface="Noto Serif SC" panose="02020400000000000000" pitchFamily="18" charset="-128"/>
              </a:rPr>
              <a:t>  </a:t>
            </a:r>
            <a:r>
              <a:rPr lang="it-IT" sz="3200" dirty="0">
                <a:solidFill>
                  <a:schemeClr val="bg2"/>
                </a:solidFill>
                <a:latin typeface="Lato" panose="020F0502020204030203" pitchFamily="34" charset="0"/>
                <a:ea typeface="Noto Serif SC" panose="02020400000000000000" pitchFamily="18" charset="-128"/>
              </a:rPr>
              <a:t>prof. avv. Benedetto Santacroce  </a:t>
            </a:r>
          </a:p>
        </p:txBody>
      </p:sp>
      <p:sp>
        <p:nvSpPr>
          <p:cNvPr id="3" name="CasellaDiTesto 2">
            <a:extLst>
              <a:ext uri="{FF2B5EF4-FFF2-40B4-BE49-F238E27FC236}">
                <a16:creationId xmlns:a16="http://schemas.microsoft.com/office/drawing/2014/main" id="{1AEAFCE5-671A-FDF7-63AA-94119A933CE8}"/>
              </a:ext>
            </a:extLst>
          </p:cNvPr>
          <p:cNvSpPr txBox="1"/>
          <p:nvPr/>
        </p:nvSpPr>
        <p:spPr>
          <a:xfrm>
            <a:off x="423379" y="1698671"/>
            <a:ext cx="6407929" cy="2062103"/>
          </a:xfrm>
          <a:prstGeom prst="rect">
            <a:avLst/>
          </a:prstGeom>
          <a:noFill/>
        </p:spPr>
        <p:txBody>
          <a:bodyPr wrap="square" rtlCol="0">
            <a:spAutoFit/>
          </a:bodyPr>
          <a:lstStyle/>
          <a:p>
            <a:pPr algn="just"/>
            <a:r>
              <a:rPr lang="it-IT" sz="3200" b="1" dirty="0">
                <a:solidFill>
                  <a:schemeClr val="bg1">
                    <a:lumMod val="75000"/>
                  </a:schemeClr>
                </a:solidFill>
                <a:latin typeface="Lato" panose="020F0502020204030203" pitchFamily="34" charset="0"/>
                <a:ea typeface="Noto Serif SC" panose="02020400000000000000" pitchFamily="18" charset="-128"/>
              </a:rPr>
              <a:t>I contratti di compravendita internazionale: profili da considerare per rendere sicuri gli scambi con l’estero </a:t>
            </a:r>
          </a:p>
        </p:txBody>
      </p:sp>
      <p:sp>
        <p:nvSpPr>
          <p:cNvPr id="4" name="CasellaDiTesto 3">
            <a:extLst>
              <a:ext uri="{FF2B5EF4-FFF2-40B4-BE49-F238E27FC236}">
                <a16:creationId xmlns:a16="http://schemas.microsoft.com/office/drawing/2014/main" id="{995800CF-2BBE-223E-3A0C-B4CCE0B2EB57}"/>
              </a:ext>
            </a:extLst>
          </p:cNvPr>
          <p:cNvSpPr txBox="1"/>
          <p:nvPr/>
        </p:nvSpPr>
        <p:spPr>
          <a:xfrm>
            <a:off x="253138" y="494412"/>
            <a:ext cx="6798435" cy="369332"/>
          </a:xfrm>
          <a:prstGeom prst="rect">
            <a:avLst/>
          </a:prstGeom>
          <a:noFill/>
        </p:spPr>
        <p:txBody>
          <a:bodyPr wrap="square" rtlCol="0">
            <a:spAutoFit/>
          </a:bodyPr>
          <a:lstStyle/>
          <a:p>
            <a:r>
              <a:rPr lang="it-IT" i="1" dirty="0">
                <a:solidFill>
                  <a:schemeClr val="bg1"/>
                </a:solidFill>
                <a:latin typeface="Lato" panose="020F0502020204030203" pitchFamily="34" charset="0"/>
                <a:ea typeface="Lato" panose="020F0502020204030203" pitchFamily="34" charset="0"/>
                <a:cs typeface="Lato" panose="020F0502020204030203" pitchFamily="34" charset="0"/>
              </a:rPr>
              <a:t>Caserta – 18 settembre 2024</a:t>
            </a:r>
          </a:p>
        </p:txBody>
      </p:sp>
    </p:spTree>
    <p:extLst>
      <p:ext uri="{BB962C8B-B14F-4D97-AF65-F5344CB8AC3E}">
        <p14:creationId xmlns:p14="http://schemas.microsoft.com/office/powerpoint/2010/main" val="2675695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B9D4001-1C6B-4E8C-AEE1-BD4AC1BA7D4C}"/>
              </a:ext>
            </a:extLst>
          </p:cNvPr>
          <p:cNvSpPr/>
          <p:nvPr/>
        </p:nvSpPr>
        <p:spPr>
          <a:xfrm>
            <a:off x="281354" y="448408"/>
            <a:ext cx="8862646" cy="5816977"/>
          </a:xfrm>
          <a:prstGeom prst="rect">
            <a:avLst/>
          </a:prstGeom>
        </p:spPr>
        <p:txBody>
          <a:bodyPr wrap="square">
            <a:spAutoFit/>
          </a:bodyPr>
          <a:lstStyle/>
          <a:p>
            <a:pPr lvl="0"/>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pPr lvl="0"/>
            <a:r>
              <a:rPr lang="it-IT" sz="2000" b="1" dirty="0">
                <a:solidFill>
                  <a:prstClr val="black"/>
                </a:solidFill>
                <a:latin typeface="Lato" panose="020F0502020204030203" pitchFamily="34" charset="0"/>
                <a:ea typeface="Noto Serif SC" panose="02020400000000000000" pitchFamily="18" charset="-128"/>
              </a:rPr>
              <a:t>L’oggetto del contratto e la destinazione del bene</a:t>
            </a: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p:txBody>
      </p:sp>
      <p:sp>
        <p:nvSpPr>
          <p:cNvPr id="3" name="CasellaDiTesto 2">
            <a:extLst>
              <a:ext uri="{FF2B5EF4-FFF2-40B4-BE49-F238E27FC236}">
                <a16:creationId xmlns:a16="http://schemas.microsoft.com/office/drawing/2014/main" id="{B7DD15F6-5E0F-4288-AA2A-8E6207211716}"/>
              </a:ext>
            </a:extLst>
          </p:cNvPr>
          <p:cNvSpPr txBox="1"/>
          <p:nvPr/>
        </p:nvSpPr>
        <p:spPr>
          <a:xfrm>
            <a:off x="148350" y="2219026"/>
            <a:ext cx="2895603" cy="950919"/>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Art. 2 della Convenzione di Vienna</a:t>
            </a:r>
          </a:p>
        </p:txBody>
      </p:sp>
      <p:sp>
        <p:nvSpPr>
          <p:cNvPr id="5" name="Freccia in giù 4">
            <a:extLst>
              <a:ext uri="{FF2B5EF4-FFF2-40B4-BE49-F238E27FC236}">
                <a16:creationId xmlns:a16="http://schemas.microsoft.com/office/drawing/2014/main" id="{83B014D0-0905-4A99-845C-A4EF294AEF0D}"/>
              </a:ext>
            </a:extLst>
          </p:cNvPr>
          <p:cNvSpPr/>
          <p:nvPr/>
        </p:nvSpPr>
        <p:spPr>
          <a:xfrm rot="16200000">
            <a:off x="3258137" y="2419568"/>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60530C32-EB95-4933-988A-CF849DADD36B}"/>
              </a:ext>
            </a:extLst>
          </p:cNvPr>
          <p:cNvSpPr txBox="1"/>
          <p:nvPr/>
        </p:nvSpPr>
        <p:spPr>
          <a:xfrm>
            <a:off x="3875905" y="2203634"/>
            <a:ext cx="8167745" cy="950918"/>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400" dirty="0">
                <a:solidFill>
                  <a:schemeClr val="bg1"/>
                </a:solidFill>
                <a:latin typeface="Lato" panose="020F0502020204030203" pitchFamily="34" charset="0"/>
                <a:ea typeface="Noto Serif SC" panose="02020400000000000000" pitchFamily="18" charset="-128"/>
              </a:rPr>
              <a:t>La Convenzione non disciplina le vendite: a) di merci acquistate per uso personale, familiare o domestico; b) all’asta; c) su pignoramento o effettuate  in qualsiasi altro modo per ordine del giudice; d) di valori mobiliari, effetti commerciali e valute; e) di navi, battelli, aliscafi o aeronavi; f) di elettricità</a:t>
            </a:r>
          </a:p>
        </p:txBody>
      </p:sp>
      <p:sp>
        <p:nvSpPr>
          <p:cNvPr id="9" name="CasellaDiTesto 8">
            <a:extLst>
              <a:ext uri="{FF2B5EF4-FFF2-40B4-BE49-F238E27FC236}">
                <a16:creationId xmlns:a16="http://schemas.microsoft.com/office/drawing/2014/main" id="{62EBF17E-672F-4C81-B146-07CA4E1D37D9}"/>
              </a:ext>
            </a:extLst>
          </p:cNvPr>
          <p:cNvSpPr txBox="1"/>
          <p:nvPr/>
        </p:nvSpPr>
        <p:spPr>
          <a:xfrm>
            <a:off x="328247" y="4108282"/>
            <a:ext cx="11582399" cy="747346"/>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ctr">
              <a:spcBef>
                <a:spcPts val="1200"/>
              </a:spcBef>
            </a:pPr>
            <a:r>
              <a:rPr lang="it-IT" sz="1600" dirty="0">
                <a:latin typeface="Lato" panose="020F0502020204030203" pitchFamily="34" charset="0"/>
                <a:ea typeface="Noto Serif SC" panose="02020400000000000000" pitchFamily="18" charset="-128"/>
              </a:rPr>
              <a:t>Ciò posto, ricade nell’ambito di applicazione della Convenzione ed è allora possibile vendere/acquistare qualsiasi (altro) tipo di merce verso un qualsiasi Stato extra-UE</a:t>
            </a:r>
          </a:p>
        </p:txBody>
      </p:sp>
    </p:spTree>
    <p:extLst>
      <p:ext uri="{BB962C8B-B14F-4D97-AF65-F5344CB8AC3E}">
        <p14:creationId xmlns:p14="http://schemas.microsoft.com/office/powerpoint/2010/main" val="4142447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CD02422-A8D9-B546-5AC2-61EDDBCCFCBA}"/>
              </a:ext>
            </a:extLst>
          </p:cNvPr>
          <p:cNvSpPr txBox="1"/>
          <p:nvPr/>
        </p:nvSpPr>
        <p:spPr>
          <a:xfrm>
            <a:off x="304800" y="675149"/>
            <a:ext cx="11582399" cy="5019069"/>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ctr">
              <a:spcBef>
                <a:spcPts val="1200"/>
              </a:spcBef>
            </a:pPr>
            <a:r>
              <a:rPr lang="it-IT" b="1" dirty="0">
                <a:latin typeface="Lato" panose="020F0502020204030203"/>
                <a:ea typeface="Noto Serif SC" panose="02020400000000000000" pitchFamily="18" charset="-128"/>
              </a:rPr>
              <a:t>OGGETTO </a:t>
            </a:r>
            <a:r>
              <a:rPr lang="it-IT" b="1">
                <a:latin typeface="Lato" panose="020F0502020204030203"/>
                <a:ea typeface="Noto Serif SC" panose="02020400000000000000" pitchFamily="18" charset="-128"/>
              </a:rPr>
              <a:t>DEL CONTRATTO e DESTINAZIONE BENE</a:t>
            </a:r>
            <a:endParaRPr lang="it-IT" b="1" dirty="0">
              <a:latin typeface="Lato" panose="020F0502020204030203"/>
              <a:ea typeface="Noto Serif SC" panose="02020400000000000000" pitchFamily="18" charset="-128"/>
            </a:endParaRPr>
          </a:p>
          <a:p>
            <a:pPr algn="ctr">
              <a:spcBef>
                <a:spcPts val="1200"/>
              </a:spcBef>
            </a:pPr>
            <a:endParaRPr lang="it-IT" sz="1200" dirty="0">
              <a:latin typeface="Lato" panose="020F0502020204030203"/>
              <a:ea typeface="Noto Serif SC" panose="02020400000000000000" pitchFamily="18" charset="-128"/>
            </a:endParaRPr>
          </a:p>
          <a:p>
            <a:pPr algn="just">
              <a:spcBef>
                <a:spcPts val="1200"/>
              </a:spcBef>
            </a:pPr>
            <a:r>
              <a:rPr lang="it-IT" sz="1400" dirty="0">
                <a:latin typeface="Lato" panose="020F0502020204030203"/>
                <a:ea typeface="Noto Serif SC" panose="02020400000000000000" pitchFamily="18" charset="-128"/>
              </a:rPr>
              <a:t>Occorre prestare particolare attenzione </a:t>
            </a:r>
            <a:r>
              <a:rPr lang="it-IT" sz="1400" b="1" u="sng" dirty="0">
                <a:solidFill>
                  <a:srgbClr val="C00000"/>
                </a:solidFill>
                <a:latin typeface="Lato" panose="020F0502020204030203"/>
                <a:ea typeface="Noto Serif SC" panose="02020400000000000000" pitchFamily="18" charset="-128"/>
              </a:rPr>
              <a:t>all’oggetto del contratto</a:t>
            </a:r>
            <a:r>
              <a:rPr lang="it-IT" sz="1400" dirty="0">
                <a:latin typeface="Lato" panose="020F0502020204030203"/>
                <a:ea typeface="Noto Serif SC" panose="02020400000000000000" pitchFamily="18" charset="-128"/>
              </a:rPr>
              <a:t>. </a:t>
            </a:r>
          </a:p>
          <a:p>
            <a:pPr algn="just">
              <a:spcBef>
                <a:spcPts val="1200"/>
              </a:spcBef>
            </a:pPr>
            <a:r>
              <a:rPr lang="it-IT" sz="1400" dirty="0">
                <a:latin typeface="Lato" panose="020F0502020204030203"/>
                <a:ea typeface="Noto Serif SC" panose="02020400000000000000" pitchFamily="18" charset="-128"/>
              </a:rPr>
              <a:t>La nomenclatura e la classificazione della merce </a:t>
            </a:r>
            <a:r>
              <a:rPr lang="it-IT" sz="1400" b="1" u="sng" dirty="0">
                <a:solidFill>
                  <a:srgbClr val="C00000"/>
                </a:solidFill>
                <a:latin typeface="Lato" panose="020F0502020204030203"/>
                <a:ea typeface="Noto Serif SC" panose="02020400000000000000" pitchFamily="18" charset="-128"/>
              </a:rPr>
              <a:t>unitamente alla destinazione (diretta o mediata) </a:t>
            </a:r>
            <a:r>
              <a:rPr lang="it-IT" sz="1400" dirty="0">
                <a:latin typeface="Lato" panose="020F0502020204030203"/>
                <a:ea typeface="Noto Serif SC" panose="02020400000000000000" pitchFamily="18" charset="-128"/>
              </a:rPr>
              <a:t>della stessa incidono sulla legittimità del contratto stesso. Questo infatti deve essere inquadrato nell’ambito del contesto internazionale che impone una serie di obblighi e veti alle parti contraenti. </a:t>
            </a:r>
          </a:p>
          <a:p>
            <a:pPr algn="just">
              <a:spcBef>
                <a:spcPts val="1200"/>
              </a:spcBef>
            </a:pPr>
            <a:r>
              <a:rPr lang="it-IT" sz="1400" dirty="0">
                <a:latin typeface="Lato" panose="020F0502020204030203"/>
                <a:ea typeface="Noto Serif SC" panose="02020400000000000000" pitchFamily="18" charset="-128"/>
              </a:rPr>
              <a:t>Le cautele sono dunque riferite:</a:t>
            </a:r>
          </a:p>
          <a:p>
            <a:pPr marL="171450" indent="-171450" algn="just">
              <a:spcBef>
                <a:spcPts val="1200"/>
              </a:spcBef>
              <a:buFont typeface="Arial" panose="020B0604020202020204" pitchFamily="34" charset="0"/>
              <a:buChar char="•"/>
            </a:pPr>
            <a:r>
              <a:rPr lang="it-IT" sz="1400" dirty="0">
                <a:latin typeface="Lato" panose="020F0502020204030203"/>
                <a:ea typeface="Noto Serif SC" panose="02020400000000000000" pitchFamily="18" charset="-128"/>
              </a:rPr>
              <a:t>ai c.d. </a:t>
            </a:r>
            <a:r>
              <a:rPr lang="it-IT" sz="1400" b="1" u="sng" dirty="0">
                <a:solidFill>
                  <a:srgbClr val="C00000"/>
                </a:solidFill>
                <a:latin typeface="Lato" panose="020F0502020204030203"/>
                <a:ea typeface="Noto Serif SC" panose="02020400000000000000" pitchFamily="18" charset="-128"/>
              </a:rPr>
              <a:t>beni suscettibili di </a:t>
            </a:r>
            <a:r>
              <a:rPr lang="it-IT" sz="1400" b="1" i="1" u="sng" dirty="0">
                <a:solidFill>
                  <a:srgbClr val="C00000"/>
                </a:solidFill>
                <a:latin typeface="Lato" panose="020F0502020204030203"/>
                <a:ea typeface="Noto Serif SC" panose="02020400000000000000" pitchFamily="18" charset="-128"/>
              </a:rPr>
              <a:t>dual use</a:t>
            </a:r>
            <a:r>
              <a:rPr lang="it-IT" sz="1400" b="1" u="sng" dirty="0">
                <a:solidFill>
                  <a:srgbClr val="C00000"/>
                </a:solidFill>
                <a:latin typeface="Lato" panose="020F0502020204030203"/>
                <a:ea typeface="Noto Serif SC" panose="02020400000000000000" pitchFamily="18" charset="-128"/>
              </a:rPr>
              <a:t> </a:t>
            </a:r>
            <a:r>
              <a:rPr lang="it-IT" sz="1400" dirty="0">
                <a:latin typeface="Lato" panose="020F0502020204030203"/>
                <a:ea typeface="Noto Serif SC" panose="02020400000000000000" pitchFamily="18" charset="-128"/>
              </a:rPr>
              <a:t>(es. coltelli da cucina che possono essere un’arma bianca; componenti elettroniche che assemblate costituiscono droni o simili ecc..) </a:t>
            </a:r>
          </a:p>
          <a:p>
            <a:pPr marL="171450" indent="-171450" algn="just">
              <a:spcBef>
                <a:spcPts val="1200"/>
              </a:spcBef>
              <a:buFont typeface="Arial" panose="020B0604020202020204" pitchFamily="34" charset="0"/>
              <a:buChar char="•"/>
            </a:pPr>
            <a:r>
              <a:rPr lang="it-IT" sz="1400" dirty="0">
                <a:latin typeface="Lato" panose="020F0502020204030203"/>
                <a:ea typeface="Noto Serif SC" panose="02020400000000000000" pitchFamily="18" charset="-128"/>
              </a:rPr>
              <a:t>e a </a:t>
            </a:r>
            <a:r>
              <a:rPr lang="it-IT" sz="1400" b="1" u="sng" dirty="0">
                <a:solidFill>
                  <a:srgbClr val="C00000"/>
                </a:solidFill>
                <a:latin typeface="Lato" panose="020F0502020204030203"/>
                <a:ea typeface="Noto Serif SC" panose="02020400000000000000" pitchFamily="18" charset="-128"/>
              </a:rPr>
              <a:t>possibili triangolazioni </a:t>
            </a:r>
            <a:r>
              <a:rPr lang="it-IT" sz="1400" dirty="0">
                <a:latin typeface="Lato" panose="020F0502020204030203"/>
                <a:ea typeface="Noto Serif SC" panose="02020400000000000000" pitchFamily="18" charset="-128"/>
              </a:rPr>
              <a:t>(vendita a Paese extra-UE non soggetto a sanzioni, es. Kazakistan, da cui però poi il bene viene rivenduto in Russia). Il 14 pacchetto di sanzioni UE ha infatti previsto la responsabilità della casa madre anche per le vendite effettuate dalle proprie filiali</a:t>
            </a:r>
          </a:p>
          <a:p>
            <a:pPr algn="just">
              <a:spcBef>
                <a:spcPts val="1200"/>
              </a:spcBef>
            </a:pPr>
            <a:r>
              <a:rPr lang="it-IT" sz="1400" dirty="0">
                <a:latin typeface="Lato" panose="020F0502020204030203"/>
                <a:ea typeface="Noto Serif SC" panose="02020400000000000000" pitchFamily="18" charset="-128"/>
              </a:rPr>
              <a:t>In tema di </a:t>
            </a:r>
            <a:r>
              <a:rPr lang="it-IT" sz="1400" b="1" u="sng" dirty="0">
                <a:solidFill>
                  <a:srgbClr val="C00000"/>
                </a:solidFill>
                <a:latin typeface="Lato" panose="020F0502020204030203"/>
                <a:ea typeface="Noto Serif SC" panose="02020400000000000000" pitchFamily="18" charset="-128"/>
              </a:rPr>
              <a:t>responsabilità del venditore</a:t>
            </a:r>
            <a:r>
              <a:rPr lang="it-IT" sz="1400" dirty="0">
                <a:latin typeface="Lato" panose="020F0502020204030203"/>
                <a:ea typeface="Noto Serif SC" panose="02020400000000000000" pitchFamily="18" charset="-128"/>
              </a:rPr>
              <a:t>, sarà quindi suo onere inserire apposite clausole nel contratto che informino il compratore circa la classificazione e l’utilizzo del bene ovvero che vietino successive rivendite del bene stesso</a:t>
            </a:r>
          </a:p>
        </p:txBody>
      </p:sp>
    </p:spTree>
    <p:extLst>
      <p:ext uri="{BB962C8B-B14F-4D97-AF65-F5344CB8AC3E}">
        <p14:creationId xmlns:p14="http://schemas.microsoft.com/office/powerpoint/2010/main" val="3292430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3077766"/>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2800" b="1" u="sng" cap="small" dirty="0">
              <a:latin typeface="Lato" panose="020F0502020204030203" pitchFamily="34" charset="0"/>
              <a:ea typeface="Lato" panose="020F0502020204030203" pitchFamily="34" charset="0"/>
              <a:cs typeface="Lato" panose="020F0502020204030203" pitchFamily="34" charset="0"/>
            </a:endParaRP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Focus: le sanzioni UE nei confronti della Russia</a:t>
            </a:r>
          </a:p>
        </p:txBody>
      </p:sp>
      <p:sp>
        <p:nvSpPr>
          <p:cNvPr id="6" name="Rettangolo 5">
            <a:extLst>
              <a:ext uri="{FF2B5EF4-FFF2-40B4-BE49-F238E27FC236}">
                <a16:creationId xmlns:a16="http://schemas.microsoft.com/office/drawing/2014/main" id="{3774DECD-0D8C-21B5-7895-E76D5263BE16}"/>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Dall'inizio dell'invasione su vasta scala dell'Ucraina da parte della Russia il 24 febbraio 2022, l'UE ha imposto sanzioni massicce e senza precedenti nei confronti della Russia. Le sanzioni si aggiungono alle misure in vigore già imposte alla Russia a partire dal 2014, a seguito dell'annessione della Crimea e della mancata attuazione degli accordi di Minsk. Le sanzioni comprendono misure restrittive mirate (sanzioni individuali), sanzioni economiche, misure diplomatiche e misure in materia di visti. L'UE ha adottato sanzioni anche nei confronti della Bielorussia, dell'Iran e della Corea del Nord in risposta al loro sostegno militare alla Russia</a:t>
            </a: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Nel caso di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contratto già stipulato</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potrà essere invocata la c.d.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impossibilità sopravvenuta della prestazione</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ossia la sopravvenienza di una causa non imputabile al debitore che impedisce definitivamente l'adempimento (art. 1256 c.c.). La Convenzione di Vienna, all’art. 79, prevede che sussiste un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impedimento legittimo </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all'esecuzione dell'obbligazione nel momento in cui l'evento sia (i) imprevedibile al momento della conclusione del contratto; (ii) fuori dal controllo della parte e (iii) tale da non consentire l'adempimento di uno qualsiasi degli obblighi del contratto. Molti interpreti riconducono a tale ipotesi anche quella dell’</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eccessiva onerosità sopravvenuta </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(che nel codice civile italiano è contemplata nell’art. 1467), legata, nel caso di specie, agli eccessivi rincari di materie prime e forniture (es. acciaio, gas ecc..)</a:t>
            </a: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Nel caso di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contratto da stipulare</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il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Consiglio Nazionale del Notariato con lo Studio n. 199/2022-A </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ha analizzato gli effetti delle sanzioni sul compimento degli atti tipici dei notai. Sebbene questi si riferiscano principalmente alla cessione di immobili/quote sociali, lo Studio contempla la possibilità che un contratto stipulato in modo tale da raggiungere in modo indiretto gli effetti vietati dalle misure sanzionatorie potrebbe essere nullo, </a:t>
            </a:r>
            <a:r>
              <a:rPr lang="it-IT" sz="1200" b="1" i="1" u="sng" dirty="0">
                <a:solidFill>
                  <a:srgbClr val="C00000"/>
                </a:solidFill>
                <a:latin typeface="Lato" panose="020F0502020204030203" pitchFamily="34" charset="0"/>
                <a:ea typeface="Lato" panose="020F0502020204030203" pitchFamily="34" charset="0"/>
                <a:cs typeface="Lato" panose="020F0502020204030203" pitchFamily="34" charset="0"/>
              </a:rPr>
              <a:t>ex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art. 1344 c.c., quale contratto in frode alla legge. </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Da ciò potrebbe anche dedursi (il rischio di) la nullità del contratto stipulato in aperta violazione delle suddette misure, </a:t>
            </a:r>
            <a:r>
              <a:rPr lang="it-IT" sz="1200" b="1" i="1" u="sng" dirty="0">
                <a:solidFill>
                  <a:srgbClr val="C00000"/>
                </a:solidFill>
                <a:latin typeface="Lato" panose="020F0502020204030203" pitchFamily="34" charset="0"/>
                <a:ea typeface="Lato" panose="020F0502020204030203" pitchFamily="34" charset="0"/>
                <a:cs typeface="Lato" panose="020F0502020204030203" pitchFamily="34" charset="0"/>
              </a:rPr>
              <a:t>ex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art. 1418 c.c., per contrarietà a norme imperative o per illiceità della causa</a:t>
            </a:r>
          </a:p>
          <a:p>
            <a:pPr algn="just"/>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651658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2952741-EF4C-491C-AC0C-C42321531787}"/>
              </a:ext>
            </a:extLst>
          </p:cNvPr>
          <p:cNvSpPr/>
          <p:nvPr/>
        </p:nvSpPr>
        <p:spPr>
          <a:xfrm>
            <a:off x="281354" y="545123"/>
            <a:ext cx="8020674" cy="892552"/>
          </a:xfrm>
          <a:prstGeom prst="rect">
            <a:avLst/>
          </a:prstGeom>
        </p:spPr>
        <p:txBody>
          <a:bodyPr wrap="square">
            <a:spAutoFit/>
          </a:bodyPr>
          <a:lstStyle/>
          <a:p>
            <a:pPr lvl="0"/>
            <a:r>
              <a:rPr lang="it-IT" sz="2800" b="1" u="sng" cap="small" dirty="0">
                <a:latin typeface="Lato" panose="020F0502020204030203" pitchFamily="34" charset="0"/>
                <a:ea typeface="Lato" panose="020F0502020204030203" pitchFamily="34" charset="0"/>
                <a:cs typeface="Lato" panose="020F0502020204030203" pitchFamily="34" charset="0"/>
              </a:rPr>
              <a:t>Il</a:t>
            </a:r>
            <a:r>
              <a:rPr lang="it-IT" sz="3200" b="1" u="sng" dirty="0">
                <a:solidFill>
                  <a:prstClr val="black"/>
                </a:solidFill>
                <a:latin typeface="Lato" panose="020F0502020204030203" pitchFamily="34" charset="0"/>
                <a:ea typeface="Noto Serif SC" panose="02020400000000000000" pitchFamily="18" charset="-128"/>
              </a:rPr>
              <a:t> </a:t>
            </a:r>
            <a:r>
              <a:rPr lang="it-IT" sz="2800" b="1" u="sng" cap="small" dirty="0">
                <a:latin typeface="Lato" panose="020F0502020204030203" pitchFamily="34" charset="0"/>
                <a:ea typeface="Lato" panose="020F0502020204030203" pitchFamily="34" charset="0"/>
                <a:cs typeface="Lato" panose="020F0502020204030203" pitchFamily="34" charset="0"/>
              </a:rPr>
              <a:t>contenuto del contratto</a:t>
            </a:r>
          </a:p>
          <a:p>
            <a:pPr lvl="0"/>
            <a:r>
              <a:rPr lang="it-IT" sz="2000" b="1" dirty="0">
                <a:solidFill>
                  <a:prstClr val="black"/>
                </a:solidFill>
                <a:latin typeface="Lato" panose="020F0502020204030203" pitchFamily="34" charset="0"/>
                <a:ea typeface="Noto Serif SC" panose="02020400000000000000" pitchFamily="18" charset="-128"/>
              </a:rPr>
              <a:t>Le clausole di sicurezza – I rimedi dell’ordinamento giuridico italiano</a:t>
            </a:r>
          </a:p>
        </p:txBody>
      </p:sp>
      <p:sp>
        <p:nvSpPr>
          <p:cNvPr id="3" name="CasellaDiTesto 2">
            <a:extLst>
              <a:ext uri="{FF2B5EF4-FFF2-40B4-BE49-F238E27FC236}">
                <a16:creationId xmlns:a16="http://schemas.microsoft.com/office/drawing/2014/main" id="{B3204DDB-9A97-42F2-A266-EFCF7414BB4C}"/>
              </a:ext>
            </a:extLst>
          </p:cNvPr>
          <p:cNvSpPr txBox="1"/>
          <p:nvPr/>
        </p:nvSpPr>
        <p:spPr>
          <a:xfrm>
            <a:off x="281353" y="1817828"/>
            <a:ext cx="2435469" cy="562707"/>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200" b="1" dirty="0">
                <a:solidFill>
                  <a:schemeClr val="bg1"/>
                </a:solidFill>
                <a:latin typeface="Lato" panose="020F0502020204030203" pitchFamily="34" charset="0"/>
                <a:ea typeface="Noto Serif SC" panose="02020400000000000000" pitchFamily="18" charset="-128"/>
              </a:rPr>
              <a:t>Art. 1218 c.c.</a:t>
            </a:r>
          </a:p>
          <a:p>
            <a:pPr algn="ctr">
              <a:spcBef>
                <a:spcPts val="1200"/>
              </a:spcBef>
            </a:pPr>
            <a:r>
              <a:rPr lang="it-IT" sz="1200" b="1" i="1" dirty="0">
                <a:solidFill>
                  <a:schemeClr val="bg1"/>
                </a:solidFill>
                <a:latin typeface="Lato" panose="020F0502020204030203" pitchFamily="34" charset="0"/>
                <a:ea typeface="Noto Serif SC" panose="02020400000000000000" pitchFamily="18" charset="-128"/>
              </a:rPr>
              <a:t>Responsabilità del debitore</a:t>
            </a:r>
          </a:p>
        </p:txBody>
      </p:sp>
      <p:sp>
        <p:nvSpPr>
          <p:cNvPr id="4" name="CasellaDiTesto 3">
            <a:extLst>
              <a:ext uri="{FF2B5EF4-FFF2-40B4-BE49-F238E27FC236}">
                <a16:creationId xmlns:a16="http://schemas.microsoft.com/office/drawing/2014/main" id="{1088CFE0-AD16-4D3C-85C2-262E95B08E19}"/>
              </a:ext>
            </a:extLst>
          </p:cNvPr>
          <p:cNvSpPr txBox="1"/>
          <p:nvPr/>
        </p:nvSpPr>
        <p:spPr>
          <a:xfrm>
            <a:off x="2931172" y="1817827"/>
            <a:ext cx="8979474" cy="562707"/>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200" i="1" dirty="0">
                <a:solidFill>
                  <a:schemeClr val="bg1"/>
                </a:solidFill>
                <a:latin typeface="Lato" panose="020F0502020204030203"/>
              </a:rPr>
              <a:t>Il debitore che non esegue esattamente la prestazione dovuta è tenuto al risarcimento del danno se non prova che l'inadempimento o il ritardo è stato </a:t>
            </a:r>
            <a:r>
              <a:rPr lang="it-IT" sz="1200" b="1" i="1" dirty="0">
                <a:solidFill>
                  <a:schemeClr val="bg1"/>
                </a:solidFill>
                <a:latin typeface="Lato" panose="020F0502020204030203"/>
              </a:rPr>
              <a:t>determinato da impossibilità della prestazione derivante da causa a lui non imputabile</a:t>
            </a:r>
            <a:endParaRPr lang="it-IT" sz="1200" b="1" i="1" dirty="0">
              <a:solidFill>
                <a:schemeClr val="bg1"/>
              </a:solidFill>
              <a:latin typeface="Lato" panose="020F0502020204030203"/>
              <a:ea typeface="Noto Serif SC" panose="02020400000000000000" pitchFamily="18" charset="-128"/>
            </a:endParaRPr>
          </a:p>
        </p:txBody>
      </p:sp>
      <p:sp>
        <p:nvSpPr>
          <p:cNvPr id="5" name="CasellaDiTesto 4">
            <a:extLst>
              <a:ext uri="{FF2B5EF4-FFF2-40B4-BE49-F238E27FC236}">
                <a16:creationId xmlns:a16="http://schemas.microsoft.com/office/drawing/2014/main" id="{FFB84AAE-0F77-4DD6-A47A-BE6D1216014A}"/>
              </a:ext>
            </a:extLst>
          </p:cNvPr>
          <p:cNvSpPr txBox="1"/>
          <p:nvPr/>
        </p:nvSpPr>
        <p:spPr>
          <a:xfrm>
            <a:off x="281353" y="2818801"/>
            <a:ext cx="2435469" cy="562707"/>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200" b="1" dirty="0">
                <a:solidFill>
                  <a:schemeClr val="bg1"/>
                </a:solidFill>
                <a:latin typeface="Lato" panose="020F0502020204030203" pitchFamily="34" charset="0"/>
                <a:ea typeface="Noto Serif SC" panose="02020400000000000000" pitchFamily="18" charset="-128"/>
              </a:rPr>
              <a:t>Art. 1223 c.c.</a:t>
            </a:r>
          </a:p>
          <a:p>
            <a:pPr algn="ctr">
              <a:spcBef>
                <a:spcPts val="1200"/>
              </a:spcBef>
            </a:pPr>
            <a:r>
              <a:rPr lang="it-IT" sz="1200" b="1" i="1" dirty="0">
                <a:solidFill>
                  <a:schemeClr val="bg1"/>
                </a:solidFill>
                <a:latin typeface="Lato" panose="020F0502020204030203" pitchFamily="34" charset="0"/>
                <a:ea typeface="Noto Serif SC" panose="02020400000000000000" pitchFamily="18" charset="-128"/>
              </a:rPr>
              <a:t>Risarcimento del danno</a:t>
            </a:r>
          </a:p>
        </p:txBody>
      </p:sp>
      <p:sp>
        <p:nvSpPr>
          <p:cNvPr id="6" name="CasellaDiTesto 5">
            <a:extLst>
              <a:ext uri="{FF2B5EF4-FFF2-40B4-BE49-F238E27FC236}">
                <a16:creationId xmlns:a16="http://schemas.microsoft.com/office/drawing/2014/main" id="{ACA0198C-BE09-40CB-80D4-6ED88122EA1F}"/>
              </a:ext>
            </a:extLst>
          </p:cNvPr>
          <p:cNvSpPr txBox="1"/>
          <p:nvPr/>
        </p:nvSpPr>
        <p:spPr>
          <a:xfrm>
            <a:off x="2931172" y="2818801"/>
            <a:ext cx="8979474" cy="562707"/>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200" dirty="0">
                <a:solidFill>
                  <a:schemeClr val="bg1"/>
                </a:solidFill>
                <a:latin typeface="Lato" panose="020F0502020204030203"/>
              </a:rPr>
              <a:t>Il risarcimento del danno per l'inadempimento o per il ritardo deve comprendere così la </a:t>
            </a:r>
            <a:r>
              <a:rPr lang="it-IT" sz="1200" b="1" dirty="0">
                <a:solidFill>
                  <a:schemeClr val="bg1"/>
                </a:solidFill>
                <a:latin typeface="Lato" panose="020F0502020204030203"/>
              </a:rPr>
              <a:t>perdita subìta</a:t>
            </a:r>
            <a:r>
              <a:rPr lang="it-IT" sz="1200" dirty="0">
                <a:solidFill>
                  <a:schemeClr val="bg1"/>
                </a:solidFill>
                <a:latin typeface="Lato" panose="020F0502020204030203"/>
              </a:rPr>
              <a:t> dal creditore come il </a:t>
            </a:r>
            <a:r>
              <a:rPr lang="it-IT" sz="1200" b="1" dirty="0">
                <a:solidFill>
                  <a:schemeClr val="bg1"/>
                </a:solidFill>
                <a:latin typeface="Lato" panose="020F0502020204030203"/>
              </a:rPr>
              <a:t>mancato guadagno</a:t>
            </a:r>
            <a:r>
              <a:rPr lang="it-IT" sz="1200" dirty="0">
                <a:solidFill>
                  <a:schemeClr val="bg1"/>
                </a:solidFill>
                <a:latin typeface="Lato" panose="020F0502020204030203"/>
              </a:rPr>
              <a:t>, in quanto ne siano conseguenza immediata e diretta</a:t>
            </a:r>
            <a:endParaRPr lang="it-IT" sz="1200" b="1" i="1" dirty="0">
              <a:solidFill>
                <a:schemeClr val="bg1"/>
              </a:solidFill>
              <a:latin typeface="Lato" panose="020F0502020204030203"/>
              <a:ea typeface="Noto Serif SC" panose="02020400000000000000" pitchFamily="18" charset="-128"/>
            </a:endParaRPr>
          </a:p>
        </p:txBody>
      </p:sp>
      <p:sp>
        <p:nvSpPr>
          <p:cNvPr id="7" name="CasellaDiTesto 6">
            <a:extLst>
              <a:ext uri="{FF2B5EF4-FFF2-40B4-BE49-F238E27FC236}">
                <a16:creationId xmlns:a16="http://schemas.microsoft.com/office/drawing/2014/main" id="{9C124B05-8C1C-4C3E-A25D-A7CCD9B3E4C4}"/>
              </a:ext>
            </a:extLst>
          </p:cNvPr>
          <p:cNvSpPr txBox="1"/>
          <p:nvPr/>
        </p:nvSpPr>
        <p:spPr>
          <a:xfrm>
            <a:off x="281354" y="5266592"/>
            <a:ext cx="2435469" cy="562707"/>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200" b="1" dirty="0">
                <a:solidFill>
                  <a:schemeClr val="bg1"/>
                </a:solidFill>
                <a:latin typeface="Lato" panose="020F0502020204030203" pitchFamily="34" charset="0"/>
                <a:ea typeface="Noto Serif SC" panose="02020400000000000000" pitchFamily="18" charset="-128"/>
              </a:rPr>
              <a:t>Art. 1467 c.c.</a:t>
            </a:r>
          </a:p>
          <a:p>
            <a:pPr algn="ctr">
              <a:spcBef>
                <a:spcPts val="1200"/>
              </a:spcBef>
            </a:pPr>
            <a:r>
              <a:rPr lang="it-IT" sz="1200" b="1" i="1" dirty="0">
                <a:solidFill>
                  <a:schemeClr val="bg1"/>
                </a:solidFill>
                <a:latin typeface="Lato" panose="020F0502020204030203" pitchFamily="34" charset="0"/>
                <a:ea typeface="Noto Serif SC" panose="02020400000000000000" pitchFamily="18" charset="-128"/>
              </a:rPr>
              <a:t>Eccessiva onerosità</a:t>
            </a:r>
          </a:p>
        </p:txBody>
      </p:sp>
      <p:sp>
        <p:nvSpPr>
          <p:cNvPr id="8" name="CasellaDiTesto 7">
            <a:extLst>
              <a:ext uri="{FF2B5EF4-FFF2-40B4-BE49-F238E27FC236}">
                <a16:creationId xmlns:a16="http://schemas.microsoft.com/office/drawing/2014/main" id="{2549DC60-742C-401C-BD7A-3BCB9085F964}"/>
              </a:ext>
            </a:extLst>
          </p:cNvPr>
          <p:cNvSpPr txBox="1"/>
          <p:nvPr/>
        </p:nvSpPr>
        <p:spPr>
          <a:xfrm>
            <a:off x="281353" y="3956541"/>
            <a:ext cx="2435469" cy="747345"/>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200" b="1" dirty="0">
                <a:solidFill>
                  <a:schemeClr val="bg1"/>
                </a:solidFill>
                <a:latin typeface="Lato" panose="020F0502020204030203" pitchFamily="34" charset="0"/>
                <a:ea typeface="Noto Serif SC" panose="02020400000000000000" pitchFamily="18" charset="-128"/>
              </a:rPr>
              <a:t>ART. 1256 C.C.</a:t>
            </a:r>
          </a:p>
          <a:p>
            <a:pPr algn="ctr">
              <a:spcBef>
                <a:spcPts val="1200"/>
              </a:spcBef>
            </a:pPr>
            <a:r>
              <a:rPr lang="it-IT" sz="1200" b="1" i="1" dirty="0">
                <a:solidFill>
                  <a:schemeClr val="bg1"/>
                </a:solidFill>
                <a:latin typeface="Lato" panose="020F0502020204030203" pitchFamily="34" charset="0"/>
                <a:ea typeface="Noto Serif SC" panose="02020400000000000000" pitchFamily="18" charset="-128"/>
              </a:rPr>
              <a:t>Impossibilità definitiva e impossibilità temporanea</a:t>
            </a:r>
          </a:p>
        </p:txBody>
      </p:sp>
      <p:sp>
        <p:nvSpPr>
          <p:cNvPr id="9" name="CasellaDiTesto 8">
            <a:extLst>
              <a:ext uri="{FF2B5EF4-FFF2-40B4-BE49-F238E27FC236}">
                <a16:creationId xmlns:a16="http://schemas.microsoft.com/office/drawing/2014/main" id="{1FAF93E6-8218-4C2C-8B71-F1D878F22ADE}"/>
              </a:ext>
            </a:extLst>
          </p:cNvPr>
          <p:cNvSpPr txBox="1"/>
          <p:nvPr/>
        </p:nvSpPr>
        <p:spPr>
          <a:xfrm>
            <a:off x="2931172" y="5266592"/>
            <a:ext cx="8979474" cy="562707"/>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050" dirty="0">
                <a:solidFill>
                  <a:schemeClr val="bg1"/>
                </a:solidFill>
                <a:latin typeface="Lato" panose="020F0502020204030203"/>
              </a:rPr>
              <a:t>Nei contratti a esecuzione continuata o periodica ovvero a esecuzione differita, se la prestazione di una delle parti è divenuta </a:t>
            </a:r>
            <a:r>
              <a:rPr lang="it-IT" sz="1050" b="1" dirty="0">
                <a:solidFill>
                  <a:schemeClr val="bg1"/>
                </a:solidFill>
                <a:latin typeface="Lato" panose="020F0502020204030203"/>
              </a:rPr>
              <a:t>eccessivamente onerosa </a:t>
            </a:r>
            <a:r>
              <a:rPr lang="it-IT" sz="1050" dirty="0">
                <a:solidFill>
                  <a:schemeClr val="bg1"/>
                </a:solidFill>
                <a:latin typeface="Lato" panose="020F0502020204030203"/>
              </a:rPr>
              <a:t>per il verificarsi di </a:t>
            </a:r>
            <a:r>
              <a:rPr lang="it-IT" sz="1050" b="1" dirty="0">
                <a:solidFill>
                  <a:schemeClr val="bg1"/>
                </a:solidFill>
                <a:latin typeface="Lato" panose="020F0502020204030203"/>
              </a:rPr>
              <a:t>avvenimenti straordinari e imprevedibili</a:t>
            </a:r>
            <a:r>
              <a:rPr lang="it-IT" sz="1050" dirty="0">
                <a:solidFill>
                  <a:schemeClr val="bg1"/>
                </a:solidFill>
                <a:latin typeface="Lato" panose="020F0502020204030203"/>
              </a:rPr>
              <a:t>, la parte che deve tale prestazione può domandare la risoluzione del contratto, con gli effetti stabiliti dall’art. 1458 </a:t>
            </a:r>
            <a:endParaRPr lang="it-IT" sz="1050" b="1" dirty="0">
              <a:solidFill>
                <a:schemeClr val="bg1"/>
              </a:solidFill>
              <a:latin typeface="Lato" panose="020F0502020204030203"/>
              <a:ea typeface="Noto Serif SC" panose="02020400000000000000" pitchFamily="18" charset="-128"/>
            </a:endParaRPr>
          </a:p>
        </p:txBody>
      </p:sp>
      <p:sp>
        <p:nvSpPr>
          <p:cNvPr id="10" name="CasellaDiTesto 9">
            <a:extLst>
              <a:ext uri="{FF2B5EF4-FFF2-40B4-BE49-F238E27FC236}">
                <a16:creationId xmlns:a16="http://schemas.microsoft.com/office/drawing/2014/main" id="{65316640-0172-4CDF-8BB7-E1107E30F48F}"/>
              </a:ext>
            </a:extLst>
          </p:cNvPr>
          <p:cNvSpPr txBox="1"/>
          <p:nvPr/>
        </p:nvSpPr>
        <p:spPr>
          <a:xfrm>
            <a:off x="2931172" y="3956541"/>
            <a:ext cx="8979474" cy="747345"/>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050" dirty="0">
                <a:solidFill>
                  <a:schemeClr val="bg1"/>
                </a:solidFill>
                <a:latin typeface="Lato" panose="020F0502020204030203"/>
              </a:rPr>
              <a:t>L'obbligazione si estingue quando, per una causa non imputabile al debitore, la prestazione diventa impossibile. Se l'impossibilità è solo temporanea, il debitore, finché essa perdura, non è responsabile del ritardo nell'adempimento. Tuttavia l'obbligazione si estingue se l'impossibilità perdura fino a quando, in relazione al titolo dell'obbligazione o alla natura dell'oggetto, il debitore non può più essere ritenuto obbligato a eseguire la prestazione ovvero il creditore non ha più interesse a conseguirla</a:t>
            </a:r>
            <a:endParaRPr lang="it-IT" sz="1050" b="1" dirty="0">
              <a:solidFill>
                <a:schemeClr val="bg1"/>
              </a:solidFill>
              <a:latin typeface="Lato" panose="020F0502020204030203"/>
              <a:ea typeface="Noto Serif SC" panose="02020400000000000000" pitchFamily="18" charset="-128"/>
            </a:endParaRPr>
          </a:p>
        </p:txBody>
      </p:sp>
    </p:spTree>
    <p:extLst>
      <p:ext uri="{BB962C8B-B14F-4D97-AF65-F5344CB8AC3E}">
        <p14:creationId xmlns:p14="http://schemas.microsoft.com/office/powerpoint/2010/main" val="3382450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11904324-D38E-408E-9762-8AC2EC735DD9}"/>
              </a:ext>
            </a:extLst>
          </p:cNvPr>
          <p:cNvSpPr/>
          <p:nvPr/>
        </p:nvSpPr>
        <p:spPr>
          <a:xfrm>
            <a:off x="248771" y="518747"/>
            <a:ext cx="9936377" cy="6494085"/>
          </a:xfrm>
          <a:prstGeom prst="rect">
            <a:avLst/>
          </a:prstGeom>
        </p:spPr>
        <p:txBody>
          <a:bodyPr wrap="square">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pPr lvl="0"/>
            <a:r>
              <a:rPr lang="it-IT" sz="2000" b="1" dirty="0">
                <a:solidFill>
                  <a:prstClr val="black"/>
                </a:solidFill>
                <a:latin typeface="Lato" panose="020F0502020204030203" pitchFamily="34" charset="0"/>
                <a:ea typeface="Noto Serif SC" panose="02020400000000000000" pitchFamily="18" charset="-128"/>
              </a:rPr>
              <a:t>Le clausole di sicurezza e la nozione di forza maggiore nel contesto internazionale</a:t>
            </a: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p:txBody>
      </p:sp>
      <p:sp>
        <p:nvSpPr>
          <p:cNvPr id="4" name="CasellaDiTesto 3">
            <a:extLst>
              <a:ext uri="{FF2B5EF4-FFF2-40B4-BE49-F238E27FC236}">
                <a16:creationId xmlns:a16="http://schemas.microsoft.com/office/drawing/2014/main" id="{32346DD6-9EB8-44DE-8FDC-F1F9A9BA6E04}"/>
              </a:ext>
            </a:extLst>
          </p:cNvPr>
          <p:cNvSpPr txBox="1"/>
          <p:nvPr/>
        </p:nvSpPr>
        <p:spPr>
          <a:xfrm>
            <a:off x="248771" y="2383860"/>
            <a:ext cx="11600329" cy="410584"/>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Causa di forza maggiore nel diritto internazionale</a:t>
            </a:r>
            <a:endParaRPr lang="it-IT" sz="1200" b="1" dirty="0">
              <a:solidFill>
                <a:schemeClr val="bg1"/>
              </a:solidFill>
              <a:latin typeface="Lato" panose="020F0502020204030203" pitchFamily="34" charset="0"/>
              <a:ea typeface="Noto Serif SC" panose="02020400000000000000" pitchFamily="18" charset="-128"/>
            </a:endParaRPr>
          </a:p>
        </p:txBody>
      </p:sp>
      <p:sp>
        <p:nvSpPr>
          <p:cNvPr id="5" name="Freccia in giù 4">
            <a:extLst>
              <a:ext uri="{FF2B5EF4-FFF2-40B4-BE49-F238E27FC236}">
                <a16:creationId xmlns:a16="http://schemas.microsoft.com/office/drawing/2014/main" id="{5A6F32AD-F599-4082-A185-8BFEA527CFE5}"/>
              </a:ext>
            </a:extLst>
          </p:cNvPr>
          <p:cNvSpPr/>
          <p:nvPr/>
        </p:nvSpPr>
        <p:spPr>
          <a:xfrm>
            <a:off x="2695620" y="2801091"/>
            <a:ext cx="511729" cy="61546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D828D87B-1267-4126-B9F5-822DDD6F487A}"/>
              </a:ext>
            </a:extLst>
          </p:cNvPr>
          <p:cNvSpPr/>
          <p:nvPr/>
        </p:nvSpPr>
        <p:spPr>
          <a:xfrm>
            <a:off x="8946753" y="2825985"/>
            <a:ext cx="511729" cy="61546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01477527-9B6D-48B1-987A-5E198113C6CA}"/>
              </a:ext>
            </a:extLst>
          </p:cNvPr>
          <p:cNvSpPr txBox="1"/>
          <p:nvPr/>
        </p:nvSpPr>
        <p:spPr>
          <a:xfrm>
            <a:off x="267103" y="3429000"/>
            <a:ext cx="5368765" cy="615462"/>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400" b="1" i="1" dirty="0">
                <a:solidFill>
                  <a:srgbClr val="202122"/>
                </a:solidFill>
                <a:latin typeface="Lato" panose="020F0502020204030203"/>
              </a:rPr>
              <a:t> </a:t>
            </a:r>
            <a:r>
              <a:rPr lang="it-IT" sz="1400" i="1" dirty="0">
                <a:solidFill>
                  <a:schemeClr val="bg1"/>
                </a:solidFill>
                <a:latin typeface="Lato" panose="020F0502020204030203"/>
              </a:rPr>
              <a:t>Art. 79.1 Convenzione di Vienna del 1980</a:t>
            </a:r>
            <a:endParaRPr lang="it-IT" sz="1400" i="1" dirty="0">
              <a:solidFill>
                <a:schemeClr val="bg1"/>
              </a:solidFill>
              <a:latin typeface="Lato" panose="020F0502020204030203"/>
              <a:ea typeface="Noto Serif SC" panose="02020400000000000000" pitchFamily="18" charset="-128"/>
            </a:endParaRPr>
          </a:p>
        </p:txBody>
      </p:sp>
      <p:sp>
        <p:nvSpPr>
          <p:cNvPr id="8" name="CasellaDiTesto 7">
            <a:extLst>
              <a:ext uri="{FF2B5EF4-FFF2-40B4-BE49-F238E27FC236}">
                <a16:creationId xmlns:a16="http://schemas.microsoft.com/office/drawing/2014/main" id="{69E29086-9630-4F17-AF9E-79CAE5891533}"/>
              </a:ext>
            </a:extLst>
          </p:cNvPr>
          <p:cNvSpPr txBox="1"/>
          <p:nvPr/>
        </p:nvSpPr>
        <p:spPr>
          <a:xfrm>
            <a:off x="6556135" y="3441447"/>
            <a:ext cx="5292966" cy="615462"/>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2000" i="1" dirty="0">
                <a:solidFill>
                  <a:schemeClr val="bg1"/>
                </a:solidFill>
                <a:latin typeface="Lato" panose="020F0502020204030203" pitchFamily="34" charset="0"/>
                <a:ea typeface="Noto Serif SC" panose="02020400000000000000" pitchFamily="18" charset="-128"/>
              </a:rPr>
              <a:t>Principi </a:t>
            </a:r>
            <a:r>
              <a:rPr lang="it-IT" sz="2000" i="1" dirty="0" err="1">
                <a:solidFill>
                  <a:schemeClr val="bg1"/>
                </a:solidFill>
                <a:latin typeface="Lato" panose="020F0502020204030203" pitchFamily="34" charset="0"/>
                <a:ea typeface="Noto Serif SC" panose="02020400000000000000" pitchFamily="18" charset="-128"/>
              </a:rPr>
              <a:t>Unidroit</a:t>
            </a:r>
            <a:r>
              <a:rPr lang="it-IT" sz="2000" i="1" dirty="0">
                <a:solidFill>
                  <a:schemeClr val="bg1"/>
                </a:solidFill>
                <a:latin typeface="Lato" panose="020F0502020204030203" pitchFamily="34" charset="0"/>
                <a:ea typeface="Noto Serif SC" panose="02020400000000000000" pitchFamily="18" charset="-128"/>
              </a:rPr>
              <a:t> (Art. 7.1.7</a:t>
            </a:r>
            <a:r>
              <a:rPr lang="it-IT" sz="2000" dirty="0">
                <a:solidFill>
                  <a:schemeClr val="bg1"/>
                </a:solidFill>
                <a:latin typeface="Lato" panose="020F0502020204030203" pitchFamily="34" charset="0"/>
                <a:ea typeface="Noto Serif SC" panose="02020400000000000000" pitchFamily="18" charset="-128"/>
              </a:rPr>
              <a:t>)</a:t>
            </a:r>
          </a:p>
        </p:txBody>
      </p:sp>
      <p:sp>
        <p:nvSpPr>
          <p:cNvPr id="9" name="CasellaDiTesto 8">
            <a:extLst>
              <a:ext uri="{FF2B5EF4-FFF2-40B4-BE49-F238E27FC236}">
                <a16:creationId xmlns:a16="http://schemas.microsoft.com/office/drawing/2014/main" id="{F212215F-7084-4050-A9D9-BF6CDFFE83CE}"/>
              </a:ext>
            </a:extLst>
          </p:cNvPr>
          <p:cNvSpPr txBox="1"/>
          <p:nvPr/>
        </p:nvSpPr>
        <p:spPr>
          <a:xfrm>
            <a:off x="248771" y="4217798"/>
            <a:ext cx="11600329" cy="864156"/>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600" dirty="0">
                <a:solidFill>
                  <a:srgbClr val="585856"/>
                </a:solidFill>
                <a:latin typeface="Lato" panose="020F0502020204030203" pitchFamily="34" charset="0"/>
                <a:ea typeface="Noto Serif SC" panose="02020400000000000000" pitchFamily="18" charset="-128"/>
              </a:rPr>
              <a:t>Nozione di forza maggiore coincidente. Sono considerate cause di forza maggiore «</a:t>
            </a:r>
            <a:r>
              <a:rPr lang="it-IT" sz="1600" b="1" i="1" dirty="0">
                <a:solidFill>
                  <a:srgbClr val="585856"/>
                </a:solidFill>
                <a:latin typeface="Lato" panose="020F0502020204030203" pitchFamily="34" charset="0"/>
                <a:ea typeface="Noto Serif SC" panose="02020400000000000000" pitchFamily="18" charset="-128"/>
              </a:rPr>
              <a:t>quelle circostanze estranee alla sfera di controllo della parte obbligata, che determinano un impedimento che la parte stessa non era ragionevolmente tenuta a prevedere al momento della conclusione del contratto e che non poteva evitare o superare in alcuna maniera</a:t>
            </a:r>
            <a:r>
              <a:rPr lang="it-IT" sz="1600" i="1" dirty="0">
                <a:solidFill>
                  <a:srgbClr val="585856"/>
                </a:solidFill>
                <a:latin typeface="Lato" panose="020F0502020204030203" pitchFamily="34" charset="0"/>
                <a:ea typeface="Noto Serif SC" panose="02020400000000000000" pitchFamily="18" charset="-128"/>
              </a:rPr>
              <a:t>»</a:t>
            </a:r>
            <a:r>
              <a:rPr lang="it-IT" sz="1600" dirty="0">
                <a:solidFill>
                  <a:srgbClr val="585856"/>
                </a:solidFill>
                <a:latin typeface="Lato" panose="020F0502020204030203" pitchFamily="34" charset="0"/>
                <a:ea typeface="Noto Serif SC" panose="02020400000000000000" pitchFamily="18" charset="-128"/>
              </a:rPr>
              <a:t>.</a:t>
            </a:r>
          </a:p>
        </p:txBody>
      </p:sp>
      <p:sp>
        <p:nvSpPr>
          <p:cNvPr id="10" name="CasellaDiTesto 9">
            <a:extLst>
              <a:ext uri="{FF2B5EF4-FFF2-40B4-BE49-F238E27FC236}">
                <a16:creationId xmlns:a16="http://schemas.microsoft.com/office/drawing/2014/main" id="{555441AD-764D-447B-A499-682908E64723}"/>
              </a:ext>
            </a:extLst>
          </p:cNvPr>
          <p:cNvSpPr txBox="1"/>
          <p:nvPr/>
        </p:nvSpPr>
        <p:spPr>
          <a:xfrm>
            <a:off x="4139718" y="5328339"/>
            <a:ext cx="2349005" cy="1096409"/>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050" dirty="0">
                <a:solidFill>
                  <a:schemeClr val="bg1"/>
                </a:solidFill>
                <a:latin typeface="Lato" panose="020F0502020204030203"/>
              </a:rPr>
              <a:t>Tale clausola indica una lista di eventi il cui insorgere comporta l’applicazione della </a:t>
            </a:r>
            <a:r>
              <a:rPr lang="it-IT" sz="1050" b="1" dirty="0">
                <a:solidFill>
                  <a:schemeClr val="bg1"/>
                </a:solidFill>
                <a:latin typeface="Lato" panose="020F0502020204030203"/>
              </a:rPr>
              <a:t>clausola di forza maggiore </a:t>
            </a:r>
            <a:r>
              <a:rPr lang="it-IT" sz="1050" dirty="0">
                <a:solidFill>
                  <a:schemeClr val="bg1"/>
                </a:solidFill>
                <a:latin typeface="Lato" panose="020F0502020204030203"/>
              </a:rPr>
              <a:t>quali guerre, ribellioni civili, atti di terrorismo, terremoti, epidemie</a:t>
            </a:r>
            <a:endParaRPr lang="it-IT" sz="1050" b="1" u="sng" dirty="0">
              <a:solidFill>
                <a:schemeClr val="bg1"/>
              </a:solidFill>
              <a:latin typeface="Lato" panose="020F0502020204030203"/>
              <a:ea typeface="Noto Serif SC" panose="02020400000000000000" pitchFamily="18" charset="-128"/>
            </a:endParaRPr>
          </a:p>
        </p:txBody>
      </p:sp>
      <p:sp>
        <p:nvSpPr>
          <p:cNvPr id="11" name="Freccia in giù 10">
            <a:extLst>
              <a:ext uri="{FF2B5EF4-FFF2-40B4-BE49-F238E27FC236}">
                <a16:creationId xmlns:a16="http://schemas.microsoft.com/office/drawing/2014/main" id="{A45FF10C-E8E3-411C-9E88-539C0776435A}"/>
              </a:ext>
            </a:extLst>
          </p:cNvPr>
          <p:cNvSpPr/>
          <p:nvPr/>
        </p:nvSpPr>
        <p:spPr>
          <a:xfrm rot="16200000">
            <a:off x="3652317" y="5614085"/>
            <a:ext cx="511729" cy="46599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4BA93B71-A1D2-435A-B1E5-B176EDD93635}"/>
              </a:ext>
            </a:extLst>
          </p:cNvPr>
          <p:cNvSpPr txBox="1"/>
          <p:nvPr/>
        </p:nvSpPr>
        <p:spPr>
          <a:xfrm>
            <a:off x="248771" y="5328339"/>
            <a:ext cx="3426414" cy="1037491"/>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400" b="1" dirty="0">
                <a:solidFill>
                  <a:srgbClr val="585856"/>
                </a:solidFill>
                <a:latin typeface="Lato" panose="020F0502020204030203" pitchFamily="34" charset="0"/>
                <a:ea typeface="Noto Serif SC" panose="02020400000000000000" pitchFamily="18" charset="-128"/>
              </a:rPr>
              <a:t>Nel 2003, la ICC – Camera di Commercio Internazionale è giunta ad emanare una clausola standard, la </a:t>
            </a:r>
            <a:r>
              <a:rPr lang="it-IT" sz="1400" b="1" i="1" dirty="0">
                <a:solidFill>
                  <a:srgbClr val="585856"/>
                </a:solidFill>
                <a:latin typeface="Lato" panose="020F0502020204030203" pitchFamily="34" charset="0"/>
                <a:ea typeface="Noto Serif SC" panose="02020400000000000000" pitchFamily="18" charset="-128"/>
              </a:rPr>
              <a:t>ICC Force </a:t>
            </a:r>
            <a:r>
              <a:rPr lang="it-IT" sz="1400" b="1" i="1" dirty="0" err="1">
                <a:solidFill>
                  <a:srgbClr val="585856"/>
                </a:solidFill>
                <a:latin typeface="Lato" panose="020F0502020204030203" pitchFamily="34" charset="0"/>
                <a:ea typeface="Noto Serif SC" panose="02020400000000000000" pitchFamily="18" charset="-128"/>
              </a:rPr>
              <a:t>Majeure</a:t>
            </a:r>
            <a:r>
              <a:rPr lang="it-IT" sz="1400" b="1" i="1" dirty="0">
                <a:solidFill>
                  <a:srgbClr val="585856"/>
                </a:solidFill>
                <a:latin typeface="Lato" panose="020F0502020204030203" pitchFamily="34" charset="0"/>
                <a:ea typeface="Noto Serif SC" panose="02020400000000000000" pitchFamily="18" charset="-128"/>
              </a:rPr>
              <a:t> (ICC </a:t>
            </a:r>
            <a:r>
              <a:rPr lang="it-IT" sz="1400" b="1" i="1" dirty="0" err="1">
                <a:solidFill>
                  <a:srgbClr val="585856"/>
                </a:solidFill>
                <a:latin typeface="Lato" panose="020F0502020204030203" pitchFamily="34" charset="0"/>
                <a:ea typeface="Noto Serif SC" panose="02020400000000000000" pitchFamily="18" charset="-128"/>
              </a:rPr>
              <a:t>Clause</a:t>
            </a:r>
            <a:r>
              <a:rPr lang="it-IT" sz="1400" b="1" i="1" dirty="0">
                <a:solidFill>
                  <a:srgbClr val="585856"/>
                </a:solidFill>
                <a:latin typeface="Lato" panose="020F0502020204030203" pitchFamily="34" charset="0"/>
                <a:ea typeface="Noto Serif SC" panose="02020400000000000000" pitchFamily="18" charset="-128"/>
              </a:rPr>
              <a:t>)</a:t>
            </a:r>
          </a:p>
        </p:txBody>
      </p:sp>
      <p:sp>
        <p:nvSpPr>
          <p:cNvPr id="13" name="Freccia in giù 12">
            <a:extLst>
              <a:ext uri="{FF2B5EF4-FFF2-40B4-BE49-F238E27FC236}">
                <a16:creationId xmlns:a16="http://schemas.microsoft.com/office/drawing/2014/main" id="{3C9B1834-7444-49C4-B62D-8219D09C7278}"/>
              </a:ext>
            </a:extLst>
          </p:cNvPr>
          <p:cNvSpPr/>
          <p:nvPr/>
        </p:nvSpPr>
        <p:spPr>
          <a:xfrm rot="16200000">
            <a:off x="6433622" y="5643544"/>
            <a:ext cx="511729" cy="46599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5" name="CasellaDiTesto 14">
            <a:extLst>
              <a:ext uri="{FF2B5EF4-FFF2-40B4-BE49-F238E27FC236}">
                <a16:creationId xmlns:a16="http://schemas.microsoft.com/office/drawing/2014/main" id="{9CC89301-5BE5-4882-871F-E73A3B7B6172}"/>
              </a:ext>
            </a:extLst>
          </p:cNvPr>
          <p:cNvSpPr txBox="1"/>
          <p:nvPr/>
        </p:nvSpPr>
        <p:spPr>
          <a:xfrm>
            <a:off x="6922484" y="5328337"/>
            <a:ext cx="4926616" cy="1096409"/>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100" dirty="0">
                <a:solidFill>
                  <a:schemeClr val="bg1"/>
                </a:solidFill>
                <a:latin typeface="Lato" panose="020F0502020204030203"/>
              </a:rPr>
              <a:t>I provvedimenti governativi di chiusura dell’attività produttiva finalizzati al contenimento della diffusione del virus e la conseguente (e inevitabile) situazione di crisi economica presentano pertanto questi caratteri </a:t>
            </a:r>
            <a:r>
              <a:rPr lang="it-IT" sz="1100" b="1" u="sng" dirty="0">
                <a:solidFill>
                  <a:schemeClr val="bg1"/>
                </a:solidFill>
                <a:latin typeface="Lato" panose="020F0502020204030203"/>
                <a:ea typeface="Noto Serif SC" panose="02020400000000000000" pitchFamily="18" charset="-128"/>
              </a:rPr>
              <a:t>oggettivi di straordinarietà e soggettivi di imprevedibilità</a:t>
            </a:r>
            <a:r>
              <a:rPr lang="it-IT" sz="1100" b="1" dirty="0">
                <a:solidFill>
                  <a:schemeClr val="bg1"/>
                </a:solidFill>
                <a:latin typeface="Lato" panose="020F0502020204030203"/>
                <a:ea typeface="Noto Serif SC" panose="02020400000000000000" pitchFamily="18" charset="-128"/>
              </a:rPr>
              <a:t>, </a:t>
            </a:r>
            <a:r>
              <a:rPr lang="it-IT" sz="1100" dirty="0">
                <a:solidFill>
                  <a:schemeClr val="bg1"/>
                </a:solidFill>
                <a:latin typeface="Lato" panose="020F0502020204030203"/>
                <a:ea typeface="Noto Serif SC" panose="02020400000000000000" pitchFamily="18" charset="-128"/>
              </a:rPr>
              <a:t>idonei a giustificare le ipotesi di inadempimento delle obbligazioni contrattuali precedentemente assunti</a:t>
            </a:r>
          </a:p>
        </p:txBody>
      </p:sp>
      <p:sp>
        <p:nvSpPr>
          <p:cNvPr id="17" name="CasellaDiTesto 16">
            <a:extLst>
              <a:ext uri="{FF2B5EF4-FFF2-40B4-BE49-F238E27FC236}">
                <a16:creationId xmlns:a16="http://schemas.microsoft.com/office/drawing/2014/main" id="{3B0EB947-9545-430F-8177-C8A73C075247}"/>
              </a:ext>
            </a:extLst>
          </p:cNvPr>
          <p:cNvSpPr txBox="1"/>
          <p:nvPr/>
        </p:nvSpPr>
        <p:spPr>
          <a:xfrm>
            <a:off x="248771" y="1554558"/>
            <a:ext cx="11600329" cy="655966"/>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400" dirty="0">
                <a:solidFill>
                  <a:schemeClr val="bg1"/>
                </a:solidFill>
                <a:latin typeface="Lato" panose="020F0502020204030203"/>
                <a:ea typeface="Noto Serif SC" panose="02020400000000000000" pitchFamily="18" charset="-128"/>
              </a:rPr>
              <a:t>Nei contratti internazionali va previamente individuata </a:t>
            </a:r>
            <a:r>
              <a:rPr lang="it-IT" sz="1400" b="1" dirty="0">
                <a:solidFill>
                  <a:schemeClr val="bg1"/>
                </a:solidFill>
                <a:latin typeface="Lato" panose="020F0502020204030203"/>
                <a:ea typeface="Noto Serif SC" panose="02020400000000000000" pitchFamily="18" charset="-128"/>
              </a:rPr>
              <a:t>la legge applicabile </a:t>
            </a:r>
            <a:r>
              <a:rPr lang="it-IT" sz="1400" dirty="0">
                <a:solidFill>
                  <a:schemeClr val="bg1"/>
                </a:solidFill>
                <a:latin typeface="Lato" panose="020F0502020204030203"/>
                <a:ea typeface="Noto Serif SC" panose="02020400000000000000" pitchFamily="18" charset="-128"/>
              </a:rPr>
              <a:t>e la giurisdizione in caso di controversie. In assenza di specifica scelta delle parti contraenti, risulteranno applicabili le </a:t>
            </a:r>
            <a:r>
              <a:rPr lang="it-IT" sz="1400" b="1" dirty="0">
                <a:solidFill>
                  <a:schemeClr val="bg1"/>
                </a:solidFill>
                <a:latin typeface="Lato" panose="020F0502020204030203"/>
                <a:ea typeface="Noto Serif SC" panose="02020400000000000000" pitchFamily="18" charset="-128"/>
              </a:rPr>
              <a:t>norme di diritto internazionale privato</a:t>
            </a:r>
            <a:endParaRPr lang="it-IT" sz="1400" i="1" dirty="0">
              <a:solidFill>
                <a:schemeClr val="bg1"/>
              </a:solidFill>
              <a:latin typeface="Lato" panose="020F0502020204030203"/>
              <a:ea typeface="Noto Serif SC" panose="02020400000000000000" pitchFamily="18" charset="-128"/>
            </a:endParaRPr>
          </a:p>
        </p:txBody>
      </p:sp>
    </p:spTree>
    <p:extLst>
      <p:ext uri="{BB962C8B-B14F-4D97-AF65-F5344CB8AC3E}">
        <p14:creationId xmlns:p14="http://schemas.microsoft.com/office/powerpoint/2010/main" val="4291293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B9D4001-1C6B-4E8C-AEE1-BD4AC1BA7D4C}"/>
              </a:ext>
            </a:extLst>
          </p:cNvPr>
          <p:cNvSpPr/>
          <p:nvPr/>
        </p:nvSpPr>
        <p:spPr>
          <a:xfrm>
            <a:off x="281354" y="448408"/>
            <a:ext cx="8862646" cy="5816977"/>
          </a:xfrm>
          <a:prstGeom prst="rect">
            <a:avLst/>
          </a:prstGeom>
        </p:spPr>
        <p:txBody>
          <a:bodyPr wrap="square">
            <a:spAutoFit/>
          </a:bodyPr>
          <a:lstStyle/>
          <a:p>
            <a:pPr lvl="0"/>
            <a:r>
              <a:rPr lang="it-IT" sz="3200" b="1" dirty="0">
                <a:solidFill>
                  <a:prstClr val="black"/>
                </a:solidFill>
                <a:latin typeface="Lato" panose="020F0502020204030203" pitchFamily="34" charset="0"/>
                <a:ea typeface="Noto Serif SC" panose="02020400000000000000" pitchFamily="18" charset="-128"/>
              </a:rPr>
              <a:t>Focus: Acquisti </a:t>
            </a:r>
            <a:r>
              <a:rPr lang="it-IT" sz="3200" b="1" i="1" dirty="0">
                <a:solidFill>
                  <a:prstClr val="black"/>
                </a:solidFill>
                <a:latin typeface="Lato" panose="020F0502020204030203" pitchFamily="34" charset="0"/>
                <a:ea typeface="Noto Serif SC" panose="02020400000000000000" pitchFamily="18" charset="-128"/>
              </a:rPr>
              <a:t>import</a:t>
            </a:r>
            <a:r>
              <a:rPr lang="it-IT" sz="3200" b="1" dirty="0">
                <a:solidFill>
                  <a:prstClr val="black"/>
                </a:solidFill>
                <a:latin typeface="Lato" panose="020F0502020204030203" pitchFamily="34" charset="0"/>
                <a:ea typeface="Noto Serif SC" panose="02020400000000000000" pitchFamily="18" charset="-128"/>
              </a:rPr>
              <a:t> e vendita su spedizione</a:t>
            </a:r>
          </a:p>
          <a:p>
            <a:pPr lvl="0"/>
            <a:r>
              <a:rPr lang="it-IT" sz="2000" b="1" dirty="0">
                <a:solidFill>
                  <a:prstClr val="black"/>
                </a:solidFill>
                <a:latin typeface="Lato" panose="020F0502020204030203" pitchFamily="34" charset="0"/>
                <a:ea typeface="Noto Serif SC" panose="02020400000000000000" pitchFamily="18" charset="-128"/>
              </a:rPr>
              <a:t>L’acquirente e il trasportatore</a:t>
            </a: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p:txBody>
      </p:sp>
      <p:sp>
        <p:nvSpPr>
          <p:cNvPr id="3" name="CasellaDiTesto 2">
            <a:extLst>
              <a:ext uri="{FF2B5EF4-FFF2-40B4-BE49-F238E27FC236}">
                <a16:creationId xmlns:a16="http://schemas.microsoft.com/office/drawing/2014/main" id="{B7DD15F6-5E0F-4288-AA2A-8E6207211716}"/>
              </a:ext>
            </a:extLst>
          </p:cNvPr>
          <p:cNvSpPr txBox="1"/>
          <p:nvPr/>
        </p:nvSpPr>
        <p:spPr>
          <a:xfrm>
            <a:off x="281354" y="1513252"/>
            <a:ext cx="2895603" cy="517771"/>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Art. 1476, co. 1, lett. a) c.c.</a:t>
            </a:r>
          </a:p>
        </p:txBody>
      </p:sp>
      <p:sp>
        <p:nvSpPr>
          <p:cNvPr id="4" name="CasellaDiTesto 3">
            <a:extLst>
              <a:ext uri="{FF2B5EF4-FFF2-40B4-BE49-F238E27FC236}">
                <a16:creationId xmlns:a16="http://schemas.microsoft.com/office/drawing/2014/main" id="{A9EE0639-8516-4D9F-BB3B-2F8177013EFB}"/>
              </a:ext>
            </a:extLst>
          </p:cNvPr>
          <p:cNvSpPr txBox="1"/>
          <p:nvPr/>
        </p:nvSpPr>
        <p:spPr>
          <a:xfrm>
            <a:off x="281354" y="2184398"/>
            <a:ext cx="2895603" cy="517771"/>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Art. 1378, co. 2, c.c.</a:t>
            </a:r>
          </a:p>
        </p:txBody>
      </p:sp>
      <p:sp>
        <p:nvSpPr>
          <p:cNvPr id="5" name="Freccia in giù 4">
            <a:extLst>
              <a:ext uri="{FF2B5EF4-FFF2-40B4-BE49-F238E27FC236}">
                <a16:creationId xmlns:a16="http://schemas.microsoft.com/office/drawing/2014/main" id="{83B014D0-0905-4A99-845C-A4EF294AEF0D}"/>
              </a:ext>
            </a:extLst>
          </p:cNvPr>
          <p:cNvSpPr/>
          <p:nvPr/>
        </p:nvSpPr>
        <p:spPr>
          <a:xfrm rot="16200000">
            <a:off x="3221559" y="1556573"/>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C2229E1F-437D-4706-BFC9-07CCDFA3B4D1}"/>
              </a:ext>
            </a:extLst>
          </p:cNvPr>
          <p:cNvSpPr/>
          <p:nvPr/>
        </p:nvSpPr>
        <p:spPr>
          <a:xfrm rot="16200000">
            <a:off x="3221559" y="2227719"/>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60530C32-EB95-4933-988A-CF849DADD36B}"/>
              </a:ext>
            </a:extLst>
          </p:cNvPr>
          <p:cNvSpPr txBox="1"/>
          <p:nvPr/>
        </p:nvSpPr>
        <p:spPr>
          <a:xfrm>
            <a:off x="3696009" y="1513252"/>
            <a:ext cx="8167745" cy="517770"/>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200" dirty="0">
                <a:solidFill>
                  <a:schemeClr val="bg1"/>
                </a:solidFill>
                <a:latin typeface="Lato" panose="020F0502020204030203" pitchFamily="34" charset="0"/>
                <a:ea typeface="Noto Serif SC" panose="02020400000000000000" pitchFamily="18" charset="-128"/>
              </a:rPr>
              <a:t>Tra le obbligazioni principali del venditore c’è quello di consegnare la cosa al compratore</a:t>
            </a:r>
          </a:p>
        </p:txBody>
      </p:sp>
      <p:sp>
        <p:nvSpPr>
          <p:cNvPr id="8" name="CasellaDiTesto 7">
            <a:extLst>
              <a:ext uri="{FF2B5EF4-FFF2-40B4-BE49-F238E27FC236}">
                <a16:creationId xmlns:a16="http://schemas.microsoft.com/office/drawing/2014/main" id="{9A689C3C-DFFC-4484-BC50-389E70AD14F8}"/>
              </a:ext>
            </a:extLst>
          </p:cNvPr>
          <p:cNvSpPr txBox="1"/>
          <p:nvPr/>
        </p:nvSpPr>
        <p:spPr>
          <a:xfrm>
            <a:off x="3696008" y="2184399"/>
            <a:ext cx="8167745" cy="517770"/>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200" dirty="0">
                <a:solidFill>
                  <a:schemeClr val="bg1"/>
                </a:solidFill>
                <a:latin typeface="Lato" panose="020F0502020204030203" pitchFamily="34" charset="0"/>
                <a:ea typeface="Noto Serif SC" panose="02020400000000000000" pitchFamily="18" charset="-128"/>
              </a:rPr>
              <a:t>L'individuazione avviene anche mediante la consegna al vettore o allo spedizioniere</a:t>
            </a:r>
          </a:p>
        </p:txBody>
      </p:sp>
      <p:sp>
        <p:nvSpPr>
          <p:cNvPr id="9" name="CasellaDiTesto 8">
            <a:extLst>
              <a:ext uri="{FF2B5EF4-FFF2-40B4-BE49-F238E27FC236}">
                <a16:creationId xmlns:a16="http://schemas.microsoft.com/office/drawing/2014/main" id="{62EBF17E-672F-4C81-B146-07CA4E1D37D9}"/>
              </a:ext>
            </a:extLst>
          </p:cNvPr>
          <p:cNvSpPr txBox="1"/>
          <p:nvPr/>
        </p:nvSpPr>
        <p:spPr>
          <a:xfrm>
            <a:off x="281354" y="2983223"/>
            <a:ext cx="11582399" cy="747346"/>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600" dirty="0">
                <a:latin typeface="Lato" panose="020F0502020204030203" pitchFamily="34" charset="0"/>
                <a:ea typeface="Noto Serif SC" panose="02020400000000000000" pitchFamily="18" charset="-128"/>
              </a:rPr>
              <a:t>Cosa accade se le merci, beni determinati solo nel genere, sono vendute a un acquirente in un Paese «regolare», non soggetto a misure restrittive o sanzionatorie, ma affidate a un trasportatore «irregolare»? </a:t>
            </a:r>
          </a:p>
        </p:txBody>
      </p:sp>
      <p:sp>
        <p:nvSpPr>
          <p:cNvPr id="10" name="CasellaDiTesto 9">
            <a:extLst>
              <a:ext uri="{FF2B5EF4-FFF2-40B4-BE49-F238E27FC236}">
                <a16:creationId xmlns:a16="http://schemas.microsoft.com/office/drawing/2014/main" id="{6A4AFB16-8272-4F8F-B5B4-78F3AF129481}"/>
              </a:ext>
            </a:extLst>
          </p:cNvPr>
          <p:cNvSpPr txBox="1"/>
          <p:nvPr/>
        </p:nvSpPr>
        <p:spPr>
          <a:xfrm>
            <a:off x="281353" y="4249621"/>
            <a:ext cx="11582399" cy="2015763"/>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200" dirty="0">
                <a:latin typeface="Lato" panose="020F0502020204030203"/>
                <a:ea typeface="Noto Serif SC" panose="02020400000000000000" pitchFamily="18" charset="-128"/>
              </a:rPr>
              <a:t>Può verificarsi, ad esempio, il caso in cui la merce sia venduta a un soggetto malese, ma il trasporto venga affidato a un trasportatore iraniano. L’Iran è destinatario a seguito delle sanzioni secondarie USA, che si riverberano anche negli Stati UE</a:t>
            </a:r>
          </a:p>
          <a:p>
            <a:pPr algn="just">
              <a:spcBef>
                <a:spcPts val="1200"/>
              </a:spcBef>
            </a:pPr>
            <a:r>
              <a:rPr lang="it-IT" sz="1200" dirty="0">
                <a:latin typeface="Lato" panose="020F0502020204030203"/>
                <a:ea typeface="Noto Serif SC" panose="02020400000000000000" pitchFamily="18" charset="-128"/>
              </a:rPr>
              <a:t>Occorre pertanto </a:t>
            </a:r>
            <a:r>
              <a:rPr lang="it-IT" sz="1200" b="1" u="sng" dirty="0">
                <a:solidFill>
                  <a:srgbClr val="C00000"/>
                </a:solidFill>
                <a:latin typeface="Lato" panose="020F0502020204030203"/>
                <a:ea typeface="Noto Serif SC" panose="02020400000000000000" pitchFamily="18" charset="-128"/>
              </a:rPr>
              <a:t>predisporre clausole contrattuali che evitino </a:t>
            </a:r>
            <a:r>
              <a:rPr lang="it-IT" sz="1200" dirty="0">
                <a:latin typeface="Lato" panose="020F0502020204030203"/>
                <a:ea typeface="Noto Serif SC" panose="02020400000000000000" pitchFamily="18" charset="-128"/>
              </a:rPr>
              <a:t>che le parti possano fruire di (e dunque remunerare) servizi da soggetti che sono attivi in Stati «sanzionati»</a:t>
            </a:r>
            <a:endParaRPr lang="it-IT" sz="1600" dirty="0">
              <a:latin typeface="Lato" panose="020F0502020204030203" pitchFamily="34" charset="0"/>
              <a:ea typeface="Noto Serif SC" panose="02020400000000000000" pitchFamily="18" charset="-128"/>
            </a:endParaRPr>
          </a:p>
        </p:txBody>
      </p:sp>
      <p:sp>
        <p:nvSpPr>
          <p:cNvPr id="11" name="Freccia in giù 10">
            <a:extLst>
              <a:ext uri="{FF2B5EF4-FFF2-40B4-BE49-F238E27FC236}">
                <a16:creationId xmlns:a16="http://schemas.microsoft.com/office/drawing/2014/main" id="{69A5D507-F653-46D9-B0F1-A8F01DA3EBF4}"/>
              </a:ext>
            </a:extLst>
          </p:cNvPr>
          <p:cNvSpPr/>
          <p:nvPr/>
        </p:nvSpPr>
        <p:spPr>
          <a:xfrm>
            <a:off x="5857628" y="3730569"/>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82810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L’origine del bene</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L’informativa che il venditore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è tenuto a fornire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(e specularmente l’acquirente è tenuto a richiedere/controllare)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concerne anche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l’origine del bene</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 In particolare, occorre prestare particolare attenzione al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luogo</a:t>
            </a:r>
            <a:r>
              <a:rPr lang="it-IT" sz="1100" b="1" u="sng"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alle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condizioni ambientali e sociali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e in tema di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sicurezza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in cui lo stesso è stato prodotto. Ciò in quanto è interesse collettivo quello di evitare che la produzione comporti, ad esempio, deforestazione di territori ovvero lavoro forzato o sfruttamento del lavoro minorile</a:t>
            </a:r>
          </a:p>
          <a:p>
            <a:pPr marL="285750" indent="-285750" algn="just">
              <a:buFont typeface="Arial" panose="020B0604020202020204" pitchFamily="34" charset="0"/>
              <a:buChar char="•"/>
            </a:pPr>
            <a:endParaRPr lang="it-IT" sz="11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Per quanto concerne l’UE, dal 16 maggio 2023 è in vigore il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Regolamento 2023/956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che istituisce il CBAM (</a:t>
            </a:r>
            <a:r>
              <a:rPr lang="it-IT" sz="1100" i="1" dirty="0">
                <a:solidFill>
                  <a:schemeClr val="tx1"/>
                </a:solidFill>
                <a:latin typeface="Lato" panose="020F0502020204030203" pitchFamily="34" charset="0"/>
                <a:ea typeface="Lato" panose="020F0502020204030203" pitchFamily="34" charset="0"/>
                <a:cs typeface="Lato" panose="020F0502020204030203" pitchFamily="34" charset="0"/>
              </a:rPr>
              <a:t>Carbon </a:t>
            </a:r>
            <a:r>
              <a:rPr lang="it-IT" sz="1100" i="1" dirty="0" err="1">
                <a:solidFill>
                  <a:schemeClr val="tx1"/>
                </a:solidFill>
                <a:latin typeface="Lato" panose="020F0502020204030203" pitchFamily="34" charset="0"/>
                <a:ea typeface="Lato" panose="020F0502020204030203" pitchFamily="34" charset="0"/>
                <a:cs typeface="Lato" panose="020F0502020204030203" pitchFamily="34" charset="0"/>
              </a:rPr>
              <a:t>Border</a:t>
            </a:r>
            <a:r>
              <a:rPr lang="it-IT" sz="1100" i="1"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100" i="1" dirty="0" err="1">
                <a:solidFill>
                  <a:schemeClr val="tx1"/>
                </a:solidFill>
                <a:latin typeface="Lato" panose="020F0502020204030203" pitchFamily="34" charset="0"/>
                <a:ea typeface="Lato" panose="020F0502020204030203" pitchFamily="34" charset="0"/>
                <a:cs typeface="Lato" panose="020F0502020204030203" pitchFamily="34" charset="0"/>
              </a:rPr>
              <a:t>Adjustment</a:t>
            </a:r>
            <a:r>
              <a:rPr lang="it-IT" sz="1100" i="1"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100" i="1" dirty="0" err="1">
                <a:solidFill>
                  <a:schemeClr val="tx1"/>
                </a:solidFill>
                <a:latin typeface="Lato" panose="020F0502020204030203" pitchFamily="34" charset="0"/>
                <a:ea typeface="Lato" panose="020F0502020204030203" pitchFamily="34" charset="0"/>
                <a:cs typeface="Lato" panose="020F0502020204030203" pitchFamily="34" charset="0"/>
              </a:rPr>
              <a:t>Mechanism</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 parte del programma </a:t>
            </a:r>
            <a:r>
              <a:rPr lang="it-IT" sz="1100" dirty="0" err="1">
                <a:solidFill>
                  <a:schemeClr val="tx1"/>
                </a:solidFill>
                <a:latin typeface="Lato" panose="020F0502020204030203" pitchFamily="34" charset="0"/>
                <a:ea typeface="Lato" panose="020F0502020204030203" pitchFamily="34" charset="0"/>
                <a:cs typeface="Lato" panose="020F0502020204030203" pitchFamily="34" charset="0"/>
              </a:rPr>
              <a:t>Fit</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 for 55) e obbliga le aziende importatrici di merci ad alta intensità di carbonio prodotte in Paesi extraeuropei a rispettare oneri stringenti, collegati alle emissioni di CO2 derivanti dalla produzione delle merci importate fino allo spostamento delle stesse alla frontiera europea. Il CBAM mira a contrastare il dumping ambientale e la rilocalizzazione delle produzioni ad alta intensità di carbonio in Paesi dove non vigono politiche di decarbonizzazione. Gli obblighi collegati a questo meccanismo interessano, al momento, chi importa prodotti inclusi nei codici di nomenclatura combinata elencati nell’allegato I del Regolamento Ue 2023/956. In particolare, chi importa: prodotti in ghisa, ferro, acciaio, alluminio; cemento e prodotti in cemento; fertilizzanti minerali e chimici; energia elettrica e idrogeno</a:t>
            </a:r>
          </a:p>
          <a:p>
            <a:pPr marL="285750" indent="-285750" algn="just">
              <a:buFont typeface="Arial" panose="020B0604020202020204" pitchFamily="34" charset="0"/>
              <a:buChar char="•"/>
            </a:pPr>
            <a:endParaRPr lang="it-IT" sz="11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Sempre in ambito UE, è in vigore il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Regolamento 2023/1115 (in materia di deforestazione)</a:t>
            </a:r>
            <a:r>
              <a:rPr lang="it-IT" sz="1100" b="1" dirty="0">
                <a:solidFill>
                  <a:srgbClr val="C00000"/>
                </a:solidFill>
                <a:latin typeface="Lato" panose="020F0502020204030203" pitchFamily="34" charset="0"/>
                <a:ea typeface="Lato" panose="020F0502020204030203" pitchFamily="34" charset="0"/>
                <a:cs typeface="Lato" panose="020F0502020204030203" pitchFamily="34" charset="0"/>
              </a:rPr>
              <a:t>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che prevede un generale obbligo di </a:t>
            </a:r>
            <a:r>
              <a:rPr lang="it-IT" sz="1100" i="1" dirty="0">
                <a:solidFill>
                  <a:schemeClr val="tx1"/>
                </a:solidFill>
                <a:latin typeface="Lato" panose="020F0502020204030203" pitchFamily="34" charset="0"/>
                <a:ea typeface="Lato" panose="020F0502020204030203" pitchFamily="34" charset="0"/>
                <a:cs typeface="Lato" panose="020F0502020204030203" pitchFamily="34" charset="0"/>
              </a:rPr>
              <a:t>due diligence</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 nel senso che gli operatori dovranno sia garantire la tracciabilità delle materie prime e dei prodotti da loro venduti, sia indicare le coordinate di geolocalizzazione degli appezzamenti di terreno da cui provengono. La dovuta diligenza consiste anzitutto nella raccolta delle informazioni, dei dati e dei documenti necessari per adempiere agli obblighi di informazione previsti all’art. 9 del Regolamento, atti a dimostrare la conformità dei prodotti interessati.  Si noti sin d’ora che un prodotto, per essere conforme – e pertanto per essere immesso o messo a disposizione sul mercato o esportato – deve soddisfare i tre requisiti di cui all’art. 3 della normativa europea, vale a dire: (i) </a:t>
            </a:r>
            <a:r>
              <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rPr>
              <a:t>prodotto a deforestazione zero</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 (ii) prodotto nel rispetto della legislazione pertinente del Paese di produzione; (iii) oggetto di una dichiarazione di dovuta diligenza. Le grandi aziende dovranno adeguarsi alle nuove regole entro il 30 dicembre 2024, mentre le piccole e microimprese avranno ulteriori sei mesi fino al 30 giugno 2025</a:t>
            </a:r>
          </a:p>
          <a:p>
            <a:pPr marL="285750" indent="-285750" algn="just">
              <a:buFont typeface="Arial" panose="020B0604020202020204" pitchFamily="34" charset="0"/>
              <a:buChar char="•"/>
            </a:pPr>
            <a:endParaRPr lang="it-IT" sz="11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La direttiva proposta dalla Commissione </a:t>
            </a:r>
            <a:r>
              <a:rPr lang="it-IT" sz="1100" b="1" dirty="0">
                <a:solidFill>
                  <a:srgbClr val="C00000"/>
                </a:solidFill>
                <a:latin typeface="Lato" panose="020F0502020204030203" pitchFamily="34" charset="0"/>
                <a:ea typeface="Lato" panose="020F0502020204030203" pitchFamily="34" charset="0"/>
                <a:cs typeface="Lato" panose="020F0502020204030203" pitchFamily="34" charset="0"/>
              </a:rPr>
              <a:t>sul divieto di vendita di prodotti realizzati con lavoro forzato</a:t>
            </a:r>
            <a:r>
              <a:rPr lang="it-IT" sz="1100" dirty="0">
                <a:solidFill>
                  <a:srgbClr val="FF0000"/>
                </a:solidFill>
                <a:latin typeface="Lato" panose="020F0502020204030203" pitchFamily="34" charset="0"/>
                <a:ea typeface="Lato" panose="020F0502020204030203" pitchFamily="34" charset="0"/>
                <a:cs typeface="Lato" panose="020F0502020204030203" pitchFamily="34" charset="0"/>
              </a:rPr>
              <a:t> </a:t>
            </a:r>
            <a:r>
              <a:rPr lang="it-IT" sz="1100" dirty="0">
                <a:solidFill>
                  <a:schemeClr val="tx1"/>
                </a:solidFill>
                <a:latin typeface="Lato" panose="020F0502020204030203" pitchFamily="34" charset="0"/>
                <a:ea typeface="Lato" panose="020F0502020204030203" pitchFamily="34" charset="0"/>
                <a:cs typeface="Lato" panose="020F0502020204030203" pitchFamily="34" charset="0"/>
              </a:rPr>
              <a:t>approdata ad aprile 2024 al Parlamento UE che il 23 aprile ha approvato degli emendamenti. Ora tocca alla Commissione portare avanti il progetto.  </a:t>
            </a:r>
            <a:endParaRPr lang="it-IT" sz="11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500" dirty="0">
              <a:solidFill>
                <a:schemeClr val="tx1"/>
              </a:solidFill>
              <a:latin typeface="Lato" panose="020F0502020204030203" pitchFamily="34" charset="0"/>
              <a:ea typeface="Lato" panose="020F0502020204030203" pitchFamily="34" charset="0"/>
              <a:cs typeface="Lato" panose="020F0502020204030203" pitchFamily="34" charset="0"/>
            </a:endParaRPr>
          </a:p>
          <a:p>
            <a:pPr algn="just"/>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236776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11904324-D38E-408E-9762-8AC2EC735DD9}"/>
              </a:ext>
            </a:extLst>
          </p:cNvPr>
          <p:cNvSpPr/>
          <p:nvPr/>
        </p:nvSpPr>
        <p:spPr>
          <a:xfrm>
            <a:off x="248771" y="518747"/>
            <a:ext cx="9936377" cy="6494085"/>
          </a:xfrm>
          <a:prstGeom prst="rect">
            <a:avLst/>
          </a:prstGeom>
        </p:spPr>
        <p:txBody>
          <a:bodyPr wrap="square">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pPr lvl="0"/>
            <a:r>
              <a:rPr lang="it-IT" sz="2000" b="1" dirty="0">
                <a:solidFill>
                  <a:prstClr val="black"/>
                </a:solidFill>
                <a:latin typeface="Lato" panose="020F0502020204030203" pitchFamily="34" charset="0"/>
                <a:ea typeface="Noto Serif SC" panose="02020400000000000000" pitchFamily="18" charset="-128"/>
              </a:rPr>
              <a:t>Le condizioni</a:t>
            </a: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p:txBody>
      </p:sp>
      <p:sp>
        <p:nvSpPr>
          <p:cNvPr id="4" name="CasellaDiTesto 3">
            <a:extLst>
              <a:ext uri="{FF2B5EF4-FFF2-40B4-BE49-F238E27FC236}">
                <a16:creationId xmlns:a16="http://schemas.microsoft.com/office/drawing/2014/main" id="{32346DD6-9EB8-44DE-8FDC-F1F9A9BA6E04}"/>
              </a:ext>
            </a:extLst>
          </p:cNvPr>
          <p:cNvSpPr txBox="1"/>
          <p:nvPr/>
        </p:nvSpPr>
        <p:spPr>
          <a:xfrm>
            <a:off x="248771" y="2383860"/>
            <a:ext cx="11600329" cy="410584"/>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La condizione è</a:t>
            </a:r>
            <a:endParaRPr lang="it-IT" sz="1200" b="1" dirty="0">
              <a:solidFill>
                <a:schemeClr val="bg1"/>
              </a:solidFill>
              <a:latin typeface="Lato" panose="020F0502020204030203" pitchFamily="34" charset="0"/>
              <a:ea typeface="Noto Serif SC" panose="02020400000000000000" pitchFamily="18" charset="-128"/>
            </a:endParaRPr>
          </a:p>
        </p:txBody>
      </p:sp>
      <p:sp>
        <p:nvSpPr>
          <p:cNvPr id="5" name="Freccia in giù 4">
            <a:extLst>
              <a:ext uri="{FF2B5EF4-FFF2-40B4-BE49-F238E27FC236}">
                <a16:creationId xmlns:a16="http://schemas.microsoft.com/office/drawing/2014/main" id="{5A6F32AD-F599-4082-A185-8BFEA527CFE5}"/>
              </a:ext>
            </a:extLst>
          </p:cNvPr>
          <p:cNvSpPr/>
          <p:nvPr/>
        </p:nvSpPr>
        <p:spPr>
          <a:xfrm>
            <a:off x="2695620" y="2801091"/>
            <a:ext cx="511729" cy="61546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D828D87B-1267-4126-B9F5-822DDD6F487A}"/>
              </a:ext>
            </a:extLst>
          </p:cNvPr>
          <p:cNvSpPr/>
          <p:nvPr/>
        </p:nvSpPr>
        <p:spPr>
          <a:xfrm>
            <a:off x="8946753" y="2825985"/>
            <a:ext cx="511729" cy="61546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01477527-9B6D-48B1-987A-5E198113C6CA}"/>
              </a:ext>
            </a:extLst>
          </p:cNvPr>
          <p:cNvSpPr txBox="1"/>
          <p:nvPr/>
        </p:nvSpPr>
        <p:spPr>
          <a:xfrm>
            <a:off x="267103" y="3429000"/>
            <a:ext cx="5368765" cy="615462"/>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400" b="1" dirty="0">
                <a:solidFill>
                  <a:srgbClr val="202122"/>
                </a:solidFill>
                <a:latin typeface="Lato" panose="020F0502020204030203"/>
              </a:rPr>
              <a:t> </a:t>
            </a:r>
            <a:r>
              <a:rPr lang="it-IT" sz="1200" u="sng" dirty="0">
                <a:solidFill>
                  <a:schemeClr val="bg1"/>
                </a:solidFill>
                <a:latin typeface="Lato" panose="020F0502020204030203"/>
              </a:rPr>
              <a:t>SOSPENSIVA,</a:t>
            </a:r>
            <a:r>
              <a:rPr lang="it-IT" sz="1200" dirty="0">
                <a:solidFill>
                  <a:schemeClr val="bg1"/>
                </a:solidFill>
                <a:latin typeface="Lato" panose="020F0502020204030203"/>
              </a:rPr>
              <a:t> quando all’evento futuro e incerto consegue l’efficacia del contratto (es. acquisterò i macchinari se vincerò la gara di appalto, oppure vendita a prova art. 1521 c.c.)</a:t>
            </a:r>
            <a:endParaRPr lang="it-IT" sz="1400" dirty="0">
              <a:solidFill>
                <a:schemeClr val="bg1"/>
              </a:solidFill>
              <a:latin typeface="Lato" panose="020F0502020204030203"/>
              <a:ea typeface="Noto Serif SC" panose="02020400000000000000" pitchFamily="18" charset="-128"/>
            </a:endParaRPr>
          </a:p>
        </p:txBody>
      </p:sp>
      <p:sp>
        <p:nvSpPr>
          <p:cNvPr id="8" name="CasellaDiTesto 7">
            <a:extLst>
              <a:ext uri="{FF2B5EF4-FFF2-40B4-BE49-F238E27FC236}">
                <a16:creationId xmlns:a16="http://schemas.microsoft.com/office/drawing/2014/main" id="{69E29086-9630-4F17-AF9E-79CAE5891533}"/>
              </a:ext>
            </a:extLst>
          </p:cNvPr>
          <p:cNvSpPr txBox="1"/>
          <p:nvPr/>
        </p:nvSpPr>
        <p:spPr>
          <a:xfrm>
            <a:off x="6556135" y="3441447"/>
            <a:ext cx="5292966" cy="615462"/>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000" u="sng" dirty="0">
                <a:solidFill>
                  <a:schemeClr val="bg1"/>
                </a:solidFill>
                <a:latin typeface="Lato" panose="020F0502020204030203" pitchFamily="34" charset="0"/>
                <a:ea typeface="Noto Serif SC" panose="02020400000000000000" pitchFamily="18" charset="-128"/>
              </a:rPr>
              <a:t>RISOLUTIVA</a:t>
            </a:r>
            <a:r>
              <a:rPr lang="it-IT" sz="1000" dirty="0">
                <a:solidFill>
                  <a:schemeClr val="bg1"/>
                </a:solidFill>
                <a:latin typeface="Lato" panose="020F0502020204030203" pitchFamily="34" charset="0"/>
                <a:ea typeface="Noto Serif SC" panose="02020400000000000000" pitchFamily="18" charset="-128"/>
              </a:rPr>
              <a:t>, quando all’evento futuro e incerto consegue la cessazione degli effetti del contratto (es. il contratto cesserà di avere i suoi effetti se entro un anno non otterrò la concessione dal Comune, oppure vendita con patto di riscatto artt. 1500-1509 c.c.)</a:t>
            </a:r>
          </a:p>
        </p:txBody>
      </p:sp>
      <p:sp>
        <p:nvSpPr>
          <p:cNvPr id="9" name="CasellaDiTesto 8">
            <a:extLst>
              <a:ext uri="{FF2B5EF4-FFF2-40B4-BE49-F238E27FC236}">
                <a16:creationId xmlns:a16="http://schemas.microsoft.com/office/drawing/2014/main" id="{F212215F-7084-4050-A9D9-BF6CDFFE83CE}"/>
              </a:ext>
            </a:extLst>
          </p:cNvPr>
          <p:cNvSpPr txBox="1"/>
          <p:nvPr/>
        </p:nvSpPr>
        <p:spPr>
          <a:xfrm>
            <a:off x="248771" y="4217798"/>
            <a:ext cx="11600329" cy="864156"/>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600" b="1" u="sng" dirty="0">
                <a:solidFill>
                  <a:srgbClr val="C00000"/>
                </a:solidFill>
                <a:latin typeface="Lato" panose="020F0502020204030203" pitchFamily="34" charset="0"/>
                <a:ea typeface="Noto Serif SC" panose="02020400000000000000" pitchFamily="18" charset="-128"/>
              </a:rPr>
              <a:t>NB:</a:t>
            </a:r>
            <a:r>
              <a:rPr lang="it-IT" sz="1600" b="1" u="sng" dirty="0">
                <a:solidFill>
                  <a:srgbClr val="585856"/>
                </a:solidFill>
                <a:latin typeface="Lato" panose="020F0502020204030203" pitchFamily="34" charset="0"/>
                <a:ea typeface="Noto Serif SC" panose="02020400000000000000" pitchFamily="18" charset="-128"/>
              </a:rPr>
              <a:t> </a:t>
            </a:r>
            <a:r>
              <a:rPr lang="it-IT" sz="1600" dirty="0">
                <a:solidFill>
                  <a:srgbClr val="585856"/>
                </a:solidFill>
                <a:latin typeface="Lato" panose="020F0502020204030203" pitchFamily="34" charset="0"/>
                <a:ea typeface="Noto Serif SC" panose="02020400000000000000" pitchFamily="18" charset="-128"/>
              </a:rPr>
              <a:t>L’apposizione di una condizione sospensiva ad un contratto di vendita impedisce di qualificare il contratto ad effetti reali; la subordinazione all'avveramento di un evento futuro e incerto della produzione degli effetti traslativi è incompatibile con l'efficacia immediatamente traslativa del consenso </a:t>
            </a:r>
          </a:p>
        </p:txBody>
      </p:sp>
      <p:sp>
        <p:nvSpPr>
          <p:cNvPr id="10" name="CasellaDiTesto 9">
            <a:extLst>
              <a:ext uri="{FF2B5EF4-FFF2-40B4-BE49-F238E27FC236}">
                <a16:creationId xmlns:a16="http://schemas.microsoft.com/office/drawing/2014/main" id="{555441AD-764D-447B-A499-682908E64723}"/>
              </a:ext>
            </a:extLst>
          </p:cNvPr>
          <p:cNvSpPr txBox="1"/>
          <p:nvPr/>
        </p:nvSpPr>
        <p:spPr>
          <a:xfrm>
            <a:off x="267103" y="5255290"/>
            <a:ext cx="11581997" cy="1096409"/>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400" dirty="0">
                <a:solidFill>
                  <a:schemeClr val="bg1"/>
                </a:solidFill>
                <a:latin typeface="Lato" panose="020F0502020204030203"/>
              </a:rPr>
              <a:t>In base all’art. 1360 c.c., quando la condizione sospensiva si è verificata, si producono tutte le conseguenze del negozio, con effetto retroattivo al momento in cui il contratto è stato concluso (</a:t>
            </a:r>
            <a:r>
              <a:rPr lang="it-IT" sz="1400" i="1" dirty="0">
                <a:solidFill>
                  <a:schemeClr val="bg1"/>
                </a:solidFill>
                <a:latin typeface="Lato" panose="020F0502020204030203"/>
              </a:rPr>
              <a:t>ex </a:t>
            </a:r>
            <a:r>
              <a:rPr lang="it-IT" sz="1400" i="1" dirty="0" err="1">
                <a:solidFill>
                  <a:schemeClr val="bg1"/>
                </a:solidFill>
                <a:latin typeface="Lato" panose="020F0502020204030203"/>
              </a:rPr>
              <a:t>tunc</a:t>
            </a:r>
            <a:r>
              <a:rPr lang="it-IT" sz="1400" dirty="0">
                <a:solidFill>
                  <a:schemeClr val="bg1"/>
                </a:solidFill>
                <a:latin typeface="Lato" panose="020F0502020204030203"/>
              </a:rPr>
              <a:t>). L’inverso avviene (gli effetti del negozio si considerano come se non si fossero mai verificati) nel caso in cui la condizione sia risolutiva. Il medesimo articolo consente anche alle parti di scrivere apposito patto contrario e quindi di derogare alla retroattività della condizione</a:t>
            </a:r>
          </a:p>
        </p:txBody>
      </p:sp>
      <p:sp>
        <p:nvSpPr>
          <p:cNvPr id="17" name="CasellaDiTesto 16">
            <a:extLst>
              <a:ext uri="{FF2B5EF4-FFF2-40B4-BE49-F238E27FC236}">
                <a16:creationId xmlns:a16="http://schemas.microsoft.com/office/drawing/2014/main" id="{3B0EB947-9545-430F-8177-C8A73C075247}"/>
              </a:ext>
            </a:extLst>
          </p:cNvPr>
          <p:cNvSpPr txBox="1"/>
          <p:nvPr/>
        </p:nvSpPr>
        <p:spPr>
          <a:xfrm>
            <a:off x="248771" y="1590772"/>
            <a:ext cx="11600329" cy="655966"/>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spcBef>
                <a:spcPts val="1200"/>
              </a:spcBef>
            </a:pPr>
            <a:r>
              <a:rPr lang="it-IT" sz="1400" dirty="0">
                <a:solidFill>
                  <a:schemeClr val="bg1"/>
                </a:solidFill>
                <a:latin typeface="Lato" panose="020F0502020204030203"/>
                <a:ea typeface="Noto Serif SC" panose="02020400000000000000" pitchFamily="18" charset="-128"/>
              </a:rPr>
              <a:t>L’art. 1353 c.c. </a:t>
            </a:r>
            <a:r>
              <a:rPr lang="it-IT" sz="1400" dirty="0">
                <a:solidFill>
                  <a:schemeClr val="bg1"/>
                </a:solidFill>
                <a:latin typeface="Lato" panose="020F0502020204030203"/>
              </a:rPr>
              <a:t>consente alle parti di subordinare l'efficacia o la risoluzione del contratto o di un singolo patto a un avvenimento futuro e incerto</a:t>
            </a:r>
            <a:endParaRPr lang="it-IT" sz="1400" i="1" dirty="0">
              <a:solidFill>
                <a:schemeClr val="bg1"/>
              </a:solidFill>
              <a:latin typeface="Lato" panose="020F0502020204030203"/>
              <a:ea typeface="Noto Serif SC" panose="02020400000000000000" pitchFamily="18" charset="-128"/>
            </a:endParaRPr>
          </a:p>
        </p:txBody>
      </p:sp>
    </p:spTree>
    <p:extLst>
      <p:ext uri="{BB962C8B-B14F-4D97-AF65-F5344CB8AC3E}">
        <p14:creationId xmlns:p14="http://schemas.microsoft.com/office/powerpoint/2010/main" val="3643923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Il foro competente per la risoluzione delle controversie</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Le parti hanno la possibilità di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inserire la scelta del giudice competente </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a dirimere eventuali controversie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all’interno del contratto stesso</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Altrimenti,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in mancanza di scelta </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la giurisdizione sarà individuata sulla base dei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criteri di diritto internazionale privato e processuale</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Nei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Paesi UE </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si applica il Reg. 1215/2012 per cui (art. 7) è competente il giudice del luogo situato in uno Stato membro in cui i beni sono stati o avrebbero dovuto essere consegnati in base al contratto. La CGUE nella sentenza del 9 giugno 2011 nella causa C-87/10 (nel vigore del previgente e analogo Reg. 44/2001) ha affermato che «</a:t>
            </a:r>
            <a:r>
              <a:rPr lang="it-IT" sz="1600" i="1" dirty="0">
                <a:solidFill>
                  <a:schemeClr val="tx1"/>
                </a:solidFill>
                <a:latin typeface="Lato" panose="020F0502020204030203" pitchFamily="34" charset="0"/>
                <a:ea typeface="Lato" panose="020F0502020204030203" pitchFamily="34" charset="0"/>
                <a:cs typeface="Lato" panose="020F0502020204030203" pitchFamily="34" charset="0"/>
              </a:rPr>
              <a:t>al fine di verificare se il luogo di consegna sia determinato «in base al contratto», il giudice nazionale deve tenere conto di tutti i termini e di tutte le clausole rilevanti di tale contratto che siano idonei a identificare con chiarezza tale luogo, ivi compresi i termini e le clausole generalmente riconosciuti e sanciti dagli usi del commercio internazionale, quali gli Incoterms elaborati dalla Camera di commercio internazionale</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 Con l’ordinanza delle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SS.UU. n. 11346 del 2 maggio 2023</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 la Cassazione si è uniformata a tale impostazione</a:t>
            </a:r>
          </a:p>
          <a:p>
            <a:pPr marL="285750" indent="-285750" algn="just">
              <a:buFont typeface="Arial" panose="020B0604020202020204" pitchFamily="34" charset="0"/>
              <a:buChar char="•"/>
            </a:pPr>
            <a:endParaRPr lang="it-IT" sz="14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695904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Il foro competente per la risoluzione delle controversie</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In ambito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extra-UE, l’art. 3 L. 218/1995 </a:t>
            </a: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richiama la Convenzione di Bruxelles del 1968. L’art. 5 della Convenzione prevede che: «</a:t>
            </a:r>
            <a:r>
              <a:rPr lang="it-IT" sz="1400" i="1" dirty="0">
                <a:solidFill>
                  <a:schemeClr val="tx1"/>
                </a:solidFill>
                <a:latin typeface="Lato" panose="020F0502020204030203" pitchFamily="34" charset="0"/>
                <a:ea typeface="Lato" panose="020F0502020204030203" pitchFamily="34" charset="0"/>
                <a:cs typeface="Lato" panose="020F0502020204030203" pitchFamily="34" charset="0"/>
              </a:rPr>
              <a:t>Il convenuto domiciliato nel territorio di uno Stato contraente </a:t>
            </a:r>
            <a:r>
              <a:rPr lang="it-IT" sz="1400" b="1" i="1" u="sng" dirty="0">
                <a:solidFill>
                  <a:srgbClr val="C00000"/>
                </a:solidFill>
                <a:latin typeface="Lato" panose="020F0502020204030203" pitchFamily="34" charset="0"/>
                <a:ea typeface="Lato" panose="020F0502020204030203" pitchFamily="34" charset="0"/>
                <a:cs typeface="Lato" panose="020F0502020204030203" pitchFamily="34" charset="0"/>
              </a:rPr>
              <a:t>può essere citato in un altro Stato contraente: in materia contrattuale, davanti al giudice del luogo in cui l'obbligazione dedotta in giudizio è stata o deve essere eseguita</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Successivamente, in ambito UE, il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Regolamento Bruxelles I-bis n. 1215/2012</a:t>
            </a:r>
            <a:r>
              <a:rPr lang="it-IT" sz="1400" b="1" u="sng"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(che ha abrogato e sostituito il Reg. 44/2001) ha previsto che ogni riferimento alla Convenzione si intende fatto al suddetto Regolamento. L’art. 7 attribuisce dunque la giurisdizione al giudice del «</a:t>
            </a:r>
            <a:r>
              <a:rPr lang="it-IT" sz="1400" i="1" dirty="0">
                <a:solidFill>
                  <a:schemeClr val="tx1"/>
                </a:solidFill>
                <a:latin typeface="Lato" panose="020F0502020204030203" pitchFamily="34" charset="0"/>
                <a:ea typeface="Lato" panose="020F0502020204030203" pitchFamily="34" charset="0"/>
                <a:cs typeface="Lato" panose="020F0502020204030203" pitchFamily="34" charset="0"/>
              </a:rPr>
              <a:t>luogo, situato in uno Stato membro, </a:t>
            </a:r>
            <a:r>
              <a:rPr lang="it-IT" sz="1400" b="1" i="1" u="sng" dirty="0">
                <a:solidFill>
                  <a:srgbClr val="C00000"/>
                </a:solidFill>
                <a:latin typeface="Lato" panose="020F0502020204030203" pitchFamily="34" charset="0"/>
                <a:ea typeface="Lato" panose="020F0502020204030203" pitchFamily="34" charset="0"/>
                <a:cs typeface="Lato" panose="020F0502020204030203" pitchFamily="34" charset="0"/>
              </a:rPr>
              <a:t>in cui i beni sono stati o avrebbero dovuto essere consegnati in base al contratto</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Dunque, è necessario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comprendere/confermare se il rinvio operato </a:t>
            </a: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dall’art. 3 L. 218/1995 sia da riferirsi ancora alla Convenzione o invece al Regolamento</a:t>
            </a:r>
          </a:p>
          <a:p>
            <a:pPr marL="285750" indent="-285750" algn="just">
              <a:buFont typeface="Arial" panose="020B0604020202020204" pitchFamily="34" charset="0"/>
              <a:buChar char="•"/>
            </a:pPr>
            <a:endParaRPr lang="it-IT" sz="14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La complessità del dibattito è rappresentata dal fatto che sono stati necessari vari interventi delle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Sezioni Unite della Cassazione (n. 4211 del 20 febbraio 2013; n. 32362 del 13 dicembre 2018 e n. 18299 del 25 giugno 2021),</a:t>
            </a: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 nei quali è stato sempre affermato che il rinvio dell’art. 3.2 L. 218/1995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debba essere riferito al Regolamento Bruxelles I-bis</a:t>
            </a:r>
            <a:r>
              <a:rPr lang="it-IT" sz="1400" dirty="0">
                <a:solidFill>
                  <a:srgbClr val="C00000"/>
                </a:solidFill>
                <a:latin typeface="Lato" panose="020F0502020204030203" pitchFamily="34" charset="0"/>
                <a:ea typeface="Lato" panose="020F0502020204030203" pitchFamily="34" charset="0"/>
                <a:cs typeface="Lato" panose="020F0502020204030203" pitchFamily="34" charset="0"/>
              </a:rPr>
              <a:t>,</a:t>
            </a:r>
            <a:r>
              <a:rPr lang="it-IT" sz="1400" dirty="0">
                <a:solidFill>
                  <a:schemeClr val="tx1"/>
                </a:solidFill>
                <a:latin typeface="Lato" panose="020F0502020204030203" pitchFamily="34" charset="0"/>
                <a:ea typeface="Lato" panose="020F0502020204030203" pitchFamily="34" charset="0"/>
                <a:cs typeface="Lato" panose="020F0502020204030203" pitchFamily="34" charset="0"/>
              </a:rPr>
              <a:t> riconoscendo quindi la giurisdizione del giudice del luogo </a:t>
            </a:r>
            <a:r>
              <a:rPr lang="it-IT" sz="1400" b="1" u="sng" dirty="0">
                <a:solidFill>
                  <a:srgbClr val="C00000"/>
                </a:solidFill>
                <a:latin typeface="Lato" panose="020F0502020204030203" pitchFamily="34" charset="0"/>
                <a:ea typeface="Lato" panose="020F0502020204030203" pitchFamily="34" charset="0"/>
                <a:cs typeface="Lato" panose="020F0502020204030203" pitchFamily="34" charset="0"/>
              </a:rPr>
              <a:t>dove i beni sono o devono essere consegnati, anche nei casi di controparti aventi sede al di fuori della UE</a:t>
            </a:r>
          </a:p>
        </p:txBody>
      </p:sp>
    </p:spTree>
    <p:extLst>
      <p:ext uri="{BB962C8B-B14F-4D97-AF65-F5344CB8AC3E}">
        <p14:creationId xmlns:p14="http://schemas.microsoft.com/office/powerpoint/2010/main" val="1432939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58460" y="1118797"/>
            <a:ext cx="471159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E7E6E6">
                    <a:lumMod val="25000"/>
                  </a:srgbClr>
                </a:solidFill>
                <a:effectLst/>
                <a:uLnTx/>
                <a:uFillTx/>
                <a:latin typeface="Lato" panose="020F0502020204030203"/>
                <a:ea typeface="+mn-ea"/>
                <a:cs typeface="Lato Medium" panose="020F0602020204030203" pitchFamily="34" charset="0"/>
              </a:rPr>
              <a:t>Agenda</a:t>
            </a:r>
            <a:r>
              <a:rPr kumimoji="0" lang="en-US" sz="2400" b="0" i="0" u="none" strike="noStrike" kern="1200" cap="none" spc="0" normalizeH="0" noProof="0" dirty="0">
                <a:ln>
                  <a:noFill/>
                </a:ln>
                <a:solidFill>
                  <a:srgbClr val="E7E6E6">
                    <a:lumMod val="25000"/>
                  </a:srgbClr>
                </a:solidFill>
                <a:effectLst/>
                <a:uLnTx/>
                <a:uFillTx/>
                <a:latin typeface="Lato" panose="020F0502020204030203"/>
                <a:ea typeface="+mn-ea"/>
                <a:cs typeface="Lato Medium" panose="020F0602020204030203" pitchFamily="34" charset="0"/>
              </a:rPr>
              <a:t> </a:t>
            </a:r>
            <a:endParaRPr kumimoji="0" lang="en-US" sz="2400" b="0" i="0" u="none" strike="noStrike" kern="1200" cap="none" spc="0" normalizeH="0" baseline="0" noProof="0" dirty="0">
              <a:ln>
                <a:noFill/>
              </a:ln>
              <a:solidFill>
                <a:srgbClr val="E7E6E6">
                  <a:lumMod val="25000"/>
                </a:srgbClr>
              </a:solidFill>
              <a:effectLst/>
              <a:uLnTx/>
              <a:uFillTx/>
              <a:latin typeface="Lato" panose="020F0502020204030203"/>
              <a:ea typeface="+mn-ea"/>
              <a:cs typeface="Lato Medium" panose="020F0602020204030203" pitchFamily="34" charset="0"/>
            </a:endParaRPr>
          </a:p>
        </p:txBody>
      </p:sp>
      <p:cxnSp>
        <p:nvCxnSpPr>
          <p:cNvPr id="11" name="Straight Connector 10"/>
          <p:cNvCxnSpPr>
            <a:cxnSpLocks/>
            <a:endCxn id="42" idx="3"/>
          </p:cNvCxnSpPr>
          <p:nvPr/>
        </p:nvCxnSpPr>
        <p:spPr>
          <a:xfrm>
            <a:off x="6094802" y="1741961"/>
            <a:ext cx="10310" cy="4633385"/>
          </a:xfrm>
          <a:prstGeom prst="line">
            <a:avLst/>
          </a:prstGeom>
          <a:ln w="25400">
            <a:solidFill>
              <a:schemeClr val="bg1">
                <a:lumMod val="85000"/>
              </a:schemeClr>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2" name="Isosceles Triangle 1"/>
          <p:cNvSpPr/>
          <p:nvPr/>
        </p:nvSpPr>
        <p:spPr>
          <a:xfrm rot="10800000">
            <a:off x="6031291" y="2160493"/>
            <a:ext cx="147639" cy="88900"/>
          </a:xfrm>
          <a:prstGeom prst="triangl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013" b="0" i="0" u="none" strike="noStrike" kern="1200" cap="none" spc="0" normalizeH="0" baseline="0" noProof="0">
              <a:ln>
                <a:noFill/>
              </a:ln>
              <a:solidFill>
                <a:prstClr val="white"/>
              </a:solidFill>
              <a:effectLst/>
              <a:uLnTx/>
              <a:uFillTx/>
              <a:latin typeface="Lato" panose="020F0502020204030203"/>
              <a:ea typeface="+mn-ea"/>
              <a:cs typeface="+mn-cs"/>
            </a:endParaRPr>
          </a:p>
        </p:txBody>
      </p:sp>
      <p:cxnSp>
        <p:nvCxnSpPr>
          <p:cNvPr id="27" name="Straight Connector 26"/>
          <p:cNvCxnSpPr>
            <a:cxnSpLocks/>
          </p:cNvCxnSpPr>
          <p:nvPr/>
        </p:nvCxnSpPr>
        <p:spPr>
          <a:xfrm>
            <a:off x="6094802" y="2881628"/>
            <a:ext cx="2550616" cy="0"/>
          </a:xfrm>
          <a:prstGeom prst="line">
            <a:avLst/>
          </a:prstGeom>
          <a:ln w="25400">
            <a:solidFill>
              <a:srgbClr val="585856"/>
            </a:solidFill>
            <a:prstDash val="solid"/>
            <a:head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cxnSpLocks/>
          </p:cNvCxnSpPr>
          <p:nvPr/>
        </p:nvCxnSpPr>
        <p:spPr>
          <a:xfrm>
            <a:off x="6096001" y="388933"/>
            <a:ext cx="0" cy="431800"/>
          </a:xfrm>
          <a:prstGeom prst="line">
            <a:avLst/>
          </a:prstGeom>
          <a:ln w="25400">
            <a:solidFill>
              <a:schemeClr val="bg1">
                <a:lumMod val="85000"/>
              </a:schemeClr>
            </a:solidFill>
            <a:prstDash val="solid"/>
            <a:headEnd type="none"/>
            <a:tailEnd type="oval"/>
          </a:ln>
        </p:spPr>
        <p:style>
          <a:lnRef idx="1">
            <a:schemeClr val="accent1"/>
          </a:lnRef>
          <a:fillRef idx="0">
            <a:schemeClr val="accent1"/>
          </a:fillRef>
          <a:effectRef idx="0">
            <a:schemeClr val="accent1"/>
          </a:effectRef>
          <a:fontRef idx="minor">
            <a:schemeClr val="tx1"/>
          </a:fontRef>
        </p:style>
      </p:cxnSp>
      <p:sp>
        <p:nvSpPr>
          <p:cNvPr id="42" name="Isosceles Triangle 1">
            <a:extLst>
              <a:ext uri="{FF2B5EF4-FFF2-40B4-BE49-F238E27FC236}">
                <a16:creationId xmlns:a16="http://schemas.microsoft.com/office/drawing/2014/main" id="{70F0581F-614B-460A-AFCF-2FC1FDFAB6BB}"/>
              </a:ext>
            </a:extLst>
          </p:cNvPr>
          <p:cNvSpPr/>
          <p:nvPr/>
        </p:nvSpPr>
        <p:spPr>
          <a:xfrm rot="10800000">
            <a:off x="6053210" y="6375346"/>
            <a:ext cx="103804" cy="93721"/>
          </a:xfrm>
          <a:prstGeom prst="triangl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013" b="0" i="0" u="none" strike="noStrike" kern="1200" cap="none" spc="0" normalizeH="0" baseline="0" noProof="0">
              <a:ln>
                <a:noFill/>
              </a:ln>
              <a:solidFill>
                <a:prstClr val="white"/>
              </a:solidFill>
              <a:effectLst/>
              <a:uLnTx/>
              <a:uFillTx/>
              <a:latin typeface="Lato" panose="020F0502020204030203"/>
              <a:ea typeface="+mn-ea"/>
              <a:cs typeface="+mn-cs"/>
            </a:endParaRPr>
          </a:p>
        </p:txBody>
      </p:sp>
      <p:cxnSp>
        <p:nvCxnSpPr>
          <p:cNvPr id="36" name="Straight Connector 26">
            <a:extLst>
              <a:ext uri="{FF2B5EF4-FFF2-40B4-BE49-F238E27FC236}">
                <a16:creationId xmlns:a16="http://schemas.microsoft.com/office/drawing/2014/main" id="{A18AF02E-F643-4D84-8E69-DF09843F9C40}"/>
              </a:ext>
            </a:extLst>
          </p:cNvPr>
          <p:cNvCxnSpPr>
            <a:cxnSpLocks/>
          </p:cNvCxnSpPr>
          <p:nvPr/>
        </p:nvCxnSpPr>
        <p:spPr>
          <a:xfrm>
            <a:off x="3358836" y="3775819"/>
            <a:ext cx="2735966" cy="0"/>
          </a:xfrm>
          <a:prstGeom prst="line">
            <a:avLst/>
          </a:prstGeom>
          <a:ln w="25400">
            <a:solidFill>
              <a:srgbClr val="BB0F1B"/>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43" name="Rettangolo 42">
            <a:extLst>
              <a:ext uri="{FF2B5EF4-FFF2-40B4-BE49-F238E27FC236}">
                <a16:creationId xmlns:a16="http://schemas.microsoft.com/office/drawing/2014/main" id="{4E79E4A3-15EC-4FF4-9614-57D6763413DE}"/>
              </a:ext>
            </a:extLst>
          </p:cNvPr>
          <p:cNvSpPr/>
          <p:nvPr/>
        </p:nvSpPr>
        <p:spPr>
          <a:xfrm>
            <a:off x="6094802" y="2538520"/>
            <a:ext cx="2688461" cy="27699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1" dirty="0">
                <a:solidFill>
                  <a:prstClr val="black"/>
                </a:solidFill>
                <a:latin typeface="Lato" panose="020F0502020204030203" pitchFamily="34" charset="0"/>
                <a:ea typeface="Lato" panose="020F0502020204030203" pitchFamily="34" charset="0"/>
                <a:cs typeface="Lato" panose="020F0502020204030203" pitchFamily="34" charset="0"/>
              </a:rPr>
              <a:t>La disciplina civilistica del contratto</a:t>
            </a:r>
            <a:endParaRPr kumimoji="0" lang="it-IT" sz="1200" b="1"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26">
            <a:extLst>
              <a:ext uri="{FF2B5EF4-FFF2-40B4-BE49-F238E27FC236}">
                <a16:creationId xmlns:a16="http://schemas.microsoft.com/office/drawing/2014/main" id="{C976916F-9BBE-C6D5-55AC-487ED46AF6B3}"/>
              </a:ext>
            </a:extLst>
          </p:cNvPr>
          <p:cNvCxnSpPr>
            <a:cxnSpLocks/>
          </p:cNvCxnSpPr>
          <p:nvPr/>
        </p:nvCxnSpPr>
        <p:spPr>
          <a:xfrm flipV="1">
            <a:off x="6114255" y="4595342"/>
            <a:ext cx="2669008" cy="4769"/>
          </a:xfrm>
          <a:prstGeom prst="line">
            <a:avLst/>
          </a:prstGeom>
          <a:ln w="25400">
            <a:solidFill>
              <a:srgbClr val="585856"/>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5" name="Rettangolo 4">
            <a:extLst>
              <a:ext uri="{FF2B5EF4-FFF2-40B4-BE49-F238E27FC236}">
                <a16:creationId xmlns:a16="http://schemas.microsoft.com/office/drawing/2014/main" id="{5F12F120-7FE8-E4B4-CEE7-DBE45AD953E3}"/>
              </a:ext>
            </a:extLst>
          </p:cNvPr>
          <p:cNvSpPr/>
          <p:nvPr/>
        </p:nvSpPr>
        <p:spPr>
          <a:xfrm>
            <a:off x="3425794" y="3262776"/>
            <a:ext cx="2688461" cy="46166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1" dirty="0">
                <a:solidFill>
                  <a:prstClr val="black"/>
                </a:solidFill>
                <a:latin typeface="Lato" panose="020F0502020204030203" pitchFamily="34" charset="0"/>
                <a:ea typeface="Lato" panose="020F0502020204030203" pitchFamily="34" charset="0"/>
                <a:cs typeface="Lato" panose="020F0502020204030203" pitchFamily="34" charset="0"/>
              </a:rPr>
              <a:t>La formazione del contratto e il passaggio della proprietà</a:t>
            </a:r>
            <a:endParaRPr kumimoji="0" lang="it-IT" sz="1200" b="1"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cxnSp>
        <p:nvCxnSpPr>
          <p:cNvPr id="9" name="Straight Connector 26">
            <a:extLst>
              <a:ext uri="{FF2B5EF4-FFF2-40B4-BE49-F238E27FC236}">
                <a16:creationId xmlns:a16="http://schemas.microsoft.com/office/drawing/2014/main" id="{67B6C3F7-08C1-C877-4E57-A0DA95336AD5}"/>
              </a:ext>
            </a:extLst>
          </p:cNvPr>
          <p:cNvCxnSpPr>
            <a:cxnSpLocks/>
          </p:cNvCxnSpPr>
          <p:nvPr/>
        </p:nvCxnSpPr>
        <p:spPr>
          <a:xfrm>
            <a:off x="3233901" y="5458827"/>
            <a:ext cx="2860901" cy="0"/>
          </a:xfrm>
          <a:prstGeom prst="line">
            <a:avLst/>
          </a:prstGeom>
          <a:ln w="25400">
            <a:solidFill>
              <a:srgbClr val="BB0F1B"/>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1B56BAF0-6BC3-0A52-A19A-9A7580FA40EE}"/>
              </a:ext>
            </a:extLst>
          </p:cNvPr>
          <p:cNvSpPr/>
          <p:nvPr/>
        </p:nvSpPr>
        <p:spPr>
          <a:xfrm>
            <a:off x="6094802" y="4288945"/>
            <a:ext cx="2787083" cy="27699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1" dirty="0">
                <a:solidFill>
                  <a:prstClr val="black"/>
                </a:solidFill>
                <a:latin typeface="Lato" panose="020F0502020204030203" pitchFamily="34" charset="0"/>
                <a:ea typeface="Lato" panose="020F0502020204030203" pitchFamily="34" charset="0"/>
                <a:cs typeface="Lato" panose="020F0502020204030203" pitchFamily="34" charset="0"/>
              </a:rPr>
              <a:t>Il contenuto del contratto</a:t>
            </a:r>
            <a:endParaRPr kumimoji="0" lang="it-IT" sz="1200" b="1"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8" name="Rettangolo 7">
            <a:extLst>
              <a:ext uri="{FF2B5EF4-FFF2-40B4-BE49-F238E27FC236}">
                <a16:creationId xmlns:a16="http://schemas.microsoft.com/office/drawing/2014/main" id="{51ED4108-9895-3CD9-4E35-DF2CCFB024B2}"/>
              </a:ext>
            </a:extLst>
          </p:cNvPr>
          <p:cNvSpPr/>
          <p:nvPr/>
        </p:nvSpPr>
        <p:spPr>
          <a:xfrm>
            <a:off x="3233901" y="4945090"/>
            <a:ext cx="2787083" cy="46166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1" dirty="0">
                <a:solidFill>
                  <a:prstClr val="black"/>
                </a:solidFill>
                <a:latin typeface="Lato" panose="020F0502020204030203" pitchFamily="34" charset="0"/>
                <a:ea typeface="Lato" panose="020F0502020204030203" pitchFamily="34" charset="0"/>
                <a:cs typeface="Lato" panose="020F0502020204030203" pitchFamily="34" charset="0"/>
              </a:rPr>
              <a:t>Spedizione, trasporto e consegna: gli </a:t>
            </a:r>
            <a:r>
              <a:rPr lang="it-IT" sz="1200" b="1" i="1" dirty="0">
                <a:solidFill>
                  <a:prstClr val="black"/>
                </a:solidFill>
                <a:latin typeface="Lato" panose="020F0502020204030203" pitchFamily="34" charset="0"/>
                <a:ea typeface="Lato" panose="020F0502020204030203" pitchFamily="34" charset="0"/>
                <a:cs typeface="Lato" panose="020F0502020204030203" pitchFamily="34" charset="0"/>
              </a:rPr>
              <a:t>Incoterms</a:t>
            </a:r>
            <a:endParaRPr kumimoji="0" lang="it-IT" sz="1200" b="1"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250"/>
                                        <p:tgtEl>
                                          <p:spTgt spid="31"/>
                                        </p:tgtEl>
                                      </p:cBhvr>
                                    </p:animEffect>
                                  </p:childTnLst>
                                </p:cTn>
                              </p:par>
                            </p:childTnLst>
                          </p:cTn>
                        </p:par>
                        <p:par>
                          <p:cTn id="8" fill="hold" nodeType="afterGroup">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50"/>
                                        <p:tgtEl>
                                          <p:spTgt spid="7"/>
                                        </p:tgtEl>
                                      </p:cBhvr>
                                    </p:animEffect>
                                  </p:childTnLst>
                                </p:cTn>
                              </p:par>
                            </p:childTnLst>
                          </p:cTn>
                        </p:par>
                        <p:par>
                          <p:cTn id="12" fill="hold" nodeType="afterGroup">
                            <p:stCondLst>
                              <p:cond delay="500"/>
                            </p:stCondLst>
                            <p:childTnLst>
                              <p:par>
                                <p:cTn id="13" presetID="47"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50"/>
                                        <p:tgtEl>
                                          <p:spTgt spid="2"/>
                                        </p:tgtEl>
                                      </p:cBhvr>
                                    </p:animEffect>
                                    <p:anim calcmode="lin" valueType="num">
                                      <p:cBhvr>
                                        <p:cTn id="16" dur="250" fill="hold"/>
                                        <p:tgtEl>
                                          <p:spTgt spid="2"/>
                                        </p:tgtEl>
                                        <p:attrNameLst>
                                          <p:attrName>ppt_x</p:attrName>
                                        </p:attrNameLst>
                                      </p:cBhvr>
                                      <p:tavLst>
                                        <p:tav tm="0">
                                          <p:val>
                                            <p:strVal val="#ppt_x"/>
                                          </p:val>
                                        </p:tav>
                                        <p:tav tm="100000">
                                          <p:val>
                                            <p:strVal val="#ppt_x"/>
                                          </p:val>
                                        </p:tav>
                                      </p:tavLst>
                                    </p:anim>
                                    <p:anim calcmode="lin" valueType="num">
                                      <p:cBhvr>
                                        <p:cTn id="17" dur="250" fill="hold"/>
                                        <p:tgtEl>
                                          <p:spTgt spid="2"/>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50"/>
                            </p:stCondLst>
                            <p:childTnLst>
                              <p:par>
                                <p:cTn id="19" presetID="22" presetClass="entr" presetSubtype="1"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250"/>
                                        <p:tgtEl>
                                          <p:spTgt spid="11"/>
                                        </p:tgtEl>
                                      </p:cBhvr>
                                    </p:animEffect>
                                  </p:childTnLst>
                                </p:cTn>
                              </p:par>
                            </p:childTnLst>
                          </p:cTn>
                        </p:par>
                        <p:par>
                          <p:cTn id="22" fill="hold" nodeType="afterGroup">
                            <p:stCondLst>
                              <p:cond delay="1000"/>
                            </p:stCondLst>
                            <p:childTnLst>
                              <p:par>
                                <p:cTn id="23" presetID="22" presetClass="entr" presetSubtype="1"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wipe(up)">
                                      <p:cBhvr>
                                        <p:cTn id="25" dur="250"/>
                                        <p:tgtEl>
                                          <p:spTgt spid="27"/>
                                        </p:tgtEl>
                                      </p:cBhvr>
                                    </p:animEffect>
                                  </p:childTnLst>
                                </p:cTn>
                              </p:par>
                            </p:childTnLst>
                          </p:cTn>
                        </p:par>
                        <p:par>
                          <p:cTn id="26" fill="hold">
                            <p:stCondLst>
                              <p:cond delay="1250"/>
                            </p:stCondLst>
                            <p:childTnLst>
                              <p:par>
                                <p:cTn id="27" presetID="47" presetClass="entr" presetSubtype="0" fill="hold" grpId="0" nodeType="after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fade">
                                      <p:cBhvr>
                                        <p:cTn id="29" dur="250"/>
                                        <p:tgtEl>
                                          <p:spTgt spid="42"/>
                                        </p:tgtEl>
                                      </p:cBhvr>
                                    </p:animEffect>
                                    <p:anim calcmode="lin" valueType="num">
                                      <p:cBhvr>
                                        <p:cTn id="30" dur="250" fill="hold"/>
                                        <p:tgtEl>
                                          <p:spTgt spid="42"/>
                                        </p:tgtEl>
                                        <p:attrNameLst>
                                          <p:attrName>ppt_x</p:attrName>
                                        </p:attrNameLst>
                                      </p:cBhvr>
                                      <p:tavLst>
                                        <p:tav tm="0">
                                          <p:val>
                                            <p:strVal val="#ppt_x"/>
                                          </p:val>
                                        </p:tav>
                                        <p:tav tm="100000">
                                          <p:val>
                                            <p:strVal val="#ppt_x"/>
                                          </p:val>
                                        </p:tav>
                                      </p:tavLst>
                                    </p:anim>
                                    <p:anim calcmode="lin" valueType="num">
                                      <p:cBhvr>
                                        <p:cTn id="31" dur="250" fill="hold"/>
                                        <p:tgtEl>
                                          <p:spTgt spid="42"/>
                                        </p:tgtEl>
                                        <p:attrNameLst>
                                          <p:attrName>ppt_y</p:attrName>
                                        </p:attrNameLst>
                                      </p:cBhvr>
                                      <p:tavLst>
                                        <p:tav tm="0">
                                          <p:val>
                                            <p:strVal val="#ppt_y-.1"/>
                                          </p:val>
                                        </p:tav>
                                        <p:tav tm="100000">
                                          <p:val>
                                            <p:strVal val="#ppt_y"/>
                                          </p:val>
                                        </p:tav>
                                      </p:tavLst>
                                    </p:anim>
                                  </p:childTnLst>
                                </p:cTn>
                              </p:par>
                            </p:childTnLst>
                          </p:cTn>
                        </p:par>
                        <p:par>
                          <p:cTn id="32" fill="hold">
                            <p:stCondLst>
                              <p:cond delay="1500"/>
                            </p:stCondLst>
                            <p:childTnLst>
                              <p:par>
                                <p:cTn id="33" presetID="22" presetClass="entr" presetSubtype="1" fill="hold"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up)">
                                      <p:cBhvr>
                                        <p:cTn id="35" dur="250"/>
                                        <p:tgtEl>
                                          <p:spTgt spid="36"/>
                                        </p:tgtEl>
                                      </p:cBhvr>
                                    </p:animEffect>
                                  </p:childTnLst>
                                </p:cTn>
                              </p:par>
                            </p:childTnLst>
                          </p:cTn>
                        </p:par>
                        <p:par>
                          <p:cTn id="36" fill="hold">
                            <p:stCondLst>
                              <p:cond delay="1750"/>
                            </p:stCondLst>
                            <p:childTnLst>
                              <p:par>
                                <p:cTn id="37" presetID="22" presetClass="entr" presetSubtype="1"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up)">
                                      <p:cBhvr>
                                        <p:cTn id="39" dur="250"/>
                                        <p:tgtEl>
                                          <p:spTgt spid="4"/>
                                        </p:tgtEl>
                                      </p:cBhvr>
                                    </p:animEffect>
                                  </p:childTnLst>
                                </p:cTn>
                              </p:par>
                            </p:childTnLst>
                          </p:cTn>
                        </p:par>
                        <p:par>
                          <p:cTn id="40" fill="hold">
                            <p:stCondLst>
                              <p:cond delay="2000"/>
                            </p:stCondLst>
                            <p:childTnLst>
                              <p:par>
                                <p:cTn id="41" presetID="22" presetClass="entr" presetSubtype="1"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up)">
                                      <p:cBhvr>
                                        <p:cTn id="43"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4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L’arbitrato</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L’arbitrato è in termini generali un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metodo di risoluzione delle controversie commerciali </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tra persone fisiche e giuridiche aventi sede in Paesi diversi</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Le parti possono inserire nel contratto anche una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specifica clausola arbitrale</a:t>
            </a: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 nella quale si stabilisce l’eventuale ricorso all’arbitrato nel caso di lite</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In genere, ciò presenta dei vantaggi in quanto: a) i tempi di risoluzione sono più rapidi; b) gli arbitri sono maggiormente competenti e specializzati nella specifica materia; c) il procedimento è riservato; d) il lodo arbitrale è riconoscibile nel Paese della controparte in virtù della </a:t>
            </a:r>
            <a:r>
              <a:rPr lang="it-IT" sz="1600" b="1" u="sng" dirty="0">
                <a:solidFill>
                  <a:srgbClr val="C00000"/>
                </a:solidFill>
                <a:latin typeface="Lato" panose="020F0502020204030203" pitchFamily="34" charset="0"/>
                <a:ea typeface="Lato" panose="020F0502020204030203" pitchFamily="34" charset="0"/>
                <a:cs typeface="Lato" panose="020F0502020204030203" pitchFamily="34" charset="0"/>
              </a:rPr>
              <a:t>Convenzione di New York del 1958 per il riconoscimento e l’esecuzione delle sentenze arbitrali straniere</a:t>
            </a: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600" dirty="0">
                <a:solidFill>
                  <a:schemeClr val="tx1"/>
                </a:solidFill>
                <a:latin typeface="Lato" panose="020F0502020204030203" pitchFamily="34" charset="0"/>
                <a:ea typeface="Lato" panose="020F0502020204030203" pitchFamily="34" charset="0"/>
                <a:cs typeface="Lato" panose="020F0502020204030203" pitchFamily="34" charset="0"/>
              </a:rPr>
              <a:t>Tra gli svantaggi, va invece evidenziato che in genere l’arbitrato ha un maggior costo rispetto a una lite davanti al giudice statale</a:t>
            </a:r>
          </a:p>
        </p:txBody>
      </p:sp>
    </p:spTree>
    <p:extLst>
      <p:ext uri="{BB962C8B-B14F-4D97-AF65-F5344CB8AC3E}">
        <p14:creationId xmlns:p14="http://schemas.microsoft.com/office/powerpoint/2010/main" val="285066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Il contenuto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Altre clausole</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Resta nella disponibilità delle parti la possibilità di disciplinare le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condizioni di pagamento </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(anticipato/accompagnato da garanzia a prima richiesta/posticipato/pagamento contro documenti </a:t>
            </a:r>
            <a:r>
              <a:rPr lang="it-IT" dirty="0" err="1">
                <a:solidFill>
                  <a:schemeClr val="tx1"/>
                </a:solidFill>
                <a:latin typeface="Lato" panose="020F0502020204030203" pitchFamily="34" charset="0"/>
                <a:ea typeface="Lato" panose="020F0502020204030203" pitchFamily="34" charset="0"/>
                <a:cs typeface="Lato" panose="020F0502020204030203" pitchFamily="34" charset="0"/>
              </a:rPr>
              <a:t>ecc</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Potrà essere dettagliato il contenuto della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garanzia per</a:t>
            </a:r>
            <a:r>
              <a:rPr lang="it-IT" u="sng" dirty="0">
                <a:solidFill>
                  <a:srgbClr val="C00000"/>
                </a:solidFill>
                <a:latin typeface="Lato" panose="020F0502020204030203" pitchFamily="34" charset="0"/>
                <a:ea typeface="Lato" panose="020F0502020204030203" pitchFamily="34" charset="0"/>
                <a:cs typeface="Lato" panose="020F0502020204030203" pitchFamily="34" charset="0"/>
              </a:rPr>
              <a:t>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vizi</a:t>
            </a:r>
            <a:r>
              <a:rPr lang="it-IT" b="1" dirty="0">
                <a:solidFill>
                  <a:srgbClr val="C00000"/>
                </a:solidFill>
                <a:latin typeface="Lato" panose="020F0502020204030203" pitchFamily="34" charset="0"/>
                <a:ea typeface="Lato" panose="020F0502020204030203" pitchFamily="34" charset="0"/>
                <a:cs typeface="Lato" panose="020F0502020204030203" pitchFamily="34" charset="0"/>
              </a:rPr>
              <a:t>. </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Va comunque tenuto a mente che il secondo comma dell’</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art. 1490 c.c.</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vieta che il patto (che esclude o limita la garanzia) possa avere efficacia in caso di vizi taciuti in mala fede dal venditore</a:t>
            </a:r>
            <a:endParaRPr lang="it-IT" b="1" u="sng" dirty="0">
              <a:solidFill>
                <a:schemeClr val="tx1"/>
              </a:solidFill>
              <a:latin typeface="Lato" panose="020F0502020204030203" pitchFamily="34" charset="0"/>
              <a:ea typeface="Lato" panose="020F0502020204030203" pitchFamily="34" charset="0"/>
              <a:cs typeface="Lato" panose="020F0502020204030203" pitchFamily="34" charset="0"/>
            </a:endParaRPr>
          </a:p>
          <a:p>
            <a:pPr algn="just"/>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Le parti possono pattuire in merito ai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termini di resa e le modalità di reclamo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al fine di allocare tra venditore e compratore i rischi di trasporto e di determinare il momento di passaggio degli stessi </a:t>
            </a:r>
          </a:p>
          <a:p>
            <a:pPr marL="285750" indent="-285750" algn="just">
              <a:buFont typeface="Arial" panose="020B0604020202020204" pitchFamily="34" charset="0"/>
              <a:buChar char="•"/>
            </a:pPr>
            <a:endParaRPr lang="it-IT" sz="1500" dirty="0">
              <a:solidFill>
                <a:schemeClr val="tx1"/>
              </a:solidFill>
              <a:latin typeface="Lato" panose="020F0502020204030203" pitchFamily="34" charset="0"/>
              <a:ea typeface="Lato" panose="020F0502020204030203" pitchFamily="34" charset="0"/>
              <a:cs typeface="Lato" panose="020F0502020204030203" pitchFamily="34" charset="0"/>
            </a:endParaRPr>
          </a:p>
          <a:p>
            <a:pPr algn="just"/>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7685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455420" y="2844225"/>
            <a:ext cx="6733847" cy="1077218"/>
          </a:xfrm>
          <a:prstGeom prst="rect">
            <a:avLst/>
          </a:prstGeom>
        </p:spPr>
        <p:txBody>
          <a:bodyPr wrap="square">
            <a:spAutoFit/>
          </a:bodyPr>
          <a:lstStyle/>
          <a:p>
            <a:r>
              <a:rPr lang="it-IT" sz="3200" b="1" cap="small" dirty="0">
                <a:solidFill>
                  <a:srgbClr val="C00000"/>
                </a:solidFill>
                <a:latin typeface="Lato" panose="020F0502020204030203"/>
              </a:rPr>
              <a:t>Spedizione, trasporto e consegna:</a:t>
            </a:r>
          </a:p>
          <a:p>
            <a:r>
              <a:rPr lang="it-IT" sz="3200" b="1" cap="small" dirty="0">
                <a:solidFill>
                  <a:srgbClr val="C00000"/>
                </a:solidFill>
                <a:latin typeface="Lato" panose="020F0502020204030203"/>
              </a:rPr>
              <a:t>Gli </a:t>
            </a:r>
            <a:r>
              <a:rPr lang="it-IT" sz="3200" b="1" i="1" cap="small" dirty="0">
                <a:solidFill>
                  <a:srgbClr val="C00000"/>
                </a:solidFill>
                <a:latin typeface="Lato" panose="020F0502020204030203"/>
              </a:rPr>
              <a:t>Incoterms</a:t>
            </a:r>
            <a:endParaRPr lang="it-IT" sz="3200" b="1" cap="small" dirty="0"/>
          </a:p>
        </p:txBody>
      </p:sp>
    </p:spTree>
    <p:extLst>
      <p:ext uri="{BB962C8B-B14F-4D97-AF65-F5344CB8AC3E}">
        <p14:creationId xmlns:p14="http://schemas.microsoft.com/office/powerpoint/2010/main" val="438722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EC4EEC-C690-4D26-8152-CA0CCC53E2E8}"/>
              </a:ext>
            </a:extLst>
          </p:cNvPr>
          <p:cNvSpPr txBox="1"/>
          <p:nvPr/>
        </p:nvSpPr>
        <p:spPr>
          <a:xfrm>
            <a:off x="413003" y="529389"/>
            <a:ext cx="11418050" cy="584775"/>
          </a:xfrm>
          <a:prstGeom prst="rect">
            <a:avLst/>
          </a:prstGeom>
          <a:noFill/>
        </p:spPr>
        <p:txBody>
          <a:bodyPr wrap="square" rtlCol="0">
            <a:spAutoFit/>
          </a:bodyPr>
          <a:lstStyle/>
          <a:p>
            <a:r>
              <a:rPr lang="it-IT" sz="3200" b="1" u="sng" dirty="0">
                <a:latin typeface="Lato" panose="020F0502020204030203" pitchFamily="34" charset="0"/>
                <a:ea typeface="Noto Serif SC" panose="02020400000000000000" pitchFamily="18" charset="-128"/>
              </a:rPr>
              <a:t>INCOTERMS 2020</a:t>
            </a:r>
          </a:p>
        </p:txBody>
      </p:sp>
      <p:sp>
        <p:nvSpPr>
          <p:cNvPr id="7" name="CasellaDiTesto 6">
            <a:extLst>
              <a:ext uri="{FF2B5EF4-FFF2-40B4-BE49-F238E27FC236}">
                <a16:creationId xmlns:a16="http://schemas.microsoft.com/office/drawing/2014/main" id="{F7E29A00-A6C6-472A-AD42-61228B78F6BB}"/>
              </a:ext>
            </a:extLst>
          </p:cNvPr>
          <p:cNvSpPr txBox="1"/>
          <p:nvPr/>
        </p:nvSpPr>
        <p:spPr>
          <a:xfrm>
            <a:off x="607165" y="1686735"/>
            <a:ext cx="2118449" cy="1208401"/>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Cosa sono</a:t>
            </a:r>
          </a:p>
        </p:txBody>
      </p:sp>
      <p:sp>
        <p:nvSpPr>
          <p:cNvPr id="8" name="CasellaDiTesto 7">
            <a:extLst>
              <a:ext uri="{FF2B5EF4-FFF2-40B4-BE49-F238E27FC236}">
                <a16:creationId xmlns:a16="http://schemas.microsoft.com/office/drawing/2014/main" id="{72F6F6C4-2A86-4806-93CF-8312566B7F17}"/>
              </a:ext>
            </a:extLst>
          </p:cNvPr>
          <p:cNvSpPr txBox="1"/>
          <p:nvPr/>
        </p:nvSpPr>
        <p:spPr>
          <a:xfrm>
            <a:off x="3780690" y="1686735"/>
            <a:ext cx="7561385" cy="1208401"/>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1200" dirty="0">
                <a:solidFill>
                  <a:schemeClr val="bg1"/>
                </a:solidFill>
                <a:latin typeface="Lato" panose="020F0502020204030203" pitchFamily="34" charset="0"/>
              </a:rPr>
              <a:t>Acronimo di (</a:t>
            </a:r>
            <a:r>
              <a:rPr lang="it-IT" sz="1200" i="1" dirty="0">
                <a:solidFill>
                  <a:schemeClr val="bg1"/>
                </a:solidFill>
                <a:latin typeface="Lato" panose="020F0502020204030203" pitchFamily="34" charset="0"/>
              </a:rPr>
              <a:t>International Commercial </a:t>
            </a:r>
            <a:r>
              <a:rPr lang="it-IT" sz="1200" i="1" dirty="0" err="1">
                <a:solidFill>
                  <a:schemeClr val="bg1"/>
                </a:solidFill>
                <a:latin typeface="Lato" panose="020F0502020204030203" pitchFamily="34" charset="0"/>
              </a:rPr>
              <a:t>Terms</a:t>
            </a:r>
            <a:r>
              <a:rPr lang="it-IT" sz="1200" dirty="0">
                <a:solidFill>
                  <a:schemeClr val="bg1"/>
                </a:solidFill>
                <a:latin typeface="Lato" panose="020F0502020204030203" pitchFamily="34" charset="0"/>
              </a:rPr>
              <a:t>), si tratta di termini di resa convenzionali, riportati dalle parti nei contratti commerciali, riconosciuti a livello globale e di fatto sempre utilizzati nei processi di import ed export</a:t>
            </a:r>
          </a:p>
        </p:txBody>
      </p:sp>
      <p:sp>
        <p:nvSpPr>
          <p:cNvPr id="9" name="CasellaDiTesto 8">
            <a:extLst>
              <a:ext uri="{FF2B5EF4-FFF2-40B4-BE49-F238E27FC236}">
                <a16:creationId xmlns:a16="http://schemas.microsoft.com/office/drawing/2014/main" id="{F7E29A00-A6C6-472A-AD42-61228B78F6BB}"/>
              </a:ext>
            </a:extLst>
          </p:cNvPr>
          <p:cNvSpPr txBox="1"/>
          <p:nvPr/>
        </p:nvSpPr>
        <p:spPr>
          <a:xfrm>
            <a:off x="607165" y="3293975"/>
            <a:ext cx="2118449" cy="1134207"/>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Come nascono</a:t>
            </a:r>
          </a:p>
        </p:txBody>
      </p:sp>
      <p:sp>
        <p:nvSpPr>
          <p:cNvPr id="2" name="Freccia a destra 1"/>
          <p:cNvSpPr/>
          <p:nvPr/>
        </p:nvSpPr>
        <p:spPr>
          <a:xfrm>
            <a:off x="2951003" y="1990217"/>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0" name="CasellaDiTesto 9">
            <a:extLst>
              <a:ext uri="{FF2B5EF4-FFF2-40B4-BE49-F238E27FC236}">
                <a16:creationId xmlns:a16="http://schemas.microsoft.com/office/drawing/2014/main" id="{F7E29A00-A6C6-472A-AD42-61228B78F6BB}"/>
              </a:ext>
            </a:extLst>
          </p:cNvPr>
          <p:cNvSpPr txBox="1"/>
          <p:nvPr/>
        </p:nvSpPr>
        <p:spPr>
          <a:xfrm>
            <a:off x="607165" y="4964331"/>
            <a:ext cx="2118449" cy="1134207"/>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A cosa servono</a:t>
            </a:r>
          </a:p>
        </p:txBody>
      </p:sp>
      <p:sp>
        <p:nvSpPr>
          <p:cNvPr id="11" name="Freccia a destra 10"/>
          <p:cNvSpPr/>
          <p:nvPr/>
        </p:nvSpPr>
        <p:spPr>
          <a:xfrm>
            <a:off x="2951003" y="3613603"/>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2" name="Freccia a destra 11"/>
          <p:cNvSpPr/>
          <p:nvPr/>
        </p:nvSpPr>
        <p:spPr>
          <a:xfrm>
            <a:off x="2951003" y="5230716"/>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3" name="CasellaDiTesto 12">
            <a:extLst>
              <a:ext uri="{FF2B5EF4-FFF2-40B4-BE49-F238E27FC236}">
                <a16:creationId xmlns:a16="http://schemas.microsoft.com/office/drawing/2014/main" id="{72F6F6C4-2A86-4806-93CF-8312566B7F17}"/>
              </a:ext>
            </a:extLst>
          </p:cNvPr>
          <p:cNvSpPr txBox="1"/>
          <p:nvPr/>
        </p:nvSpPr>
        <p:spPr>
          <a:xfrm>
            <a:off x="3764468" y="3293975"/>
            <a:ext cx="7561385" cy="1208401"/>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1100" dirty="0">
                <a:solidFill>
                  <a:schemeClr val="bg1"/>
                </a:solidFill>
                <a:latin typeface="Lato" panose="020F0502020204030203" pitchFamily="34" charset="0"/>
              </a:rPr>
              <a:t>Tali elementi si inquadrano nel riferimento dell’art. 9 della Convenzione di Vienna a usi noti e comunemente accettati dalla prassi del commercio internazionale. La Camera di Commercio Internazionale ha provveduto a raccogliere e catalogare e pubblicare questi usi a partire dal 1936. Dal 1990 gli Incoterms hanno visto il ricorso esclusivo a un’unica lingua (inglese) e a specifiche sigle fatte di tre lettere. La prima lettera della sigla indica il gruppo di appartenenza. Il 10 settembre 2019, la Camera di Commercio Internazionale ha pubblicato la nuova edizione degli Incoterms, in vigore dal 1 gennaio 2020</a:t>
            </a:r>
          </a:p>
        </p:txBody>
      </p:sp>
      <p:sp>
        <p:nvSpPr>
          <p:cNvPr id="15" name="CasellaDiTesto 14">
            <a:extLst>
              <a:ext uri="{FF2B5EF4-FFF2-40B4-BE49-F238E27FC236}">
                <a16:creationId xmlns:a16="http://schemas.microsoft.com/office/drawing/2014/main" id="{72F6F6C4-2A86-4806-93CF-8312566B7F17}"/>
              </a:ext>
            </a:extLst>
          </p:cNvPr>
          <p:cNvSpPr txBox="1"/>
          <p:nvPr/>
        </p:nvSpPr>
        <p:spPr>
          <a:xfrm>
            <a:off x="3780690" y="4964331"/>
            <a:ext cx="7561385" cy="1208401"/>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1500" dirty="0">
                <a:solidFill>
                  <a:schemeClr val="bg1"/>
                </a:solidFill>
                <a:latin typeface="Lato" panose="020F0502020204030203" pitchFamily="34" charset="0"/>
              </a:rPr>
              <a:t>Sono volti a stabilire, essenzialmente, la ripartizione delle responsabilità nel caso di perdita o danni, e dei costi derivanti dalla consegna della merce. </a:t>
            </a:r>
            <a:r>
              <a:rPr lang="it-IT" sz="1500" b="1" u="sng" dirty="0">
                <a:solidFill>
                  <a:srgbClr val="C00000"/>
                </a:solidFill>
                <a:highlight>
                  <a:srgbClr val="FFFF00"/>
                </a:highlight>
                <a:latin typeface="Lato" panose="020F0502020204030203" pitchFamily="34" charset="0"/>
              </a:rPr>
              <a:t>Questi termini separano il concetto di proprietà e di passaggio di proprietà da quello di suddivisione di costi e rischi di trasporto</a:t>
            </a:r>
          </a:p>
        </p:txBody>
      </p:sp>
    </p:spTree>
    <p:extLst>
      <p:ext uri="{BB962C8B-B14F-4D97-AF65-F5344CB8AC3E}">
        <p14:creationId xmlns:p14="http://schemas.microsoft.com/office/powerpoint/2010/main" val="477150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EC4EEC-C690-4D26-8152-CA0CCC53E2E8}"/>
              </a:ext>
            </a:extLst>
          </p:cNvPr>
          <p:cNvSpPr txBox="1"/>
          <p:nvPr/>
        </p:nvSpPr>
        <p:spPr>
          <a:xfrm>
            <a:off x="413003" y="529389"/>
            <a:ext cx="11418050" cy="584775"/>
          </a:xfrm>
          <a:prstGeom prst="rect">
            <a:avLst/>
          </a:prstGeom>
          <a:noFill/>
        </p:spPr>
        <p:txBody>
          <a:bodyPr wrap="square" rtlCol="0">
            <a:spAutoFit/>
          </a:bodyPr>
          <a:lstStyle/>
          <a:p>
            <a:r>
              <a:rPr lang="it-IT" sz="3200" b="1" u="sng" dirty="0">
                <a:latin typeface="Lato" panose="020F0502020204030203" pitchFamily="34" charset="0"/>
                <a:ea typeface="Noto Serif SC" panose="02020400000000000000" pitchFamily="18" charset="-128"/>
              </a:rPr>
              <a:t>INCOTERMS 2020</a:t>
            </a:r>
          </a:p>
        </p:txBody>
      </p:sp>
      <p:sp>
        <p:nvSpPr>
          <p:cNvPr id="7" name="CasellaDiTesto 6">
            <a:extLst>
              <a:ext uri="{FF2B5EF4-FFF2-40B4-BE49-F238E27FC236}">
                <a16:creationId xmlns:a16="http://schemas.microsoft.com/office/drawing/2014/main" id="{F7E29A00-A6C6-472A-AD42-61228B78F6BB}"/>
              </a:ext>
            </a:extLst>
          </p:cNvPr>
          <p:cNvSpPr txBox="1"/>
          <p:nvPr/>
        </p:nvSpPr>
        <p:spPr>
          <a:xfrm>
            <a:off x="607163" y="1475004"/>
            <a:ext cx="2118449" cy="926978"/>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Gruppo C</a:t>
            </a:r>
          </a:p>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(CPT, CIP, CFR, CIF)</a:t>
            </a:r>
          </a:p>
        </p:txBody>
      </p:sp>
      <p:sp>
        <p:nvSpPr>
          <p:cNvPr id="8" name="CasellaDiTesto 7">
            <a:extLst>
              <a:ext uri="{FF2B5EF4-FFF2-40B4-BE49-F238E27FC236}">
                <a16:creationId xmlns:a16="http://schemas.microsoft.com/office/drawing/2014/main" id="{72F6F6C4-2A86-4806-93CF-8312566B7F17}"/>
              </a:ext>
            </a:extLst>
          </p:cNvPr>
          <p:cNvSpPr txBox="1"/>
          <p:nvPr/>
        </p:nvSpPr>
        <p:spPr>
          <a:xfrm>
            <a:off x="3780691" y="1475004"/>
            <a:ext cx="7561385" cy="926978"/>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2000" dirty="0">
                <a:solidFill>
                  <a:schemeClr val="bg1"/>
                </a:solidFill>
                <a:latin typeface="Lato" panose="020F0502020204030203" pitchFamily="34" charset="0"/>
              </a:rPr>
              <a:t>Il venditore si fa carico della tratta di trasporto principale e si libera dei rischi afferenti la merce in transito con la consegna al vettore</a:t>
            </a:r>
          </a:p>
        </p:txBody>
      </p:sp>
      <p:sp>
        <p:nvSpPr>
          <p:cNvPr id="2" name="Freccia a destra 1"/>
          <p:cNvSpPr/>
          <p:nvPr/>
        </p:nvSpPr>
        <p:spPr>
          <a:xfrm>
            <a:off x="2951003" y="1703480"/>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1" name="Freccia a destra 10"/>
          <p:cNvSpPr/>
          <p:nvPr/>
        </p:nvSpPr>
        <p:spPr>
          <a:xfrm>
            <a:off x="2951003" y="4029203"/>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2" name="Freccia a destra 11"/>
          <p:cNvSpPr/>
          <p:nvPr/>
        </p:nvSpPr>
        <p:spPr>
          <a:xfrm>
            <a:off x="2951001" y="5428963"/>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5" name="Freccia a destra 4">
            <a:extLst>
              <a:ext uri="{FF2B5EF4-FFF2-40B4-BE49-F238E27FC236}">
                <a16:creationId xmlns:a16="http://schemas.microsoft.com/office/drawing/2014/main" id="{45E866E3-24F4-9668-282B-76936054CF68}"/>
              </a:ext>
            </a:extLst>
          </p:cNvPr>
          <p:cNvSpPr/>
          <p:nvPr/>
        </p:nvSpPr>
        <p:spPr>
          <a:xfrm>
            <a:off x="2951001" y="2927031"/>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6" name="CasellaDiTesto 15">
            <a:extLst>
              <a:ext uri="{FF2B5EF4-FFF2-40B4-BE49-F238E27FC236}">
                <a16:creationId xmlns:a16="http://schemas.microsoft.com/office/drawing/2014/main" id="{9319E287-BEDE-339B-F761-19DF291CA379}"/>
              </a:ext>
            </a:extLst>
          </p:cNvPr>
          <p:cNvSpPr txBox="1"/>
          <p:nvPr/>
        </p:nvSpPr>
        <p:spPr>
          <a:xfrm>
            <a:off x="607162" y="2718868"/>
            <a:ext cx="2118449" cy="926978"/>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Gruppo D</a:t>
            </a:r>
          </a:p>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(DAP, DPU, DDP)</a:t>
            </a:r>
          </a:p>
        </p:txBody>
      </p:sp>
      <p:sp>
        <p:nvSpPr>
          <p:cNvPr id="17" name="CasellaDiTesto 16">
            <a:extLst>
              <a:ext uri="{FF2B5EF4-FFF2-40B4-BE49-F238E27FC236}">
                <a16:creationId xmlns:a16="http://schemas.microsoft.com/office/drawing/2014/main" id="{A5B9C20C-1B0C-4A63-AF02-4870DFEBB5A0}"/>
              </a:ext>
            </a:extLst>
          </p:cNvPr>
          <p:cNvSpPr txBox="1"/>
          <p:nvPr/>
        </p:nvSpPr>
        <p:spPr>
          <a:xfrm>
            <a:off x="3780691" y="2718868"/>
            <a:ext cx="7561385" cy="926978"/>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2000" dirty="0">
                <a:solidFill>
                  <a:schemeClr val="bg1"/>
                </a:solidFill>
                <a:latin typeface="Lato" panose="020F0502020204030203" pitchFamily="34" charset="0"/>
              </a:rPr>
              <a:t>Il venditore resta responsabile di costi e rischi afferenti la merce in transito fino al suo arrivo a destinazione</a:t>
            </a:r>
          </a:p>
        </p:txBody>
      </p:sp>
      <p:sp>
        <p:nvSpPr>
          <p:cNvPr id="18" name="CasellaDiTesto 17">
            <a:extLst>
              <a:ext uri="{FF2B5EF4-FFF2-40B4-BE49-F238E27FC236}">
                <a16:creationId xmlns:a16="http://schemas.microsoft.com/office/drawing/2014/main" id="{C00D3355-0ED6-F3F5-1EC7-B81684BB1344}"/>
              </a:ext>
            </a:extLst>
          </p:cNvPr>
          <p:cNvSpPr txBox="1"/>
          <p:nvPr/>
        </p:nvSpPr>
        <p:spPr>
          <a:xfrm>
            <a:off x="607161" y="3973533"/>
            <a:ext cx="2118449" cy="926978"/>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Gruppo E </a:t>
            </a:r>
          </a:p>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(EXW)</a:t>
            </a:r>
          </a:p>
        </p:txBody>
      </p:sp>
      <p:sp>
        <p:nvSpPr>
          <p:cNvPr id="19" name="CasellaDiTesto 18">
            <a:extLst>
              <a:ext uri="{FF2B5EF4-FFF2-40B4-BE49-F238E27FC236}">
                <a16:creationId xmlns:a16="http://schemas.microsoft.com/office/drawing/2014/main" id="{4714BB57-7CE4-8F59-9923-829DD4B04F5D}"/>
              </a:ext>
            </a:extLst>
          </p:cNvPr>
          <p:cNvSpPr txBox="1"/>
          <p:nvPr/>
        </p:nvSpPr>
        <p:spPr>
          <a:xfrm>
            <a:off x="3780691" y="3992530"/>
            <a:ext cx="7561385" cy="926978"/>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2000" dirty="0">
                <a:solidFill>
                  <a:schemeClr val="bg1"/>
                </a:solidFill>
                <a:latin typeface="Lato" panose="020F0502020204030203" pitchFamily="34" charset="0"/>
              </a:rPr>
              <a:t>La responsabilità del venditore, vuoi in termini di costo vuoi in termini di rischio, è limitata alla messa a disposizione della merce alla partenza</a:t>
            </a:r>
          </a:p>
        </p:txBody>
      </p:sp>
      <p:sp>
        <p:nvSpPr>
          <p:cNvPr id="20" name="CasellaDiTesto 19">
            <a:extLst>
              <a:ext uri="{FF2B5EF4-FFF2-40B4-BE49-F238E27FC236}">
                <a16:creationId xmlns:a16="http://schemas.microsoft.com/office/drawing/2014/main" id="{D2A10EF4-6C55-0B63-5A75-AD8950A71EA6}"/>
              </a:ext>
            </a:extLst>
          </p:cNvPr>
          <p:cNvSpPr txBox="1"/>
          <p:nvPr/>
        </p:nvSpPr>
        <p:spPr>
          <a:xfrm>
            <a:off x="607161" y="5341334"/>
            <a:ext cx="2118449" cy="926978"/>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Gruppo F</a:t>
            </a:r>
          </a:p>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(FAS, FOB, FCA)</a:t>
            </a:r>
          </a:p>
        </p:txBody>
      </p:sp>
      <p:sp>
        <p:nvSpPr>
          <p:cNvPr id="22" name="CasellaDiTesto 21">
            <a:extLst>
              <a:ext uri="{FF2B5EF4-FFF2-40B4-BE49-F238E27FC236}">
                <a16:creationId xmlns:a16="http://schemas.microsoft.com/office/drawing/2014/main" id="{B06B2D0B-C06F-9001-EDB7-E0885A4811AF}"/>
              </a:ext>
            </a:extLst>
          </p:cNvPr>
          <p:cNvSpPr txBox="1"/>
          <p:nvPr/>
        </p:nvSpPr>
        <p:spPr>
          <a:xfrm>
            <a:off x="3780690" y="5266192"/>
            <a:ext cx="7561385" cy="926978"/>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r>
              <a:rPr lang="it-IT" sz="2000" dirty="0">
                <a:solidFill>
                  <a:schemeClr val="bg1"/>
                </a:solidFill>
                <a:latin typeface="Lato" panose="020F0502020204030203" pitchFamily="34" charset="0"/>
              </a:rPr>
              <a:t>Il trasporto principale è a carico del compratore; il venditore si libera dai rischi afferenti alla merce in transito con la consegna al vettore del luogo di partenza</a:t>
            </a:r>
          </a:p>
        </p:txBody>
      </p:sp>
    </p:spTree>
    <p:extLst>
      <p:ext uri="{BB962C8B-B14F-4D97-AF65-F5344CB8AC3E}">
        <p14:creationId xmlns:p14="http://schemas.microsoft.com/office/powerpoint/2010/main" val="3656763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83219" y="548304"/>
            <a:ext cx="11425562" cy="2646878"/>
          </a:xfrm>
          <a:prstGeom prst="rect">
            <a:avLst/>
          </a:prstGeom>
          <a:noFill/>
        </p:spPr>
        <p:txBody>
          <a:bodyPr wrap="square" rtlCol="0">
            <a:spAutoFit/>
          </a:bodyPr>
          <a:lstStyle/>
          <a:p>
            <a:r>
              <a:rPr lang="it-IT" sz="2800" b="1" u="sng" dirty="0">
                <a:latin typeface="Lato" panose="020F0502020204030203" pitchFamily="34" charset="0"/>
                <a:ea typeface="Noto Serif SC" panose="02020400000000000000" pitchFamily="18" charset="-128"/>
              </a:rPr>
              <a:t>INCOTERMS 2020</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graphicFrame>
        <p:nvGraphicFramePr>
          <p:cNvPr id="4" name="Tabella 3">
            <a:extLst>
              <a:ext uri="{FF2B5EF4-FFF2-40B4-BE49-F238E27FC236}">
                <a16:creationId xmlns:a16="http://schemas.microsoft.com/office/drawing/2014/main" id="{27118000-EC63-FC5A-CE77-E4F1D7DDF769}"/>
              </a:ext>
            </a:extLst>
          </p:cNvPr>
          <p:cNvGraphicFramePr>
            <a:graphicFrameLocks noGrp="1"/>
          </p:cNvGraphicFramePr>
          <p:nvPr>
            <p:extLst>
              <p:ext uri="{D42A27DB-BD31-4B8C-83A1-F6EECF244321}">
                <p14:modId xmlns:p14="http://schemas.microsoft.com/office/powerpoint/2010/main" val="3601903634"/>
              </p:ext>
            </p:extLst>
          </p:nvPr>
        </p:nvGraphicFramePr>
        <p:xfrm>
          <a:off x="2032000" y="1298079"/>
          <a:ext cx="8128000" cy="47294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92031288"/>
                    </a:ext>
                  </a:extLst>
                </a:gridCol>
                <a:gridCol w="4064000">
                  <a:extLst>
                    <a:ext uri="{9D8B030D-6E8A-4147-A177-3AD203B41FA5}">
                      <a16:colId xmlns:a16="http://schemas.microsoft.com/office/drawing/2014/main" val="913305362"/>
                    </a:ext>
                  </a:extLst>
                </a:gridCol>
              </a:tblGrid>
              <a:tr h="370840">
                <a:tc>
                  <a:txBody>
                    <a:bodyPr/>
                    <a:lstStyle/>
                    <a:p>
                      <a:pPr algn="ctr"/>
                      <a:r>
                        <a:rPr lang="it-IT" b="1" dirty="0">
                          <a:solidFill>
                            <a:schemeClr val="tx1"/>
                          </a:solidFill>
                          <a:latin typeface="Lato" panose="020F0502020204030203" pitchFamily="34" charset="0"/>
                          <a:ea typeface="Lato" panose="020F0502020204030203" pitchFamily="34" charset="0"/>
                          <a:cs typeface="Lato" panose="020F0502020204030203" pitchFamily="34" charset="0"/>
                        </a:rPr>
                        <a:t>EXW</a:t>
                      </a:r>
                    </a:p>
                  </a:txBody>
                  <a:tcPr>
                    <a:noFill/>
                  </a:tcPr>
                </a:tc>
                <a:tc>
                  <a:txBody>
                    <a:bodyPr/>
                    <a:lstStyle/>
                    <a:p>
                      <a:pPr algn="ctr"/>
                      <a:r>
                        <a:rPr lang="it-IT" b="1" i="1" dirty="0">
                          <a:solidFill>
                            <a:schemeClr val="tx1"/>
                          </a:solidFill>
                          <a:latin typeface="Lato" panose="020F0502020204030203" pitchFamily="34" charset="0"/>
                          <a:ea typeface="Lato" panose="020F0502020204030203" pitchFamily="34" charset="0"/>
                          <a:cs typeface="Lato" panose="020F0502020204030203" pitchFamily="34" charset="0"/>
                        </a:rPr>
                        <a:t>Ex Works </a:t>
                      </a:r>
                      <a:r>
                        <a:rPr lang="it-IT" b="1" dirty="0">
                          <a:solidFill>
                            <a:schemeClr val="tx1"/>
                          </a:solidFill>
                          <a:latin typeface="Lato" panose="020F0502020204030203" pitchFamily="34" charset="0"/>
                          <a:ea typeface="Lato" panose="020F0502020204030203" pitchFamily="34" charset="0"/>
                          <a:cs typeface="Lato" panose="020F0502020204030203" pitchFamily="34" charset="0"/>
                        </a:rPr>
                        <a:t>/ Franco Fabbrica</a:t>
                      </a:r>
                    </a:p>
                  </a:txBody>
                  <a:tcPr>
                    <a:noFill/>
                  </a:tcPr>
                </a:tc>
                <a:extLst>
                  <a:ext uri="{0D108BD9-81ED-4DB2-BD59-A6C34878D82A}">
                    <a16:rowId xmlns:a16="http://schemas.microsoft.com/office/drawing/2014/main" val="3183917119"/>
                  </a:ext>
                </a:extLst>
              </a:tr>
              <a:tr h="370840">
                <a:tc>
                  <a:txBody>
                    <a:bodyPr/>
                    <a:lstStyle/>
                    <a:p>
                      <a:pPr algn="ctr"/>
                      <a:r>
                        <a:rPr lang="it-IT" b="1" dirty="0">
                          <a:solidFill>
                            <a:schemeClr val="tx1"/>
                          </a:solidFill>
                          <a:latin typeface="Lato" panose="020F0502020204030203" pitchFamily="34" charset="0"/>
                          <a:ea typeface="Lato" panose="020F0502020204030203" pitchFamily="34" charset="0"/>
                          <a:cs typeface="Lato" panose="020F0502020204030203" pitchFamily="34" charset="0"/>
                        </a:rPr>
                        <a:t>FCA</a:t>
                      </a:r>
                    </a:p>
                  </a:txBody>
                  <a:tcPr>
                    <a:solidFill>
                      <a:srgbClr val="C00000"/>
                    </a:solidFill>
                  </a:tcPr>
                </a:tc>
                <a:tc>
                  <a:txBody>
                    <a:bodyPr/>
                    <a:lstStyle/>
                    <a:p>
                      <a:pPr algn="ctr"/>
                      <a:r>
                        <a:rPr lang="it-IT" b="1" i="1" dirty="0">
                          <a:solidFill>
                            <a:schemeClr val="tx1"/>
                          </a:solidFill>
                          <a:latin typeface="Lato" panose="020F0502020204030203" pitchFamily="34" charset="0"/>
                          <a:ea typeface="Lato" panose="020F0502020204030203" pitchFamily="34" charset="0"/>
                          <a:cs typeface="Lato" panose="020F0502020204030203" pitchFamily="34" charset="0"/>
                        </a:rPr>
                        <a:t>Free Carrier </a:t>
                      </a:r>
                      <a:r>
                        <a:rPr lang="it-IT" b="1" dirty="0">
                          <a:solidFill>
                            <a:schemeClr val="tx1"/>
                          </a:solidFill>
                          <a:latin typeface="Lato" panose="020F0502020204030203" pitchFamily="34" charset="0"/>
                          <a:ea typeface="Lato" panose="020F0502020204030203" pitchFamily="34" charset="0"/>
                          <a:cs typeface="Lato" panose="020F0502020204030203" pitchFamily="34" charset="0"/>
                        </a:rPr>
                        <a:t>/ Franco Vettore</a:t>
                      </a:r>
                    </a:p>
                  </a:txBody>
                  <a:tcPr>
                    <a:solidFill>
                      <a:srgbClr val="C00000"/>
                    </a:solidFill>
                  </a:tcPr>
                </a:tc>
                <a:extLst>
                  <a:ext uri="{0D108BD9-81ED-4DB2-BD59-A6C34878D82A}">
                    <a16:rowId xmlns:a16="http://schemas.microsoft.com/office/drawing/2014/main" val="3822633017"/>
                  </a:ext>
                </a:extLst>
              </a:tr>
              <a:tr h="370840">
                <a:tc>
                  <a:txBody>
                    <a:bodyPr/>
                    <a:lstStyle/>
                    <a:p>
                      <a:pPr algn="ctr"/>
                      <a:r>
                        <a:rPr lang="it-IT" b="1" dirty="0">
                          <a:latin typeface="Lato" panose="020F0502020204030203" pitchFamily="34" charset="0"/>
                          <a:ea typeface="Lato" panose="020F0502020204030203" pitchFamily="34" charset="0"/>
                          <a:cs typeface="Lato" panose="020F0502020204030203" pitchFamily="34" charset="0"/>
                        </a:rPr>
                        <a:t>CPT</a:t>
                      </a:r>
                    </a:p>
                  </a:txBody>
                  <a:tcPr>
                    <a:noFill/>
                  </a:tcPr>
                </a:tc>
                <a:tc>
                  <a:txBody>
                    <a:bodyPr/>
                    <a:lstStyle/>
                    <a:p>
                      <a:pPr algn="ctr"/>
                      <a:r>
                        <a:rPr lang="en-GB" sz="1600" b="1" i="1" noProof="0" dirty="0">
                          <a:latin typeface="Lato" panose="020F0502020204030203" pitchFamily="34" charset="0"/>
                          <a:ea typeface="Lato" panose="020F0502020204030203" pitchFamily="34" charset="0"/>
                          <a:cs typeface="Lato" panose="020F0502020204030203" pitchFamily="34" charset="0"/>
                        </a:rPr>
                        <a:t>Carriage Paid To </a:t>
                      </a:r>
                      <a:r>
                        <a:rPr lang="it-IT" sz="1600" b="1" dirty="0">
                          <a:latin typeface="Lato" panose="020F0502020204030203" pitchFamily="34" charset="0"/>
                          <a:ea typeface="Lato" panose="020F0502020204030203" pitchFamily="34" charset="0"/>
                          <a:cs typeface="Lato" panose="020F0502020204030203" pitchFamily="34" charset="0"/>
                        </a:rPr>
                        <a:t>/ Trasporto pagato fino a </a:t>
                      </a:r>
                    </a:p>
                  </a:txBody>
                  <a:tcPr>
                    <a:noFill/>
                  </a:tcPr>
                </a:tc>
                <a:extLst>
                  <a:ext uri="{0D108BD9-81ED-4DB2-BD59-A6C34878D82A}">
                    <a16:rowId xmlns:a16="http://schemas.microsoft.com/office/drawing/2014/main" val="3737739508"/>
                  </a:ext>
                </a:extLst>
              </a:tr>
              <a:tr h="370840">
                <a:tc>
                  <a:txBody>
                    <a:bodyPr/>
                    <a:lstStyle/>
                    <a:p>
                      <a:pPr algn="ctr"/>
                      <a:r>
                        <a:rPr lang="it-IT" b="1" dirty="0">
                          <a:latin typeface="Lato" panose="020F0502020204030203" pitchFamily="34" charset="0"/>
                          <a:ea typeface="Lato" panose="020F0502020204030203" pitchFamily="34" charset="0"/>
                          <a:cs typeface="Lato" panose="020F0502020204030203" pitchFamily="34" charset="0"/>
                        </a:rPr>
                        <a:t>CIP</a:t>
                      </a:r>
                    </a:p>
                  </a:txBody>
                  <a:tcPr>
                    <a:solidFill>
                      <a:srgbClr val="C00000"/>
                    </a:solidFill>
                  </a:tcPr>
                </a:tc>
                <a:tc>
                  <a:txBody>
                    <a:bodyPr/>
                    <a:lstStyle/>
                    <a:p>
                      <a:pPr algn="ctr"/>
                      <a:r>
                        <a:rPr lang="en-IE" sz="1400" b="1" i="1" noProof="0" dirty="0">
                          <a:latin typeface="Lato" panose="020F0502020204030203" pitchFamily="34" charset="0"/>
                          <a:ea typeface="Lato" panose="020F0502020204030203" pitchFamily="34" charset="0"/>
                          <a:cs typeface="Lato" panose="020F0502020204030203" pitchFamily="34" charset="0"/>
                        </a:rPr>
                        <a:t>Carriage and Insurance Paid To </a:t>
                      </a:r>
                      <a:r>
                        <a:rPr lang="it-IT" sz="1400" b="1" dirty="0">
                          <a:latin typeface="Lato" panose="020F0502020204030203" pitchFamily="34" charset="0"/>
                          <a:ea typeface="Lato" panose="020F0502020204030203" pitchFamily="34" charset="0"/>
                          <a:cs typeface="Lato" panose="020F0502020204030203" pitchFamily="34" charset="0"/>
                        </a:rPr>
                        <a:t>/ Trasporto e Assicurazione Pagati fino a </a:t>
                      </a:r>
                    </a:p>
                  </a:txBody>
                  <a:tcPr>
                    <a:solidFill>
                      <a:srgbClr val="C00000"/>
                    </a:solidFill>
                  </a:tcPr>
                </a:tc>
                <a:extLst>
                  <a:ext uri="{0D108BD9-81ED-4DB2-BD59-A6C34878D82A}">
                    <a16:rowId xmlns:a16="http://schemas.microsoft.com/office/drawing/2014/main" val="1463481374"/>
                  </a:ext>
                </a:extLst>
              </a:tr>
              <a:tr h="370840">
                <a:tc>
                  <a:txBody>
                    <a:bodyPr/>
                    <a:lstStyle/>
                    <a:p>
                      <a:pPr algn="ctr"/>
                      <a:r>
                        <a:rPr lang="it-IT" b="1" dirty="0">
                          <a:latin typeface="Lato" panose="020F0502020204030203" pitchFamily="34" charset="0"/>
                          <a:ea typeface="Lato" panose="020F0502020204030203" pitchFamily="34" charset="0"/>
                          <a:cs typeface="Lato" panose="020F0502020204030203" pitchFamily="34" charset="0"/>
                        </a:rPr>
                        <a:t>DAP</a:t>
                      </a:r>
                    </a:p>
                  </a:txBody>
                  <a:tcPr>
                    <a:noFill/>
                  </a:tcPr>
                </a:tc>
                <a:tc>
                  <a:txBody>
                    <a:bodyPr/>
                    <a:lstStyle/>
                    <a:p>
                      <a:pPr algn="ctr"/>
                      <a:r>
                        <a:rPr lang="en-US" sz="1400" b="1" i="1" noProof="0" dirty="0">
                          <a:latin typeface="Lato" panose="020F0502020204030203" pitchFamily="34" charset="0"/>
                          <a:ea typeface="Lato" panose="020F0502020204030203" pitchFamily="34" charset="0"/>
                          <a:cs typeface="Lato" panose="020F0502020204030203" pitchFamily="34" charset="0"/>
                        </a:rPr>
                        <a:t>Delivered at Place </a:t>
                      </a:r>
                      <a:r>
                        <a:rPr lang="it-IT" sz="1400" b="1" dirty="0">
                          <a:latin typeface="Lato" panose="020F0502020204030203" pitchFamily="34" charset="0"/>
                          <a:ea typeface="Lato" panose="020F0502020204030203" pitchFamily="34" charset="0"/>
                          <a:cs typeface="Lato" panose="020F0502020204030203" pitchFamily="34" charset="0"/>
                        </a:rPr>
                        <a:t>/ Reso al Luogo di Destinazione</a:t>
                      </a:r>
                    </a:p>
                  </a:txBody>
                  <a:tcPr>
                    <a:noFill/>
                  </a:tcPr>
                </a:tc>
                <a:extLst>
                  <a:ext uri="{0D108BD9-81ED-4DB2-BD59-A6C34878D82A}">
                    <a16:rowId xmlns:a16="http://schemas.microsoft.com/office/drawing/2014/main" val="2736727490"/>
                  </a:ext>
                </a:extLst>
              </a:tr>
              <a:tr h="370840">
                <a:tc>
                  <a:txBody>
                    <a:bodyPr/>
                    <a:lstStyle/>
                    <a:p>
                      <a:pPr algn="ctr"/>
                      <a:r>
                        <a:rPr lang="it-IT" b="1" dirty="0">
                          <a:latin typeface="Lato" panose="020F0502020204030203" pitchFamily="34" charset="0"/>
                          <a:ea typeface="Lato" panose="020F0502020204030203" pitchFamily="34" charset="0"/>
                          <a:cs typeface="Lato" panose="020F0502020204030203" pitchFamily="34" charset="0"/>
                        </a:rPr>
                        <a:t>DPU</a:t>
                      </a:r>
                    </a:p>
                  </a:txBody>
                  <a:tcPr>
                    <a:solidFill>
                      <a:srgbClr val="C00000"/>
                    </a:solidFill>
                  </a:tcPr>
                </a:tc>
                <a:tc>
                  <a:txBody>
                    <a:bodyPr/>
                    <a:lstStyle/>
                    <a:p>
                      <a:pPr algn="ctr"/>
                      <a:r>
                        <a:rPr lang="en-IE" sz="1400" b="1" i="1" noProof="0" dirty="0">
                          <a:latin typeface="Lato" panose="020F0502020204030203" pitchFamily="34" charset="0"/>
                          <a:ea typeface="Lato" panose="020F0502020204030203" pitchFamily="34" charset="0"/>
                          <a:cs typeface="Lato" panose="020F0502020204030203" pitchFamily="34" charset="0"/>
                        </a:rPr>
                        <a:t>Delivered at Place Unloaded </a:t>
                      </a:r>
                      <a:r>
                        <a:rPr lang="it-IT" sz="1400" b="1" dirty="0">
                          <a:latin typeface="Lato" panose="020F0502020204030203" pitchFamily="34" charset="0"/>
                          <a:ea typeface="Lato" panose="020F0502020204030203" pitchFamily="34" charset="0"/>
                          <a:cs typeface="Lato" panose="020F0502020204030203" pitchFamily="34" charset="0"/>
                        </a:rPr>
                        <a:t>/ Reso al Luogo di Destinazione Scaricato</a:t>
                      </a:r>
                    </a:p>
                  </a:txBody>
                  <a:tcPr>
                    <a:solidFill>
                      <a:srgbClr val="C00000"/>
                    </a:solidFill>
                  </a:tcPr>
                </a:tc>
                <a:extLst>
                  <a:ext uri="{0D108BD9-81ED-4DB2-BD59-A6C34878D82A}">
                    <a16:rowId xmlns:a16="http://schemas.microsoft.com/office/drawing/2014/main" val="1450380518"/>
                  </a:ext>
                </a:extLst>
              </a:tr>
              <a:tr h="370840">
                <a:tc>
                  <a:txBody>
                    <a:bodyPr/>
                    <a:lstStyle/>
                    <a:p>
                      <a:pPr algn="ctr"/>
                      <a:r>
                        <a:rPr lang="it-IT" b="1" dirty="0">
                          <a:latin typeface="Lato" panose="020F0502020204030203" pitchFamily="34" charset="0"/>
                          <a:ea typeface="Lato" panose="020F0502020204030203" pitchFamily="34" charset="0"/>
                          <a:cs typeface="Lato" panose="020F0502020204030203" pitchFamily="34" charset="0"/>
                        </a:rPr>
                        <a:t>DDP</a:t>
                      </a:r>
                    </a:p>
                  </a:txBody>
                  <a:tcPr>
                    <a:noFill/>
                  </a:tcPr>
                </a:tc>
                <a:tc>
                  <a:txBody>
                    <a:bodyPr/>
                    <a:lstStyle/>
                    <a:p>
                      <a:pPr algn="ctr"/>
                      <a:r>
                        <a:rPr lang="en-MY" sz="1600" b="1" i="1" noProof="0" dirty="0">
                          <a:latin typeface="Lato" panose="020F0502020204030203" pitchFamily="34" charset="0"/>
                          <a:ea typeface="Lato" panose="020F0502020204030203" pitchFamily="34" charset="0"/>
                          <a:cs typeface="Lato" panose="020F0502020204030203" pitchFamily="34" charset="0"/>
                        </a:rPr>
                        <a:t>Delivered Duty Paid </a:t>
                      </a:r>
                      <a:r>
                        <a:rPr lang="it-IT" sz="1600" b="1" dirty="0">
                          <a:latin typeface="Lato" panose="020F0502020204030203" pitchFamily="34" charset="0"/>
                          <a:ea typeface="Lato" panose="020F0502020204030203" pitchFamily="34" charset="0"/>
                          <a:cs typeface="Lato" panose="020F0502020204030203" pitchFamily="34" charset="0"/>
                        </a:rPr>
                        <a:t>/ Reso Sdoganato</a:t>
                      </a:r>
                    </a:p>
                  </a:txBody>
                  <a:tcPr>
                    <a:noFill/>
                  </a:tcPr>
                </a:tc>
                <a:extLst>
                  <a:ext uri="{0D108BD9-81ED-4DB2-BD59-A6C34878D82A}">
                    <a16:rowId xmlns:a16="http://schemas.microsoft.com/office/drawing/2014/main" val="4124926983"/>
                  </a:ext>
                </a:extLst>
              </a:tr>
              <a:tr h="370840">
                <a:tc>
                  <a:txBody>
                    <a:bodyPr/>
                    <a:lstStyle/>
                    <a:p>
                      <a:pPr algn="ctr"/>
                      <a:r>
                        <a:rPr lang="it-IT" b="1" dirty="0">
                          <a:solidFill>
                            <a:schemeClr val="bg1"/>
                          </a:solidFill>
                          <a:highlight>
                            <a:srgbClr val="0000FF"/>
                          </a:highlight>
                          <a:latin typeface="Lato" panose="020F0502020204030203" pitchFamily="34" charset="0"/>
                          <a:ea typeface="Lato" panose="020F0502020204030203" pitchFamily="34" charset="0"/>
                          <a:cs typeface="Lato" panose="020F0502020204030203" pitchFamily="34" charset="0"/>
                        </a:rPr>
                        <a:t>FAS</a:t>
                      </a:r>
                    </a:p>
                  </a:txBody>
                  <a:tcPr>
                    <a:solidFill>
                      <a:srgbClr val="C00000"/>
                    </a:solidFill>
                  </a:tcPr>
                </a:tc>
                <a:tc>
                  <a:txBody>
                    <a:bodyPr/>
                    <a:lstStyle/>
                    <a:p>
                      <a:pPr algn="ctr"/>
                      <a:r>
                        <a:rPr lang="en-029" sz="1600" b="1" i="1" noProof="0" dirty="0">
                          <a:latin typeface="Lato" panose="020F0502020204030203" pitchFamily="34" charset="0"/>
                          <a:ea typeface="Lato" panose="020F0502020204030203" pitchFamily="34" charset="0"/>
                          <a:cs typeface="Lato" panose="020F0502020204030203" pitchFamily="34" charset="0"/>
                        </a:rPr>
                        <a:t>Free Alongside Ship </a:t>
                      </a:r>
                      <a:r>
                        <a:rPr lang="it-IT" sz="1600" b="1" dirty="0">
                          <a:latin typeface="Lato" panose="020F0502020204030203" pitchFamily="34" charset="0"/>
                          <a:ea typeface="Lato" panose="020F0502020204030203" pitchFamily="34" charset="0"/>
                          <a:cs typeface="Lato" panose="020F0502020204030203" pitchFamily="34" charset="0"/>
                        </a:rPr>
                        <a:t>/ Franco Lungo Bordo</a:t>
                      </a:r>
                    </a:p>
                  </a:txBody>
                  <a:tcPr>
                    <a:solidFill>
                      <a:srgbClr val="C00000"/>
                    </a:solidFill>
                  </a:tcPr>
                </a:tc>
                <a:extLst>
                  <a:ext uri="{0D108BD9-81ED-4DB2-BD59-A6C34878D82A}">
                    <a16:rowId xmlns:a16="http://schemas.microsoft.com/office/drawing/2014/main" val="830691404"/>
                  </a:ext>
                </a:extLst>
              </a:tr>
              <a:tr h="370840">
                <a:tc>
                  <a:txBody>
                    <a:bodyPr/>
                    <a:lstStyle/>
                    <a:p>
                      <a:pPr algn="ctr"/>
                      <a:r>
                        <a:rPr lang="it-IT" b="1" dirty="0">
                          <a:solidFill>
                            <a:schemeClr val="bg1"/>
                          </a:solidFill>
                          <a:highlight>
                            <a:srgbClr val="0000FF"/>
                          </a:highlight>
                          <a:latin typeface="Lato" panose="020F0502020204030203" pitchFamily="34" charset="0"/>
                          <a:ea typeface="Lato" panose="020F0502020204030203" pitchFamily="34" charset="0"/>
                          <a:cs typeface="Lato" panose="020F0502020204030203" pitchFamily="34" charset="0"/>
                        </a:rPr>
                        <a:t>FOB</a:t>
                      </a:r>
                    </a:p>
                  </a:txBody>
                  <a:tcPr>
                    <a:noFill/>
                  </a:tcPr>
                </a:tc>
                <a:tc>
                  <a:txBody>
                    <a:bodyPr/>
                    <a:lstStyle/>
                    <a:p>
                      <a:pPr algn="ctr"/>
                      <a:r>
                        <a:rPr lang="it-IT" b="1" i="1" dirty="0">
                          <a:latin typeface="Lato" panose="020F0502020204030203" pitchFamily="34" charset="0"/>
                          <a:ea typeface="Lato" panose="020F0502020204030203" pitchFamily="34" charset="0"/>
                          <a:cs typeface="Lato" panose="020F0502020204030203" pitchFamily="34" charset="0"/>
                        </a:rPr>
                        <a:t>Free On Board </a:t>
                      </a:r>
                      <a:r>
                        <a:rPr lang="it-IT" b="1" dirty="0">
                          <a:latin typeface="Lato" panose="020F0502020204030203" pitchFamily="34" charset="0"/>
                          <a:ea typeface="Lato" panose="020F0502020204030203" pitchFamily="34" charset="0"/>
                          <a:cs typeface="Lato" panose="020F0502020204030203" pitchFamily="34" charset="0"/>
                        </a:rPr>
                        <a:t>/ Franco A Bordo</a:t>
                      </a:r>
                    </a:p>
                  </a:txBody>
                  <a:tcPr>
                    <a:noFill/>
                  </a:tcPr>
                </a:tc>
                <a:extLst>
                  <a:ext uri="{0D108BD9-81ED-4DB2-BD59-A6C34878D82A}">
                    <a16:rowId xmlns:a16="http://schemas.microsoft.com/office/drawing/2014/main" val="1043558417"/>
                  </a:ext>
                </a:extLst>
              </a:tr>
              <a:tr h="370840">
                <a:tc>
                  <a:txBody>
                    <a:bodyPr/>
                    <a:lstStyle/>
                    <a:p>
                      <a:pPr algn="ctr"/>
                      <a:r>
                        <a:rPr lang="it-IT" b="1" dirty="0">
                          <a:solidFill>
                            <a:schemeClr val="bg1"/>
                          </a:solidFill>
                          <a:highlight>
                            <a:srgbClr val="0000FF"/>
                          </a:highlight>
                          <a:latin typeface="Lato" panose="020F0502020204030203" pitchFamily="34" charset="0"/>
                          <a:ea typeface="Lato" panose="020F0502020204030203" pitchFamily="34" charset="0"/>
                          <a:cs typeface="Lato" panose="020F0502020204030203" pitchFamily="34" charset="0"/>
                        </a:rPr>
                        <a:t>CFR</a:t>
                      </a:r>
                    </a:p>
                  </a:txBody>
                  <a:tcPr>
                    <a:solidFill>
                      <a:srgbClr val="C00000"/>
                    </a:solidFill>
                  </a:tcPr>
                </a:tc>
                <a:tc>
                  <a:txBody>
                    <a:bodyPr/>
                    <a:lstStyle/>
                    <a:p>
                      <a:pPr algn="ctr"/>
                      <a:r>
                        <a:rPr lang="en-AU" b="1" i="1" noProof="0" dirty="0">
                          <a:latin typeface="Lato" panose="020F0502020204030203" pitchFamily="34" charset="0"/>
                          <a:ea typeface="Lato" panose="020F0502020204030203" pitchFamily="34" charset="0"/>
                          <a:cs typeface="Lato" panose="020F0502020204030203" pitchFamily="34" charset="0"/>
                        </a:rPr>
                        <a:t>Cost and Freight </a:t>
                      </a:r>
                      <a:r>
                        <a:rPr lang="it-IT" b="1" dirty="0">
                          <a:latin typeface="Lato" panose="020F0502020204030203" pitchFamily="34" charset="0"/>
                          <a:ea typeface="Lato" panose="020F0502020204030203" pitchFamily="34" charset="0"/>
                          <a:cs typeface="Lato" panose="020F0502020204030203" pitchFamily="34" charset="0"/>
                        </a:rPr>
                        <a:t>/ Costo e Nolo</a:t>
                      </a:r>
                    </a:p>
                  </a:txBody>
                  <a:tcPr>
                    <a:solidFill>
                      <a:srgbClr val="C00000"/>
                    </a:solidFill>
                  </a:tcPr>
                </a:tc>
                <a:extLst>
                  <a:ext uri="{0D108BD9-81ED-4DB2-BD59-A6C34878D82A}">
                    <a16:rowId xmlns:a16="http://schemas.microsoft.com/office/drawing/2014/main" val="1581637137"/>
                  </a:ext>
                </a:extLst>
              </a:tr>
              <a:tr h="370840">
                <a:tc>
                  <a:txBody>
                    <a:bodyPr/>
                    <a:lstStyle/>
                    <a:p>
                      <a:pPr algn="ctr"/>
                      <a:r>
                        <a:rPr lang="it-IT" b="1" dirty="0">
                          <a:solidFill>
                            <a:schemeClr val="bg1"/>
                          </a:solidFill>
                          <a:highlight>
                            <a:srgbClr val="0000FF"/>
                          </a:highlight>
                          <a:latin typeface="Lato" panose="020F0502020204030203" pitchFamily="34" charset="0"/>
                          <a:ea typeface="Lato" panose="020F0502020204030203" pitchFamily="34" charset="0"/>
                          <a:cs typeface="Lato" panose="020F0502020204030203" pitchFamily="34" charset="0"/>
                        </a:rPr>
                        <a:t>CIF</a:t>
                      </a:r>
                    </a:p>
                  </a:txBody>
                  <a:tcPr>
                    <a:noFill/>
                  </a:tcPr>
                </a:tc>
                <a:tc>
                  <a:txBody>
                    <a:bodyPr/>
                    <a:lstStyle/>
                    <a:p>
                      <a:pPr algn="ctr"/>
                      <a:r>
                        <a:rPr lang="en-IN" sz="1600" b="1" i="1" noProof="0" dirty="0">
                          <a:latin typeface="Lato" panose="020F0502020204030203" pitchFamily="34" charset="0"/>
                          <a:ea typeface="Lato" panose="020F0502020204030203" pitchFamily="34" charset="0"/>
                          <a:cs typeface="Lato" panose="020F0502020204030203" pitchFamily="34" charset="0"/>
                        </a:rPr>
                        <a:t>Cost, Insurance and Freight </a:t>
                      </a:r>
                      <a:r>
                        <a:rPr lang="it-IT" sz="1600" b="1" dirty="0">
                          <a:latin typeface="Lato" panose="020F0502020204030203" pitchFamily="34" charset="0"/>
                          <a:ea typeface="Lato" panose="020F0502020204030203" pitchFamily="34" charset="0"/>
                          <a:cs typeface="Lato" panose="020F0502020204030203" pitchFamily="34" charset="0"/>
                        </a:rPr>
                        <a:t>/ Costo, Assicurazione e Nolo</a:t>
                      </a:r>
                    </a:p>
                  </a:txBody>
                  <a:tcPr>
                    <a:noFill/>
                  </a:tcPr>
                </a:tc>
                <a:extLst>
                  <a:ext uri="{0D108BD9-81ED-4DB2-BD59-A6C34878D82A}">
                    <a16:rowId xmlns:a16="http://schemas.microsoft.com/office/drawing/2014/main" val="2383344777"/>
                  </a:ext>
                </a:extLst>
              </a:tr>
            </a:tbl>
          </a:graphicData>
        </a:graphic>
      </p:graphicFrame>
      <p:sp>
        <p:nvSpPr>
          <p:cNvPr id="23" name="CasellaDiTesto 22">
            <a:extLst>
              <a:ext uri="{FF2B5EF4-FFF2-40B4-BE49-F238E27FC236}">
                <a16:creationId xmlns:a16="http://schemas.microsoft.com/office/drawing/2014/main" id="{F88F0F1B-1EE7-4F2E-1C18-91425E068EE6}"/>
              </a:ext>
            </a:extLst>
          </p:cNvPr>
          <p:cNvSpPr txBox="1"/>
          <p:nvPr/>
        </p:nvSpPr>
        <p:spPr>
          <a:xfrm>
            <a:off x="6096000" y="155741"/>
            <a:ext cx="2143871" cy="785126"/>
          </a:xfrm>
          <a:prstGeom prst="rect">
            <a:avLst/>
          </a:prstGeom>
          <a:solidFill>
            <a:schemeClr val="accent1">
              <a:lumMod val="75000"/>
            </a:schemeClr>
          </a:solidFill>
          <a:effectLst>
            <a:outerShdw dist="63500" dir="2700000" algn="tl" rotWithShape="0">
              <a:srgbClr val="585856"/>
            </a:outerShdw>
          </a:effectLst>
        </p:spPr>
        <p:txBody>
          <a:bodyPr wrap="square" rtlCol="0" anchor="ctr">
            <a:noAutofit/>
          </a:bodyPr>
          <a:lstStyle/>
          <a:p>
            <a:pPr algn="ctr">
              <a:spcBef>
                <a:spcPts val="1200"/>
              </a:spcBef>
            </a:pPr>
            <a:r>
              <a:rPr lang="it-IT" sz="1050" b="1" dirty="0">
                <a:solidFill>
                  <a:schemeClr val="bg1"/>
                </a:solidFill>
                <a:latin typeface="Lato" panose="020F0502020204030203" pitchFamily="34" charset="0"/>
                <a:ea typeface="Noto Serif SC" panose="02020400000000000000" pitchFamily="18" charset="-128"/>
              </a:rPr>
              <a:t>NB: Quelli in blu sono specifici solo per il trasporto marittimo e per vie di acqua interne, gli altri sono utilizzabili per qualsiasi tipo di trasporto</a:t>
            </a:r>
          </a:p>
        </p:txBody>
      </p:sp>
    </p:spTree>
    <p:extLst>
      <p:ext uri="{BB962C8B-B14F-4D97-AF65-F5344CB8AC3E}">
        <p14:creationId xmlns:p14="http://schemas.microsoft.com/office/powerpoint/2010/main" val="3284397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dirty="0">
                <a:latin typeface="Lato" panose="020F0502020204030203" pitchFamily="34" charset="0"/>
                <a:ea typeface="Noto Serif SC" panose="02020400000000000000" pitchFamily="18" charset="-128"/>
              </a:rPr>
              <a:t>INCOTERMS 2020</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Documenti interpretativi in Italia</a:t>
            </a:r>
          </a:p>
        </p:txBody>
      </p:sp>
      <p:sp>
        <p:nvSpPr>
          <p:cNvPr id="2" name="Rettangolo 1">
            <a:extLst>
              <a:ext uri="{FF2B5EF4-FFF2-40B4-BE49-F238E27FC236}">
                <a16:creationId xmlns:a16="http://schemas.microsoft.com/office/drawing/2014/main" id="{4F49E039-2A65-3DC9-EE4B-B117EF755120}"/>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Risoluzione n. 9/1196-77 del 1° ottobre 1977</a:t>
            </a:r>
            <a:r>
              <a:rPr lang="it-IT" sz="1200" dirty="0">
                <a:solidFill>
                  <a:srgbClr val="C00000"/>
                </a:solidFill>
                <a:latin typeface="Lato" panose="020F0502020204030203" pitchFamily="34" charset="0"/>
                <a:ea typeface="Lato" panose="020F0502020204030203" pitchFamily="34" charset="0"/>
                <a:cs typeface="Lato" panose="020F0502020204030203" pitchFamily="34" charset="0"/>
              </a:rPr>
              <a:t>:</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È stato chiarito che in relazione all’acquisto di merce con la clausola FOB l’effetto traslativo della proprietà della merce deve intendersi verificato al momento dell’imbarco, comprovato dalla polizza di carico, costituente titolo per la disponibilità giuridica della merce, indipendentemente dal ricevimento e dall’effettivo possesso materiale della merce stessa</a:t>
            </a: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Cass. n. 23547 del 27 ottobre 2020</a:t>
            </a:r>
            <a:r>
              <a:rPr lang="it-IT" sz="1200" dirty="0">
                <a:solidFill>
                  <a:srgbClr val="C00000"/>
                </a:solidFill>
                <a:latin typeface="Lato" panose="020F0502020204030203" pitchFamily="34" charset="0"/>
                <a:ea typeface="Lato" panose="020F0502020204030203" pitchFamily="34" charset="0"/>
                <a:cs typeface="Lato" panose="020F0502020204030203" pitchFamily="34" charset="0"/>
              </a:rPr>
              <a:t>:</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Ai fini dell'adempimento dell'obbligo della consegna della cosa da parte del venditore,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è sufficiente la consegna al vettore, senza che sia di ostacolo a tale conclusione la eventuale stipulazione della clausola "</a:t>
            </a:r>
            <a:r>
              <a:rPr lang="it-IT" sz="1200" b="1" u="sng" dirty="0" err="1">
                <a:solidFill>
                  <a:srgbClr val="C00000"/>
                </a:solidFill>
                <a:latin typeface="Lato" panose="020F0502020204030203" pitchFamily="34" charset="0"/>
                <a:ea typeface="Lato" panose="020F0502020204030203" pitchFamily="34" charset="0"/>
                <a:cs typeface="Lato" panose="020F0502020204030203" pitchFamily="34" charset="0"/>
              </a:rPr>
              <a:t>fob</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 ("free on board"), che non integra una fattispecie incidente sul momento determinativo del trasferimento della proprietà, trattandosi di una clausola riferibile, come tutte quelle "franco", unicamente alle spese di trasporto e di carico e scarico, che con essa vengono poste a carico del venditore, il quale, in mancanza di tale pattuizione, ne sarebbe esente» </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(Cass. Sez. 3, Sentenza n. 15389 del 04/11/2002); nel caso di acquisti all'estero con la clausola FOB, dunque, la disponibilità giuridica delle merci si trasferisce al momento e per il fatto dell'imbarco sulla nave o sull'aereo, comprovato dalla polizza di carico, poiché l'avvenuta stipula della clausola, è riferibile unicamente alle spese di trasporto e di carico e scarico, che con essa vengono poste a carico del venditore, che, in mancanza di tale pattuizione, ne sarebbe esente</a:t>
            </a: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Cass. n. 1016 del 14 gennaio 2022</a:t>
            </a:r>
            <a:r>
              <a:rPr lang="it-IT" sz="1200" dirty="0">
                <a:solidFill>
                  <a:srgbClr val="C00000"/>
                </a:solidFill>
                <a:latin typeface="Lato" panose="020F0502020204030203" pitchFamily="34" charset="0"/>
                <a:ea typeface="Lato" panose="020F0502020204030203" pitchFamily="34" charset="0"/>
                <a:cs typeface="Lato" panose="020F0502020204030203" pitchFamily="34" charset="0"/>
              </a:rPr>
              <a:t>:</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In tema d'imposte sui redditi, e con riferimento alla determinazione del reddito d'impresa, in caso di acquisto di merce affidata a terzi per il trasporto, </a:t>
            </a:r>
            <a:r>
              <a:rPr lang="it-IT" sz="1200" b="1" u="sng" dirty="0">
                <a:solidFill>
                  <a:srgbClr val="C00000"/>
                </a:solidFill>
                <a:latin typeface="Lato" panose="020F0502020204030203" pitchFamily="34" charset="0"/>
                <a:ea typeface="Lato" panose="020F0502020204030203" pitchFamily="34" charset="0"/>
                <a:cs typeface="Lato" panose="020F0502020204030203" pitchFamily="34" charset="0"/>
              </a:rPr>
              <a:t>ai sensi dell'art. 1510, co. 2, c.c., a cui la norma tributaria rimanda, l'effetto traslativo si considera verificato alla data della spedizione</a:t>
            </a:r>
            <a:r>
              <a:rPr lang="it-IT" sz="1200" dirty="0">
                <a:solidFill>
                  <a:schemeClr val="tx1"/>
                </a:solidFill>
                <a:latin typeface="Lato" panose="020F0502020204030203" pitchFamily="34" charset="0"/>
                <a:ea typeface="Lato" panose="020F0502020204030203" pitchFamily="34" charset="0"/>
                <a:cs typeface="Lato" panose="020F0502020204030203" pitchFamily="34" charset="0"/>
              </a:rPr>
              <a:t>, quale risulta dai documenti che accompagnano la merce, a meno che le condizioni dello specifico contratto, che è onere del contribuente allegare, non indichino un momento diverso, sicché, in base alla regola generale di cui all'art. 109 co. 2, lett. a, del d.P.R. n. 917 del 1986, il relativo costo si considera sostenuto e va, quindi, imputato all'esercizio dell'anno in cui il bene è stato spedito</a:t>
            </a: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125587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EC4EEC-C690-4D26-8152-CA0CCC53E2E8}"/>
              </a:ext>
            </a:extLst>
          </p:cNvPr>
          <p:cNvSpPr txBox="1"/>
          <p:nvPr/>
        </p:nvSpPr>
        <p:spPr>
          <a:xfrm>
            <a:off x="413003" y="529389"/>
            <a:ext cx="11418050" cy="523220"/>
          </a:xfrm>
          <a:prstGeom prst="rect">
            <a:avLst/>
          </a:prstGeom>
          <a:noFill/>
        </p:spPr>
        <p:txBody>
          <a:bodyPr wrap="square" rtlCol="0">
            <a:spAutoFit/>
          </a:bodyPr>
          <a:lstStyle/>
          <a:p>
            <a:r>
              <a:rPr lang="it-IT" sz="2800" b="1" u="sng" dirty="0">
                <a:latin typeface="Lato" panose="020F0502020204030203" pitchFamily="34" charset="0"/>
                <a:ea typeface="Noto Serif SC" panose="02020400000000000000" pitchFamily="18" charset="-128"/>
              </a:rPr>
              <a:t>INCOTERMS 2020</a:t>
            </a:r>
          </a:p>
        </p:txBody>
      </p:sp>
      <p:sp>
        <p:nvSpPr>
          <p:cNvPr id="7" name="CasellaDiTesto 6">
            <a:extLst>
              <a:ext uri="{FF2B5EF4-FFF2-40B4-BE49-F238E27FC236}">
                <a16:creationId xmlns:a16="http://schemas.microsoft.com/office/drawing/2014/main" id="{F7E29A00-A6C6-472A-AD42-61228B78F6BB}"/>
              </a:ext>
            </a:extLst>
          </p:cNvPr>
          <p:cNvSpPr txBox="1"/>
          <p:nvPr/>
        </p:nvSpPr>
        <p:spPr>
          <a:xfrm>
            <a:off x="607163" y="1979844"/>
            <a:ext cx="2118449" cy="3918219"/>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FOCUS EXW</a:t>
            </a:r>
          </a:p>
        </p:txBody>
      </p:sp>
      <p:sp>
        <p:nvSpPr>
          <p:cNvPr id="8" name="CasellaDiTesto 7">
            <a:extLst>
              <a:ext uri="{FF2B5EF4-FFF2-40B4-BE49-F238E27FC236}">
                <a16:creationId xmlns:a16="http://schemas.microsoft.com/office/drawing/2014/main" id="{72F6F6C4-2A86-4806-93CF-8312566B7F17}"/>
              </a:ext>
            </a:extLst>
          </p:cNvPr>
          <p:cNvSpPr txBox="1"/>
          <p:nvPr/>
        </p:nvSpPr>
        <p:spPr>
          <a:xfrm>
            <a:off x="3780691" y="1887189"/>
            <a:ext cx="7561385" cy="1900925"/>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r>
              <a:rPr lang="it-IT" sz="1500" b="1" dirty="0">
                <a:solidFill>
                  <a:schemeClr val="bg1"/>
                </a:solidFill>
                <a:latin typeface="Lato" panose="020F0502020204030203" pitchFamily="34" charset="0"/>
              </a:rPr>
              <a:t>Come funziona</a:t>
            </a:r>
            <a:r>
              <a:rPr lang="it-IT" sz="1500" dirty="0">
                <a:solidFill>
                  <a:schemeClr val="bg1"/>
                </a:solidFill>
                <a:latin typeface="Lato" panose="020F0502020204030203" pitchFamily="34" charset="0"/>
              </a:rPr>
              <a:t>:</a:t>
            </a:r>
          </a:p>
          <a:p>
            <a:pPr algn="just"/>
            <a:endParaRPr lang="it-IT" sz="1500"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Il venditore pone la merce nel luogo concordato e fornisce eventuale assistenza all’acquirente per i documenti di export</a:t>
            </a:r>
          </a:p>
          <a:p>
            <a:pPr algn="just"/>
            <a:endParaRPr lang="it-IT" sz="1500"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L’acquirente si occupa del trasporto a partire dallo stabilimento del venditore e del successivo sdoganamento, oltre che dell’importazione a destino</a:t>
            </a:r>
          </a:p>
        </p:txBody>
      </p:sp>
      <p:sp>
        <p:nvSpPr>
          <p:cNvPr id="2" name="Freccia a destra 1"/>
          <p:cNvSpPr/>
          <p:nvPr/>
        </p:nvSpPr>
        <p:spPr>
          <a:xfrm>
            <a:off x="3036256" y="2388714"/>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5" name="CasellaDiTesto 14">
            <a:extLst>
              <a:ext uri="{FF2B5EF4-FFF2-40B4-BE49-F238E27FC236}">
                <a16:creationId xmlns:a16="http://schemas.microsoft.com/office/drawing/2014/main" id="{72F6F6C4-2A86-4806-93CF-8312566B7F17}"/>
              </a:ext>
            </a:extLst>
          </p:cNvPr>
          <p:cNvSpPr txBox="1"/>
          <p:nvPr/>
        </p:nvSpPr>
        <p:spPr>
          <a:xfrm>
            <a:off x="3780692" y="4065007"/>
            <a:ext cx="7561385" cy="2144150"/>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r>
              <a:rPr lang="it-IT" sz="1500" b="1" dirty="0">
                <a:solidFill>
                  <a:schemeClr val="bg1"/>
                </a:solidFill>
                <a:latin typeface="Lato" panose="020F0502020204030203" pitchFamily="34" charset="0"/>
              </a:rPr>
              <a:t>Criticità</a:t>
            </a:r>
            <a:r>
              <a:rPr lang="it-IT" sz="1500" dirty="0">
                <a:solidFill>
                  <a:schemeClr val="bg1"/>
                </a:solidFill>
                <a:latin typeface="Lato" panose="020F0502020204030203" pitchFamily="34" charset="0"/>
              </a:rPr>
              <a:t>:</a:t>
            </a:r>
          </a:p>
          <a:p>
            <a:pPr algn="just"/>
            <a:endParaRPr lang="it-IT" sz="1500" dirty="0">
              <a:solidFill>
                <a:schemeClr val="bg1"/>
              </a:solidFill>
              <a:latin typeface="Lato" panose="020F0502020204030203" pitchFamily="34" charset="0"/>
            </a:endParaRPr>
          </a:p>
          <a:p>
            <a:pPr algn="just"/>
            <a:r>
              <a:rPr lang="it-IT" sz="1500" u="sng" dirty="0">
                <a:solidFill>
                  <a:schemeClr val="bg1"/>
                </a:solidFill>
                <a:latin typeface="Lato" panose="020F0502020204030203" pitchFamily="34" charset="0"/>
              </a:rPr>
              <a:t>Carico della merce</a:t>
            </a:r>
            <a:r>
              <a:rPr lang="it-IT" sz="1500" dirty="0">
                <a:solidFill>
                  <a:schemeClr val="bg1"/>
                </a:solidFill>
                <a:latin typeface="Lato" panose="020F0502020204030203" pitchFamily="34" charset="0"/>
              </a:rPr>
              <a:t>: in concreto, è ad opera del venditore, che non rispetta dunque la resa</a:t>
            </a:r>
          </a:p>
          <a:p>
            <a:pPr algn="just"/>
            <a:r>
              <a:rPr lang="it-IT" sz="1500" u="sng" dirty="0">
                <a:solidFill>
                  <a:schemeClr val="bg1"/>
                </a:solidFill>
                <a:latin typeface="Lato" panose="020F0502020204030203" pitchFamily="34" charset="0"/>
              </a:rPr>
              <a:t>IVA</a:t>
            </a:r>
            <a:r>
              <a:rPr lang="it-IT" sz="1500" dirty="0">
                <a:solidFill>
                  <a:schemeClr val="bg1"/>
                </a:solidFill>
                <a:latin typeface="Lato" panose="020F0502020204030203" pitchFamily="34" charset="0"/>
              </a:rPr>
              <a:t>: il venditore perde il controllo sul visto uscire o consegna intra UE</a:t>
            </a:r>
          </a:p>
          <a:p>
            <a:pPr algn="just"/>
            <a:r>
              <a:rPr lang="it-IT" sz="1500" u="sng" dirty="0">
                <a:solidFill>
                  <a:schemeClr val="bg1"/>
                </a:solidFill>
                <a:latin typeface="Lato" panose="020F0502020204030203" pitchFamily="34" charset="0"/>
              </a:rPr>
              <a:t>Dogane</a:t>
            </a:r>
            <a:r>
              <a:rPr lang="it-IT" sz="1500" dirty="0">
                <a:solidFill>
                  <a:schemeClr val="bg1"/>
                </a:solidFill>
                <a:latin typeface="Lato" panose="020F0502020204030203" pitchFamily="34" charset="0"/>
              </a:rPr>
              <a:t>: il venditore perde il controllo sulla compilazione della bolla doganale</a:t>
            </a:r>
          </a:p>
          <a:p>
            <a:pPr algn="just"/>
            <a:endParaRPr lang="it-IT" sz="1500"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È preferibile limitarne l’utilizzo all’ambito domestico o variare in XW «</a:t>
            </a:r>
            <a:r>
              <a:rPr lang="it-IT" sz="1500" i="1" dirty="0">
                <a:solidFill>
                  <a:schemeClr val="bg1"/>
                </a:solidFill>
                <a:latin typeface="Lato" panose="020F0502020204030203" pitchFamily="34" charset="0"/>
              </a:rPr>
              <a:t>loaded and </a:t>
            </a:r>
            <a:r>
              <a:rPr lang="it-IT" sz="1500" i="1" dirty="0" err="1">
                <a:solidFill>
                  <a:schemeClr val="bg1"/>
                </a:solidFill>
                <a:latin typeface="Lato" panose="020F0502020204030203" pitchFamily="34" charset="0"/>
              </a:rPr>
              <a:t>cleared</a:t>
            </a:r>
            <a:r>
              <a:rPr lang="it-IT" sz="1500" dirty="0">
                <a:solidFill>
                  <a:schemeClr val="bg1"/>
                </a:solidFill>
                <a:latin typeface="Lato" panose="020F0502020204030203" pitchFamily="34" charset="0"/>
              </a:rPr>
              <a:t>»</a:t>
            </a:r>
          </a:p>
        </p:txBody>
      </p:sp>
      <p:sp>
        <p:nvSpPr>
          <p:cNvPr id="16" name="Freccia a destra 15"/>
          <p:cNvSpPr/>
          <p:nvPr/>
        </p:nvSpPr>
        <p:spPr>
          <a:xfrm>
            <a:off x="3036256" y="4535647"/>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Tree>
    <p:extLst>
      <p:ext uri="{BB962C8B-B14F-4D97-AF65-F5344CB8AC3E}">
        <p14:creationId xmlns:p14="http://schemas.microsoft.com/office/powerpoint/2010/main" val="279042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EC4EEC-C690-4D26-8152-CA0CCC53E2E8}"/>
              </a:ext>
            </a:extLst>
          </p:cNvPr>
          <p:cNvSpPr txBox="1"/>
          <p:nvPr/>
        </p:nvSpPr>
        <p:spPr>
          <a:xfrm>
            <a:off x="413003" y="529389"/>
            <a:ext cx="11418050" cy="523220"/>
          </a:xfrm>
          <a:prstGeom prst="rect">
            <a:avLst/>
          </a:prstGeom>
          <a:noFill/>
        </p:spPr>
        <p:txBody>
          <a:bodyPr wrap="square" rtlCol="0">
            <a:spAutoFit/>
          </a:bodyPr>
          <a:lstStyle/>
          <a:p>
            <a:r>
              <a:rPr lang="it-IT" sz="2800" b="1" u="sng" dirty="0">
                <a:latin typeface="Lato" panose="020F0502020204030203" pitchFamily="34" charset="0"/>
                <a:ea typeface="Noto Serif SC" panose="02020400000000000000" pitchFamily="18" charset="-128"/>
              </a:rPr>
              <a:t>INCOTERMS 2020</a:t>
            </a:r>
          </a:p>
        </p:txBody>
      </p:sp>
      <p:sp>
        <p:nvSpPr>
          <p:cNvPr id="7" name="CasellaDiTesto 6">
            <a:extLst>
              <a:ext uri="{FF2B5EF4-FFF2-40B4-BE49-F238E27FC236}">
                <a16:creationId xmlns:a16="http://schemas.microsoft.com/office/drawing/2014/main" id="{F7E29A00-A6C6-472A-AD42-61228B78F6BB}"/>
              </a:ext>
            </a:extLst>
          </p:cNvPr>
          <p:cNvSpPr txBox="1"/>
          <p:nvPr/>
        </p:nvSpPr>
        <p:spPr>
          <a:xfrm>
            <a:off x="607165" y="2290937"/>
            <a:ext cx="2118449" cy="3918219"/>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FOCUS FCA</a:t>
            </a:r>
          </a:p>
        </p:txBody>
      </p:sp>
      <p:sp>
        <p:nvSpPr>
          <p:cNvPr id="8" name="CasellaDiTesto 7">
            <a:extLst>
              <a:ext uri="{FF2B5EF4-FFF2-40B4-BE49-F238E27FC236}">
                <a16:creationId xmlns:a16="http://schemas.microsoft.com/office/drawing/2014/main" id="{72F6F6C4-2A86-4806-93CF-8312566B7F17}"/>
              </a:ext>
            </a:extLst>
          </p:cNvPr>
          <p:cNvSpPr txBox="1"/>
          <p:nvPr/>
        </p:nvSpPr>
        <p:spPr>
          <a:xfrm>
            <a:off x="3780692" y="2290937"/>
            <a:ext cx="7561385" cy="1648017"/>
          </a:xfrm>
          <a:prstGeom prst="rect">
            <a:avLst/>
          </a:prstGeom>
          <a:solidFill>
            <a:srgbClr val="585856"/>
          </a:solidFill>
          <a:effectLst>
            <a:outerShdw dist="63500" dir="2700000" algn="tl" rotWithShape="0">
              <a:srgbClr val="BB0F1B"/>
            </a:outerShdw>
          </a:effectLst>
        </p:spPr>
        <p:txBody>
          <a:bodyPr wrap="square" rtlCol="0" anchor="ctr">
            <a:noAutofit/>
          </a:bodyPr>
          <a:lstStyle/>
          <a:p>
            <a:endParaRPr lang="it-IT" sz="1500" b="1" dirty="0">
              <a:solidFill>
                <a:schemeClr val="bg1"/>
              </a:solidFill>
              <a:latin typeface="Lato" panose="020F0502020204030203" pitchFamily="34" charset="0"/>
            </a:endParaRPr>
          </a:p>
          <a:p>
            <a:r>
              <a:rPr lang="it-IT" sz="1500" b="1" dirty="0">
                <a:solidFill>
                  <a:schemeClr val="bg1"/>
                </a:solidFill>
                <a:latin typeface="Lato" panose="020F0502020204030203" pitchFamily="34" charset="0"/>
              </a:rPr>
              <a:t>Come funziona:</a:t>
            </a:r>
          </a:p>
          <a:p>
            <a:endParaRPr lang="it-IT" sz="1500" b="1"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Il venditore consegna la merce sdoganata al vettore provvedendo al disbrigo di tutte le formalità a ciò relative</a:t>
            </a:r>
          </a:p>
          <a:p>
            <a:pPr algn="just"/>
            <a:endParaRPr lang="it-IT" sz="1500"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L’acquirente si occupa unicamente delle formalità di transito e importazione a destino</a:t>
            </a:r>
          </a:p>
          <a:p>
            <a:pPr algn="ctr"/>
            <a:endParaRPr lang="it-IT" sz="1500" dirty="0">
              <a:solidFill>
                <a:schemeClr val="bg1"/>
              </a:solidFill>
              <a:latin typeface="Lato" panose="020F0502020204030203" pitchFamily="34" charset="0"/>
            </a:endParaRPr>
          </a:p>
        </p:txBody>
      </p:sp>
      <p:sp>
        <p:nvSpPr>
          <p:cNvPr id="2" name="Freccia a destra 1"/>
          <p:cNvSpPr/>
          <p:nvPr/>
        </p:nvSpPr>
        <p:spPr>
          <a:xfrm>
            <a:off x="2951002" y="2814227"/>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5" name="CasellaDiTesto 14">
            <a:extLst>
              <a:ext uri="{FF2B5EF4-FFF2-40B4-BE49-F238E27FC236}">
                <a16:creationId xmlns:a16="http://schemas.microsoft.com/office/drawing/2014/main" id="{72F6F6C4-2A86-4806-93CF-8312566B7F17}"/>
              </a:ext>
            </a:extLst>
          </p:cNvPr>
          <p:cNvSpPr txBox="1"/>
          <p:nvPr/>
        </p:nvSpPr>
        <p:spPr>
          <a:xfrm>
            <a:off x="3780692" y="4250046"/>
            <a:ext cx="7561385" cy="1900925"/>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r>
              <a:rPr lang="it-IT" sz="1500" b="1" dirty="0">
                <a:solidFill>
                  <a:schemeClr val="bg1"/>
                </a:solidFill>
                <a:latin typeface="Lato" panose="020F0502020204030203" pitchFamily="34" charset="0"/>
              </a:rPr>
              <a:t>Criticità: </a:t>
            </a:r>
          </a:p>
          <a:p>
            <a:pPr algn="just"/>
            <a:endParaRPr lang="it-IT" sz="1500" b="1" dirty="0">
              <a:solidFill>
                <a:schemeClr val="bg1"/>
              </a:solidFill>
              <a:latin typeface="Lato" panose="020F0502020204030203" pitchFamily="34" charset="0"/>
            </a:endParaRPr>
          </a:p>
          <a:p>
            <a:pPr algn="just"/>
            <a:r>
              <a:rPr lang="it-IT" sz="1500" u="sng" dirty="0">
                <a:solidFill>
                  <a:schemeClr val="bg1"/>
                </a:solidFill>
                <a:latin typeface="Lato" panose="020F0502020204030203" pitchFamily="34" charset="0"/>
              </a:rPr>
              <a:t>Documenti</a:t>
            </a:r>
            <a:r>
              <a:rPr lang="it-IT" sz="1500" dirty="0">
                <a:solidFill>
                  <a:schemeClr val="bg1"/>
                </a:solidFill>
                <a:latin typeface="Lato" panose="020F0502020204030203" pitchFamily="34" charset="0"/>
              </a:rPr>
              <a:t>: deve essere concordato il momento di consegna delle polizze di carico</a:t>
            </a:r>
          </a:p>
          <a:p>
            <a:pPr algn="just"/>
            <a:endParaRPr lang="it-IT" sz="1500" dirty="0">
              <a:solidFill>
                <a:schemeClr val="bg1"/>
              </a:solidFill>
              <a:latin typeface="Lato" panose="020F0502020204030203" pitchFamily="34" charset="0"/>
            </a:endParaRPr>
          </a:p>
          <a:p>
            <a:pPr algn="just"/>
            <a:r>
              <a:rPr lang="it-IT" sz="1500" u="sng" dirty="0">
                <a:solidFill>
                  <a:schemeClr val="bg1"/>
                </a:solidFill>
                <a:latin typeface="Lato" panose="020F0502020204030203" pitchFamily="34" charset="0"/>
              </a:rPr>
              <a:t>Dogane</a:t>
            </a:r>
            <a:r>
              <a:rPr lang="it-IT" sz="1500" dirty="0">
                <a:solidFill>
                  <a:schemeClr val="bg1"/>
                </a:solidFill>
                <a:latin typeface="Lato" panose="020F0502020204030203" pitchFamily="34" charset="0"/>
              </a:rPr>
              <a:t>: monitoraggio e-visto, accordo tra le parti per sdoganamento presso luoghi approvati e controllo esito delle operazioni</a:t>
            </a:r>
          </a:p>
        </p:txBody>
      </p:sp>
      <p:sp>
        <p:nvSpPr>
          <p:cNvPr id="16" name="Freccia a destra 15"/>
          <p:cNvSpPr/>
          <p:nvPr/>
        </p:nvSpPr>
        <p:spPr>
          <a:xfrm>
            <a:off x="3027203" y="4957975"/>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Tree>
    <p:extLst>
      <p:ext uri="{BB962C8B-B14F-4D97-AF65-F5344CB8AC3E}">
        <p14:creationId xmlns:p14="http://schemas.microsoft.com/office/powerpoint/2010/main" val="3782901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EC4EEC-C690-4D26-8152-CA0CCC53E2E8}"/>
              </a:ext>
            </a:extLst>
          </p:cNvPr>
          <p:cNvSpPr txBox="1"/>
          <p:nvPr/>
        </p:nvSpPr>
        <p:spPr>
          <a:xfrm>
            <a:off x="413003" y="529389"/>
            <a:ext cx="11418050" cy="523220"/>
          </a:xfrm>
          <a:prstGeom prst="rect">
            <a:avLst/>
          </a:prstGeom>
          <a:noFill/>
        </p:spPr>
        <p:txBody>
          <a:bodyPr wrap="square" rtlCol="0">
            <a:spAutoFit/>
          </a:bodyPr>
          <a:lstStyle/>
          <a:p>
            <a:r>
              <a:rPr lang="it-IT" sz="2800" b="1" u="sng" dirty="0">
                <a:latin typeface="Lato" panose="020F0502020204030203" pitchFamily="34" charset="0"/>
                <a:ea typeface="Noto Serif SC" panose="02020400000000000000" pitchFamily="18" charset="-128"/>
              </a:rPr>
              <a:t>INCOTERMS 2020</a:t>
            </a:r>
          </a:p>
        </p:txBody>
      </p:sp>
      <p:sp>
        <p:nvSpPr>
          <p:cNvPr id="7" name="CasellaDiTesto 6">
            <a:extLst>
              <a:ext uri="{FF2B5EF4-FFF2-40B4-BE49-F238E27FC236}">
                <a16:creationId xmlns:a16="http://schemas.microsoft.com/office/drawing/2014/main" id="{F7E29A00-A6C6-472A-AD42-61228B78F6BB}"/>
              </a:ext>
            </a:extLst>
          </p:cNvPr>
          <p:cNvSpPr txBox="1"/>
          <p:nvPr/>
        </p:nvSpPr>
        <p:spPr>
          <a:xfrm>
            <a:off x="607165" y="2290937"/>
            <a:ext cx="2118449" cy="3918219"/>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2000" b="1" dirty="0">
                <a:solidFill>
                  <a:schemeClr val="bg1"/>
                </a:solidFill>
                <a:latin typeface="Lato" panose="020F0502020204030203" pitchFamily="34" charset="0"/>
                <a:ea typeface="Noto Serif SC" panose="02020400000000000000" pitchFamily="18" charset="-128"/>
              </a:rPr>
              <a:t>FOCUS DDP</a:t>
            </a:r>
          </a:p>
        </p:txBody>
      </p:sp>
      <p:sp>
        <p:nvSpPr>
          <p:cNvPr id="8" name="CasellaDiTesto 7">
            <a:extLst>
              <a:ext uri="{FF2B5EF4-FFF2-40B4-BE49-F238E27FC236}">
                <a16:creationId xmlns:a16="http://schemas.microsoft.com/office/drawing/2014/main" id="{72F6F6C4-2A86-4806-93CF-8312566B7F17}"/>
              </a:ext>
            </a:extLst>
          </p:cNvPr>
          <p:cNvSpPr txBox="1"/>
          <p:nvPr/>
        </p:nvSpPr>
        <p:spPr>
          <a:xfrm>
            <a:off x="3780690" y="2290937"/>
            <a:ext cx="7561385" cy="1648017"/>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r>
              <a:rPr lang="it-IT" sz="1500" b="1" dirty="0">
                <a:solidFill>
                  <a:schemeClr val="bg1"/>
                </a:solidFill>
                <a:latin typeface="Lato" panose="020F0502020204030203" pitchFamily="34" charset="0"/>
              </a:rPr>
              <a:t>Come funziona:</a:t>
            </a:r>
          </a:p>
          <a:p>
            <a:pPr algn="just"/>
            <a:endParaRPr lang="it-IT" sz="1500" b="1"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Il venditore provvede a tutte le operazioni di esportazione, transito e importazione a destino</a:t>
            </a:r>
          </a:p>
          <a:p>
            <a:pPr algn="just"/>
            <a:endParaRPr lang="it-IT" sz="1500" dirty="0">
              <a:solidFill>
                <a:schemeClr val="bg1"/>
              </a:solidFill>
              <a:latin typeface="Lato" panose="020F0502020204030203" pitchFamily="34" charset="0"/>
            </a:endParaRPr>
          </a:p>
          <a:p>
            <a:pPr algn="just"/>
            <a:r>
              <a:rPr lang="it-IT" sz="1500" dirty="0">
                <a:solidFill>
                  <a:schemeClr val="bg1"/>
                </a:solidFill>
                <a:latin typeface="Lato" panose="020F0502020204030203" pitchFamily="34" charset="0"/>
              </a:rPr>
              <a:t>L’acquirente, se richiesto, assiste il primo nell’acquisizione della documentazione e delle informazioni necessarie</a:t>
            </a:r>
          </a:p>
        </p:txBody>
      </p:sp>
      <p:sp>
        <p:nvSpPr>
          <p:cNvPr id="2" name="Freccia a destra 1"/>
          <p:cNvSpPr/>
          <p:nvPr/>
        </p:nvSpPr>
        <p:spPr>
          <a:xfrm>
            <a:off x="2951002" y="2814227"/>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
        <p:nvSpPr>
          <p:cNvPr id="15" name="CasellaDiTesto 14">
            <a:extLst>
              <a:ext uri="{FF2B5EF4-FFF2-40B4-BE49-F238E27FC236}">
                <a16:creationId xmlns:a16="http://schemas.microsoft.com/office/drawing/2014/main" id="{72F6F6C4-2A86-4806-93CF-8312566B7F17}"/>
              </a:ext>
            </a:extLst>
          </p:cNvPr>
          <p:cNvSpPr txBox="1"/>
          <p:nvPr/>
        </p:nvSpPr>
        <p:spPr>
          <a:xfrm>
            <a:off x="3780690" y="4308231"/>
            <a:ext cx="7561385" cy="1900925"/>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just"/>
            <a:r>
              <a:rPr lang="it-IT" sz="1500" b="1" dirty="0">
                <a:solidFill>
                  <a:schemeClr val="bg1"/>
                </a:solidFill>
                <a:latin typeface="Lato" panose="020F0502020204030203" pitchFamily="34" charset="0"/>
              </a:rPr>
              <a:t>Criticità: </a:t>
            </a:r>
          </a:p>
          <a:p>
            <a:pPr algn="just"/>
            <a:endParaRPr lang="it-IT" sz="1500" b="1" dirty="0">
              <a:solidFill>
                <a:schemeClr val="bg1"/>
              </a:solidFill>
              <a:latin typeface="Lato" panose="020F0502020204030203" pitchFamily="34" charset="0"/>
            </a:endParaRPr>
          </a:p>
          <a:p>
            <a:pPr algn="just"/>
            <a:r>
              <a:rPr lang="it-IT" sz="1500" u="sng" dirty="0">
                <a:solidFill>
                  <a:schemeClr val="bg1"/>
                </a:solidFill>
                <a:latin typeface="Lato" panose="020F0502020204030203" pitchFamily="34" charset="0"/>
              </a:rPr>
              <a:t>Scarico</a:t>
            </a:r>
            <a:r>
              <a:rPr lang="it-IT" sz="1500" dirty="0">
                <a:solidFill>
                  <a:schemeClr val="bg1"/>
                </a:solidFill>
                <a:latin typeface="Lato" panose="020F0502020204030203" pitchFamily="34" charset="0"/>
              </a:rPr>
              <a:t> </a:t>
            </a:r>
            <a:r>
              <a:rPr lang="it-IT" sz="1500" u="sng" dirty="0">
                <a:solidFill>
                  <a:schemeClr val="bg1"/>
                </a:solidFill>
                <a:latin typeface="Lato" panose="020F0502020204030203" pitchFamily="34" charset="0"/>
              </a:rPr>
              <a:t>della</a:t>
            </a:r>
            <a:r>
              <a:rPr lang="it-IT" sz="1500" dirty="0">
                <a:solidFill>
                  <a:schemeClr val="bg1"/>
                </a:solidFill>
                <a:latin typeface="Lato" panose="020F0502020204030203" pitchFamily="34" charset="0"/>
              </a:rPr>
              <a:t> </a:t>
            </a:r>
            <a:r>
              <a:rPr lang="it-IT" sz="1500" u="sng" dirty="0">
                <a:solidFill>
                  <a:schemeClr val="bg1"/>
                </a:solidFill>
                <a:latin typeface="Lato" panose="020F0502020204030203" pitchFamily="34" charset="0"/>
              </a:rPr>
              <a:t>merce</a:t>
            </a:r>
            <a:r>
              <a:rPr lang="it-IT" sz="1500" dirty="0">
                <a:solidFill>
                  <a:schemeClr val="bg1"/>
                </a:solidFill>
                <a:latin typeface="Lato" panose="020F0502020204030203" pitchFamily="34" charset="0"/>
              </a:rPr>
              <a:t>: se ad opera del compratore, questi non rispetta dunque la resa</a:t>
            </a:r>
          </a:p>
          <a:p>
            <a:pPr algn="just"/>
            <a:endParaRPr lang="it-IT" sz="1500" dirty="0">
              <a:solidFill>
                <a:schemeClr val="bg1"/>
              </a:solidFill>
              <a:latin typeface="Lato" panose="020F0502020204030203" pitchFamily="34" charset="0"/>
            </a:endParaRPr>
          </a:p>
          <a:p>
            <a:pPr algn="just"/>
            <a:r>
              <a:rPr lang="it-IT" sz="1500" u="sng" dirty="0">
                <a:solidFill>
                  <a:schemeClr val="bg1"/>
                </a:solidFill>
                <a:latin typeface="Lato" panose="020F0502020204030203" pitchFamily="34" charset="0"/>
              </a:rPr>
              <a:t>Dogane</a:t>
            </a:r>
            <a:r>
              <a:rPr lang="it-IT" sz="1500" dirty="0">
                <a:solidFill>
                  <a:schemeClr val="bg1"/>
                </a:solidFill>
                <a:latin typeface="Lato" panose="020F0502020204030203" pitchFamily="34" charset="0"/>
              </a:rPr>
              <a:t>: rischio non conoscenza delle pratiche, documenti, licenze e oneri di import con conseguenti costi di sosta</a:t>
            </a:r>
          </a:p>
        </p:txBody>
      </p:sp>
      <p:sp>
        <p:nvSpPr>
          <p:cNvPr id="16" name="Freccia a destra 15"/>
          <p:cNvSpPr/>
          <p:nvPr/>
        </p:nvSpPr>
        <p:spPr>
          <a:xfrm>
            <a:off x="3027203" y="4957975"/>
            <a:ext cx="604300" cy="60143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rgbClr val="585856"/>
              </a:solidFill>
              <a:latin typeface="Lato" panose="020F0502020204030203" pitchFamily="34" charset="0"/>
            </a:endParaRPr>
          </a:p>
        </p:txBody>
      </p:sp>
    </p:spTree>
    <p:extLst>
      <p:ext uri="{BB962C8B-B14F-4D97-AF65-F5344CB8AC3E}">
        <p14:creationId xmlns:p14="http://schemas.microsoft.com/office/powerpoint/2010/main" val="172982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455420" y="2844225"/>
            <a:ext cx="7281160" cy="584775"/>
          </a:xfrm>
          <a:prstGeom prst="rect">
            <a:avLst/>
          </a:prstGeom>
        </p:spPr>
        <p:txBody>
          <a:bodyPr wrap="none">
            <a:spAutoFit/>
          </a:bodyPr>
          <a:lstStyle/>
          <a:p>
            <a:r>
              <a:rPr lang="it-IT" sz="3200" b="1" cap="small" dirty="0">
                <a:solidFill>
                  <a:srgbClr val="C00000"/>
                </a:solidFill>
                <a:latin typeface="Lato" panose="020F0502020204030203"/>
              </a:rPr>
              <a:t>La disciplina civilistica del contratto</a:t>
            </a:r>
            <a:endParaRPr lang="it-IT" sz="3200" b="1" cap="small" dirty="0"/>
          </a:p>
        </p:txBody>
      </p:sp>
    </p:spTree>
    <p:extLst>
      <p:ext uri="{BB962C8B-B14F-4D97-AF65-F5344CB8AC3E}">
        <p14:creationId xmlns:p14="http://schemas.microsoft.com/office/powerpoint/2010/main" val="2344228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92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La disciplina civilistica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 La compravendita nazionale</a:t>
            </a:r>
          </a:p>
        </p:txBody>
      </p:sp>
      <p:sp>
        <p:nvSpPr>
          <p:cNvPr id="6" name="Rettangolo 5">
            <a:extLst>
              <a:ext uri="{FF2B5EF4-FFF2-40B4-BE49-F238E27FC236}">
                <a16:creationId xmlns:a16="http://schemas.microsoft.com/office/drawing/2014/main" id="{3774DECD-0D8C-21B5-7895-E76D5263BE16}"/>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Ai sensi dell’</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art. 1470 c.c.</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i="1" dirty="0">
                <a:solidFill>
                  <a:schemeClr val="tx1"/>
                </a:solidFill>
                <a:latin typeface="Lato" panose="020F0502020204030203" pitchFamily="34" charset="0"/>
                <a:ea typeface="Lato" panose="020F0502020204030203" pitchFamily="34" charset="0"/>
                <a:cs typeface="Lato" panose="020F0502020204030203" pitchFamily="34" charset="0"/>
              </a:rPr>
              <a:t>la vendita è il contratto che ha per oggetto il trasferimento della proprietà di una cosa o il trasferimento di un altro diritto verso il corrispettivo di un prezzo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Il contratto di compravendita è dunque un contratto a)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ad effetti reali</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poiché importa il trasferimento di diritti da un soggetto ad un altro; b)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consensuale</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poiché per il perfezionamento è generalmente necessario il consenso delle parti; c)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a prestazioni corrispettive</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perché a fronte della prestazione di una parte (</a:t>
            </a:r>
            <a:r>
              <a:rPr lang="it-IT" b="1" u="sng" dirty="0">
                <a:solidFill>
                  <a:schemeClr val="tx1"/>
                </a:solidFill>
                <a:latin typeface="Lato" panose="020F0502020204030203" pitchFamily="34" charset="0"/>
                <a:ea typeface="Lato" panose="020F0502020204030203" pitchFamily="34" charset="0"/>
                <a:cs typeface="Lato" panose="020F0502020204030203" pitchFamily="34" charset="0"/>
              </a:rPr>
              <a:t>trasferimento della proprietà</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vi è la prestazione dell’altra parte (</a:t>
            </a:r>
            <a:r>
              <a:rPr lang="it-IT" b="1" u="sng" dirty="0">
                <a:solidFill>
                  <a:schemeClr val="tx1"/>
                </a:solidFill>
                <a:latin typeface="Lato" panose="020F0502020204030203" pitchFamily="34" charset="0"/>
                <a:ea typeface="Lato" panose="020F0502020204030203" pitchFamily="34" charset="0"/>
                <a:cs typeface="Lato" panose="020F0502020204030203" pitchFamily="34" charset="0"/>
              </a:rPr>
              <a:t>pagamento del prezzo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d)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oneroso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e)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commutativo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cioè non aleatorio perché è possibile valutare e quantificare l’entità del vantaggio e del sacrificio di ciascuna delle parti; f) </a:t>
            </a:r>
            <a:r>
              <a:rPr lang="it-IT" b="1" u="sng" dirty="0">
                <a:solidFill>
                  <a:srgbClr val="C00000"/>
                </a:solidFill>
                <a:latin typeface="Lato" panose="020F0502020204030203" pitchFamily="34" charset="0"/>
                <a:ea typeface="Lato" panose="020F0502020204030203" pitchFamily="34" charset="0"/>
                <a:cs typeface="Lato" panose="020F0502020204030203" pitchFamily="34" charset="0"/>
              </a:rPr>
              <a:t>istantaneo</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 e non di durata perché l’esecuzione della prestazione si esaurisce in un solo istante, nel momento in cui si verifica l’effetto traslativo (siano immediati o differiti i suoi effetti)</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685493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La disciplina civilistica del contratto</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 La compravendita internazionale: Convenzione di Vienna del 1980</a:t>
            </a:r>
          </a:p>
        </p:txBody>
      </p:sp>
      <p:sp>
        <p:nvSpPr>
          <p:cNvPr id="6" name="Rettangolo 5">
            <a:extLst>
              <a:ext uri="{FF2B5EF4-FFF2-40B4-BE49-F238E27FC236}">
                <a16:creationId xmlns:a16="http://schemas.microsoft.com/office/drawing/2014/main" id="{3774DECD-0D8C-21B5-7895-E76D5263BE16}"/>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Lo sviluppo del commercio internazionale sulla base dell’uguaglianza e dei vantaggi reciproci è un elemento importante per favorire amichevoli relazioni fra gli Stati</a:t>
            </a: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L’adozione di norme uniformi applicabili ai contratti di vendita internazionale di merci compatibili con i vari sistemi sociali, economici e giuridici contribuisce ad eliminare ostacoli negli scambi internazionali</a:t>
            </a: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Nel 1980 è adottata la </a:t>
            </a:r>
            <a:r>
              <a:rPr lang="en-AU" b="1" i="1" u="sng" dirty="0">
                <a:solidFill>
                  <a:srgbClr val="C00000"/>
                </a:solidFill>
                <a:latin typeface="Lato" panose="020F0502020204030203" pitchFamily="34" charset="0"/>
                <a:ea typeface="Lato" panose="020F0502020204030203" pitchFamily="34" charset="0"/>
                <a:cs typeface="Lato" panose="020F0502020204030203" pitchFamily="34" charset="0"/>
              </a:rPr>
              <a:t>United Nations Convention on Contracts for the International Sale of Goods</a:t>
            </a:r>
            <a:r>
              <a:rPr lang="it-IT" b="1" i="1" u="sng" dirty="0">
                <a:solidFill>
                  <a:srgbClr val="C00000"/>
                </a:solidFill>
                <a:latin typeface="Lato" panose="020F0502020204030203" pitchFamily="34" charset="0"/>
                <a:ea typeface="Lato" panose="020F0502020204030203" pitchFamily="34" charset="0"/>
                <a:cs typeface="Lato" panose="020F0502020204030203" pitchFamily="34" charset="0"/>
              </a:rPr>
              <a:t>. </a:t>
            </a:r>
            <a:r>
              <a:rPr lang="it-IT" dirty="0">
                <a:solidFill>
                  <a:schemeClr val="tx1"/>
                </a:solidFill>
                <a:latin typeface="Lato" panose="020F0502020204030203" pitchFamily="34" charset="0"/>
                <a:ea typeface="Lato" panose="020F0502020204030203" pitchFamily="34" charset="0"/>
                <a:cs typeface="Lato" panose="020F0502020204030203" pitchFamily="34" charset="0"/>
              </a:rPr>
              <a:t>Attualmente, è stata firmata da 97 Paesi</a:t>
            </a: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dirty="0">
                <a:solidFill>
                  <a:schemeClr val="tx1"/>
                </a:solidFill>
                <a:latin typeface="Lato" panose="020F0502020204030203" pitchFamily="34" charset="0"/>
                <a:ea typeface="Lato" panose="020F0502020204030203" pitchFamily="34" charset="0"/>
                <a:cs typeface="Lato" panose="020F0502020204030203" pitchFamily="34" charset="0"/>
              </a:rPr>
              <a:t>Ai sensi dell’art. 1 la Convenzione si applica ai contratti di vendita di merci fra parti aventi la loro sede di affari in Stati diversi, quando questi Stati sono contraenti o quando le norme di diritto internazionale privato rimandano all’applicazione della legge di uno Stato contraente</a:t>
            </a:r>
          </a:p>
          <a:p>
            <a:pPr marL="285750" indent="-285750" algn="just">
              <a:buFont typeface="Arial" panose="020B0604020202020204" pitchFamily="34" charset="0"/>
              <a:buChar char="•"/>
            </a:pPr>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algn="just"/>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17439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455420" y="2844225"/>
            <a:ext cx="6733847" cy="1077218"/>
          </a:xfrm>
          <a:prstGeom prst="rect">
            <a:avLst/>
          </a:prstGeom>
        </p:spPr>
        <p:txBody>
          <a:bodyPr wrap="square">
            <a:spAutoFit/>
          </a:bodyPr>
          <a:lstStyle/>
          <a:p>
            <a:r>
              <a:rPr lang="it-IT" sz="3200" b="1" cap="small" dirty="0">
                <a:solidFill>
                  <a:srgbClr val="C00000"/>
                </a:solidFill>
                <a:latin typeface="Lato" panose="020F0502020204030203"/>
              </a:rPr>
              <a:t>La formazione del contratto e </a:t>
            </a:r>
          </a:p>
          <a:p>
            <a:pPr algn="ctr"/>
            <a:r>
              <a:rPr lang="it-IT" sz="3200" b="1" cap="small" dirty="0">
                <a:solidFill>
                  <a:srgbClr val="C00000"/>
                </a:solidFill>
                <a:latin typeface="Lato" panose="020F0502020204030203"/>
              </a:rPr>
              <a:t>il passaggio della proprietà</a:t>
            </a:r>
            <a:endParaRPr lang="it-IT" sz="3200" b="1" cap="small" dirty="0"/>
          </a:p>
        </p:txBody>
      </p:sp>
    </p:spTree>
    <p:extLst>
      <p:ext uri="{BB962C8B-B14F-4D97-AF65-F5344CB8AC3E}">
        <p14:creationId xmlns:p14="http://schemas.microsoft.com/office/powerpoint/2010/main" val="1602791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A0AA-255D-1AA9-015E-BF94EE7E25C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5FA2C2B-047A-62CB-00DD-62F663AC73C0}"/>
              </a:ext>
            </a:extLst>
          </p:cNvPr>
          <p:cNvSpPr txBox="1"/>
          <p:nvPr/>
        </p:nvSpPr>
        <p:spPr>
          <a:xfrm>
            <a:off x="337350" y="548304"/>
            <a:ext cx="11425562" cy="2646878"/>
          </a:xfrm>
          <a:prstGeom prst="rect">
            <a:avLst/>
          </a:prstGeom>
          <a:noFill/>
        </p:spPr>
        <p:txBody>
          <a:bodyPr wrap="square" rtlCol="0">
            <a:spAutoFit/>
          </a:bodyPr>
          <a:lstStyle/>
          <a:p>
            <a:r>
              <a:rPr lang="it-IT" sz="2800" b="1" u="sng" cap="small" dirty="0">
                <a:latin typeface="Lato" panose="020F0502020204030203" pitchFamily="34" charset="0"/>
                <a:ea typeface="Lato" panose="020F0502020204030203" pitchFamily="34" charset="0"/>
                <a:cs typeface="Lato" panose="020F0502020204030203" pitchFamily="34" charset="0"/>
              </a:rPr>
              <a:t>La formazione del contratto e il passaggio della proprietà</a:t>
            </a:r>
          </a:p>
          <a:p>
            <a:endParaRPr lang="it-IT" sz="3600" b="1" u="sng" cap="small"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pPr marL="342900" indent="-342900" algn="just">
              <a:buFont typeface="Arial" panose="020B0604020202020204" pitchFamily="34" charset="0"/>
              <a:buChar char="•"/>
            </a:pPr>
            <a:endParaRPr lang="it-IT" sz="1400" dirty="0">
              <a:latin typeface="Lato" panose="020F0502020204030203" pitchFamily="34" charset="0"/>
              <a:ea typeface="Lato" panose="020F0502020204030203" pitchFamily="34" charset="0"/>
              <a:cs typeface="Lato" panose="020F0502020204030203" pitchFamily="34" charset="0"/>
            </a:endParaRPr>
          </a:p>
          <a:p>
            <a:endParaRPr lang="it-IT" dirty="0">
              <a:latin typeface="Lato" panose="020F0502020204030203" pitchFamily="34" charset="0"/>
              <a:ea typeface="Lato" panose="020F0502020204030203" pitchFamily="34" charset="0"/>
              <a:cs typeface="Lato" panose="020F0502020204030203" pitchFamily="34" charset="0"/>
            </a:endParaRPr>
          </a:p>
        </p:txBody>
      </p:sp>
      <p:sp>
        <p:nvSpPr>
          <p:cNvPr id="4" name="CasellaDiTesto 3">
            <a:extLst>
              <a:ext uri="{FF2B5EF4-FFF2-40B4-BE49-F238E27FC236}">
                <a16:creationId xmlns:a16="http://schemas.microsoft.com/office/drawing/2014/main" id="{68C3F8FC-AF7B-FD67-48B9-A47396D28AA0}"/>
              </a:ext>
            </a:extLst>
          </p:cNvPr>
          <p:cNvSpPr txBox="1"/>
          <p:nvPr/>
        </p:nvSpPr>
        <p:spPr>
          <a:xfrm>
            <a:off x="516174" y="1240436"/>
            <a:ext cx="11067913" cy="878321"/>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oAutofit/>
          </a:bodyPr>
          <a:lstStyle/>
          <a:p>
            <a:pPr lvl="0" algn="ctr"/>
            <a:r>
              <a:rPr lang="it-IT" sz="2000" b="1" dirty="0">
                <a:solidFill>
                  <a:schemeClr val="bg1"/>
                </a:solidFill>
                <a:latin typeface="Lato" panose="020F0502020204030203" pitchFamily="34" charset="0"/>
                <a:ea typeface="Lato" panose="020F0502020204030203" pitchFamily="34" charset="0"/>
                <a:cs typeface="Lato" panose="020F0502020204030203" pitchFamily="34" charset="0"/>
              </a:rPr>
              <a:t> Il consenso traslativo ovvero l’individuazione dei beni</a:t>
            </a:r>
          </a:p>
        </p:txBody>
      </p:sp>
      <p:sp>
        <p:nvSpPr>
          <p:cNvPr id="6" name="Rettangolo 5">
            <a:extLst>
              <a:ext uri="{FF2B5EF4-FFF2-40B4-BE49-F238E27FC236}">
                <a16:creationId xmlns:a16="http://schemas.microsoft.com/office/drawing/2014/main" id="{3774DECD-0D8C-21B5-7895-E76D5263BE16}"/>
              </a:ext>
            </a:extLst>
          </p:cNvPr>
          <p:cNvSpPr/>
          <p:nvPr/>
        </p:nvSpPr>
        <p:spPr>
          <a:xfrm>
            <a:off x="516174" y="2263515"/>
            <a:ext cx="11067913" cy="40461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Ai sensi dell’</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art. 1376 c.c.</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 il trasferimento della proprietà di </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una cosa determinata </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si attua attraverso il semplice </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consenso delle parti </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legittimamente manifestato. Dunque, ai sensi dell’art. 1326 c.c. il contratto si intende concluso nel momento in cui il proponente ha conoscenza dell’accettazione dell’altra parte</a:t>
            </a:r>
          </a:p>
          <a:p>
            <a:pPr marL="285750" indent="-285750" algn="just">
              <a:buFont typeface="Arial" panose="020B0604020202020204" pitchFamily="34" charset="0"/>
              <a:buChar char="•"/>
            </a:pPr>
            <a:endParaRPr lang="it-IT" sz="15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In base al disposto dell’</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art. 1378 c.c.</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 nei contratti che hanno per oggetto il trasferimento di </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cose determinate solo nel genere</a:t>
            </a:r>
            <a:r>
              <a:rPr lang="it-IT" sz="1500" dirty="0">
                <a:solidFill>
                  <a:srgbClr val="C00000"/>
                </a:solidFill>
                <a:latin typeface="Lato" panose="020F0502020204030203" pitchFamily="34" charset="0"/>
                <a:ea typeface="Lato" panose="020F0502020204030203" pitchFamily="34" charset="0"/>
                <a:cs typeface="Lato" panose="020F0502020204030203" pitchFamily="34" charset="0"/>
              </a:rPr>
              <a:t>,</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 la proprietà si trasmette con l'individuazione fatta d'accordo tra le parti o nei modi da esse stabiliti. Trattandosi di cose che </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devono essere trasportate da un luogo a un altro, l'individuazione avviene anche mediante la consegna al vettore o allo spedizioniere. </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Nella pratica, che spesso concerne la compravendita di cose fungibili, questo è quello che si verifica più di frequente</a:t>
            </a:r>
          </a:p>
          <a:p>
            <a:pPr marL="285750" indent="-285750" algn="just">
              <a:buFont typeface="Arial" panose="020B0604020202020204" pitchFamily="34" charset="0"/>
              <a:buChar char="•"/>
            </a:pPr>
            <a:endParaRPr lang="it-IT" sz="1500" b="1" u="sng" dirty="0">
              <a:solidFill>
                <a:schemeClr val="tx1"/>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L’</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art. 1510, co. 2, c.c.</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 stabilisce che «</a:t>
            </a:r>
            <a:r>
              <a:rPr lang="it-IT" sz="1500" i="1" dirty="0">
                <a:solidFill>
                  <a:schemeClr val="tx1"/>
                </a:solidFill>
                <a:latin typeface="Lato" panose="020F0502020204030203" pitchFamily="34" charset="0"/>
                <a:ea typeface="Lato" panose="020F0502020204030203" pitchFamily="34" charset="0"/>
                <a:cs typeface="Lato" panose="020F0502020204030203" pitchFamily="34" charset="0"/>
              </a:rPr>
              <a:t>Salvo patto contrario, se la cosa venduta deve essere trasportata da un luogo ad un altro, il venditore si libera dell’obbligo della consegna rimettendo la cosa al vettore o allo spedizioniere</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endPar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endParaRPr>
          </a:p>
          <a:p>
            <a:pPr marL="285750" indent="-285750" algn="just">
              <a:buFont typeface="Arial" panose="020B0604020202020204" pitchFamily="34" charset="0"/>
              <a:buChar char="•"/>
            </a:pP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La </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Convenzione di Vienna </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recepisce il principio consensualistico dei Paesi di </a:t>
            </a:r>
            <a:r>
              <a:rPr lang="it-IT" sz="1500" i="1" dirty="0" err="1">
                <a:solidFill>
                  <a:schemeClr val="tx1"/>
                </a:solidFill>
                <a:latin typeface="Lato" panose="020F0502020204030203" pitchFamily="34" charset="0"/>
                <a:ea typeface="Lato" panose="020F0502020204030203" pitchFamily="34" charset="0"/>
                <a:cs typeface="Lato" panose="020F0502020204030203" pitchFamily="34" charset="0"/>
              </a:rPr>
              <a:t>civil</a:t>
            </a:r>
            <a:r>
              <a:rPr lang="it-IT" sz="1500" i="1"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500" i="1" dirty="0" err="1">
                <a:solidFill>
                  <a:schemeClr val="tx1"/>
                </a:solidFill>
                <a:latin typeface="Lato" panose="020F0502020204030203" pitchFamily="34" charset="0"/>
                <a:ea typeface="Lato" panose="020F0502020204030203" pitchFamily="34" charset="0"/>
                <a:cs typeface="Lato" panose="020F0502020204030203" pitchFamily="34" charset="0"/>
              </a:rPr>
              <a:t>law</a:t>
            </a:r>
            <a:r>
              <a:rPr lang="it-IT" sz="1500" i="1" dirty="0">
                <a:solidFill>
                  <a:schemeClr val="tx1"/>
                </a:solidFill>
                <a:latin typeface="Lato" panose="020F0502020204030203" pitchFamily="34" charset="0"/>
                <a:ea typeface="Lato" panose="020F0502020204030203" pitchFamily="34" charset="0"/>
                <a:cs typeface="Lato" panose="020F0502020204030203" pitchFamily="34" charset="0"/>
              </a:rPr>
              <a:t> </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e all’</a:t>
            </a:r>
            <a:r>
              <a:rPr lang="it-IT" sz="1500" b="1" u="sng" dirty="0">
                <a:solidFill>
                  <a:srgbClr val="C00000"/>
                </a:solidFill>
                <a:latin typeface="Lato" panose="020F0502020204030203" pitchFamily="34" charset="0"/>
                <a:ea typeface="Lato" panose="020F0502020204030203" pitchFamily="34" charset="0"/>
                <a:cs typeface="Lato" panose="020F0502020204030203" pitchFamily="34" charset="0"/>
              </a:rPr>
              <a:t>art. 23</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 prevede che: «</a:t>
            </a:r>
            <a:r>
              <a:rPr lang="it-IT" sz="1500" i="1" dirty="0">
                <a:solidFill>
                  <a:schemeClr val="tx1"/>
                </a:solidFill>
                <a:latin typeface="Lato" panose="020F0502020204030203" pitchFamily="34" charset="0"/>
                <a:ea typeface="Lato" panose="020F0502020204030203" pitchFamily="34" charset="0"/>
                <a:cs typeface="Lato" panose="020F0502020204030203" pitchFamily="34" charset="0"/>
              </a:rPr>
              <a:t>Il contratto è concluso nel momento in cui l'accettazione di una offerta prende effetto in conformità alle disposizioni della presente Convenzione</a:t>
            </a:r>
            <a:r>
              <a:rPr lang="it-IT" sz="1500"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285750" indent="-285750" algn="just">
              <a:buFont typeface="Arial" panose="020B0604020202020204" pitchFamily="34" charset="0"/>
              <a:buChar char="•"/>
            </a:pPr>
            <a:endParaRPr lang="it-IT" sz="1500" dirty="0">
              <a:solidFill>
                <a:schemeClr val="tx1"/>
              </a:solidFill>
              <a:latin typeface="Lato" panose="020F0502020204030203" pitchFamily="34" charset="0"/>
              <a:ea typeface="Lato" panose="020F0502020204030203" pitchFamily="34" charset="0"/>
              <a:cs typeface="Lato" panose="020F0502020204030203" pitchFamily="34" charset="0"/>
            </a:endParaRPr>
          </a:p>
          <a:p>
            <a:pPr algn="just"/>
            <a:endParaRPr lang="it-IT"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198484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B9D4001-1C6B-4E8C-AEE1-BD4AC1BA7D4C}"/>
              </a:ext>
            </a:extLst>
          </p:cNvPr>
          <p:cNvSpPr/>
          <p:nvPr/>
        </p:nvSpPr>
        <p:spPr>
          <a:xfrm>
            <a:off x="281354" y="448408"/>
            <a:ext cx="8862646" cy="5816977"/>
          </a:xfrm>
          <a:prstGeom prst="rect">
            <a:avLst/>
          </a:prstGeom>
        </p:spPr>
        <p:txBody>
          <a:bodyPr wrap="square">
            <a:spAutoFit/>
          </a:bodyPr>
          <a:lstStyle/>
          <a:p>
            <a:pPr lvl="0"/>
            <a:r>
              <a:rPr lang="it-IT" sz="3200" b="1" dirty="0">
                <a:solidFill>
                  <a:prstClr val="black"/>
                </a:solidFill>
                <a:latin typeface="Lato" panose="020F0502020204030203" pitchFamily="34" charset="0"/>
                <a:ea typeface="Noto Serif SC" panose="02020400000000000000" pitchFamily="18" charset="-128"/>
              </a:rPr>
              <a:t>Focus: Acquisti </a:t>
            </a:r>
            <a:r>
              <a:rPr lang="it-IT" sz="3200" b="1" i="1" dirty="0">
                <a:solidFill>
                  <a:prstClr val="black"/>
                </a:solidFill>
                <a:latin typeface="Lato" panose="020F0502020204030203" pitchFamily="34" charset="0"/>
                <a:ea typeface="Noto Serif SC" panose="02020400000000000000" pitchFamily="18" charset="-128"/>
              </a:rPr>
              <a:t>import</a:t>
            </a:r>
            <a:r>
              <a:rPr lang="it-IT" sz="3200" b="1" dirty="0">
                <a:solidFill>
                  <a:prstClr val="black"/>
                </a:solidFill>
                <a:latin typeface="Lato" panose="020F0502020204030203" pitchFamily="34" charset="0"/>
                <a:ea typeface="Noto Serif SC" panose="02020400000000000000" pitchFamily="18" charset="-128"/>
              </a:rPr>
              <a:t> e vendita su spedizione</a:t>
            </a:r>
          </a:p>
          <a:p>
            <a:pPr lvl="0"/>
            <a:r>
              <a:rPr lang="it-IT" sz="2000" b="1" dirty="0">
                <a:solidFill>
                  <a:prstClr val="black"/>
                </a:solidFill>
                <a:latin typeface="Lato" panose="020F0502020204030203" pitchFamily="34" charset="0"/>
                <a:ea typeface="Noto Serif SC" panose="02020400000000000000" pitchFamily="18" charset="-128"/>
              </a:rPr>
              <a:t>Titoli rappresentativi delle merci</a:t>
            </a: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a:p>
            <a:pPr lvl="0"/>
            <a:endParaRPr lang="it-IT" sz="3200" b="1" dirty="0">
              <a:solidFill>
                <a:prstClr val="black"/>
              </a:solidFill>
              <a:latin typeface="Lato" panose="020F0502020204030203" pitchFamily="34" charset="0"/>
              <a:ea typeface="Noto Serif SC" panose="02020400000000000000" pitchFamily="18" charset="-128"/>
            </a:endParaRPr>
          </a:p>
        </p:txBody>
      </p:sp>
      <p:sp>
        <p:nvSpPr>
          <p:cNvPr id="3" name="CasellaDiTesto 2">
            <a:extLst>
              <a:ext uri="{FF2B5EF4-FFF2-40B4-BE49-F238E27FC236}">
                <a16:creationId xmlns:a16="http://schemas.microsoft.com/office/drawing/2014/main" id="{B7DD15F6-5E0F-4288-AA2A-8E6207211716}"/>
              </a:ext>
            </a:extLst>
          </p:cNvPr>
          <p:cNvSpPr txBox="1"/>
          <p:nvPr/>
        </p:nvSpPr>
        <p:spPr>
          <a:xfrm>
            <a:off x="281354" y="1513252"/>
            <a:ext cx="2895603" cy="517771"/>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Art. 1527 c.c.</a:t>
            </a:r>
          </a:p>
        </p:txBody>
      </p:sp>
      <p:sp>
        <p:nvSpPr>
          <p:cNvPr id="4" name="CasellaDiTesto 3">
            <a:extLst>
              <a:ext uri="{FF2B5EF4-FFF2-40B4-BE49-F238E27FC236}">
                <a16:creationId xmlns:a16="http://schemas.microsoft.com/office/drawing/2014/main" id="{A9EE0639-8516-4D9F-BB3B-2F8177013EFB}"/>
              </a:ext>
            </a:extLst>
          </p:cNvPr>
          <p:cNvSpPr txBox="1"/>
          <p:nvPr/>
        </p:nvSpPr>
        <p:spPr>
          <a:xfrm>
            <a:off x="281354" y="2184398"/>
            <a:ext cx="2895603" cy="517771"/>
          </a:xfrm>
          <a:prstGeom prst="rect">
            <a:avLst/>
          </a:prstGeom>
          <a:solidFill>
            <a:srgbClr val="BB0F1B"/>
          </a:solidFill>
          <a:effectLst>
            <a:outerShdw dist="63500" dir="2700000" algn="tl" rotWithShape="0">
              <a:srgbClr val="585856"/>
            </a:outerShdw>
          </a:effectLst>
        </p:spPr>
        <p:txBody>
          <a:bodyPr wrap="square" rtlCol="0" anchor="ctr">
            <a:noAutofit/>
          </a:bodyPr>
          <a:lstStyle/>
          <a:p>
            <a:pPr algn="ctr">
              <a:spcBef>
                <a:spcPts val="1200"/>
              </a:spcBef>
            </a:pPr>
            <a:r>
              <a:rPr lang="it-IT" sz="1600" b="1" dirty="0">
                <a:solidFill>
                  <a:schemeClr val="bg1"/>
                </a:solidFill>
                <a:latin typeface="Lato" panose="020F0502020204030203" pitchFamily="34" charset="0"/>
                <a:ea typeface="Noto Serif SC" panose="02020400000000000000" pitchFamily="18" charset="-128"/>
              </a:rPr>
              <a:t>Art. 1530 c.c.</a:t>
            </a:r>
          </a:p>
        </p:txBody>
      </p:sp>
      <p:sp>
        <p:nvSpPr>
          <p:cNvPr id="5" name="Freccia in giù 4">
            <a:extLst>
              <a:ext uri="{FF2B5EF4-FFF2-40B4-BE49-F238E27FC236}">
                <a16:creationId xmlns:a16="http://schemas.microsoft.com/office/drawing/2014/main" id="{83B014D0-0905-4A99-845C-A4EF294AEF0D}"/>
              </a:ext>
            </a:extLst>
          </p:cNvPr>
          <p:cNvSpPr/>
          <p:nvPr/>
        </p:nvSpPr>
        <p:spPr>
          <a:xfrm rot="16200000">
            <a:off x="3221559" y="1556573"/>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C2229E1F-437D-4706-BFC9-07CCDFA3B4D1}"/>
              </a:ext>
            </a:extLst>
          </p:cNvPr>
          <p:cNvSpPr/>
          <p:nvPr/>
        </p:nvSpPr>
        <p:spPr>
          <a:xfrm rot="16200000">
            <a:off x="3221559" y="2227719"/>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60530C32-EB95-4933-988A-CF849DADD36B}"/>
              </a:ext>
            </a:extLst>
          </p:cNvPr>
          <p:cNvSpPr txBox="1"/>
          <p:nvPr/>
        </p:nvSpPr>
        <p:spPr>
          <a:xfrm>
            <a:off x="3696009" y="1513252"/>
            <a:ext cx="8167745" cy="517770"/>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200" dirty="0">
                <a:solidFill>
                  <a:schemeClr val="bg1"/>
                </a:solidFill>
                <a:latin typeface="Lato" panose="020F0502020204030203" pitchFamily="34" charset="0"/>
                <a:ea typeface="Noto Serif SC" panose="02020400000000000000" pitchFamily="18" charset="-128"/>
              </a:rPr>
              <a:t>Il venditore si libera dell’obbligo della consegna, rimettendo al compratore il titolo rappresentativo della merce</a:t>
            </a:r>
          </a:p>
        </p:txBody>
      </p:sp>
      <p:sp>
        <p:nvSpPr>
          <p:cNvPr id="8" name="CasellaDiTesto 7">
            <a:extLst>
              <a:ext uri="{FF2B5EF4-FFF2-40B4-BE49-F238E27FC236}">
                <a16:creationId xmlns:a16="http://schemas.microsoft.com/office/drawing/2014/main" id="{9A689C3C-DFFC-4484-BC50-389E70AD14F8}"/>
              </a:ext>
            </a:extLst>
          </p:cNvPr>
          <p:cNvSpPr txBox="1"/>
          <p:nvPr/>
        </p:nvSpPr>
        <p:spPr>
          <a:xfrm>
            <a:off x="3696008" y="2184399"/>
            <a:ext cx="8167745" cy="517770"/>
          </a:xfrm>
          <a:prstGeom prst="rect">
            <a:avLst/>
          </a:prstGeom>
          <a:solidFill>
            <a:srgbClr val="585856"/>
          </a:solidFill>
          <a:effectLst>
            <a:outerShdw dist="63500" dir="2700000" algn="tl" rotWithShape="0">
              <a:srgbClr val="BB0F1B"/>
            </a:outerShdw>
          </a:effectLst>
        </p:spPr>
        <p:txBody>
          <a:bodyPr wrap="square" rtlCol="0" anchor="ctr">
            <a:noAutofit/>
          </a:bodyPr>
          <a:lstStyle/>
          <a:p>
            <a:pPr algn="ctr">
              <a:spcBef>
                <a:spcPts val="1200"/>
              </a:spcBef>
            </a:pPr>
            <a:r>
              <a:rPr lang="it-IT" sz="1200" dirty="0">
                <a:solidFill>
                  <a:schemeClr val="bg1"/>
                </a:solidFill>
                <a:latin typeface="Lato" panose="020F0502020204030203" pitchFamily="34" charset="0"/>
                <a:ea typeface="Noto Serif SC" panose="02020400000000000000" pitchFamily="18" charset="-128"/>
              </a:rPr>
              <a:t>Intermediazione della banca, deputata allo scambio dei documenti che sono titoli rappresentativi delle merci. La banca incide pertanto esclusivamente sulle modalità di pagamento del corrispettivo (apertura di una lettera di credito)</a:t>
            </a:r>
          </a:p>
        </p:txBody>
      </p:sp>
      <p:sp>
        <p:nvSpPr>
          <p:cNvPr id="9" name="CasellaDiTesto 8">
            <a:extLst>
              <a:ext uri="{FF2B5EF4-FFF2-40B4-BE49-F238E27FC236}">
                <a16:creationId xmlns:a16="http://schemas.microsoft.com/office/drawing/2014/main" id="{62EBF17E-672F-4C81-B146-07CA4E1D37D9}"/>
              </a:ext>
            </a:extLst>
          </p:cNvPr>
          <p:cNvSpPr txBox="1"/>
          <p:nvPr/>
        </p:nvSpPr>
        <p:spPr>
          <a:xfrm>
            <a:off x="281354" y="2983223"/>
            <a:ext cx="11582399" cy="747346"/>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600" dirty="0">
                <a:latin typeface="Lato" panose="020F0502020204030203" pitchFamily="34" charset="0"/>
                <a:ea typeface="Noto Serif SC" panose="02020400000000000000" pitchFamily="18" charset="-128"/>
              </a:rPr>
              <a:t>Cosa accade se le merci, beni determinati solo nel genere, sono tradotti in titoli rappresentativi (ad esempio, le polizze di carico) e devono essere trasportati da un luogo ad un altro? </a:t>
            </a:r>
          </a:p>
        </p:txBody>
      </p:sp>
      <p:sp>
        <p:nvSpPr>
          <p:cNvPr id="10" name="CasellaDiTesto 9">
            <a:extLst>
              <a:ext uri="{FF2B5EF4-FFF2-40B4-BE49-F238E27FC236}">
                <a16:creationId xmlns:a16="http://schemas.microsoft.com/office/drawing/2014/main" id="{6A4AFB16-8272-4F8F-B5B4-78F3AF129481}"/>
              </a:ext>
            </a:extLst>
          </p:cNvPr>
          <p:cNvSpPr txBox="1"/>
          <p:nvPr/>
        </p:nvSpPr>
        <p:spPr>
          <a:xfrm>
            <a:off x="281353" y="4249621"/>
            <a:ext cx="11582399" cy="2015763"/>
          </a:xfrm>
          <a:prstGeom prst="rect">
            <a:avLst/>
          </a:prstGeom>
          <a:solidFill>
            <a:schemeClr val="bg1"/>
          </a:solidFill>
          <a:ln>
            <a:solidFill>
              <a:srgbClr val="585856"/>
            </a:solidFill>
          </a:ln>
          <a:effectLst>
            <a:outerShdw dist="63500" dir="2700000" algn="tl" rotWithShape="0">
              <a:srgbClr val="585856"/>
            </a:outerShdw>
          </a:effectLst>
        </p:spPr>
        <p:txBody>
          <a:bodyPr wrap="square" rtlCol="0" anchor="ctr">
            <a:noAutofit/>
          </a:bodyPr>
          <a:lstStyle/>
          <a:p>
            <a:pPr algn="just">
              <a:spcBef>
                <a:spcPts val="1200"/>
              </a:spcBef>
            </a:pPr>
            <a:r>
              <a:rPr lang="it-IT" sz="1200" dirty="0">
                <a:latin typeface="Lato" panose="020F0502020204030203"/>
                <a:ea typeface="Noto Serif SC" panose="02020400000000000000" pitchFamily="18" charset="-128"/>
              </a:rPr>
              <a:t>Punto assai controverso per la mancanza di decisioni giurisprudenziali sul tema del rapporto tra l’art. 1510, comma 2, e l’art. 1527 del c.c., e per un punto di vista non sempre lineare in dottrina</a:t>
            </a:r>
          </a:p>
          <a:p>
            <a:pPr algn="just">
              <a:spcAft>
                <a:spcPts val="0"/>
              </a:spcAft>
            </a:pPr>
            <a:r>
              <a:rPr lang="it-IT" sz="1200" dirty="0">
                <a:latin typeface="Lato" panose="020F0502020204030203"/>
                <a:ea typeface="Noto Serif SC" panose="02020400000000000000" pitchFamily="18" charset="-128"/>
              </a:rPr>
              <a:t>Si potrebbe peraltro rilevare che </a:t>
            </a:r>
            <a:r>
              <a:rPr lang="it-IT" sz="1200" b="1" dirty="0">
                <a:latin typeface="Lato" panose="020F0502020204030203"/>
                <a:ea typeface="Calibri" panose="020F0502020204030204" pitchFamily="34" charset="0"/>
              </a:rPr>
              <a:t>il rilascio del titolo rappresentativo della merce, nonché la sua successiva rimessione a favore della banca designata postula la </a:t>
            </a:r>
            <a:r>
              <a:rPr lang="it-IT" sz="1200" b="1" i="1" dirty="0">
                <a:latin typeface="Lato" panose="020F0502020204030203"/>
                <a:ea typeface="Calibri" panose="020F0502020204030204" pitchFamily="34" charset="0"/>
              </a:rPr>
              <a:t>preventiva consegna dei beni da parte del venditore </a:t>
            </a:r>
            <a:r>
              <a:rPr lang="it-IT" sz="1200" b="1" dirty="0">
                <a:latin typeface="Lato" panose="020F0502020204030203"/>
                <a:ea typeface="Calibri" panose="020F0502020204030204" pitchFamily="34" charset="0"/>
              </a:rPr>
              <a:t>allo spedizioniere</a:t>
            </a:r>
            <a:r>
              <a:rPr lang="it-IT" sz="1200" dirty="0">
                <a:latin typeface="Lato" panose="020F0502020204030203"/>
                <a:ea typeface="Calibri" panose="020F0502020204030204" pitchFamily="34" charset="0"/>
              </a:rPr>
              <a:t>. In altre parole, già prima che la banca riceva la polizza di carico, ovvero il titolo rappresentativo della merce, il venditore si libera dal proprio obbligo di consegnare la merce e, trattandosi di vendita di cose </a:t>
            </a:r>
            <a:r>
              <a:rPr lang="it-IT" sz="1200" i="1" dirty="0">
                <a:latin typeface="Lato" panose="020F0502020204030203"/>
                <a:ea typeface="Calibri" panose="020F0502020204030204" pitchFamily="34" charset="0"/>
              </a:rPr>
              <a:t>determinate solo nel genere</a:t>
            </a:r>
            <a:r>
              <a:rPr lang="it-IT" sz="1200" dirty="0">
                <a:latin typeface="Lato" panose="020F0502020204030203"/>
                <a:ea typeface="Calibri" panose="020F0502020204030204" pitchFamily="34" charset="0"/>
              </a:rPr>
              <a:t>, la </a:t>
            </a:r>
            <a:r>
              <a:rPr lang="it-IT" sz="1200" i="1" dirty="0">
                <a:latin typeface="Lato" panose="020F0502020204030203"/>
                <a:ea typeface="Calibri" panose="020F0502020204030204" pitchFamily="34" charset="0"/>
              </a:rPr>
              <a:t>consegna</a:t>
            </a:r>
            <a:r>
              <a:rPr lang="it-IT" sz="1200" dirty="0">
                <a:latin typeface="Lato" panose="020F0502020204030203"/>
                <a:ea typeface="Calibri" panose="020F0502020204030204" pitchFamily="34" charset="0"/>
              </a:rPr>
              <a:t> dei beni allo spedizioniere ha altresì determinato il passaggio di proprietà della merce al compratore.  Dal punto di vista giuridico si potrebbe arrivare a sostenere che nel caso di vendita di cose da spedire da un luogo ad un altro, in cui i beni siano rappresentati da titoli, l’art. 1510, secondo comma del c.c., </a:t>
            </a:r>
            <a:r>
              <a:rPr lang="it-IT" sz="1200" i="1" dirty="0">
                <a:latin typeface="Lato" panose="020F0502020204030203"/>
                <a:ea typeface="Calibri" panose="020F0502020204030204" pitchFamily="34" charset="0"/>
              </a:rPr>
              <a:t>prevalga</a:t>
            </a:r>
            <a:r>
              <a:rPr lang="it-IT" sz="1200" dirty="0">
                <a:latin typeface="Lato" panose="020F0502020204030203"/>
                <a:ea typeface="Calibri" panose="020F0502020204030204" pitchFamily="34" charset="0"/>
              </a:rPr>
              <a:t> sull’art. 1527 c.c. e sull’art. 1530 c.c.</a:t>
            </a:r>
            <a:endParaRPr lang="it-IT" sz="1600" dirty="0">
              <a:latin typeface="Lato" panose="020F0502020204030203" pitchFamily="34" charset="0"/>
              <a:ea typeface="Noto Serif SC" panose="02020400000000000000" pitchFamily="18" charset="-128"/>
            </a:endParaRPr>
          </a:p>
        </p:txBody>
      </p:sp>
      <p:sp>
        <p:nvSpPr>
          <p:cNvPr id="11" name="Freccia in giù 10">
            <a:extLst>
              <a:ext uri="{FF2B5EF4-FFF2-40B4-BE49-F238E27FC236}">
                <a16:creationId xmlns:a16="http://schemas.microsoft.com/office/drawing/2014/main" id="{69A5D507-F653-46D9-B0F1-A8F01DA3EBF4}"/>
              </a:ext>
            </a:extLst>
          </p:cNvPr>
          <p:cNvSpPr/>
          <p:nvPr/>
        </p:nvSpPr>
        <p:spPr>
          <a:xfrm>
            <a:off x="5857628" y="3730569"/>
            <a:ext cx="429848" cy="519052"/>
          </a:xfrm>
          <a:prstGeom prst="downArrow">
            <a:avLst/>
          </a:prstGeom>
          <a:solidFill>
            <a:schemeClr val="tx1">
              <a:lumMod val="65000"/>
              <a:lumOff val="35000"/>
            </a:schemeClr>
          </a:solidFill>
          <a:ln>
            <a:solidFill>
              <a:schemeClr val="tx1">
                <a:lumMod val="65000"/>
                <a:lumOff val="3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329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455420" y="2844225"/>
            <a:ext cx="5492209" cy="584775"/>
          </a:xfrm>
          <a:prstGeom prst="rect">
            <a:avLst/>
          </a:prstGeom>
        </p:spPr>
        <p:txBody>
          <a:bodyPr wrap="none">
            <a:spAutoFit/>
          </a:bodyPr>
          <a:lstStyle/>
          <a:p>
            <a:r>
              <a:rPr lang="it-IT" sz="3200" b="1" cap="small" dirty="0">
                <a:solidFill>
                  <a:srgbClr val="C00000"/>
                </a:solidFill>
                <a:latin typeface="Lato" panose="020F0502020204030203"/>
              </a:rPr>
              <a:t>Il contenuto del contratto</a:t>
            </a:r>
            <a:endParaRPr lang="it-IT" sz="3200" b="1" cap="small" dirty="0"/>
          </a:p>
        </p:txBody>
      </p:sp>
    </p:spTree>
    <p:extLst>
      <p:ext uri="{BB962C8B-B14F-4D97-AF65-F5344CB8AC3E}">
        <p14:creationId xmlns:p14="http://schemas.microsoft.com/office/powerpoint/2010/main" val="3144661302"/>
      </p:ext>
    </p:extLst>
  </p:cSld>
  <p:clrMapOvr>
    <a:masterClrMapping/>
  </p:clrMapOvr>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4986</Words>
  <Application>Microsoft Office PowerPoint</Application>
  <PresentationFormat>Widescreen</PresentationFormat>
  <Paragraphs>388</Paragraphs>
  <Slides>30</Slides>
  <Notes>12</Notes>
  <HiddenSlides>0</HiddenSlides>
  <MMClips>0</MMClips>
  <ScaleCrop>false</ScaleCrop>
  <HeadingPairs>
    <vt:vector size="6" baseType="variant">
      <vt:variant>
        <vt:lpstr>Caratteri utilizzati</vt:lpstr>
      </vt:variant>
      <vt:variant>
        <vt:i4>4</vt:i4>
      </vt:variant>
      <vt:variant>
        <vt:lpstr>Tema</vt:lpstr>
      </vt:variant>
      <vt:variant>
        <vt:i4>3</vt:i4>
      </vt:variant>
      <vt:variant>
        <vt:lpstr>Titoli diapositive</vt:lpstr>
      </vt:variant>
      <vt:variant>
        <vt:i4>30</vt:i4>
      </vt:variant>
    </vt:vector>
  </HeadingPairs>
  <TitlesOfParts>
    <vt:vector size="37" baseType="lpstr">
      <vt:lpstr>Arial</vt:lpstr>
      <vt:lpstr>Calibri</vt:lpstr>
      <vt:lpstr>Lato</vt:lpstr>
      <vt:lpstr>Lato Light</vt:lpstr>
      <vt:lpstr>Personalizza struttura</vt:lpstr>
      <vt:lpstr>Tema di Office</vt:lpstr>
      <vt:lpstr>1_Personalizza struttura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Stefano Lo Piccolo</dc:creator>
  <cp:lastModifiedBy>Simona Sorice</cp:lastModifiedBy>
  <cp:revision>390</cp:revision>
  <cp:lastPrinted>2021-09-28T07:38:48Z</cp:lastPrinted>
  <dcterms:created xsi:type="dcterms:W3CDTF">2019-01-22T12:07:40Z</dcterms:created>
  <dcterms:modified xsi:type="dcterms:W3CDTF">2024-09-24T08:14:39Z</dcterms:modified>
</cp:coreProperties>
</file>