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1448944244" r:id="rId3"/>
    <p:sldId id="272" r:id="rId4"/>
    <p:sldId id="283" r:id="rId5"/>
    <p:sldId id="1448944245" r:id="rId6"/>
    <p:sldId id="275" r:id="rId7"/>
    <p:sldId id="285" r:id="rId8"/>
    <p:sldId id="270" r:id="rId9"/>
    <p:sldId id="287" r:id="rId10"/>
    <p:sldId id="286" r:id="rId11"/>
    <p:sldId id="288" r:id="rId12"/>
    <p:sldId id="289" r:id="rId13"/>
    <p:sldId id="290" r:id="rId14"/>
    <p:sldId id="260" r:id="rId15"/>
    <p:sldId id="291" r:id="rId16"/>
    <p:sldId id="292" r:id="rId17"/>
    <p:sldId id="293" r:id="rId18"/>
    <p:sldId id="294" r:id="rId19"/>
    <p:sldId id="1448944246" r:id="rId20"/>
    <p:sldId id="282" r:id="rId21"/>
    <p:sldId id="257" r:id="rId22"/>
    <p:sldId id="295" r:id="rId23"/>
    <p:sldId id="1448944247" r:id="rId24"/>
    <p:sldId id="1448944248" r:id="rId25"/>
    <p:sldId id="1448944189" r:id="rId26"/>
    <p:sldId id="1448944192" r:id="rId27"/>
    <p:sldId id="306" r:id="rId28"/>
    <p:sldId id="1448944249" r:id="rId29"/>
    <p:sldId id="277" r:id="rId30"/>
    <p:sldId id="1448944205" r:id="rId31"/>
    <p:sldId id="1448944206" r:id="rId32"/>
    <p:sldId id="1448944207" r:id="rId33"/>
    <p:sldId id="1448944208" r:id="rId34"/>
    <p:sldId id="1448944209" r:id="rId35"/>
    <p:sldId id="1448944195" r:id="rId36"/>
    <p:sldId id="1448944196" r:id="rId37"/>
    <p:sldId id="273" r:id="rId38"/>
    <p:sldId id="7289" r:id="rId39"/>
    <p:sldId id="1448944197" r:id="rId40"/>
    <p:sldId id="284" r:id="rId41"/>
    <p:sldId id="1448944199" r:id="rId42"/>
    <p:sldId id="1448944202" r:id="rId43"/>
    <p:sldId id="1448944198" r:id="rId44"/>
    <p:sldId id="1448944187" r:id="rId45"/>
    <p:sldId id="1448944250" r:id="rId46"/>
    <p:sldId id="1448944211" r:id="rId47"/>
    <p:sldId id="268" r:id="rId48"/>
    <p:sldId id="1448944212" r:id="rId49"/>
    <p:sldId id="1448944213" r:id="rId50"/>
    <p:sldId id="1448944214" r:id="rId51"/>
    <p:sldId id="1448944215" r:id="rId52"/>
    <p:sldId id="1448944216" r:id="rId53"/>
    <p:sldId id="1448944217" r:id="rId54"/>
    <p:sldId id="1448944220" r:id="rId55"/>
    <p:sldId id="274" r:id="rId56"/>
    <p:sldId id="1448944222" r:id="rId57"/>
    <p:sldId id="1448944223" r:id="rId58"/>
    <p:sldId id="1448944224" r:id="rId59"/>
    <p:sldId id="1448944225" r:id="rId60"/>
    <p:sldId id="1448944251" r:id="rId61"/>
    <p:sldId id="1448944228" r:id="rId62"/>
    <p:sldId id="1448944231" r:id="rId63"/>
    <p:sldId id="1448944232" r:id="rId64"/>
    <p:sldId id="1448944233" r:id="rId65"/>
    <p:sldId id="267" r:id="rId66"/>
    <p:sldId id="1448944252" r:id="rId67"/>
    <p:sldId id="1448944236" r:id="rId68"/>
    <p:sldId id="1448944237" r:id="rId69"/>
    <p:sldId id="1448944238" r:id="rId70"/>
    <p:sldId id="1448944239" r:id="rId71"/>
    <p:sldId id="280" r:id="rId72"/>
    <p:sldId id="1448944241" r:id="rId73"/>
    <p:sldId id="1448944242" r:id="rId74"/>
    <p:sldId id="1448944243" r:id="rId75"/>
    <p:sldId id="304" r:id="rId76"/>
    <p:sldId id="1448944190" r:id="rId77"/>
    <p:sldId id="7284" r:id="rId78"/>
    <p:sldId id="7283" r:id="rId79"/>
    <p:sldId id="7286" r:id="rId8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1" d="100"/>
          <a:sy n="61" d="100"/>
        </p:scale>
        <p:origin x="88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5AE12D-D712-4FF4-A5BA-F7B9BDFBA76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it-IT"/>
        </a:p>
      </dgm:t>
    </dgm:pt>
    <dgm:pt modelId="{EC546BEB-9DFB-4681-9BC9-737D2D5D65F4}">
      <dgm:prSet phldrT="[Testo]" custT="1"/>
      <dgm:spPr>
        <a:solidFill>
          <a:schemeClr val="bg1"/>
        </a:solidFill>
        <a:ln>
          <a:solidFill>
            <a:srgbClr val="0082C6"/>
          </a:solidFill>
        </a:ln>
      </dgm:spPr>
      <dgm:t>
        <a:bodyPr/>
        <a:lstStyle/>
        <a:p>
          <a:r>
            <a:rPr lang="it-IT" sz="1600" dirty="0">
              <a:solidFill>
                <a:schemeClr val="tx1"/>
              </a:solidFill>
            </a:rPr>
            <a:t>A) EVENTI CALAMITOSI</a:t>
          </a:r>
        </a:p>
      </dgm:t>
    </dgm:pt>
    <dgm:pt modelId="{010EEE22-3866-4707-AA9D-FCEE71AA6B9D}" type="parTrans" cxnId="{524BB502-9791-4E61-9D36-C60FDE6606A1}">
      <dgm:prSet/>
      <dgm:spPr/>
      <dgm:t>
        <a:bodyPr/>
        <a:lstStyle/>
        <a:p>
          <a:endParaRPr lang="it-IT" sz="1600"/>
        </a:p>
      </dgm:t>
    </dgm:pt>
    <dgm:pt modelId="{D0A5B77E-78BF-480E-9A13-C9B3D160A09B}" type="sibTrans" cxnId="{524BB502-9791-4E61-9D36-C60FDE6606A1}">
      <dgm:prSet/>
      <dgm:spPr/>
      <dgm:t>
        <a:bodyPr/>
        <a:lstStyle/>
        <a:p>
          <a:endParaRPr lang="it-IT" sz="1600"/>
        </a:p>
      </dgm:t>
    </dgm:pt>
    <dgm:pt modelId="{0ED5380C-0F1B-4887-BA15-FBAC789C0A4B}">
      <dgm:prSet phldrT="[Testo]" custT="1"/>
      <dgm:spPr>
        <a:solidFill>
          <a:schemeClr val="bg1"/>
        </a:solidFill>
        <a:ln>
          <a:solidFill>
            <a:srgbClr val="0082C6"/>
          </a:solidFill>
        </a:ln>
      </dgm:spPr>
      <dgm:t>
        <a:bodyPr/>
        <a:lstStyle/>
        <a:p>
          <a:r>
            <a:rPr lang="it-IT" sz="1600" dirty="0">
              <a:solidFill>
                <a:schemeClr val="tx1"/>
              </a:solidFill>
            </a:rPr>
            <a:t>B) EVENTI STRAORDINARI CON DANNI OGGETTIVI</a:t>
          </a:r>
        </a:p>
      </dgm:t>
    </dgm:pt>
    <dgm:pt modelId="{92FD672C-EF70-4411-BAAA-CA237ACA1358}" type="parTrans" cxnId="{840DF03C-3AC3-45D5-BCEB-6780C8319129}">
      <dgm:prSet/>
      <dgm:spPr/>
      <dgm:t>
        <a:bodyPr/>
        <a:lstStyle/>
        <a:p>
          <a:endParaRPr lang="it-IT" sz="1600"/>
        </a:p>
      </dgm:t>
    </dgm:pt>
    <dgm:pt modelId="{CCEE4225-0C18-40E4-BE20-E8D55AEE10F1}" type="sibTrans" cxnId="{840DF03C-3AC3-45D5-BCEB-6780C8319129}">
      <dgm:prSet/>
      <dgm:spPr/>
      <dgm:t>
        <a:bodyPr/>
        <a:lstStyle/>
        <a:p>
          <a:endParaRPr lang="it-IT" sz="1600"/>
        </a:p>
      </dgm:t>
    </dgm:pt>
    <dgm:pt modelId="{2C20701F-8064-4BF8-8473-F831E2223086}">
      <dgm:prSet phldrT="[Testo]" custT="1"/>
      <dgm:spPr>
        <a:solidFill>
          <a:schemeClr val="bg1"/>
        </a:solidFill>
        <a:ln>
          <a:solidFill>
            <a:srgbClr val="0082C6"/>
          </a:solidFill>
        </a:ln>
      </dgm:spPr>
      <dgm:t>
        <a:bodyPr/>
        <a:lstStyle/>
        <a:p>
          <a:r>
            <a:rPr lang="it-IT" sz="1600" dirty="0">
              <a:solidFill>
                <a:schemeClr val="tx1"/>
              </a:solidFill>
            </a:rPr>
            <a:t>C) LIQUIDAZIONE ORDINARIA O NON </a:t>
          </a:r>
        </a:p>
      </dgm:t>
    </dgm:pt>
    <dgm:pt modelId="{FCA1FACD-C6BF-4431-B732-0ED04C60C7DA}" type="parTrans" cxnId="{600917C4-6535-43CA-99F1-724FE6FF30B7}">
      <dgm:prSet/>
      <dgm:spPr/>
      <dgm:t>
        <a:bodyPr/>
        <a:lstStyle/>
        <a:p>
          <a:endParaRPr lang="it-IT" sz="1600"/>
        </a:p>
      </dgm:t>
    </dgm:pt>
    <dgm:pt modelId="{7A317815-1977-4E3C-BF65-0513C8E46365}" type="sibTrans" cxnId="{600917C4-6535-43CA-99F1-724FE6FF30B7}">
      <dgm:prSet/>
      <dgm:spPr/>
      <dgm:t>
        <a:bodyPr/>
        <a:lstStyle/>
        <a:p>
          <a:endParaRPr lang="it-IT" sz="1600"/>
        </a:p>
      </dgm:t>
    </dgm:pt>
    <dgm:pt modelId="{D3342418-1F27-48F3-8BA1-CEE5D26BF150}">
      <dgm:prSet phldrT="[Testo]" custT="1"/>
      <dgm:spPr>
        <a:solidFill>
          <a:schemeClr val="bg1"/>
        </a:solidFill>
        <a:ln>
          <a:solidFill>
            <a:srgbClr val="0082C6"/>
          </a:solidFill>
        </a:ln>
      </dgm:spPr>
      <dgm:t>
        <a:bodyPr/>
        <a:lstStyle/>
        <a:p>
          <a:r>
            <a:rPr lang="it-IT" sz="1600" dirty="0">
              <a:solidFill>
                <a:schemeClr val="tx1"/>
              </a:solidFill>
            </a:rPr>
            <a:t>D) AFFITTO UNICA AZIENDA</a:t>
          </a:r>
        </a:p>
      </dgm:t>
    </dgm:pt>
    <dgm:pt modelId="{409BB08B-ADA5-4DF6-93C5-664A9132ACE2}" type="parTrans" cxnId="{806D0B32-10A9-4719-83A5-1B5043290ABC}">
      <dgm:prSet/>
      <dgm:spPr/>
      <dgm:t>
        <a:bodyPr/>
        <a:lstStyle/>
        <a:p>
          <a:endParaRPr lang="it-IT" sz="1600"/>
        </a:p>
      </dgm:t>
    </dgm:pt>
    <dgm:pt modelId="{7D9FF74D-5052-43EE-B795-A42E73B1356F}" type="sibTrans" cxnId="{806D0B32-10A9-4719-83A5-1B5043290ABC}">
      <dgm:prSet/>
      <dgm:spPr/>
      <dgm:t>
        <a:bodyPr/>
        <a:lstStyle/>
        <a:p>
          <a:endParaRPr lang="it-IT" sz="1600"/>
        </a:p>
      </dgm:t>
    </dgm:pt>
    <dgm:pt modelId="{89C67EDB-5944-4C7F-B1DC-E51EA8718494}">
      <dgm:prSet phldrT="[Testo]" custT="1"/>
      <dgm:spPr>
        <a:solidFill>
          <a:schemeClr val="bg1"/>
        </a:solidFill>
        <a:ln>
          <a:solidFill>
            <a:srgbClr val="0082C6"/>
          </a:solidFill>
        </a:ln>
      </dgm:spPr>
      <dgm:t>
        <a:bodyPr/>
        <a:lstStyle/>
        <a:p>
          <a:r>
            <a:rPr lang="it-IT" sz="1600" dirty="0">
              <a:solidFill>
                <a:schemeClr val="tx1"/>
              </a:solidFill>
            </a:rPr>
            <a:t>E) SOSPENSIONE ATTIVITÀ AI FINI AMM.VI</a:t>
          </a:r>
        </a:p>
      </dgm:t>
    </dgm:pt>
    <dgm:pt modelId="{FC4915A6-71A1-46F8-9C24-AD56DEE678F0}" type="parTrans" cxnId="{CC12A376-7328-4182-BD99-B299FB7EC52A}">
      <dgm:prSet/>
      <dgm:spPr/>
      <dgm:t>
        <a:bodyPr/>
        <a:lstStyle/>
        <a:p>
          <a:endParaRPr lang="it-IT" sz="1600"/>
        </a:p>
      </dgm:t>
    </dgm:pt>
    <dgm:pt modelId="{EF6C2BEA-2D26-410D-91CD-5AA747FC75A4}" type="sibTrans" cxnId="{CC12A376-7328-4182-BD99-B299FB7EC52A}">
      <dgm:prSet/>
      <dgm:spPr/>
      <dgm:t>
        <a:bodyPr/>
        <a:lstStyle/>
        <a:p>
          <a:endParaRPr lang="it-IT" sz="1600"/>
        </a:p>
      </dgm:t>
    </dgm:pt>
    <dgm:pt modelId="{D172DA5C-09C8-450D-9068-8A6BADDBBC1E}">
      <dgm:prSet custT="1"/>
      <dgm:spPr>
        <a:solidFill>
          <a:schemeClr val="bg1"/>
        </a:solidFill>
        <a:ln>
          <a:solidFill>
            <a:srgbClr val="0082C6"/>
          </a:solidFill>
        </a:ln>
      </dgm:spPr>
      <dgm:t>
        <a:bodyPr/>
        <a:lstStyle/>
        <a:p>
          <a:r>
            <a:rPr lang="it-IT" sz="1600" dirty="0">
              <a:solidFill>
                <a:schemeClr val="tx1"/>
              </a:solidFill>
            </a:rPr>
            <a:t>F) SOSPENSIONE PROFESSIONE </a:t>
          </a:r>
        </a:p>
      </dgm:t>
    </dgm:pt>
    <dgm:pt modelId="{E76D5727-DE01-4445-97EA-AEEC7E8E5905}" type="parTrans" cxnId="{24E27DD5-661D-465A-BCAD-6C1F3625E385}">
      <dgm:prSet/>
      <dgm:spPr/>
      <dgm:t>
        <a:bodyPr/>
        <a:lstStyle/>
        <a:p>
          <a:endParaRPr lang="it-IT" sz="1600"/>
        </a:p>
      </dgm:t>
    </dgm:pt>
    <dgm:pt modelId="{30163087-1081-46F8-934F-B4263AEE280F}" type="sibTrans" cxnId="{24E27DD5-661D-465A-BCAD-6C1F3625E385}">
      <dgm:prSet/>
      <dgm:spPr/>
      <dgm:t>
        <a:bodyPr/>
        <a:lstStyle/>
        <a:p>
          <a:endParaRPr lang="it-IT" sz="1600"/>
        </a:p>
      </dgm:t>
    </dgm:pt>
    <dgm:pt modelId="{55876CD2-29C5-44C0-AF78-8853D8F50F56}" type="pres">
      <dgm:prSet presAssocID="{395AE12D-D712-4FF4-A5BA-F7B9BDFBA765}" presName="diagram" presStyleCnt="0">
        <dgm:presLayoutVars>
          <dgm:dir/>
          <dgm:resizeHandles val="exact"/>
        </dgm:presLayoutVars>
      </dgm:prSet>
      <dgm:spPr/>
    </dgm:pt>
    <dgm:pt modelId="{CF4890C0-7289-4478-8668-BA84B0C19C58}" type="pres">
      <dgm:prSet presAssocID="{EC546BEB-9DFB-4681-9BC9-737D2D5D65F4}" presName="node" presStyleLbl="node1" presStyleIdx="0" presStyleCnt="6">
        <dgm:presLayoutVars>
          <dgm:bulletEnabled val="1"/>
        </dgm:presLayoutVars>
      </dgm:prSet>
      <dgm:spPr/>
    </dgm:pt>
    <dgm:pt modelId="{11058824-848E-443A-A154-B2660B5445CC}" type="pres">
      <dgm:prSet presAssocID="{D0A5B77E-78BF-480E-9A13-C9B3D160A09B}" presName="sibTrans" presStyleCnt="0"/>
      <dgm:spPr/>
    </dgm:pt>
    <dgm:pt modelId="{E6E98090-2F3E-4273-8277-D4708585C38E}" type="pres">
      <dgm:prSet presAssocID="{0ED5380C-0F1B-4887-BA15-FBAC789C0A4B}" presName="node" presStyleLbl="node1" presStyleIdx="1" presStyleCnt="6">
        <dgm:presLayoutVars>
          <dgm:bulletEnabled val="1"/>
        </dgm:presLayoutVars>
      </dgm:prSet>
      <dgm:spPr/>
    </dgm:pt>
    <dgm:pt modelId="{3ACD46FB-E7BB-4944-A3F9-CBE2CF9842C5}" type="pres">
      <dgm:prSet presAssocID="{CCEE4225-0C18-40E4-BE20-E8D55AEE10F1}" presName="sibTrans" presStyleCnt="0"/>
      <dgm:spPr/>
    </dgm:pt>
    <dgm:pt modelId="{73DEEFDD-4C11-49E6-B4E2-51ED19096C68}" type="pres">
      <dgm:prSet presAssocID="{2C20701F-8064-4BF8-8473-F831E2223086}" presName="node" presStyleLbl="node1" presStyleIdx="2" presStyleCnt="6">
        <dgm:presLayoutVars>
          <dgm:bulletEnabled val="1"/>
        </dgm:presLayoutVars>
      </dgm:prSet>
      <dgm:spPr/>
    </dgm:pt>
    <dgm:pt modelId="{9DA3B679-C61C-4F6D-8AF4-EE83E048CC80}" type="pres">
      <dgm:prSet presAssocID="{7A317815-1977-4E3C-BF65-0513C8E46365}" presName="sibTrans" presStyleCnt="0"/>
      <dgm:spPr/>
    </dgm:pt>
    <dgm:pt modelId="{1129952A-8C57-4940-A17C-8461EB7E3C04}" type="pres">
      <dgm:prSet presAssocID="{D3342418-1F27-48F3-8BA1-CEE5D26BF150}" presName="node" presStyleLbl="node1" presStyleIdx="3" presStyleCnt="6">
        <dgm:presLayoutVars>
          <dgm:bulletEnabled val="1"/>
        </dgm:presLayoutVars>
      </dgm:prSet>
      <dgm:spPr/>
    </dgm:pt>
    <dgm:pt modelId="{D3C95985-AE9D-42A5-BD11-74539522B19D}" type="pres">
      <dgm:prSet presAssocID="{7D9FF74D-5052-43EE-B795-A42E73B1356F}" presName="sibTrans" presStyleCnt="0"/>
      <dgm:spPr/>
    </dgm:pt>
    <dgm:pt modelId="{841BA718-FFA4-45B6-BAC5-4AF89BFC2BDB}" type="pres">
      <dgm:prSet presAssocID="{89C67EDB-5944-4C7F-B1DC-E51EA8718494}" presName="node" presStyleLbl="node1" presStyleIdx="4" presStyleCnt="6">
        <dgm:presLayoutVars>
          <dgm:bulletEnabled val="1"/>
        </dgm:presLayoutVars>
      </dgm:prSet>
      <dgm:spPr/>
    </dgm:pt>
    <dgm:pt modelId="{9FBF1FA4-272A-4F9C-8ABE-9EB653545A10}" type="pres">
      <dgm:prSet presAssocID="{EF6C2BEA-2D26-410D-91CD-5AA747FC75A4}" presName="sibTrans" presStyleCnt="0"/>
      <dgm:spPr/>
    </dgm:pt>
    <dgm:pt modelId="{39988099-A859-421D-BDB2-3C3000732ED1}" type="pres">
      <dgm:prSet presAssocID="{D172DA5C-09C8-450D-9068-8A6BADDBBC1E}" presName="node" presStyleLbl="node1" presStyleIdx="5" presStyleCnt="6">
        <dgm:presLayoutVars>
          <dgm:bulletEnabled val="1"/>
        </dgm:presLayoutVars>
      </dgm:prSet>
      <dgm:spPr/>
    </dgm:pt>
  </dgm:ptLst>
  <dgm:cxnLst>
    <dgm:cxn modelId="{F33B5A01-D531-49F4-8F27-93FB2A5619DD}" type="presOf" srcId="{D3342418-1F27-48F3-8BA1-CEE5D26BF150}" destId="{1129952A-8C57-4940-A17C-8461EB7E3C04}" srcOrd="0" destOrd="0" presId="urn:microsoft.com/office/officeart/2005/8/layout/default"/>
    <dgm:cxn modelId="{524BB502-9791-4E61-9D36-C60FDE6606A1}" srcId="{395AE12D-D712-4FF4-A5BA-F7B9BDFBA765}" destId="{EC546BEB-9DFB-4681-9BC9-737D2D5D65F4}" srcOrd="0" destOrd="0" parTransId="{010EEE22-3866-4707-AA9D-FCEE71AA6B9D}" sibTransId="{D0A5B77E-78BF-480E-9A13-C9B3D160A09B}"/>
    <dgm:cxn modelId="{8465682B-4F30-46F0-A9C8-B810FE138E40}" type="presOf" srcId="{D172DA5C-09C8-450D-9068-8A6BADDBBC1E}" destId="{39988099-A859-421D-BDB2-3C3000732ED1}" srcOrd="0" destOrd="0" presId="urn:microsoft.com/office/officeart/2005/8/layout/default"/>
    <dgm:cxn modelId="{4829232F-B320-4536-B32A-44332C872E31}" type="presOf" srcId="{89C67EDB-5944-4C7F-B1DC-E51EA8718494}" destId="{841BA718-FFA4-45B6-BAC5-4AF89BFC2BDB}" srcOrd="0" destOrd="0" presId="urn:microsoft.com/office/officeart/2005/8/layout/default"/>
    <dgm:cxn modelId="{806D0B32-10A9-4719-83A5-1B5043290ABC}" srcId="{395AE12D-D712-4FF4-A5BA-F7B9BDFBA765}" destId="{D3342418-1F27-48F3-8BA1-CEE5D26BF150}" srcOrd="3" destOrd="0" parTransId="{409BB08B-ADA5-4DF6-93C5-664A9132ACE2}" sibTransId="{7D9FF74D-5052-43EE-B795-A42E73B1356F}"/>
    <dgm:cxn modelId="{840DF03C-3AC3-45D5-BCEB-6780C8319129}" srcId="{395AE12D-D712-4FF4-A5BA-F7B9BDFBA765}" destId="{0ED5380C-0F1B-4887-BA15-FBAC789C0A4B}" srcOrd="1" destOrd="0" parTransId="{92FD672C-EF70-4411-BAAA-CA237ACA1358}" sibTransId="{CCEE4225-0C18-40E4-BE20-E8D55AEE10F1}"/>
    <dgm:cxn modelId="{517BDC40-0762-4193-9399-98CE7E00976B}" type="presOf" srcId="{2C20701F-8064-4BF8-8473-F831E2223086}" destId="{73DEEFDD-4C11-49E6-B4E2-51ED19096C68}" srcOrd="0" destOrd="0" presId="urn:microsoft.com/office/officeart/2005/8/layout/default"/>
    <dgm:cxn modelId="{CC12A376-7328-4182-BD99-B299FB7EC52A}" srcId="{395AE12D-D712-4FF4-A5BA-F7B9BDFBA765}" destId="{89C67EDB-5944-4C7F-B1DC-E51EA8718494}" srcOrd="4" destOrd="0" parTransId="{FC4915A6-71A1-46F8-9C24-AD56DEE678F0}" sibTransId="{EF6C2BEA-2D26-410D-91CD-5AA747FC75A4}"/>
    <dgm:cxn modelId="{ABEBF786-4D8E-42D9-84E1-CCAF78320607}" type="presOf" srcId="{0ED5380C-0F1B-4887-BA15-FBAC789C0A4B}" destId="{E6E98090-2F3E-4273-8277-D4708585C38E}" srcOrd="0" destOrd="0" presId="urn:microsoft.com/office/officeart/2005/8/layout/default"/>
    <dgm:cxn modelId="{57F0AEA4-17B3-4762-A035-C5DDC3AFCEC3}" type="presOf" srcId="{395AE12D-D712-4FF4-A5BA-F7B9BDFBA765}" destId="{55876CD2-29C5-44C0-AF78-8853D8F50F56}" srcOrd="0" destOrd="0" presId="urn:microsoft.com/office/officeart/2005/8/layout/default"/>
    <dgm:cxn modelId="{600917C4-6535-43CA-99F1-724FE6FF30B7}" srcId="{395AE12D-D712-4FF4-A5BA-F7B9BDFBA765}" destId="{2C20701F-8064-4BF8-8473-F831E2223086}" srcOrd="2" destOrd="0" parTransId="{FCA1FACD-C6BF-4431-B732-0ED04C60C7DA}" sibTransId="{7A317815-1977-4E3C-BF65-0513C8E46365}"/>
    <dgm:cxn modelId="{24E27DD5-661D-465A-BCAD-6C1F3625E385}" srcId="{395AE12D-D712-4FF4-A5BA-F7B9BDFBA765}" destId="{D172DA5C-09C8-450D-9068-8A6BADDBBC1E}" srcOrd="5" destOrd="0" parTransId="{E76D5727-DE01-4445-97EA-AEEC7E8E5905}" sibTransId="{30163087-1081-46F8-934F-B4263AEE280F}"/>
    <dgm:cxn modelId="{4577D0EF-F761-4CFC-B3E6-0C851949C24A}" type="presOf" srcId="{EC546BEB-9DFB-4681-9BC9-737D2D5D65F4}" destId="{CF4890C0-7289-4478-8668-BA84B0C19C58}" srcOrd="0" destOrd="0" presId="urn:microsoft.com/office/officeart/2005/8/layout/default"/>
    <dgm:cxn modelId="{824C41D8-8791-4D7E-864A-4425A0D08759}" type="presParOf" srcId="{55876CD2-29C5-44C0-AF78-8853D8F50F56}" destId="{CF4890C0-7289-4478-8668-BA84B0C19C58}" srcOrd="0" destOrd="0" presId="urn:microsoft.com/office/officeart/2005/8/layout/default"/>
    <dgm:cxn modelId="{1CE26D43-0A13-4D9F-8581-6C69E15BB1D7}" type="presParOf" srcId="{55876CD2-29C5-44C0-AF78-8853D8F50F56}" destId="{11058824-848E-443A-A154-B2660B5445CC}" srcOrd="1" destOrd="0" presId="urn:microsoft.com/office/officeart/2005/8/layout/default"/>
    <dgm:cxn modelId="{2CEB6B4F-23AF-4562-A402-AA6787579213}" type="presParOf" srcId="{55876CD2-29C5-44C0-AF78-8853D8F50F56}" destId="{E6E98090-2F3E-4273-8277-D4708585C38E}" srcOrd="2" destOrd="0" presId="urn:microsoft.com/office/officeart/2005/8/layout/default"/>
    <dgm:cxn modelId="{0BA6F924-18BD-4E93-9EE6-8B19D0CA9158}" type="presParOf" srcId="{55876CD2-29C5-44C0-AF78-8853D8F50F56}" destId="{3ACD46FB-E7BB-4944-A3F9-CBE2CF9842C5}" srcOrd="3" destOrd="0" presId="urn:microsoft.com/office/officeart/2005/8/layout/default"/>
    <dgm:cxn modelId="{366AC9A1-02B6-4672-A3D6-47DF10D8B976}" type="presParOf" srcId="{55876CD2-29C5-44C0-AF78-8853D8F50F56}" destId="{73DEEFDD-4C11-49E6-B4E2-51ED19096C68}" srcOrd="4" destOrd="0" presId="urn:microsoft.com/office/officeart/2005/8/layout/default"/>
    <dgm:cxn modelId="{4EE2F4D0-D8D1-4853-A50C-3FA15FE06DA1}" type="presParOf" srcId="{55876CD2-29C5-44C0-AF78-8853D8F50F56}" destId="{9DA3B679-C61C-4F6D-8AF4-EE83E048CC80}" srcOrd="5" destOrd="0" presId="urn:microsoft.com/office/officeart/2005/8/layout/default"/>
    <dgm:cxn modelId="{03EFB850-B5FF-48C6-AAFB-E32ACE022E2C}" type="presParOf" srcId="{55876CD2-29C5-44C0-AF78-8853D8F50F56}" destId="{1129952A-8C57-4940-A17C-8461EB7E3C04}" srcOrd="6" destOrd="0" presId="urn:microsoft.com/office/officeart/2005/8/layout/default"/>
    <dgm:cxn modelId="{928CCDC2-EB13-4791-B5F6-8EF2A018DD2B}" type="presParOf" srcId="{55876CD2-29C5-44C0-AF78-8853D8F50F56}" destId="{D3C95985-AE9D-42A5-BD11-74539522B19D}" srcOrd="7" destOrd="0" presId="urn:microsoft.com/office/officeart/2005/8/layout/default"/>
    <dgm:cxn modelId="{0879E80D-0A4A-4D67-829E-9514EA6C3A4A}" type="presParOf" srcId="{55876CD2-29C5-44C0-AF78-8853D8F50F56}" destId="{841BA718-FFA4-45B6-BAC5-4AF89BFC2BDB}" srcOrd="8" destOrd="0" presId="urn:microsoft.com/office/officeart/2005/8/layout/default"/>
    <dgm:cxn modelId="{5ACC9069-08C1-4553-AF2B-9B9E23250D15}" type="presParOf" srcId="{55876CD2-29C5-44C0-AF78-8853D8F50F56}" destId="{9FBF1FA4-272A-4F9C-8ABE-9EB653545A10}" srcOrd="9" destOrd="0" presId="urn:microsoft.com/office/officeart/2005/8/layout/default"/>
    <dgm:cxn modelId="{3F5A0548-5B27-4C4B-AC7E-D276438B8D0B}" type="presParOf" srcId="{55876CD2-29C5-44C0-AF78-8853D8F50F56}" destId="{39988099-A859-421D-BDB2-3C3000732ED1}" srcOrd="10" destOrd="0" presId="urn:microsoft.com/office/officeart/2005/8/layout/default"/>
  </dgm:cxnLst>
  <dgm:bg>
    <a:solidFill>
      <a:schemeClr val="bg1"/>
    </a:solid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4890C0-7289-4478-8668-BA84B0C19C58}">
      <dsp:nvSpPr>
        <dsp:cNvPr id="0" name=""/>
        <dsp:cNvSpPr/>
      </dsp:nvSpPr>
      <dsp:spPr>
        <a:xfrm>
          <a:off x="64293" y="2438"/>
          <a:ext cx="3174503" cy="1904702"/>
        </a:xfrm>
        <a:prstGeom prst="rect">
          <a:avLst/>
        </a:prstGeom>
        <a:solidFill>
          <a:schemeClr val="bg1"/>
        </a:solidFill>
        <a:ln w="19050" cap="flat" cmpd="sng" algn="ctr">
          <a:solidFill>
            <a:srgbClr val="0082C6"/>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chemeClr val="tx1"/>
              </a:solidFill>
            </a:rPr>
            <a:t>A) EVENTI CALAMITOSI</a:t>
          </a:r>
        </a:p>
      </dsp:txBody>
      <dsp:txXfrm>
        <a:off x="64293" y="2438"/>
        <a:ext cx="3174503" cy="1904702"/>
      </dsp:txXfrm>
    </dsp:sp>
    <dsp:sp modelId="{E6E98090-2F3E-4273-8277-D4708585C38E}">
      <dsp:nvSpPr>
        <dsp:cNvPr id="0" name=""/>
        <dsp:cNvSpPr/>
      </dsp:nvSpPr>
      <dsp:spPr>
        <a:xfrm>
          <a:off x="3556248" y="2438"/>
          <a:ext cx="3174503" cy="1904702"/>
        </a:xfrm>
        <a:prstGeom prst="rect">
          <a:avLst/>
        </a:prstGeom>
        <a:solidFill>
          <a:schemeClr val="bg1"/>
        </a:solidFill>
        <a:ln w="19050" cap="flat" cmpd="sng" algn="ctr">
          <a:solidFill>
            <a:srgbClr val="0082C6"/>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chemeClr val="tx1"/>
              </a:solidFill>
            </a:rPr>
            <a:t>B) EVENTI STRAORDINARI CON DANNI OGGETTIVI</a:t>
          </a:r>
        </a:p>
      </dsp:txBody>
      <dsp:txXfrm>
        <a:off x="3556248" y="2438"/>
        <a:ext cx="3174503" cy="1904702"/>
      </dsp:txXfrm>
    </dsp:sp>
    <dsp:sp modelId="{73DEEFDD-4C11-49E6-B4E2-51ED19096C68}">
      <dsp:nvSpPr>
        <dsp:cNvPr id="0" name=""/>
        <dsp:cNvSpPr/>
      </dsp:nvSpPr>
      <dsp:spPr>
        <a:xfrm>
          <a:off x="7048202" y="2438"/>
          <a:ext cx="3174503" cy="1904702"/>
        </a:xfrm>
        <a:prstGeom prst="rect">
          <a:avLst/>
        </a:prstGeom>
        <a:solidFill>
          <a:schemeClr val="bg1"/>
        </a:solidFill>
        <a:ln w="19050" cap="flat" cmpd="sng" algn="ctr">
          <a:solidFill>
            <a:srgbClr val="0082C6"/>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chemeClr val="tx1"/>
              </a:solidFill>
            </a:rPr>
            <a:t>C) LIQUIDAZIONE ORDINARIA O NON </a:t>
          </a:r>
        </a:p>
      </dsp:txBody>
      <dsp:txXfrm>
        <a:off x="7048202" y="2438"/>
        <a:ext cx="3174503" cy="1904702"/>
      </dsp:txXfrm>
    </dsp:sp>
    <dsp:sp modelId="{1129952A-8C57-4940-A17C-8461EB7E3C04}">
      <dsp:nvSpPr>
        <dsp:cNvPr id="0" name=""/>
        <dsp:cNvSpPr/>
      </dsp:nvSpPr>
      <dsp:spPr>
        <a:xfrm>
          <a:off x="64293" y="2224591"/>
          <a:ext cx="3174503" cy="1904702"/>
        </a:xfrm>
        <a:prstGeom prst="rect">
          <a:avLst/>
        </a:prstGeom>
        <a:solidFill>
          <a:schemeClr val="bg1"/>
        </a:solidFill>
        <a:ln w="19050" cap="flat" cmpd="sng" algn="ctr">
          <a:solidFill>
            <a:srgbClr val="0082C6"/>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chemeClr val="tx1"/>
              </a:solidFill>
            </a:rPr>
            <a:t>D) AFFITTO UNICA AZIENDA</a:t>
          </a:r>
        </a:p>
      </dsp:txBody>
      <dsp:txXfrm>
        <a:off x="64293" y="2224591"/>
        <a:ext cx="3174503" cy="1904702"/>
      </dsp:txXfrm>
    </dsp:sp>
    <dsp:sp modelId="{841BA718-FFA4-45B6-BAC5-4AF89BFC2BDB}">
      <dsp:nvSpPr>
        <dsp:cNvPr id="0" name=""/>
        <dsp:cNvSpPr/>
      </dsp:nvSpPr>
      <dsp:spPr>
        <a:xfrm>
          <a:off x="3556248" y="2224591"/>
          <a:ext cx="3174503" cy="1904702"/>
        </a:xfrm>
        <a:prstGeom prst="rect">
          <a:avLst/>
        </a:prstGeom>
        <a:solidFill>
          <a:schemeClr val="bg1"/>
        </a:solidFill>
        <a:ln w="19050" cap="flat" cmpd="sng" algn="ctr">
          <a:solidFill>
            <a:srgbClr val="0082C6"/>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chemeClr val="tx1"/>
              </a:solidFill>
            </a:rPr>
            <a:t>E) SOSPENSIONE ATTIVITÀ AI FINI AMM.VI</a:t>
          </a:r>
        </a:p>
      </dsp:txBody>
      <dsp:txXfrm>
        <a:off x="3556248" y="2224591"/>
        <a:ext cx="3174503" cy="1904702"/>
      </dsp:txXfrm>
    </dsp:sp>
    <dsp:sp modelId="{39988099-A859-421D-BDB2-3C3000732ED1}">
      <dsp:nvSpPr>
        <dsp:cNvPr id="0" name=""/>
        <dsp:cNvSpPr/>
      </dsp:nvSpPr>
      <dsp:spPr>
        <a:xfrm>
          <a:off x="7048202" y="2224591"/>
          <a:ext cx="3174503" cy="1904702"/>
        </a:xfrm>
        <a:prstGeom prst="rect">
          <a:avLst/>
        </a:prstGeom>
        <a:solidFill>
          <a:schemeClr val="bg1"/>
        </a:solidFill>
        <a:ln w="19050" cap="flat" cmpd="sng" algn="ctr">
          <a:solidFill>
            <a:srgbClr val="0082C6"/>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chemeClr val="tx1"/>
              </a:solidFill>
            </a:rPr>
            <a:t>F) SOSPENSIONE PROFESSIONE </a:t>
          </a:r>
        </a:p>
      </dsp:txBody>
      <dsp:txXfrm>
        <a:off x="7048202" y="2224591"/>
        <a:ext cx="3174503" cy="190470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97CEBD-9F53-DB1D-461A-67696E5CC8F5}"/>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924DFDBC-1031-7187-E16C-007ADBB691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7057C8AB-7B9B-EF72-3522-4189CD8889E7}"/>
              </a:ext>
            </a:extLst>
          </p:cNvPr>
          <p:cNvSpPr>
            <a:spLocks noGrp="1"/>
          </p:cNvSpPr>
          <p:nvPr>
            <p:ph type="dt" sz="half" idx="10"/>
          </p:nvPr>
        </p:nvSpPr>
        <p:spPr/>
        <p:txBody>
          <a:bodyPr/>
          <a:lstStyle/>
          <a:p>
            <a:fld id="{2BFFFA91-54E3-41BA-A24B-C23EC284B8FA}" type="datetimeFigureOut">
              <a:rPr lang="it-IT" smtClean="0"/>
              <a:t>16/09/2024</a:t>
            </a:fld>
            <a:endParaRPr lang="it-IT"/>
          </a:p>
        </p:txBody>
      </p:sp>
      <p:sp>
        <p:nvSpPr>
          <p:cNvPr id="5" name="Segnaposto piè di pagina 4">
            <a:extLst>
              <a:ext uri="{FF2B5EF4-FFF2-40B4-BE49-F238E27FC236}">
                <a16:creationId xmlns:a16="http://schemas.microsoft.com/office/drawing/2014/main" id="{62E3783D-B6A1-7120-8AAA-4F3ECAA464B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AEA7701-6C52-EAB2-1206-962B31BC7E46}"/>
              </a:ext>
            </a:extLst>
          </p:cNvPr>
          <p:cNvSpPr>
            <a:spLocks noGrp="1"/>
          </p:cNvSpPr>
          <p:nvPr>
            <p:ph type="sldNum" sz="quarter" idx="12"/>
          </p:nvPr>
        </p:nvSpPr>
        <p:spPr/>
        <p:txBody>
          <a:bodyPr/>
          <a:lstStyle/>
          <a:p>
            <a:fld id="{65839B54-9340-41E0-92A2-F58003BEB833}" type="slidenum">
              <a:rPr lang="it-IT" smtClean="0"/>
              <a:t>‹N›</a:t>
            </a:fld>
            <a:endParaRPr lang="it-IT"/>
          </a:p>
        </p:txBody>
      </p:sp>
    </p:spTree>
    <p:extLst>
      <p:ext uri="{BB962C8B-B14F-4D97-AF65-F5344CB8AC3E}">
        <p14:creationId xmlns:p14="http://schemas.microsoft.com/office/powerpoint/2010/main" val="2730312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544CC9-CE9F-3AFA-9B47-4197F340166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C6AFFFF-9478-2F37-725E-61713FCE7A56}"/>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0DF4DD9-7D17-481B-E97B-4010C9875066}"/>
              </a:ext>
            </a:extLst>
          </p:cNvPr>
          <p:cNvSpPr>
            <a:spLocks noGrp="1"/>
          </p:cNvSpPr>
          <p:nvPr>
            <p:ph type="dt" sz="half" idx="10"/>
          </p:nvPr>
        </p:nvSpPr>
        <p:spPr/>
        <p:txBody>
          <a:bodyPr/>
          <a:lstStyle/>
          <a:p>
            <a:fld id="{2BFFFA91-54E3-41BA-A24B-C23EC284B8FA}" type="datetimeFigureOut">
              <a:rPr lang="it-IT" smtClean="0"/>
              <a:t>16/09/2024</a:t>
            </a:fld>
            <a:endParaRPr lang="it-IT"/>
          </a:p>
        </p:txBody>
      </p:sp>
      <p:sp>
        <p:nvSpPr>
          <p:cNvPr id="5" name="Segnaposto piè di pagina 4">
            <a:extLst>
              <a:ext uri="{FF2B5EF4-FFF2-40B4-BE49-F238E27FC236}">
                <a16:creationId xmlns:a16="http://schemas.microsoft.com/office/drawing/2014/main" id="{0450D123-F93A-9D46-515C-3B902BAE48D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3954CB2-C548-FDDD-2038-A37D34255992}"/>
              </a:ext>
            </a:extLst>
          </p:cNvPr>
          <p:cNvSpPr>
            <a:spLocks noGrp="1"/>
          </p:cNvSpPr>
          <p:nvPr>
            <p:ph type="sldNum" sz="quarter" idx="12"/>
          </p:nvPr>
        </p:nvSpPr>
        <p:spPr/>
        <p:txBody>
          <a:bodyPr/>
          <a:lstStyle/>
          <a:p>
            <a:fld id="{65839B54-9340-41E0-92A2-F58003BEB833}" type="slidenum">
              <a:rPr lang="it-IT" smtClean="0"/>
              <a:t>‹N›</a:t>
            </a:fld>
            <a:endParaRPr lang="it-IT"/>
          </a:p>
        </p:txBody>
      </p:sp>
    </p:spTree>
    <p:extLst>
      <p:ext uri="{BB962C8B-B14F-4D97-AF65-F5344CB8AC3E}">
        <p14:creationId xmlns:p14="http://schemas.microsoft.com/office/powerpoint/2010/main" val="3102360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906B76A-B6B2-599D-0BD9-80BC7F72F67C}"/>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5569D73-E264-4838-E83C-F53EF267895F}"/>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3B428CD-518C-4F9E-BCF7-0D98FA7E375A}"/>
              </a:ext>
            </a:extLst>
          </p:cNvPr>
          <p:cNvSpPr>
            <a:spLocks noGrp="1"/>
          </p:cNvSpPr>
          <p:nvPr>
            <p:ph type="dt" sz="half" idx="10"/>
          </p:nvPr>
        </p:nvSpPr>
        <p:spPr/>
        <p:txBody>
          <a:bodyPr/>
          <a:lstStyle/>
          <a:p>
            <a:fld id="{2BFFFA91-54E3-41BA-A24B-C23EC284B8FA}" type="datetimeFigureOut">
              <a:rPr lang="it-IT" smtClean="0"/>
              <a:t>16/09/2024</a:t>
            </a:fld>
            <a:endParaRPr lang="it-IT"/>
          </a:p>
        </p:txBody>
      </p:sp>
      <p:sp>
        <p:nvSpPr>
          <p:cNvPr id="5" name="Segnaposto piè di pagina 4">
            <a:extLst>
              <a:ext uri="{FF2B5EF4-FFF2-40B4-BE49-F238E27FC236}">
                <a16:creationId xmlns:a16="http://schemas.microsoft.com/office/drawing/2014/main" id="{BBE82741-8F27-F869-2B07-3C298DAF4CF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487AB51-2702-4F3F-9415-29663F4D6666}"/>
              </a:ext>
            </a:extLst>
          </p:cNvPr>
          <p:cNvSpPr>
            <a:spLocks noGrp="1"/>
          </p:cNvSpPr>
          <p:nvPr>
            <p:ph type="sldNum" sz="quarter" idx="12"/>
          </p:nvPr>
        </p:nvSpPr>
        <p:spPr/>
        <p:txBody>
          <a:bodyPr/>
          <a:lstStyle/>
          <a:p>
            <a:fld id="{65839B54-9340-41E0-92A2-F58003BEB833}" type="slidenum">
              <a:rPr lang="it-IT" smtClean="0"/>
              <a:t>‹N›</a:t>
            </a:fld>
            <a:endParaRPr lang="it-IT"/>
          </a:p>
        </p:txBody>
      </p:sp>
    </p:spTree>
    <p:extLst>
      <p:ext uri="{BB962C8B-B14F-4D97-AF65-F5344CB8AC3E}">
        <p14:creationId xmlns:p14="http://schemas.microsoft.com/office/powerpoint/2010/main" val="2107194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B4C84D-3500-4143-864F-DD9E4792181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A554E32-1299-1518-2493-0550C081DA01}"/>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B00EB90-CAD0-2231-5A99-3E72FE001B48}"/>
              </a:ext>
            </a:extLst>
          </p:cNvPr>
          <p:cNvSpPr>
            <a:spLocks noGrp="1"/>
          </p:cNvSpPr>
          <p:nvPr>
            <p:ph type="dt" sz="half" idx="10"/>
          </p:nvPr>
        </p:nvSpPr>
        <p:spPr/>
        <p:txBody>
          <a:bodyPr/>
          <a:lstStyle/>
          <a:p>
            <a:fld id="{2BFFFA91-54E3-41BA-A24B-C23EC284B8FA}" type="datetimeFigureOut">
              <a:rPr lang="it-IT" smtClean="0"/>
              <a:t>16/09/2024</a:t>
            </a:fld>
            <a:endParaRPr lang="it-IT"/>
          </a:p>
        </p:txBody>
      </p:sp>
      <p:sp>
        <p:nvSpPr>
          <p:cNvPr id="5" name="Segnaposto piè di pagina 4">
            <a:extLst>
              <a:ext uri="{FF2B5EF4-FFF2-40B4-BE49-F238E27FC236}">
                <a16:creationId xmlns:a16="http://schemas.microsoft.com/office/drawing/2014/main" id="{93715003-F6F4-527F-E8D2-D9009501FFC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7F3411C-779F-3741-4227-FE964A01CE4F}"/>
              </a:ext>
            </a:extLst>
          </p:cNvPr>
          <p:cNvSpPr>
            <a:spLocks noGrp="1"/>
          </p:cNvSpPr>
          <p:nvPr>
            <p:ph type="sldNum" sz="quarter" idx="12"/>
          </p:nvPr>
        </p:nvSpPr>
        <p:spPr/>
        <p:txBody>
          <a:bodyPr/>
          <a:lstStyle/>
          <a:p>
            <a:fld id="{65839B54-9340-41E0-92A2-F58003BEB833}" type="slidenum">
              <a:rPr lang="it-IT" smtClean="0"/>
              <a:t>‹N›</a:t>
            </a:fld>
            <a:endParaRPr lang="it-IT"/>
          </a:p>
        </p:txBody>
      </p:sp>
    </p:spTree>
    <p:extLst>
      <p:ext uri="{BB962C8B-B14F-4D97-AF65-F5344CB8AC3E}">
        <p14:creationId xmlns:p14="http://schemas.microsoft.com/office/powerpoint/2010/main" val="1119319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7DFC1C-D96E-8F7C-95BC-DD3FB89C531E}"/>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755D4682-63DB-F049-5D95-279E5615EE3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2686D0D8-B8DE-D5B6-29CB-4E4344E207A9}"/>
              </a:ext>
            </a:extLst>
          </p:cNvPr>
          <p:cNvSpPr>
            <a:spLocks noGrp="1"/>
          </p:cNvSpPr>
          <p:nvPr>
            <p:ph type="dt" sz="half" idx="10"/>
          </p:nvPr>
        </p:nvSpPr>
        <p:spPr/>
        <p:txBody>
          <a:bodyPr/>
          <a:lstStyle/>
          <a:p>
            <a:fld id="{2BFFFA91-54E3-41BA-A24B-C23EC284B8FA}" type="datetimeFigureOut">
              <a:rPr lang="it-IT" smtClean="0"/>
              <a:t>16/09/2024</a:t>
            </a:fld>
            <a:endParaRPr lang="it-IT"/>
          </a:p>
        </p:txBody>
      </p:sp>
      <p:sp>
        <p:nvSpPr>
          <p:cNvPr id="5" name="Segnaposto piè di pagina 4">
            <a:extLst>
              <a:ext uri="{FF2B5EF4-FFF2-40B4-BE49-F238E27FC236}">
                <a16:creationId xmlns:a16="http://schemas.microsoft.com/office/drawing/2014/main" id="{3265859C-8D2B-07A9-5C8D-1CC0976F4D7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A60EB39-7C38-8A2C-4B40-B4166577B387}"/>
              </a:ext>
            </a:extLst>
          </p:cNvPr>
          <p:cNvSpPr>
            <a:spLocks noGrp="1"/>
          </p:cNvSpPr>
          <p:nvPr>
            <p:ph type="sldNum" sz="quarter" idx="12"/>
          </p:nvPr>
        </p:nvSpPr>
        <p:spPr/>
        <p:txBody>
          <a:bodyPr/>
          <a:lstStyle/>
          <a:p>
            <a:fld id="{65839B54-9340-41E0-92A2-F58003BEB833}" type="slidenum">
              <a:rPr lang="it-IT" smtClean="0"/>
              <a:t>‹N›</a:t>
            </a:fld>
            <a:endParaRPr lang="it-IT"/>
          </a:p>
        </p:txBody>
      </p:sp>
    </p:spTree>
    <p:extLst>
      <p:ext uri="{BB962C8B-B14F-4D97-AF65-F5344CB8AC3E}">
        <p14:creationId xmlns:p14="http://schemas.microsoft.com/office/powerpoint/2010/main" val="3439693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F2E603-5A45-B98D-C963-3E5B6384F1D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74ACCBE-5679-4C5F-3090-135F015517C4}"/>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016A2F09-B6A1-9529-A9C1-8632ED6A958B}"/>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4F69FD1-7F08-66CB-8287-267E9DE6DB09}"/>
              </a:ext>
            </a:extLst>
          </p:cNvPr>
          <p:cNvSpPr>
            <a:spLocks noGrp="1"/>
          </p:cNvSpPr>
          <p:nvPr>
            <p:ph type="dt" sz="half" idx="10"/>
          </p:nvPr>
        </p:nvSpPr>
        <p:spPr/>
        <p:txBody>
          <a:bodyPr/>
          <a:lstStyle/>
          <a:p>
            <a:fld id="{2BFFFA91-54E3-41BA-A24B-C23EC284B8FA}" type="datetimeFigureOut">
              <a:rPr lang="it-IT" smtClean="0"/>
              <a:t>16/09/2024</a:t>
            </a:fld>
            <a:endParaRPr lang="it-IT"/>
          </a:p>
        </p:txBody>
      </p:sp>
      <p:sp>
        <p:nvSpPr>
          <p:cNvPr id="6" name="Segnaposto piè di pagina 5">
            <a:extLst>
              <a:ext uri="{FF2B5EF4-FFF2-40B4-BE49-F238E27FC236}">
                <a16:creationId xmlns:a16="http://schemas.microsoft.com/office/drawing/2014/main" id="{5057A17F-2C8F-8333-1F57-AF3C37004C8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1343D54-0405-C54C-39D2-FE0B0FE6C857}"/>
              </a:ext>
            </a:extLst>
          </p:cNvPr>
          <p:cNvSpPr>
            <a:spLocks noGrp="1"/>
          </p:cNvSpPr>
          <p:nvPr>
            <p:ph type="sldNum" sz="quarter" idx="12"/>
          </p:nvPr>
        </p:nvSpPr>
        <p:spPr/>
        <p:txBody>
          <a:bodyPr/>
          <a:lstStyle/>
          <a:p>
            <a:fld id="{65839B54-9340-41E0-92A2-F58003BEB833}" type="slidenum">
              <a:rPr lang="it-IT" smtClean="0"/>
              <a:t>‹N›</a:t>
            </a:fld>
            <a:endParaRPr lang="it-IT"/>
          </a:p>
        </p:txBody>
      </p:sp>
    </p:spTree>
    <p:extLst>
      <p:ext uri="{BB962C8B-B14F-4D97-AF65-F5344CB8AC3E}">
        <p14:creationId xmlns:p14="http://schemas.microsoft.com/office/powerpoint/2010/main" val="2430910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47D6B1-3DD6-ACD7-9787-6A17DDBAFD94}"/>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3F20C78-2CF1-4652-249B-6673DA507C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C4D9D934-0D79-36F0-929C-94B027CF2EC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080E2C38-A0F9-8248-0690-D9969A1EA5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269309B4-9FE5-8112-A066-7D7CE6D482A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F24BDA0-1472-2633-3F22-2166E6DA9295}"/>
              </a:ext>
            </a:extLst>
          </p:cNvPr>
          <p:cNvSpPr>
            <a:spLocks noGrp="1"/>
          </p:cNvSpPr>
          <p:nvPr>
            <p:ph type="dt" sz="half" idx="10"/>
          </p:nvPr>
        </p:nvSpPr>
        <p:spPr/>
        <p:txBody>
          <a:bodyPr/>
          <a:lstStyle/>
          <a:p>
            <a:fld id="{2BFFFA91-54E3-41BA-A24B-C23EC284B8FA}" type="datetimeFigureOut">
              <a:rPr lang="it-IT" smtClean="0"/>
              <a:t>16/09/2024</a:t>
            </a:fld>
            <a:endParaRPr lang="it-IT"/>
          </a:p>
        </p:txBody>
      </p:sp>
      <p:sp>
        <p:nvSpPr>
          <p:cNvPr id="8" name="Segnaposto piè di pagina 7">
            <a:extLst>
              <a:ext uri="{FF2B5EF4-FFF2-40B4-BE49-F238E27FC236}">
                <a16:creationId xmlns:a16="http://schemas.microsoft.com/office/drawing/2014/main" id="{E2D7DD09-562A-72B4-A0B7-88ED76F411B8}"/>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8E1583F4-2D4A-F5C3-1A76-56BD0671E421}"/>
              </a:ext>
            </a:extLst>
          </p:cNvPr>
          <p:cNvSpPr>
            <a:spLocks noGrp="1"/>
          </p:cNvSpPr>
          <p:nvPr>
            <p:ph type="sldNum" sz="quarter" idx="12"/>
          </p:nvPr>
        </p:nvSpPr>
        <p:spPr/>
        <p:txBody>
          <a:bodyPr/>
          <a:lstStyle/>
          <a:p>
            <a:fld id="{65839B54-9340-41E0-92A2-F58003BEB833}" type="slidenum">
              <a:rPr lang="it-IT" smtClean="0"/>
              <a:t>‹N›</a:t>
            </a:fld>
            <a:endParaRPr lang="it-IT"/>
          </a:p>
        </p:txBody>
      </p:sp>
    </p:spTree>
    <p:extLst>
      <p:ext uri="{BB962C8B-B14F-4D97-AF65-F5344CB8AC3E}">
        <p14:creationId xmlns:p14="http://schemas.microsoft.com/office/powerpoint/2010/main" val="3273957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AA5F27-EB59-CDC2-2739-104835829FE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6B85D934-8FCA-ABF5-444C-01AF557E44AB}"/>
              </a:ext>
            </a:extLst>
          </p:cNvPr>
          <p:cNvSpPr>
            <a:spLocks noGrp="1"/>
          </p:cNvSpPr>
          <p:nvPr>
            <p:ph type="dt" sz="half" idx="10"/>
          </p:nvPr>
        </p:nvSpPr>
        <p:spPr/>
        <p:txBody>
          <a:bodyPr/>
          <a:lstStyle/>
          <a:p>
            <a:fld id="{2BFFFA91-54E3-41BA-A24B-C23EC284B8FA}" type="datetimeFigureOut">
              <a:rPr lang="it-IT" smtClean="0"/>
              <a:t>16/09/2024</a:t>
            </a:fld>
            <a:endParaRPr lang="it-IT"/>
          </a:p>
        </p:txBody>
      </p:sp>
      <p:sp>
        <p:nvSpPr>
          <p:cNvPr id="4" name="Segnaposto piè di pagina 3">
            <a:extLst>
              <a:ext uri="{FF2B5EF4-FFF2-40B4-BE49-F238E27FC236}">
                <a16:creationId xmlns:a16="http://schemas.microsoft.com/office/drawing/2014/main" id="{47F45F7C-BEC4-B19E-17F8-F794C446FAB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86BD9EC-A313-1E43-4425-02ADFB908057}"/>
              </a:ext>
            </a:extLst>
          </p:cNvPr>
          <p:cNvSpPr>
            <a:spLocks noGrp="1"/>
          </p:cNvSpPr>
          <p:nvPr>
            <p:ph type="sldNum" sz="quarter" idx="12"/>
          </p:nvPr>
        </p:nvSpPr>
        <p:spPr/>
        <p:txBody>
          <a:bodyPr/>
          <a:lstStyle/>
          <a:p>
            <a:fld id="{65839B54-9340-41E0-92A2-F58003BEB833}" type="slidenum">
              <a:rPr lang="it-IT" smtClean="0"/>
              <a:t>‹N›</a:t>
            </a:fld>
            <a:endParaRPr lang="it-IT"/>
          </a:p>
        </p:txBody>
      </p:sp>
    </p:spTree>
    <p:extLst>
      <p:ext uri="{BB962C8B-B14F-4D97-AF65-F5344CB8AC3E}">
        <p14:creationId xmlns:p14="http://schemas.microsoft.com/office/powerpoint/2010/main" val="3532177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941EE6E6-4A36-A7D9-1606-0542263D9E2E}"/>
              </a:ext>
            </a:extLst>
          </p:cNvPr>
          <p:cNvSpPr>
            <a:spLocks noGrp="1"/>
          </p:cNvSpPr>
          <p:nvPr>
            <p:ph type="dt" sz="half" idx="10"/>
          </p:nvPr>
        </p:nvSpPr>
        <p:spPr/>
        <p:txBody>
          <a:bodyPr/>
          <a:lstStyle/>
          <a:p>
            <a:fld id="{2BFFFA91-54E3-41BA-A24B-C23EC284B8FA}" type="datetimeFigureOut">
              <a:rPr lang="it-IT" smtClean="0"/>
              <a:t>16/09/2024</a:t>
            </a:fld>
            <a:endParaRPr lang="it-IT"/>
          </a:p>
        </p:txBody>
      </p:sp>
      <p:sp>
        <p:nvSpPr>
          <p:cNvPr id="3" name="Segnaposto piè di pagina 2">
            <a:extLst>
              <a:ext uri="{FF2B5EF4-FFF2-40B4-BE49-F238E27FC236}">
                <a16:creationId xmlns:a16="http://schemas.microsoft.com/office/drawing/2014/main" id="{EC1A9EDA-0686-89D4-068D-FA396CA32A98}"/>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94F3D4B0-D890-2448-065E-34CAA50F7BE2}"/>
              </a:ext>
            </a:extLst>
          </p:cNvPr>
          <p:cNvSpPr>
            <a:spLocks noGrp="1"/>
          </p:cNvSpPr>
          <p:nvPr>
            <p:ph type="sldNum" sz="quarter" idx="12"/>
          </p:nvPr>
        </p:nvSpPr>
        <p:spPr/>
        <p:txBody>
          <a:bodyPr/>
          <a:lstStyle/>
          <a:p>
            <a:fld id="{65839B54-9340-41E0-92A2-F58003BEB833}" type="slidenum">
              <a:rPr lang="it-IT" smtClean="0"/>
              <a:t>‹N›</a:t>
            </a:fld>
            <a:endParaRPr lang="it-IT"/>
          </a:p>
        </p:txBody>
      </p:sp>
    </p:spTree>
    <p:extLst>
      <p:ext uri="{BB962C8B-B14F-4D97-AF65-F5344CB8AC3E}">
        <p14:creationId xmlns:p14="http://schemas.microsoft.com/office/powerpoint/2010/main" val="2733884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8312A4-A3C9-1947-F53A-D65972FA205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5EC3963-86E0-1FF1-7CC3-47DDEEA266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51A82CBC-AF25-E7DF-ED99-2D2550F995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79FC96D-E869-01E9-726A-0E78EE657E08}"/>
              </a:ext>
            </a:extLst>
          </p:cNvPr>
          <p:cNvSpPr>
            <a:spLocks noGrp="1"/>
          </p:cNvSpPr>
          <p:nvPr>
            <p:ph type="dt" sz="half" idx="10"/>
          </p:nvPr>
        </p:nvSpPr>
        <p:spPr/>
        <p:txBody>
          <a:bodyPr/>
          <a:lstStyle/>
          <a:p>
            <a:fld id="{2BFFFA91-54E3-41BA-A24B-C23EC284B8FA}" type="datetimeFigureOut">
              <a:rPr lang="it-IT" smtClean="0"/>
              <a:t>16/09/2024</a:t>
            </a:fld>
            <a:endParaRPr lang="it-IT"/>
          </a:p>
        </p:txBody>
      </p:sp>
      <p:sp>
        <p:nvSpPr>
          <p:cNvPr id="6" name="Segnaposto piè di pagina 5">
            <a:extLst>
              <a:ext uri="{FF2B5EF4-FFF2-40B4-BE49-F238E27FC236}">
                <a16:creationId xmlns:a16="http://schemas.microsoft.com/office/drawing/2014/main" id="{257AB10F-4F04-1F02-CA3A-69D41F90C19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024A6AE-92C8-2BEF-D2D3-DB79D1FD543E}"/>
              </a:ext>
            </a:extLst>
          </p:cNvPr>
          <p:cNvSpPr>
            <a:spLocks noGrp="1"/>
          </p:cNvSpPr>
          <p:nvPr>
            <p:ph type="sldNum" sz="quarter" idx="12"/>
          </p:nvPr>
        </p:nvSpPr>
        <p:spPr/>
        <p:txBody>
          <a:bodyPr/>
          <a:lstStyle/>
          <a:p>
            <a:fld id="{65839B54-9340-41E0-92A2-F58003BEB833}" type="slidenum">
              <a:rPr lang="it-IT" smtClean="0"/>
              <a:t>‹N›</a:t>
            </a:fld>
            <a:endParaRPr lang="it-IT"/>
          </a:p>
        </p:txBody>
      </p:sp>
    </p:spTree>
    <p:extLst>
      <p:ext uri="{BB962C8B-B14F-4D97-AF65-F5344CB8AC3E}">
        <p14:creationId xmlns:p14="http://schemas.microsoft.com/office/powerpoint/2010/main" val="3977010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2DBA4A-23AD-DC2C-57CB-B37E98C8377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F210B88-CE56-33A4-7EDA-071C47A421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581EDB6C-741A-1E07-59B7-DC123477AC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9A5CCBE-F18A-3FB7-B5BB-2383ABF40D3B}"/>
              </a:ext>
            </a:extLst>
          </p:cNvPr>
          <p:cNvSpPr>
            <a:spLocks noGrp="1"/>
          </p:cNvSpPr>
          <p:nvPr>
            <p:ph type="dt" sz="half" idx="10"/>
          </p:nvPr>
        </p:nvSpPr>
        <p:spPr/>
        <p:txBody>
          <a:bodyPr/>
          <a:lstStyle/>
          <a:p>
            <a:fld id="{2BFFFA91-54E3-41BA-A24B-C23EC284B8FA}" type="datetimeFigureOut">
              <a:rPr lang="it-IT" smtClean="0"/>
              <a:t>16/09/2024</a:t>
            </a:fld>
            <a:endParaRPr lang="it-IT"/>
          </a:p>
        </p:txBody>
      </p:sp>
      <p:sp>
        <p:nvSpPr>
          <p:cNvPr id="6" name="Segnaposto piè di pagina 5">
            <a:extLst>
              <a:ext uri="{FF2B5EF4-FFF2-40B4-BE49-F238E27FC236}">
                <a16:creationId xmlns:a16="http://schemas.microsoft.com/office/drawing/2014/main" id="{2326D487-B51C-DECB-37B2-B06BC39B89E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B2F3D19-9A4E-2013-48B7-4FE309A5843D}"/>
              </a:ext>
            </a:extLst>
          </p:cNvPr>
          <p:cNvSpPr>
            <a:spLocks noGrp="1"/>
          </p:cNvSpPr>
          <p:nvPr>
            <p:ph type="sldNum" sz="quarter" idx="12"/>
          </p:nvPr>
        </p:nvSpPr>
        <p:spPr/>
        <p:txBody>
          <a:bodyPr/>
          <a:lstStyle/>
          <a:p>
            <a:fld id="{65839B54-9340-41E0-92A2-F58003BEB833}" type="slidenum">
              <a:rPr lang="it-IT" smtClean="0"/>
              <a:t>‹N›</a:t>
            </a:fld>
            <a:endParaRPr lang="it-IT"/>
          </a:p>
        </p:txBody>
      </p:sp>
    </p:spTree>
    <p:extLst>
      <p:ext uri="{BB962C8B-B14F-4D97-AF65-F5344CB8AC3E}">
        <p14:creationId xmlns:p14="http://schemas.microsoft.com/office/powerpoint/2010/main" val="1848932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08908120-BE7B-7AA5-55D5-715A054E1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444C68C-032D-1E7B-4A99-9152967E07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010EACC-F98A-65FF-B16A-5E99A2DC1D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BFFFA91-54E3-41BA-A24B-C23EC284B8FA}" type="datetimeFigureOut">
              <a:rPr lang="it-IT" smtClean="0"/>
              <a:t>16/09/2024</a:t>
            </a:fld>
            <a:endParaRPr lang="it-IT"/>
          </a:p>
        </p:txBody>
      </p:sp>
      <p:sp>
        <p:nvSpPr>
          <p:cNvPr id="5" name="Segnaposto piè di pagina 4">
            <a:extLst>
              <a:ext uri="{FF2B5EF4-FFF2-40B4-BE49-F238E27FC236}">
                <a16:creationId xmlns:a16="http://schemas.microsoft.com/office/drawing/2014/main" id="{3C96DE5C-21E4-FB20-0FC2-4FB57BD049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DFF2C63F-95C9-07BB-DDE5-E1794B5A5B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5839B54-9340-41E0-92A2-F58003BEB833}" type="slidenum">
              <a:rPr lang="it-IT" smtClean="0"/>
              <a:t>‹N›</a:t>
            </a:fld>
            <a:endParaRPr lang="it-IT"/>
          </a:p>
        </p:txBody>
      </p:sp>
    </p:spTree>
    <p:extLst>
      <p:ext uri="{BB962C8B-B14F-4D97-AF65-F5344CB8AC3E}">
        <p14:creationId xmlns:p14="http://schemas.microsoft.com/office/powerpoint/2010/main" val="708190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6DA702-840D-0B78-8035-38C895AEDAC7}"/>
              </a:ext>
            </a:extLst>
          </p:cNvPr>
          <p:cNvSpPr>
            <a:spLocks noGrp="1"/>
          </p:cNvSpPr>
          <p:nvPr>
            <p:ph type="ctrTitle"/>
          </p:nvPr>
        </p:nvSpPr>
        <p:spPr/>
        <p:txBody>
          <a:bodyPr>
            <a:normAutofit/>
          </a:bodyPr>
          <a:lstStyle/>
          <a:p>
            <a:r>
              <a:rPr lang="it-IT" sz="4000" b="1" dirty="0"/>
              <a:t>CONCORDATO PREVENTIVO</a:t>
            </a:r>
          </a:p>
        </p:txBody>
      </p:sp>
      <p:sp>
        <p:nvSpPr>
          <p:cNvPr id="3" name="Sottotitolo 2">
            <a:extLst>
              <a:ext uri="{FF2B5EF4-FFF2-40B4-BE49-F238E27FC236}">
                <a16:creationId xmlns:a16="http://schemas.microsoft.com/office/drawing/2014/main" id="{18AB0AF1-6536-54F4-943D-30E45AA2DB70}"/>
              </a:ext>
            </a:extLst>
          </p:cNvPr>
          <p:cNvSpPr>
            <a:spLocks noGrp="1"/>
          </p:cNvSpPr>
          <p:nvPr>
            <p:ph type="subTitle" idx="1"/>
          </p:nvPr>
        </p:nvSpPr>
        <p:spPr/>
        <p:txBody>
          <a:bodyPr/>
          <a:lstStyle/>
          <a:p>
            <a:endParaRPr lang="it-IT" dirty="0"/>
          </a:p>
          <a:p>
            <a:r>
              <a:rPr lang="it-IT" dirty="0"/>
              <a:t>CASERTA, 17 SETTEMBRE 2024</a:t>
            </a:r>
          </a:p>
        </p:txBody>
      </p:sp>
    </p:spTree>
    <p:extLst>
      <p:ext uri="{BB962C8B-B14F-4D97-AF65-F5344CB8AC3E}">
        <p14:creationId xmlns:p14="http://schemas.microsoft.com/office/powerpoint/2010/main" val="3574086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2294DA91-76DE-5B48-B0E5-4CD03AA8686E}"/>
              </a:ext>
            </a:extLst>
          </p:cNvPr>
          <p:cNvSpPr/>
          <p:nvPr/>
        </p:nvSpPr>
        <p:spPr>
          <a:xfrm>
            <a:off x="1031114" y="1169031"/>
            <a:ext cx="10141348" cy="834420"/>
          </a:xfrm>
          <a:prstGeom prst="rect">
            <a:avLst/>
          </a:prstGeom>
          <a:solidFill>
            <a:srgbClr val="0070C0"/>
          </a:solidFill>
          <a:ln w="12700">
            <a:solidFill>
              <a:schemeClr val="tx1"/>
            </a:solidFill>
          </a:ln>
        </p:spPr>
        <p:style>
          <a:lnRef idx="2">
            <a:schemeClr val="dk1"/>
          </a:lnRef>
          <a:fillRef idx="1">
            <a:schemeClr val="lt1"/>
          </a:fillRef>
          <a:effectRef idx="0">
            <a:schemeClr val="dk1"/>
          </a:effectRef>
          <a:fontRef idx="minor">
            <a:schemeClr val="dk1"/>
          </a:fontRef>
        </p:style>
        <p:txBody>
          <a:bodyPr anchor="ctr"/>
          <a:lstStyle/>
          <a:p>
            <a:pPr algn="ctr" fontAlgn="base">
              <a:spcBef>
                <a:spcPct val="0"/>
              </a:spcBef>
              <a:spcAft>
                <a:spcPct val="0"/>
              </a:spcAft>
              <a:defRPr/>
            </a:pPr>
            <a:r>
              <a:rPr lang="it-IT" sz="2267" b="1" dirty="0">
                <a:solidFill>
                  <a:schemeClr val="bg1"/>
                </a:solidFill>
                <a:latin typeface="+mj-lt"/>
              </a:rPr>
              <a:t>EVENTUALE NON SUSSISTENZA DELLE CONDIZIONI PER APPLICARE GLI ISA NEL PERIODO «CONCORDATO»</a:t>
            </a:r>
          </a:p>
        </p:txBody>
      </p:sp>
      <p:sp>
        <p:nvSpPr>
          <p:cNvPr id="5" name="Rettangolo 4">
            <a:extLst>
              <a:ext uri="{FF2B5EF4-FFF2-40B4-BE49-F238E27FC236}">
                <a16:creationId xmlns:a16="http://schemas.microsoft.com/office/drawing/2014/main" id="{79BAC3A9-5AE4-8126-86D1-B9E4BEB54507}"/>
              </a:ext>
            </a:extLst>
          </p:cNvPr>
          <p:cNvSpPr/>
          <p:nvPr/>
        </p:nvSpPr>
        <p:spPr>
          <a:xfrm>
            <a:off x="1031113" y="2487139"/>
            <a:ext cx="4792507" cy="14593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it-IT" sz="2133" dirty="0">
                <a:solidFill>
                  <a:schemeClr val="tx1"/>
                </a:solidFill>
                <a:latin typeface="+mj-lt"/>
              </a:rPr>
              <a:t>RESTA VALIDO L’ACCORDO (SALVO IPOTESI ART. 21)</a:t>
            </a:r>
          </a:p>
        </p:txBody>
      </p:sp>
      <p:sp>
        <p:nvSpPr>
          <p:cNvPr id="6" name="Rettangolo 5">
            <a:extLst>
              <a:ext uri="{FF2B5EF4-FFF2-40B4-BE49-F238E27FC236}">
                <a16:creationId xmlns:a16="http://schemas.microsoft.com/office/drawing/2014/main" id="{D0333D34-6187-483B-7E47-7C25C9E6D170}"/>
              </a:ext>
            </a:extLst>
          </p:cNvPr>
          <p:cNvSpPr/>
          <p:nvPr/>
        </p:nvSpPr>
        <p:spPr>
          <a:xfrm>
            <a:off x="6379955" y="4413957"/>
            <a:ext cx="4792507" cy="516429"/>
          </a:xfrm>
          <a:prstGeom prst="rect">
            <a:avLst/>
          </a:prstGeom>
          <a:solidFill>
            <a:schemeClr val="bg1"/>
          </a:solidFill>
          <a:ln w="12700">
            <a:solidFill>
              <a:srgbClr val="0082C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1867" dirty="0">
                <a:solidFill>
                  <a:srgbClr val="000000"/>
                </a:solidFill>
                <a:latin typeface="+mj-lt"/>
              </a:rPr>
              <a:t>NESSUNA PROPOSTA</a:t>
            </a:r>
          </a:p>
        </p:txBody>
      </p:sp>
      <p:sp>
        <p:nvSpPr>
          <p:cNvPr id="8" name="Freccia in giù 7">
            <a:extLst>
              <a:ext uri="{FF2B5EF4-FFF2-40B4-BE49-F238E27FC236}">
                <a16:creationId xmlns:a16="http://schemas.microsoft.com/office/drawing/2014/main" id="{4C0F9D1D-2A7D-98A9-DAE3-7B8DD000FA68}"/>
              </a:ext>
            </a:extLst>
          </p:cNvPr>
          <p:cNvSpPr/>
          <p:nvPr/>
        </p:nvSpPr>
        <p:spPr>
          <a:xfrm>
            <a:off x="3209045" y="2108450"/>
            <a:ext cx="413496" cy="273688"/>
          </a:xfrm>
          <a:prstGeom prst="downArrow">
            <a:avLst/>
          </a:prstGeom>
          <a:noFill/>
          <a:ln w="12700" cap="flat" cmpd="sng" algn="ctr">
            <a:solidFill>
              <a:srgbClr val="0082C6"/>
            </a:solidFill>
            <a:prstDash val="solid"/>
          </a:ln>
          <a:effectLst/>
        </p:spPr>
        <p:txBody>
          <a:bodyPr anchor="ctr"/>
          <a:lstStyle/>
          <a:p>
            <a:pPr algn="ctr" defTabSz="1219170" eaLnBrk="0" fontAlgn="base" hangingPunct="0">
              <a:spcBef>
                <a:spcPct val="0"/>
              </a:spcBef>
              <a:spcAft>
                <a:spcPct val="0"/>
              </a:spcAft>
              <a:defRPr/>
            </a:pPr>
            <a:endParaRPr lang="it-IT" sz="1351" kern="0" dirty="0">
              <a:solidFill>
                <a:srgbClr val="FFFFFF"/>
              </a:solidFill>
              <a:latin typeface="+mj-lt"/>
            </a:endParaRPr>
          </a:p>
        </p:txBody>
      </p:sp>
      <p:sp>
        <p:nvSpPr>
          <p:cNvPr id="9" name="Rettangolo 8">
            <a:extLst>
              <a:ext uri="{FF2B5EF4-FFF2-40B4-BE49-F238E27FC236}">
                <a16:creationId xmlns:a16="http://schemas.microsoft.com/office/drawing/2014/main" id="{56FD5356-B464-A484-751E-DA19449496D9}"/>
              </a:ext>
            </a:extLst>
          </p:cNvPr>
          <p:cNvSpPr/>
          <p:nvPr/>
        </p:nvSpPr>
        <p:spPr>
          <a:xfrm>
            <a:off x="6379956" y="2487139"/>
            <a:ext cx="4792507" cy="14593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it-IT" sz="2133" dirty="0">
                <a:solidFill>
                  <a:schemeClr val="tx1"/>
                </a:solidFill>
                <a:latin typeface="+mj-lt"/>
              </a:rPr>
              <a:t>SE NON SUSSISTENZA PERMANE NEL PERIODO ANTECEDENTE AL NUOVO BIENNIO:</a:t>
            </a:r>
          </a:p>
        </p:txBody>
      </p:sp>
      <p:sp>
        <p:nvSpPr>
          <p:cNvPr id="10" name="Freccia in giù 9">
            <a:extLst>
              <a:ext uri="{FF2B5EF4-FFF2-40B4-BE49-F238E27FC236}">
                <a16:creationId xmlns:a16="http://schemas.microsoft.com/office/drawing/2014/main" id="{3DCD2F1D-6661-7EA7-E453-C8FC0FB1A9A6}"/>
              </a:ext>
            </a:extLst>
          </p:cNvPr>
          <p:cNvSpPr/>
          <p:nvPr/>
        </p:nvSpPr>
        <p:spPr>
          <a:xfrm>
            <a:off x="8569460" y="2108450"/>
            <a:ext cx="413496" cy="273688"/>
          </a:xfrm>
          <a:prstGeom prst="downArrow">
            <a:avLst/>
          </a:prstGeom>
          <a:noFill/>
          <a:ln w="12700" cap="flat" cmpd="sng" algn="ctr">
            <a:solidFill>
              <a:srgbClr val="0082C6"/>
            </a:solidFill>
            <a:prstDash val="solid"/>
          </a:ln>
          <a:effectLst/>
        </p:spPr>
        <p:txBody>
          <a:bodyPr anchor="ctr"/>
          <a:lstStyle/>
          <a:p>
            <a:pPr algn="ctr" defTabSz="1219170" eaLnBrk="0" fontAlgn="base" hangingPunct="0">
              <a:spcBef>
                <a:spcPct val="0"/>
              </a:spcBef>
              <a:spcAft>
                <a:spcPct val="0"/>
              </a:spcAft>
              <a:defRPr/>
            </a:pPr>
            <a:endParaRPr lang="it-IT" sz="1351" kern="0" dirty="0">
              <a:solidFill>
                <a:srgbClr val="FFFFFF"/>
              </a:solidFill>
              <a:latin typeface="+mj-lt"/>
            </a:endParaRPr>
          </a:p>
        </p:txBody>
      </p:sp>
      <p:sp>
        <p:nvSpPr>
          <p:cNvPr id="11" name="Freccia in giù 10">
            <a:extLst>
              <a:ext uri="{FF2B5EF4-FFF2-40B4-BE49-F238E27FC236}">
                <a16:creationId xmlns:a16="http://schemas.microsoft.com/office/drawing/2014/main" id="{8AF1BE07-26E9-2DCD-CE31-7932D2D2CB9B}"/>
              </a:ext>
            </a:extLst>
          </p:cNvPr>
          <p:cNvSpPr/>
          <p:nvPr/>
        </p:nvSpPr>
        <p:spPr>
          <a:xfrm>
            <a:off x="8569460" y="4051468"/>
            <a:ext cx="413496" cy="273688"/>
          </a:xfrm>
          <a:prstGeom prst="downArrow">
            <a:avLst/>
          </a:prstGeom>
          <a:noFill/>
          <a:ln w="12700" cap="flat" cmpd="sng" algn="ctr">
            <a:solidFill>
              <a:srgbClr val="0082C6"/>
            </a:solidFill>
            <a:prstDash val="solid"/>
          </a:ln>
          <a:effectLst/>
        </p:spPr>
        <p:txBody>
          <a:bodyPr anchor="ctr"/>
          <a:lstStyle/>
          <a:p>
            <a:pPr algn="ctr" defTabSz="1219170" eaLnBrk="0" fontAlgn="base" hangingPunct="0">
              <a:spcBef>
                <a:spcPct val="0"/>
              </a:spcBef>
              <a:spcAft>
                <a:spcPct val="0"/>
              </a:spcAft>
              <a:defRPr/>
            </a:pPr>
            <a:endParaRPr lang="it-IT" sz="1351" kern="0" dirty="0">
              <a:solidFill>
                <a:srgbClr val="FFFFFF"/>
              </a:solidFill>
              <a:latin typeface="+mj-lt"/>
            </a:endParaRPr>
          </a:p>
        </p:txBody>
      </p:sp>
      <p:sp>
        <p:nvSpPr>
          <p:cNvPr id="2" name="Rettangolo 1">
            <a:extLst>
              <a:ext uri="{FF2B5EF4-FFF2-40B4-BE49-F238E27FC236}">
                <a16:creationId xmlns:a16="http://schemas.microsoft.com/office/drawing/2014/main" id="{8F249D04-8607-1C39-1FFE-B77812D1BE0B}"/>
              </a:ext>
            </a:extLst>
          </p:cNvPr>
          <p:cNvSpPr/>
          <p:nvPr/>
        </p:nvSpPr>
        <p:spPr>
          <a:xfrm>
            <a:off x="1031113" y="4430156"/>
            <a:ext cx="4792507" cy="992635"/>
          </a:xfrm>
          <a:prstGeom prst="rect">
            <a:avLst/>
          </a:prstGeom>
          <a:solidFill>
            <a:schemeClr val="bg1"/>
          </a:solidFill>
          <a:ln w="12700">
            <a:solidFill>
              <a:srgbClr val="0082C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1867" dirty="0">
                <a:solidFill>
                  <a:srgbClr val="000000"/>
                </a:solidFill>
                <a:latin typeface="+mj-lt"/>
              </a:rPr>
              <a:t>TRA CUI, CESSAZIONE, ADESIONE FORFETTARIO, RICAVI/COMPENSI &gt; 50% DEL LIMITE ISA</a:t>
            </a:r>
          </a:p>
        </p:txBody>
      </p:sp>
      <p:sp>
        <p:nvSpPr>
          <p:cNvPr id="3" name="Freccia in giù 2">
            <a:extLst>
              <a:ext uri="{FF2B5EF4-FFF2-40B4-BE49-F238E27FC236}">
                <a16:creationId xmlns:a16="http://schemas.microsoft.com/office/drawing/2014/main" id="{E7F0BD35-A052-3BAA-D80F-936A7536AD37}"/>
              </a:ext>
            </a:extLst>
          </p:cNvPr>
          <p:cNvSpPr/>
          <p:nvPr/>
        </p:nvSpPr>
        <p:spPr>
          <a:xfrm>
            <a:off x="3220619" y="4067666"/>
            <a:ext cx="413496" cy="273688"/>
          </a:xfrm>
          <a:prstGeom prst="downArrow">
            <a:avLst/>
          </a:prstGeom>
          <a:noFill/>
          <a:ln w="12700" cap="flat" cmpd="sng" algn="ctr">
            <a:solidFill>
              <a:srgbClr val="0082C6"/>
            </a:solidFill>
            <a:prstDash val="solid"/>
          </a:ln>
          <a:effectLst/>
        </p:spPr>
        <p:txBody>
          <a:bodyPr anchor="ctr"/>
          <a:lstStyle/>
          <a:p>
            <a:pPr algn="ctr" defTabSz="1219170" eaLnBrk="0" fontAlgn="base" hangingPunct="0">
              <a:spcBef>
                <a:spcPct val="0"/>
              </a:spcBef>
              <a:spcAft>
                <a:spcPct val="0"/>
              </a:spcAft>
              <a:defRPr/>
            </a:pPr>
            <a:endParaRPr lang="it-IT" sz="1351" kern="0" dirty="0">
              <a:solidFill>
                <a:srgbClr val="FFFFFF"/>
              </a:solidFill>
              <a:latin typeface="+mj-lt"/>
            </a:endParaRPr>
          </a:p>
        </p:txBody>
      </p:sp>
    </p:spTree>
    <p:extLst>
      <p:ext uri="{BB962C8B-B14F-4D97-AF65-F5344CB8AC3E}">
        <p14:creationId xmlns:p14="http://schemas.microsoft.com/office/powerpoint/2010/main" val="3621256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DCA91A1A-F46F-22A8-F595-8DD8F166DC5B}"/>
              </a:ext>
            </a:extLst>
          </p:cNvPr>
          <p:cNvSpPr/>
          <p:nvPr/>
        </p:nvSpPr>
        <p:spPr>
          <a:xfrm>
            <a:off x="997615" y="3815118"/>
            <a:ext cx="10141348" cy="948737"/>
          </a:xfrm>
          <a:prstGeom prst="rect">
            <a:avLst/>
          </a:prstGeom>
          <a:noFill/>
          <a:ln w="12700">
            <a:solidFill>
              <a:srgbClr val="002060"/>
            </a:solidFill>
          </a:ln>
        </p:spPr>
        <p:style>
          <a:lnRef idx="2">
            <a:schemeClr val="dk1"/>
          </a:lnRef>
          <a:fillRef idx="1">
            <a:schemeClr val="lt1"/>
          </a:fillRef>
          <a:effectRef idx="0">
            <a:schemeClr val="dk1"/>
          </a:effectRef>
          <a:fontRef idx="minor">
            <a:schemeClr val="dk1"/>
          </a:fontRef>
        </p:style>
        <p:txBody>
          <a:bodyPr anchor="ctr"/>
          <a:lstStyle/>
          <a:p>
            <a:pPr algn="ctr" fontAlgn="base">
              <a:spcBef>
                <a:spcPct val="0"/>
              </a:spcBef>
              <a:spcAft>
                <a:spcPct val="0"/>
              </a:spcAft>
              <a:defRPr/>
            </a:pPr>
            <a:r>
              <a:rPr lang="it-IT" sz="2133" dirty="0">
                <a:solidFill>
                  <a:srgbClr val="000000"/>
                </a:solidFill>
                <a:latin typeface="+mj-lt"/>
              </a:rPr>
              <a:t>Possibile accedere se, entro i termini di adesione al concordato, sono estinti i debiti </a:t>
            </a:r>
            <a:r>
              <a:rPr lang="it-IT" sz="2133" dirty="0">
                <a:solidFill>
                  <a:srgbClr val="FF0000"/>
                </a:solidFill>
                <a:latin typeface="+mj-lt"/>
              </a:rPr>
              <a:t>ovvero se l'ammontare complessivo del debito residuo</a:t>
            </a:r>
            <a:r>
              <a:rPr lang="it-IT" sz="2133" dirty="0">
                <a:solidFill>
                  <a:srgbClr val="000000"/>
                </a:solidFill>
                <a:latin typeface="+mj-lt"/>
              </a:rPr>
              <a:t>, compresi interessi e sanzioni, </a:t>
            </a:r>
            <a:r>
              <a:rPr lang="it-IT" sz="2133" dirty="0">
                <a:solidFill>
                  <a:srgbClr val="FF0000"/>
                </a:solidFill>
                <a:latin typeface="+mj-lt"/>
              </a:rPr>
              <a:t>è inferiore alla soglia di 5.000 euro </a:t>
            </a:r>
          </a:p>
        </p:txBody>
      </p:sp>
      <p:sp>
        <p:nvSpPr>
          <p:cNvPr id="5" name="Rettangolo 4">
            <a:extLst>
              <a:ext uri="{FF2B5EF4-FFF2-40B4-BE49-F238E27FC236}">
                <a16:creationId xmlns:a16="http://schemas.microsoft.com/office/drawing/2014/main" id="{E69ED44D-CB22-8A6E-F413-F9387434C554}"/>
              </a:ext>
            </a:extLst>
          </p:cNvPr>
          <p:cNvSpPr/>
          <p:nvPr/>
        </p:nvSpPr>
        <p:spPr>
          <a:xfrm>
            <a:off x="997615" y="2747414"/>
            <a:ext cx="10141348" cy="948737"/>
          </a:xfrm>
          <a:prstGeom prst="rect">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133" dirty="0">
                <a:solidFill>
                  <a:srgbClr val="000000"/>
                </a:solidFill>
                <a:latin typeface="+mj-lt"/>
              </a:rPr>
              <a:t>Debiti per tributi amministrati dall'Agenzia delle entrate o debiti contributivi </a:t>
            </a:r>
            <a:r>
              <a:rPr lang="it-IT" sz="2133" dirty="0">
                <a:solidFill>
                  <a:srgbClr val="FF0000"/>
                </a:solidFill>
                <a:latin typeface="+mj-lt"/>
              </a:rPr>
              <a:t>al 2023</a:t>
            </a:r>
            <a:r>
              <a:rPr lang="it-IT" sz="2133" dirty="0">
                <a:solidFill>
                  <a:srgbClr val="000000"/>
                </a:solidFill>
                <a:latin typeface="+mj-lt"/>
              </a:rPr>
              <a:t>, definitivamente accertati con sentenza irrevocabile o con atti impositivi non più soggetti a impugnazione</a:t>
            </a:r>
          </a:p>
        </p:txBody>
      </p:sp>
      <p:sp>
        <p:nvSpPr>
          <p:cNvPr id="6" name="Rettangolo 5">
            <a:extLst>
              <a:ext uri="{FF2B5EF4-FFF2-40B4-BE49-F238E27FC236}">
                <a16:creationId xmlns:a16="http://schemas.microsoft.com/office/drawing/2014/main" id="{D662E203-5C70-7D28-37AC-900BD45DA14F}"/>
              </a:ext>
            </a:extLst>
          </p:cNvPr>
          <p:cNvSpPr/>
          <p:nvPr/>
        </p:nvSpPr>
        <p:spPr>
          <a:xfrm>
            <a:off x="997615" y="4882822"/>
            <a:ext cx="10141348" cy="948737"/>
          </a:xfrm>
          <a:prstGeom prst="rect">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133" dirty="0">
                <a:solidFill>
                  <a:srgbClr val="000000"/>
                </a:solidFill>
                <a:latin typeface="+mj-lt"/>
              </a:rPr>
              <a:t>Non concorrono al predetto limite i debiti oggetto di provvedimenti di </a:t>
            </a:r>
            <a:r>
              <a:rPr lang="it-IT" sz="2133" dirty="0">
                <a:solidFill>
                  <a:srgbClr val="FF0000"/>
                </a:solidFill>
                <a:latin typeface="+mj-lt"/>
              </a:rPr>
              <a:t>sospensione o di rateazione </a:t>
            </a:r>
            <a:r>
              <a:rPr lang="it-IT" sz="2133" dirty="0">
                <a:solidFill>
                  <a:srgbClr val="000000"/>
                </a:solidFill>
                <a:latin typeface="+mj-lt"/>
              </a:rPr>
              <a:t>sino a decadenza dei relativi benefici </a:t>
            </a:r>
          </a:p>
        </p:txBody>
      </p:sp>
      <p:sp>
        <p:nvSpPr>
          <p:cNvPr id="7" name="Callout con freccia in giù 8">
            <a:extLst>
              <a:ext uri="{FF2B5EF4-FFF2-40B4-BE49-F238E27FC236}">
                <a16:creationId xmlns:a16="http://schemas.microsoft.com/office/drawing/2014/main" id="{F9EF7468-6363-8AAE-D76F-8455E10DB04C}"/>
              </a:ext>
            </a:extLst>
          </p:cNvPr>
          <p:cNvSpPr/>
          <p:nvPr/>
        </p:nvSpPr>
        <p:spPr>
          <a:xfrm>
            <a:off x="997615" y="1273564"/>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ESISTENZA DEBITI TRIBUTARI E CONTRIBUTIVI</a:t>
            </a:r>
          </a:p>
        </p:txBody>
      </p:sp>
    </p:spTree>
    <p:extLst>
      <p:ext uri="{BB962C8B-B14F-4D97-AF65-F5344CB8AC3E}">
        <p14:creationId xmlns:p14="http://schemas.microsoft.com/office/powerpoint/2010/main" val="1255705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9EAEEBA3-D4BD-F77E-A4E5-5099737BDD2F}"/>
              </a:ext>
            </a:extLst>
          </p:cNvPr>
          <p:cNvSpPr>
            <a:spLocks noGrp="1"/>
          </p:cNvSpPr>
          <p:nvPr>
            <p:ph idx="1"/>
          </p:nvPr>
        </p:nvSpPr>
        <p:spPr>
          <a:xfrm>
            <a:off x="1122941" y="2430529"/>
            <a:ext cx="10126351" cy="2845615"/>
          </a:xfrm>
          <a:prstGeom prst="rect">
            <a:avLst/>
          </a:prstGeom>
          <a:noFill/>
          <a:ln w="12700" cap="rnd">
            <a:noFill/>
          </a:ln>
        </p:spPr>
        <p:txBody>
          <a:bodyPr vert="horz" lIns="121920" tIns="60960" rIns="121920" bIns="60960" rtlCol="0" anchor="ctr">
            <a:normAutofit/>
          </a:bodyPr>
          <a:lstStyle/>
          <a:p>
            <a:pPr lvl="0" algn="just"/>
            <a:r>
              <a:rPr lang="it-IT" sz="2000" dirty="0"/>
              <a:t>per debiti derivanti da tributi amministrati dall’Agenzia delle Entrate si intendono quelli che emergono dalla notifica: </a:t>
            </a:r>
          </a:p>
          <a:p>
            <a:pPr marL="380990" indent="-380990" algn="just"/>
            <a:r>
              <a:rPr lang="it-IT" sz="2000" dirty="0"/>
              <a:t>di atti impositivi conseguenti ad attività di controllo degli uffici; </a:t>
            </a:r>
          </a:p>
          <a:p>
            <a:pPr marL="380990" indent="-380990" algn="just"/>
            <a:r>
              <a:rPr lang="it-IT" sz="2000" dirty="0"/>
              <a:t>di atti impositivi conseguenti ad attività di liquidazione degli uffici; </a:t>
            </a:r>
          </a:p>
          <a:p>
            <a:pPr marL="380990" indent="-380990" algn="just"/>
            <a:r>
              <a:rPr lang="it-IT" sz="2000" dirty="0"/>
              <a:t>di cartelle di pagamento concernenti pretese tributarie, oggetto di comunicazioni  di irregolarità emesse a seguito di controllo automatizzato o formale della dichiarazione, ai sensi degli artt. 36-</a:t>
            </a:r>
            <a:r>
              <a:rPr lang="it-IT" sz="2000" i="1" dirty="0"/>
              <a:t>bis</a:t>
            </a:r>
            <a:r>
              <a:rPr lang="it-IT" sz="2000" dirty="0"/>
              <a:t> e 36-</a:t>
            </a:r>
            <a:r>
              <a:rPr lang="it-IT" sz="2000" i="1" dirty="0"/>
              <a:t>ter</a:t>
            </a:r>
            <a:r>
              <a:rPr lang="it-IT" sz="2000" dirty="0"/>
              <a:t> del D.P.R. 600/1973 e dell’art. 54-</a:t>
            </a:r>
            <a:r>
              <a:rPr lang="it-IT" sz="2000" i="1" dirty="0"/>
              <a:t>bis</a:t>
            </a:r>
            <a:r>
              <a:rPr lang="it-IT" sz="2000" dirty="0"/>
              <a:t> del D.P.R. 633/1972 </a:t>
            </a:r>
          </a:p>
        </p:txBody>
      </p:sp>
      <p:sp>
        <p:nvSpPr>
          <p:cNvPr id="5" name="Callout con freccia in giù 8">
            <a:extLst>
              <a:ext uri="{FF2B5EF4-FFF2-40B4-BE49-F238E27FC236}">
                <a16:creationId xmlns:a16="http://schemas.microsoft.com/office/drawing/2014/main" id="{7C847C80-203C-C87A-2FEE-6789B494008E}"/>
              </a:ext>
            </a:extLst>
          </p:cNvPr>
          <p:cNvSpPr/>
          <p:nvPr/>
        </p:nvSpPr>
        <p:spPr>
          <a:xfrm>
            <a:off x="1016437" y="866422"/>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rPr>
              <a:t>RELAZIONE ILLUSTRATIVA</a:t>
            </a:r>
          </a:p>
        </p:txBody>
      </p:sp>
    </p:spTree>
    <p:extLst>
      <p:ext uri="{BB962C8B-B14F-4D97-AF65-F5344CB8AC3E}">
        <p14:creationId xmlns:p14="http://schemas.microsoft.com/office/powerpoint/2010/main" val="2156867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AF6FDCCB-F9F9-42A3-87E5-A99E698A946C}"/>
              </a:ext>
            </a:extLst>
          </p:cNvPr>
          <p:cNvSpPr/>
          <p:nvPr/>
        </p:nvSpPr>
        <p:spPr>
          <a:xfrm>
            <a:off x="985962" y="1800818"/>
            <a:ext cx="4871412" cy="4143677"/>
          </a:xfrm>
          <a:prstGeom prst="rect">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rgbClr val="000000"/>
                </a:solidFill>
                <a:latin typeface="+mj-lt"/>
              </a:rPr>
              <a:t>MANCATA PRODUZIONE DELLA DICHIARAZIONE DEI REDDITI, CON OBBLIGO ESISTENTE, NEL TRIENNIO ANTECEDENTE (DUNQUE PER ANNI ‘21, ‘22 E ‘23)</a:t>
            </a:r>
          </a:p>
        </p:txBody>
      </p:sp>
      <p:sp>
        <p:nvSpPr>
          <p:cNvPr id="6" name="Rettangolo 5">
            <a:extLst>
              <a:ext uri="{FF2B5EF4-FFF2-40B4-BE49-F238E27FC236}">
                <a16:creationId xmlns:a16="http://schemas.microsoft.com/office/drawing/2014/main" id="{BBF588B3-7201-6471-658D-37038D8C126D}"/>
              </a:ext>
            </a:extLst>
          </p:cNvPr>
          <p:cNvSpPr/>
          <p:nvPr/>
        </p:nvSpPr>
        <p:spPr>
          <a:xfrm>
            <a:off x="6127805" y="4125820"/>
            <a:ext cx="5079561" cy="1818675"/>
          </a:xfrm>
          <a:prstGeom prst="rect">
            <a:avLst/>
          </a:prstGeom>
          <a:noFill/>
          <a:ln w="12700">
            <a:solidFill>
              <a:srgbClr val="0070C0"/>
            </a:solidFill>
          </a:ln>
        </p:spPr>
        <p:style>
          <a:lnRef idx="2">
            <a:schemeClr val="dk1"/>
          </a:lnRef>
          <a:fillRef idx="1">
            <a:schemeClr val="lt1"/>
          </a:fillRef>
          <a:effectRef idx="0">
            <a:schemeClr val="dk1"/>
          </a:effectRef>
          <a:fontRef idx="minor">
            <a:schemeClr val="dk1"/>
          </a:fontRef>
        </p:style>
        <p:txBody>
          <a:bodyPr anchor="ctr"/>
          <a:lstStyle/>
          <a:p>
            <a:pPr algn="ctr" fontAlgn="base">
              <a:spcBef>
                <a:spcPct val="0"/>
              </a:spcBef>
              <a:spcAft>
                <a:spcPct val="0"/>
              </a:spcAft>
              <a:defRPr/>
            </a:pPr>
            <a:r>
              <a:rPr lang="it-IT" sz="2000" b="1" dirty="0">
                <a:solidFill>
                  <a:srgbClr val="000000"/>
                </a:solidFill>
                <a:latin typeface="+mj-lt"/>
              </a:rPr>
              <a:t>IN OGNI CASO È RILEVANTE PER IL 2023 L’APPLICAZIONE ISA. </a:t>
            </a:r>
          </a:p>
          <a:p>
            <a:pPr algn="ctr" fontAlgn="base">
              <a:spcBef>
                <a:spcPct val="0"/>
              </a:spcBef>
              <a:spcAft>
                <a:spcPct val="0"/>
              </a:spcAft>
              <a:defRPr/>
            </a:pPr>
            <a:r>
              <a:rPr lang="it-IT" sz="2000" b="1" dirty="0">
                <a:solidFill>
                  <a:srgbClr val="000000"/>
                </a:solidFill>
                <a:latin typeface="+mj-lt"/>
              </a:rPr>
              <a:t>RESTA OMESSA LA DICHIARAZIONE PRODOTTA OLTRE 90 GG</a:t>
            </a:r>
          </a:p>
        </p:txBody>
      </p:sp>
      <p:sp>
        <p:nvSpPr>
          <p:cNvPr id="7" name="Rettangolo 6">
            <a:extLst>
              <a:ext uri="{FF2B5EF4-FFF2-40B4-BE49-F238E27FC236}">
                <a16:creationId xmlns:a16="http://schemas.microsoft.com/office/drawing/2014/main" id="{3E80F194-7C7B-DC8D-C5D1-B6A1D2A147C1}"/>
              </a:ext>
            </a:extLst>
          </p:cNvPr>
          <p:cNvSpPr/>
          <p:nvPr/>
        </p:nvSpPr>
        <p:spPr>
          <a:xfrm>
            <a:off x="6127805" y="1800816"/>
            <a:ext cx="5079561" cy="1818675"/>
          </a:xfrm>
          <a:prstGeom prst="rect">
            <a:avLst/>
          </a:prstGeom>
          <a:noFill/>
          <a:ln w="12700">
            <a:solidFill>
              <a:srgbClr val="0070C0"/>
            </a:solidFill>
          </a:ln>
        </p:spPr>
        <p:style>
          <a:lnRef idx="2">
            <a:schemeClr val="dk1"/>
          </a:lnRef>
          <a:fillRef idx="1">
            <a:schemeClr val="lt1"/>
          </a:fillRef>
          <a:effectRef idx="0">
            <a:schemeClr val="dk1"/>
          </a:effectRef>
          <a:fontRef idx="minor">
            <a:schemeClr val="dk1"/>
          </a:fontRef>
        </p:style>
        <p:txBody>
          <a:bodyPr anchor="ctr"/>
          <a:lstStyle/>
          <a:p>
            <a:pPr algn="ctr" fontAlgn="base">
              <a:spcBef>
                <a:spcPct val="0"/>
              </a:spcBef>
              <a:spcAft>
                <a:spcPct val="0"/>
              </a:spcAft>
              <a:defRPr/>
            </a:pPr>
            <a:r>
              <a:rPr lang="it-IT" sz="2000" b="1" dirty="0">
                <a:solidFill>
                  <a:srgbClr val="000000"/>
                </a:solidFill>
                <a:latin typeface="+mj-lt"/>
              </a:rPr>
              <a:t>VALIDA LA DICHIARAZIONE PRODOTTA ENTRO I 90 GG SUCCESSIVI ALLA SCADENZA ORDINARIA</a:t>
            </a:r>
          </a:p>
          <a:p>
            <a:pPr algn="ctr" fontAlgn="base">
              <a:spcBef>
                <a:spcPct val="0"/>
              </a:spcBef>
              <a:spcAft>
                <a:spcPct val="0"/>
              </a:spcAft>
              <a:defRPr/>
            </a:pPr>
            <a:r>
              <a:rPr lang="it-IT" sz="2000" b="1" dirty="0">
                <a:solidFill>
                  <a:srgbClr val="000000"/>
                </a:solidFill>
                <a:latin typeface="+mj-lt"/>
              </a:rPr>
              <a:t>- SECONDO CASSAZIONE (SENTENZA 21472/2024) VALIDA ANCHE CON SOLO FRONTESPIZIO -</a:t>
            </a:r>
          </a:p>
        </p:txBody>
      </p:sp>
      <p:sp>
        <p:nvSpPr>
          <p:cNvPr id="8" name="Freccia in giù 7">
            <a:extLst>
              <a:ext uri="{FF2B5EF4-FFF2-40B4-BE49-F238E27FC236}">
                <a16:creationId xmlns:a16="http://schemas.microsoft.com/office/drawing/2014/main" id="{CC99CD76-3128-7707-BD7B-71D4F14C9392}"/>
              </a:ext>
            </a:extLst>
          </p:cNvPr>
          <p:cNvSpPr/>
          <p:nvPr/>
        </p:nvSpPr>
        <p:spPr>
          <a:xfrm>
            <a:off x="8460836" y="3727529"/>
            <a:ext cx="413496" cy="273688"/>
          </a:xfrm>
          <a:prstGeom prst="downArrow">
            <a:avLst/>
          </a:prstGeom>
          <a:noFill/>
          <a:ln w="12700" cap="flat" cmpd="sng" algn="ctr">
            <a:solidFill>
              <a:srgbClr val="0070C0"/>
            </a:solidFill>
            <a:prstDash val="solid"/>
          </a:ln>
          <a:effectLst/>
        </p:spPr>
        <p:txBody>
          <a:bodyPr anchor="ctr"/>
          <a:lstStyle/>
          <a:p>
            <a:pPr algn="ctr" defTabSz="1219170" eaLnBrk="0" fontAlgn="base" hangingPunct="0">
              <a:spcBef>
                <a:spcPct val="0"/>
              </a:spcBef>
              <a:spcAft>
                <a:spcPct val="0"/>
              </a:spcAft>
              <a:defRPr/>
            </a:pPr>
            <a:endParaRPr lang="it-IT" sz="2133" kern="0" dirty="0">
              <a:solidFill>
                <a:srgbClr val="FFFFFF"/>
              </a:solidFill>
              <a:latin typeface="+mj-lt"/>
            </a:endParaRPr>
          </a:p>
        </p:txBody>
      </p:sp>
      <p:sp>
        <p:nvSpPr>
          <p:cNvPr id="9" name="Callout con freccia in giù 8">
            <a:extLst>
              <a:ext uri="{FF2B5EF4-FFF2-40B4-BE49-F238E27FC236}">
                <a16:creationId xmlns:a16="http://schemas.microsoft.com/office/drawing/2014/main" id="{B6879ED1-1ADF-8CE2-BBC0-CE64E6143E01}"/>
              </a:ext>
            </a:extLst>
          </p:cNvPr>
          <p:cNvSpPr/>
          <p:nvPr/>
        </p:nvSpPr>
        <p:spPr>
          <a:xfrm>
            <a:off x="1016437" y="429570"/>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rPr>
              <a:t>CAUSE DI ESCLUSIONE</a:t>
            </a:r>
          </a:p>
        </p:txBody>
      </p:sp>
    </p:spTree>
    <p:extLst>
      <p:ext uri="{BB962C8B-B14F-4D97-AF65-F5344CB8AC3E}">
        <p14:creationId xmlns:p14="http://schemas.microsoft.com/office/powerpoint/2010/main" val="3985797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ntagono 7">
            <a:extLst>
              <a:ext uri="{FF2B5EF4-FFF2-40B4-BE49-F238E27FC236}">
                <a16:creationId xmlns:a16="http://schemas.microsoft.com/office/drawing/2014/main" id="{5A5EA3CF-7096-B400-4145-C9BA78649C02}"/>
              </a:ext>
            </a:extLst>
          </p:cNvPr>
          <p:cNvSpPr/>
          <p:nvPr/>
        </p:nvSpPr>
        <p:spPr>
          <a:xfrm>
            <a:off x="1388151" y="2067225"/>
            <a:ext cx="535259" cy="587433"/>
          </a:xfrm>
          <a:prstGeom prst="homePlate">
            <a:avLst/>
          </a:prstGeom>
          <a:noFill/>
          <a:ln w="19050">
            <a:solidFill>
              <a:srgbClr val="0070C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2133" b="1" dirty="0">
                <a:solidFill>
                  <a:schemeClr val="tx1"/>
                </a:solidFill>
                <a:latin typeface="Roboto" panose="02000000000000000000" pitchFamily="2" charset="0"/>
                <a:ea typeface="Roboto" panose="02000000000000000000" pitchFamily="2" charset="0"/>
                <a:cs typeface="Roboto" panose="02000000000000000000" pitchFamily="2" charset="0"/>
              </a:rPr>
              <a:t>1</a:t>
            </a:r>
          </a:p>
        </p:txBody>
      </p:sp>
      <p:sp>
        <p:nvSpPr>
          <p:cNvPr id="8" name="Mostrina 8">
            <a:extLst>
              <a:ext uri="{FF2B5EF4-FFF2-40B4-BE49-F238E27FC236}">
                <a16:creationId xmlns:a16="http://schemas.microsoft.com/office/drawing/2014/main" id="{F1FCBCA0-9B21-90A2-1178-F88F3F8602AC}"/>
              </a:ext>
            </a:extLst>
          </p:cNvPr>
          <p:cNvSpPr/>
          <p:nvPr/>
        </p:nvSpPr>
        <p:spPr>
          <a:xfrm>
            <a:off x="1776821" y="2067225"/>
            <a:ext cx="646176" cy="587433"/>
          </a:xfrm>
          <a:prstGeom prst="chevron">
            <a:avLst/>
          </a:prstGeom>
          <a:noFill/>
          <a:ln w="19050">
            <a:solidFill>
              <a:srgbClr val="0070C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it-IT" sz="2133" b="1" dirty="0">
              <a:latin typeface="Roboto" panose="02000000000000000000" pitchFamily="2" charset="0"/>
              <a:ea typeface="Roboto" panose="02000000000000000000" pitchFamily="2" charset="0"/>
              <a:cs typeface="Roboto" panose="02000000000000000000" pitchFamily="2" charset="0"/>
            </a:endParaRPr>
          </a:p>
        </p:txBody>
      </p:sp>
      <p:sp>
        <p:nvSpPr>
          <p:cNvPr id="9" name="Mostrina 10">
            <a:extLst>
              <a:ext uri="{FF2B5EF4-FFF2-40B4-BE49-F238E27FC236}">
                <a16:creationId xmlns:a16="http://schemas.microsoft.com/office/drawing/2014/main" id="{E4413DBF-292B-BD4A-98C5-A55D9DB51853}"/>
              </a:ext>
            </a:extLst>
          </p:cNvPr>
          <p:cNvSpPr/>
          <p:nvPr/>
        </p:nvSpPr>
        <p:spPr>
          <a:xfrm>
            <a:off x="2254112" y="2067225"/>
            <a:ext cx="8744877" cy="587433"/>
          </a:xfrm>
          <a:prstGeom prst="chevron">
            <a:avLst/>
          </a:prstGeom>
          <a:noFill/>
          <a:ln w="19050">
            <a:solidFill>
              <a:srgbClr val="0070C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it-IT" sz="1867" dirty="0">
                <a:solidFill>
                  <a:schemeClr val="tx1"/>
                </a:solidFill>
                <a:latin typeface="Roboto" panose="02000000000000000000" pitchFamily="2" charset="0"/>
                <a:ea typeface="Roboto" panose="02000000000000000000" pitchFamily="2" charset="0"/>
                <a:cs typeface="Roboto" panose="02000000000000000000" pitchFamily="2" charset="0"/>
              </a:rPr>
              <a:t>REATI TRIBUTARI DI CUI AL D. LGS. 74/2000</a:t>
            </a:r>
          </a:p>
        </p:txBody>
      </p:sp>
      <p:sp>
        <p:nvSpPr>
          <p:cNvPr id="10" name="Pentagono 11">
            <a:extLst>
              <a:ext uri="{FF2B5EF4-FFF2-40B4-BE49-F238E27FC236}">
                <a16:creationId xmlns:a16="http://schemas.microsoft.com/office/drawing/2014/main" id="{A885EC53-0BAF-6120-1889-BC922AB62901}"/>
              </a:ext>
            </a:extLst>
          </p:cNvPr>
          <p:cNvSpPr/>
          <p:nvPr/>
        </p:nvSpPr>
        <p:spPr>
          <a:xfrm>
            <a:off x="1367840" y="2856108"/>
            <a:ext cx="535259" cy="587433"/>
          </a:xfrm>
          <a:prstGeom prst="homePlate">
            <a:avLst/>
          </a:prstGeom>
          <a:noFill/>
          <a:ln w="19050">
            <a:solidFill>
              <a:srgbClr val="0070C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2133" b="1" dirty="0">
                <a:solidFill>
                  <a:schemeClr val="tx1"/>
                </a:solidFill>
                <a:latin typeface="Roboto" panose="02000000000000000000" pitchFamily="2" charset="0"/>
                <a:ea typeface="Roboto" panose="02000000000000000000" pitchFamily="2" charset="0"/>
                <a:cs typeface="Roboto" panose="02000000000000000000" pitchFamily="2" charset="0"/>
              </a:rPr>
              <a:t>2</a:t>
            </a:r>
          </a:p>
        </p:txBody>
      </p:sp>
      <p:sp>
        <p:nvSpPr>
          <p:cNvPr id="11" name="Mostrina 12">
            <a:extLst>
              <a:ext uri="{FF2B5EF4-FFF2-40B4-BE49-F238E27FC236}">
                <a16:creationId xmlns:a16="http://schemas.microsoft.com/office/drawing/2014/main" id="{9D243985-7F57-4860-434F-BBE83F892CF6}"/>
              </a:ext>
            </a:extLst>
          </p:cNvPr>
          <p:cNvSpPr/>
          <p:nvPr/>
        </p:nvSpPr>
        <p:spPr>
          <a:xfrm>
            <a:off x="1756511" y="2856108"/>
            <a:ext cx="646176" cy="587433"/>
          </a:xfrm>
          <a:prstGeom prst="chevron">
            <a:avLst/>
          </a:prstGeom>
          <a:noFill/>
          <a:ln w="19050">
            <a:solidFill>
              <a:srgbClr val="0070C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it-IT" sz="2133" b="1" dirty="0">
              <a:latin typeface="Roboto" panose="02000000000000000000" pitchFamily="2" charset="0"/>
              <a:ea typeface="Roboto" panose="02000000000000000000" pitchFamily="2" charset="0"/>
              <a:cs typeface="Roboto" panose="02000000000000000000" pitchFamily="2" charset="0"/>
            </a:endParaRPr>
          </a:p>
        </p:txBody>
      </p:sp>
      <p:sp>
        <p:nvSpPr>
          <p:cNvPr id="12" name="Mostrina 13">
            <a:extLst>
              <a:ext uri="{FF2B5EF4-FFF2-40B4-BE49-F238E27FC236}">
                <a16:creationId xmlns:a16="http://schemas.microsoft.com/office/drawing/2014/main" id="{3FF411CE-A49D-1275-2A20-D46A5280BC13}"/>
              </a:ext>
            </a:extLst>
          </p:cNvPr>
          <p:cNvSpPr/>
          <p:nvPr/>
        </p:nvSpPr>
        <p:spPr>
          <a:xfrm>
            <a:off x="2233802" y="2856108"/>
            <a:ext cx="8744877" cy="587433"/>
          </a:xfrm>
          <a:prstGeom prst="chevron">
            <a:avLst/>
          </a:prstGeom>
          <a:noFill/>
          <a:ln w="19050">
            <a:solidFill>
              <a:srgbClr val="0070C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it-IT" sz="1867" cap="all" dirty="0">
                <a:solidFill>
                  <a:schemeClr val="tx1"/>
                </a:solidFill>
                <a:latin typeface="Roboto" panose="02000000000000000000" pitchFamily="2" charset="0"/>
                <a:ea typeface="Roboto" panose="02000000000000000000" pitchFamily="2" charset="0"/>
                <a:cs typeface="Roboto" panose="02000000000000000000" pitchFamily="2" charset="0"/>
              </a:rPr>
              <a:t>false comunicazioni sociali (art. 2621 c.c.)</a:t>
            </a:r>
          </a:p>
        </p:txBody>
      </p:sp>
      <p:sp>
        <p:nvSpPr>
          <p:cNvPr id="13" name="Pentagono 14">
            <a:extLst>
              <a:ext uri="{FF2B5EF4-FFF2-40B4-BE49-F238E27FC236}">
                <a16:creationId xmlns:a16="http://schemas.microsoft.com/office/drawing/2014/main" id="{01A0ADA2-8C92-8060-8CA5-8911669C6E36}"/>
              </a:ext>
            </a:extLst>
          </p:cNvPr>
          <p:cNvSpPr/>
          <p:nvPr/>
        </p:nvSpPr>
        <p:spPr>
          <a:xfrm>
            <a:off x="1367840" y="3630816"/>
            <a:ext cx="535259" cy="587433"/>
          </a:xfrm>
          <a:prstGeom prst="homePlate">
            <a:avLst/>
          </a:prstGeom>
          <a:noFill/>
          <a:ln w="19050">
            <a:solidFill>
              <a:srgbClr val="0070C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2133" b="1" dirty="0">
                <a:solidFill>
                  <a:schemeClr val="tx1"/>
                </a:solidFill>
                <a:latin typeface="Roboto" panose="02000000000000000000" pitchFamily="2" charset="0"/>
                <a:ea typeface="Roboto" panose="02000000000000000000" pitchFamily="2" charset="0"/>
                <a:cs typeface="Roboto" panose="02000000000000000000" pitchFamily="2" charset="0"/>
              </a:rPr>
              <a:t>3</a:t>
            </a:r>
          </a:p>
        </p:txBody>
      </p:sp>
      <p:sp>
        <p:nvSpPr>
          <p:cNvPr id="14" name="Mostrina 15">
            <a:extLst>
              <a:ext uri="{FF2B5EF4-FFF2-40B4-BE49-F238E27FC236}">
                <a16:creationId xmlns:a16="http://schemas.microsoft.com/office/drawing/2014/main" id="{12201A4D-C9DA-B18D-A094-D5B4F65D8F43}"/>
              </a:ext>
            </a:extLst>
          </p:cNvPr>
          <p:cNvSpPr/>
          <p:nvPr/>
        </p:nvSpPr>
        <p:spPr>
          <a:xfrm>
            <a:off x="1756511" y="3630816"/>
            <a:ext cx="646176" cy="587433"/>
          </a:xfrm>
          <a:prstGeom prst="chevron">
            <a:avLst/>
          </a:prstGeom>
          <a:noFill/>
          <a:ln w="19050">
            <a:solidFill>
              <a:srgbClr val="0070C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it-IT" sz="2133" b="1" dirty="0">
              <a:latin typeface="Roboto" panose="02000000000000000000" pitchFamily="2" charset="0"/>
              <a:ea typeface="Roboto" panose="02000000000000000000" pitchFamily="2" charset="0"/>
              <a:cs typeface="Roboto" panose="02000000000000000000" pitchFamily="2" charset="0"/>
            </a:endParaRPr>
          </a:p>
        </p:txBody>
      </p:sp>
      <p:sp>
        <p:nvSpPr>
          <p:cNvPr id="15" name="Mostrina 16">
            <a:extLst>
              <a:ext uri="{FF2B5EF4-FFF2-40B4-BE49-F238E27FC236}">
                <a16:creationId xmlns:a16="http://schemas.microsoft.com/office/drawing/2014/main" id="{122CE587-4A7D-DB85-5BEC-8232CD0A10A2}"/>
              </a:ext>
            </a:extLst>
          </p:cNvPr>
          <p:cNvSpPr/>
          <p:nvPr/>
        </p:nvSpPr>
        <p:spPr>
          <a:xfrm>
            <a:off x="2233802" y="3630816"/>
            <a:ext cx="8744877" cy="587433"/>
          </a:xfrm>
          <a:prstGeom prst="chevron">
            <a:avLst/>
          </a:prstGeom>
          <a:noFill/>
          <a:ln w="19050">
            <a:solidFill>
              <a:srgbClr val="0070C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it-IT" sz="1867" cap="all" dirty="0">
                <a:solidFill>
                  <a:schemeClr val="tx1"/>
                </a:solidFill>
                <a:latin typeface="Roboto" panose="02000000000000000000" pitchFamily="2" charset="0"/>
                <a:ea typeface="Roboto" panose="02000000000000000000" pitchFamily="2" charset="0"/>
                <a:cs typeface="Roboto" panose="02000000000000000000" pitchFamily="2" charset="0"/>
              </a:rPr>
              <a:t>riciclaggio (art. 648-</a:t>
            </a:r>
            <a:r>
              <a:rPr lang="it-IT" sz="1867" i="1" cap="all" dirty="0">
                <a:solidFill>
                  <a:schemeClr val="tx1"/>
                </a:solidFill>
                <a:latin typeface="Roboto" panose="02000000000000000000" pitchFamily="2" charset="0"/>
                <a:ea typeface="Roboto" panose="02000000000000000000" pitchFamily="2" charset="0"/>
                <a:cs typeface="Roboto" panose="02000000000000000000" pitchFamily="2" charset="0"/>
              </a:rPr>
              <a:t>bis</a:t>
            </a:r>
            <a:r>
              <a:rPr lang="it-IT" sz="1867" cap="all" dirty="0">
                <a:solidFill>
                  <a:schemeClr val="tx1"/>
                </a:solidFill>
                <a:latin typeface="Roboto" panose="02000000000000000000" pitchFamily="2" charset="0"/>
                <a:ea typeface="Roboto" panose="02000000000000000000" pitchFamily="2" charset="0"/>
                <a:cs typeface="Roboto" panose="02000000000000000000" pitchFamily="2" charset="0"/>
              </a:rPr>
              <a:t> c.p.)</a:t>
            </a:r>
          </a:p>
        </p:txBody>
      </p:sp>
      <p:sp>
        <p:nvSpPr>
          <p:cNvPr id="16" name="Pentagono 17">
            <a:extLst>
              <a:ext uri="{FF2B5EF4-FFF2-40B4-BE49-F238E27FC236}">
                <a16:creationId xmlns:a16="http://schemas.microsoft.com/office/drawing/2014/main" id="{277283E2-9238-93A9-90F1-2204423CF9FD}"/>
              </a:ext>
            </a:extLst>
          </p:cNvPr>
          <p:cNvSpPr/>
          <p:nvPr/>
        </p:nvSpPr>
        <p:spPr>
          <a:xfrm>
            <a:off x="1367840" y="4403403"/>
            <a:ext cx="535259" cy="587433"/>
          </a:xfrm>
          <a:prstGeom prst="homePlate">
            <a:avLst/>
          </a:prstGeom>
          <a:noFill/>
          <a:ln w="19050">
            <a:solidFill>
              <a:srgbClr val="0070C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2133" b="1" dirty="0">
                <a:solidFill>
                  <a:schemeClr val="tx1"/>
                </a:solidFill>
                <a:latin typeface="Roboto" panose="02000000000000000000" pitchFamily="2" charset="0"/>
                <a:ea typeface="Roboto" panose="02000000000000000000" pitchFamily="2" charset="0"/>
                <a:cs typeface="Roboto" panose="02000000000000000000" pitchFamily="2" charset="0"/>
              </a:rPr>
              <a:t>4</a:t>
            </a:r>
          </a:p>
        </p:txBody>
      </p:sp>
      <p:sp>
        <p:nvSpPr>
          <p:cNvPr id="17" name="Mostrina 18">
            <a:extLst>
              <a:ext uri="{FF2B5EF4-FFF2-40B4-BE49-F238E27FC236}">
                <a16:creationId xmlns:a16="http://schemas.microsoft.com/office/drawing/2014/main" id="{C35BA462-629A-252A-FF22-FC634485BA81}"/>
              </a:ext>
            </a:extLst>
          </p:cNvPr>
          <p:cNvSpPr/>
          <p:nvPr/>
        </p:nvSpPr>
        <p:spPr>
          <a:xfrm>
            <a:off x="1756511" y="4403403"/>
            <a:ext cx="646176" cy="587433"/>
          </a:xfrm>
          <a:prstGeom prst="chevron">
            <a:avLst/>
          </a:prstGeom>
          <a:noFill/>
          <a:ln w="19050">
            <a:solidFill>
              <a:srgbClr val="0070C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it-IT" sz="2133" b="1" dirty="0">
              <a:latin typeface="Roboto" panose="02000000000000000000" pitchFamily="2" charset="0"/>
              <a:ea typeface="Roboto" panose="02000000000000000000" pitchFamily="2" charset="0"/>
              <a:cs typeface="Roboto" panose="02000000000000000000" pitchFamily="2" charset="0"/>
            </a:endParaRPr>
          </a:p>
        </p:txBody>
      </p:sp>
      <p:sp>
        <p:nvSpPr>
          <p:cNvPr id="18" name="Mostrina 19">
            <a:extLst>
              <a:ext uri="{FF2B5EF4-FFF2-40B4-BE49-F238E27FC236}">
                <a16:creationId xmlns:a16="http://schemas.microsoft.com/office/drawing/2014/main" id="{6F0F1C96-DC6E-3460-2211-E636DB733490}"/>
              </a:ext>
            </a:extLst>
          </p:cNvPr>
          <p:cNvSpPr/>
          <p:nvPr/>
        </p:nvSpPr>
        <p:spPr>
          <a:xfrm>
            <a:off x="2233802" y="4403403"/>
            <a:ext cx="8744877" cy="587433"/>
          </a:xfrm>
          <a:prstGeom prst="chevron">
            <a:avLst/>
          </a:prstGeom>
          <a:noFill/>
          <a:ln w="19050">
            <a:solidFill>
              <a:srgbClr val="0070C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it-IT" sz="1867" cap="all" dirty="0">
                <a:solidFill>
                  <a:schemeClr val="tx1"/>
                </a:solidFill>
                <a:latin typeface="Roboto" panose="02000000000000000000" pitchFamily="2" charset="0"/>
                <a:ea typeface="Roboto" panose="02000000000000000000" pitchFamily="2" charset="0"/>
                <a:cs typeface="Roboto" panose="02000000000000000000" pitchFamily="2" charset="0"/>
              </a:rPr>
              <a:t>impiego di denaro, beni o utilità di provenienza illecita (art. 648-</a:t>
            </a:r>
            <a:r>
              <a:rPr lang="it-IT" sz="1867" i="1" cap="all" dirty="0">
                <a:solidFill>
                  <a:schemeClr val="tx1"/>
                </a:solidFill>
                <a:latin typeface="Roboto" panose="02000000000000000000" pitchFamily="2" charset="0"/>
                <a:ea typeface="Roboto" panose="02000000000000000000" pitchFamily="2" charset="0"/>
                <a:cs typeface="Roboto" panose="02000000000000000000" pitchFamily="2" charset="0"/>
              </a:rPr>
              <a:t>ter</a:t>
            </a:r>
            <a:r>
              <a:rPr lang="it-IT" sz="1867" cap="all" dirty="0">
                <a:solidFill>
                  <a:schemeClr val="tx1"/>
                </a:solidFill>
                <a:latin typeface="Roboto" panose="02000000000000000000" pitchFamily="2" charset="0"/>
                <a:ea typeface="Roboto" panose="02000000000000000000" pitchFamily="2" charset="0"/>
                <a:cs typeface="Roboto" panose="02000000000000000000" pitchFamily="2" charset="0"/>
              </a:rPr>
              <a:t> c.p.)</a:t>
            </a:r>
          </a:p>
        </p:txBody>
      </p:sp>
      <p:sp>
        <p:nvSpPr>
          <p:cNvPr id="19" name="Pentagono 23">
            <a:extLst>
              <a:ext uri="{FF2B5EF4-FFF2-40B4-BE49-F238E27FC236}">
                <a16:creationId xmlns:a16="http://schemas.microsoft.com/office/drawing/2014/main" id="{1ADC7492-A8F8-1A95-4CFB-41FDE51A2C89}"/>
              </a:ext>
            </a:extLst>
          </p:cNvPr>
          <p:cNvSpPr/>
          <p:nvPr/>
        </p:nvSpPr>
        <p:spPr>
          <a:xfrm>
            <a:off x="1367840" y="5148935"/>
            <a:ext cx="535259" cy="587433"/>
          </a:xfrm>
          <a:prstGeom prst="homePlate">
            <a:avLst/>
          </a:prstGeom>
          <a:noFill/>
          <a:ln w="19050">
            <a:solidFill>
              <a:srgbClr val="0070C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2133" b="1" dirty="0">
                <a:solidFill>
                  <a:schemeClr val="tx1"/>
                </a:solidFill>
                <a:latin typeface="Roboto" panose="02000000000000000000" pitchFamily="2" charset="0"/>
                <a:ea typeface="Roboto" panose="02000000000000000000" pitchFamily="2" charset="0"/>
                <a:cs typeface="Roboto" panose="02000000000000000000" pitchFamily="2" charset="0"/>
              </a:rPr>
              <a:t>5</a:t>
            </a:r>
          </a:p>
        </p:txBody>
      </p:sp>
      <p:sp>
        <p:nvSpPr>
          <p:cNvPr id="20" name="Mostrina 24">
            <a:extLst>
              <a:ext uri="{FF2B5EF4-FFF2-40B4-BE49-F238E27FC236}">
                <a16:creationId xmlns:a16="http://schemas.microsoft.com/office/drawing/2014/main" id="{E7F35D50-70FE-CCF8-5702-5D51715FB662}"/>
              </a:ext>
            </a:extLst>
          </p:cNvPr>
          <p:cNvSpPr/>
          <p:nvPr/>
        </p:nvSpPr>
        <p:spPr>
          <a:xfrm>
            <a:off x="1756511" y="5148935"/>
            <a:ext cx="646176" cy="587433"/>
          </a:xfrm>
          <a:prstGeom prst="chevron">
            <a:avLst/>
          </a:prstGeom>
          <a:noFill/>
          <a:ln w="19050">
            <a:solidFill>
              <a:srgbClr val="0070C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it-IT" sz="2133" b="1" dirty="0">
              <a:latin typeface="Roboto" panose="02000000000000000000" pitchFamily="2" charset="0"/>
              <a:ea typeface="Roboto" panose="02000000000000000000" pitchFamily="2" charset="0"/>
              <a:cs typeface="Roboto" panose="02000000000000000000" pitchFamily="2" charset="0"/>
            </a:endParaRPr>
          </a:p>
        </p:txBody>
      </p:sp>
      <p:sp>
        <p:nvSpPr>
          <p:cNvPr id="21" name="Mostrina 25">
            <a:extLst>
              <a:ext uri="{FF2B5EF4-FFF2-40B4-BE49-F238E27FC236}">
                <a16:creationId xmlns:a16="http://schemas.microsoft.com/office/drawing/2014/main" id="{257A3F74-B916-9420-2AF0-CB9A75FDCBFB}"/>
              </a:ext>
            </a:extLst>
          </p:cNvPr>
          <p:cNvSpPr/>
          <p:nvPr/>
        </p:nvSpPr>
        <p:spPr>
          <a:xfrm>
            <a:off x="2233802" y="5148935"/>
            <a:ext cx="8744877" cy="587433"/>
          </a:xfrm>
          <a:prstGeom prst="chevron">
            <a:avLst/>
          </a:prstGeom>
          <a:noFill/>
          <a:ln w="19050">
            <a:solidFill>
              <a:srgbClr val="0070C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it-IT" sz="1867" cap="all" dirty="0">
                <a:solidFill>
                  <a:schemeClr val="tx1"/>
                </a:solidFill>
                <a:latin typeface="Roboto" panose="02000000000000000000" pitchFamily="2" charset="0"/>
                <a:ea typeface="Roboto" panose="02000000000000000000" pitchFamily="2" charset="0"/>
                <a:cs typeface="Roboto" panose="02000000000000000000" pitchFamily="2" charset="0"/>
              </a:rPr>
              <a:t>autoriciclaggio (art. 648-</a:t>
            </a:r>
            <a:r>
              <a:rPr lang="it-IT" sz="1867" i="1" cap="all" dirty="0">
                <a:solidFill>
                  <a:schemeClr val="tx1"/>
                </a:solidFill>
                <a:latin typeface="Roboto" panose="02000000000000000000" pitchFamily="2" charset="0"/>
                <a:ea typeface="Roboto" panose="02000000000000000000" pitchFamily="2" charset="0"/>
                <a:cs typeface="Roboto" panose="02000000000000000000" pitchFamily="2" charset="0"/>
              </a:rPr>
              <a:t>ter</a:t>
            </a:r>
            <a:r>
              <a:rPr lang="it-IT" sz="1867" cap="all" dirty="0">
                <a:solidFill>
                  <a:schemeClr val="tx1"/>
                </a:solidFill>
                <a:latin typeface="Roboto" panose="02000000000000000000" pitchFamily="2" charset="0"/>
                <a:ea typeface="Roboto" panose="02000000000000000000" pitchFamily="2" charset="0"/>
                <a:cs typeface="Roboto" panose="02000000000000000000" pitchFamily="2" charset="0"/>
              </a:rPr>
              <a:t>1 c.p.)</a:t>
            </a:r>
          </a:p>
        </p:txBody>
      </p:sp>
      <p:sp>
        <p:nvSpPr>
          <p:cNvPr id="4" name="Callout con freccia in giù 8">
            <a:extLst>
              <a:ext uri="{FF2B5EF4-FFF2-40B4-BE49-F238E27FC236}">
                <a16:creationId xmlns:a16="http://schemas.microsoft.com/office/drawing/2014/main" id="{5A0B9B73-3E08-B6E2-962F-3476A2685C50}"/>
              </a:ext>
            </a:extLst>
          </p:cNvPr>
          <p:cNvSpPr/>
          <p:nvPr/>
        </p:nvSpPr>
        <p:spPr>
          <a:xfrm>
            <a:off x="1367840" y="1292568"/>
            <a:ext cx="9631149" cy="727836"/>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rPr>
              <a:t>CONDANNA PER REATI COMMESSI NEL TRIENNIO ANTE (‘21/’23) SE:</a:t>
            </a:r>
          </a:p>
        </p:txBody>
      </p:sp>
    </p:spTree>
    <p:extLst>
      <p:ext uri="{BB962C8B-B14F-4D97-AF65-F5344CB8AC3E}">
        <p14:creationId xmlns:p14="http://schemas.microsoft.com/office/powerpoint/2010/main" val="39753547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2294DA91-76DE-5B48-B0E5-4CD03AA8686E}"/>
              </a:ext>
            </a:extLst>
          </p:cNvPr>
          <p:cNvSpPr/>
          <p:nvPr/>
        </p:nvSpPr>
        <p:spPr>
          <a:xfrm>
            <a:off x="1031114" y="1295156"/>
            <a:ext cx="10141348" cy="599027"/>
          </a:xfrm>
          <a:prstGeom prst="rect">
            <a:avLst/>
          </a:prstGeom>
          <a:solidFill>
            <a:srgbClr val="0070C0"/>
          </a:solidFill>
          <a:ln w="12700">
            <a:solidFill>
              <a:schemeClr val="tx1"/>
            </a:solidFill>
          </a:ln>
        </p:spPr>
        <p:style>
          <a:lnRef idx="2">
            <a:schemeClr val="dk1"/>
          </a:lnRef>
          <a:fillRef idx="1">
            <a:schemeClr val="lt1"/>
          </a:fillRef>
          <a:effectRef idx="0">
            <a:schemeClr val="dk1"/>
          </a:effectRef>
          <a:fontRef idx="minor">
            <a:schemeClr val="dk1"/>
          </a:fontRef>
        </p:style>
        <p:txBody>
          <a:bodyPr anchor="ctr"/>
          <a:lstStyle/>
          <a:p>
            <a:pPr algn="ctr" fontAlgn="base">
              <a:spcBef>
                <a:spcPct val="0"/>
              </a:spcBef>
              <a:spcAft>
                <a:spcPct val="0"/>
              </a:spcAft>
              <a:defRPr/>
            </a:pPr>
            <a:r>
              <a:rPr lang="it-IT" sz="2267" b="1" dirty="0">
                <a:solidFill>
                  <a:schemeClr val="bg1"/>
                </a:solidFill>
                <a:latin typeface="+mj-lt"/>
              </a:rPr>
              <a:t>IL DILEMMA</a:t>
            </a:r>
          </a:p>
        </p:txBody>
      </p:sp>
      <p:sp>
        <p:nvSpPr>
          <p:cNvPr id="5" name="Rettangolo 4">
            <a:extLst>
              <a:ext uri="{FF2B5EF4-FFF2-40B4-BE49-F238E27FC236}">
                <a16:creationId xmlns:a16="http://schemas.microsoft.com/office/drawing/2014/main" id="{79BAC3A9-5AE4-8126-86D1-B9E4BEB54507}"/>
              </a:ext>
            </a:extLst>
          </p:cNvPr>
          <p:cNvSpPr/>
          <p:nvPr/>
        </p:nvSpPr>
        <p:spPr>
          <a:xfrm>
            <a:off x="1031113" y="2384089"/>
            <a:ext cx="4792507" cy="83580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it-IT" sz="2133" b="1" dirty="0">
                <a:solidFill>
                  <a:schemeClr val="tx1"/>
                </a:solidFill>
                <a:latin typeface="+mj-lt"/>
              </a:rPr>
              <a:t>DEFINITIVA</a:t>
            </a:r>
            <a:endParaRPr lang="it-IT" sz="2133" dirty="0">
              <a:solidFill>
                <a:schemeClr val="tx1"/>
              </a:solidFill>
              <a:latin typeface="+mj-lt"/>
            </a:endParaRPr>
          </a:p>
        </p:txBody>
      </p:sp>
      <p:sp>
        <p:nvSpPr>
          <p:cNvPr id="6" name="Rettangolo 5">
            <a:extLst>
              <a:ext uri="{FF2B5EF4-FFF2-40B4-BE49-F238E27FC236}">
                <a16:creationId xmlns:a16="http://schemas.microsoft.com/office/drawing/2014/main" id="{D0333D34-6187-483B-7E47-7C25C9E6D170}"/>
              </a:ext>
            </a:extLst>
          </p:cNvPr>
          <p:cNvSpPr/>
          <p:nvPr/>
        </p:nvSpPr>
        <p:spPr>
          <a:xfrm>
            <a:off x="6379955" y="3810231"/>
            <a:ext cx="4792507" cy="1749285"/>
          </a:xfrm>
          <a:prstGeom prst="rect">
            <a:avLst/>
          </a:prstGeom>
          <a:noFill/>
          <a:ln w="12700">
            <a:solidFill>
              <a:srgbClr val="0082C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1867" dirty="0">
                <a:solidFill>
                  <a:srgbClr val="000000"/>
                </a:solidFill>
                <a:latin typeface="+mj-lt"/>
              </a:rPr>
              <a:t>MANCA IL COORDINAMENTO CON LA CAUSA DI DECADENZA ANCORATA ALLA CONSTATAZIONE DI VIOLAZIONI CHE INTEGRANO REATI TRIBUTARI NELL’ANNO CONCORDATO E NEL TRIENNIO ANTECEDENTE</a:t>
            </a:r>
          </a:p>
        </p:txBody>
      </p:sp>
      <p:sp>
        <p:nvSpPr>
          <p:cNvPr id="8" name="Freccia in giù 7">
            <a:extLst>
              <a:ext uri="{FF2B5EF4-FFF2-40B4-BE49-F238E27FC236}">
                <a16:creationId xmlns:a16="http://schemas.microsoft.com/office/drawing/2014/main" id="{4C0F9D1D-2A7D-98A9-DAE3-7B8DD000FA68}"/>
              </a:ext>
            </a:extLst>
          </p:cNvPr>
          <p:cNvSpPr/>
          <p:nvPr/>
        </p:nvSpPr>
        <p:spPr>
          <a:xfrm>
            <a:off x="3209045" y="2005400"/>
            <a:ext cx="413496" cy="273688"/>
          </a:xfrm>
          <a:prstGeom prst="downArrow">
            <a:avLst/>
          </a:prstGeom>
          <a:solidFill>
            <a:schemeClr val="bg1">
              <a:lumMod val="95000"/>
            </a:schemeClr>
          </a:solidFill>
          <a:ln w="12700" cap="flat" cmpd="sng" algn="ctr">
            <a:solidFill>
              <a:srgbClr val="0082C6"/>
            </a:solidFill>
            <a:prstDash val="solid"/>
          </a:ln>
          <a:effectLst/>
        </p:spPr>
        <p:txBody>
          <a:bodyPr anchor="ctr"/>
          <a:lstStyle/>
          <a:p>
            <a:pPr algn="ctr" defTabSz="1219170" eaLnBrk="0" fontAlgn="base" hangingPunct="0">
              <a:spcBef>
                <a:spcPct val="0"/>
              </a:spcBef>
              <a:spcAft>
                <a:spcPct val="0"/>
              </a:spcAft>
              <a:defRPr/>
            </a:pPr>
            <a:endParaRPr lang="it-IT" sz="1351" kern="0" dirty="0">
              <a:solidFill>
                <a:srgbClr val="FFFFFF"/>
              </a:solidFill>
              <a:latin typeface="+mj-lt"/>
            </a:endParaRPr>
          </a:p>
        </p:txBody>
      </p:sp>
      <p:sp>
        <p:nvSpPr>
          <p:cNvPr id="9" name="Rettangolo 8">
            <a:extLst>
              <a:ext uri="{FF2B5EF4-FFF2-40B4-BE49-F238E27FC236}">
                <a16:creationId xmlns:a16="http://schemas.microsoft.com/office/drawing/2014/main" id="{56FD5356-B464-A484-751E-DA19449496D9}"/>
              </a:ext>
            </a:extLst>
          </p:cNvPr>
          <p:cNvSpPr/>
          <p:nvPr/>
        </p:nvSpPr>
        <p:spPr>
          <a:xfrm>
            <a:off x="6379956" y="2384089"/>
            <a:ext cx="4792507" cy="83580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it-IT" sz="2133" b="1" dirty="0">
                <a:solidFill>
                  <a:schemeClr val="tx1"/>
                </a:solidFill>
                <a:latin typeface="+mj-lt"/>
              </a:rPr>
              <a:t>NON DEFINITIVA</a:t>
            </a:r>
            <a:endParaRPr lang="it-IT" sz="2133" dirty="0">
              <a:solidFill>
                <a:schemeClr val="tx1"/>
              </a:solidFill>
              <a:latin typeface="+mj-lt"/>
            </a:endParaRPr>
          </a:p>
        </p:txBody>
      </p:sp>
      <p:sp>
        <p:nvSpPr>
          <p:cNvPr id="10" name="Freccia in giù 9">
            <a:extLst>
              <a:ext uri="{FF2B5EF4-FFF2-40B4-BE49-F238E27FC236}">
                <a16:creationId xmlns:a16="http://schemas.microsoft.com/office/drawing/2014/main" id="{3DCD2F1D-6661-7EA7-E453-C8FC0FB1A9A6}"/>
              </a:ext>
            </a:extLst>
          </p:cNvPr>
          <p:cNvSpPr/>
          <p:nvPr/>
        </p:nvSpPr>
        <p:spPr>
          <a:xfrm>
            <a:off x="8569460" y="2005400"/>
            <a:ext cx="413496" cy="273688"/>
          </a:xfrm>
          <a:prstGeom prst="downArrow">
            <a:avLst/>
          </a:prstGeom>
          <a:solidFill>
            <a:schemeClr val="bg1">
              <a:lumMod val="95000"/>
            </a:schemeClr>
          </a:solidFill>
          <a:ln w="12700" cap="flat" cmpd="sng" algn="ctr">
            <a:solidFill>
              <a:srgbClr val="0082C6"/>
            </a:solidFill>
            <a:prstDash val="solid"/>
          </a:ln>
          <a:effectLst/>
        </p:spPr>
        <p:txBody>
          <a:bodyPr anchor="ctr"/>
          <a:lstStyle/>
          <a:p>
            <a:pPr algn="ctr" defTabSz="1219170" eaLnBrk="0" fontAlgn="base" hangingPunct="0">
              <a:spcBef>
                <a:spcPct val="0"/>
              </a:spcBef>
              <a:spcAft>
                <a:spcPct val="0"/>
              </a:spcAft>
              <a:defRPr/>
            </a:pPr>
            <a:endParaRPr lang="it-IT" sz="1351" kern="0" dirty="0">
              <a:solidFill>
                <a:srgbClr val="FFFFFF"/>
              </a:solidFill>
              <a:latin typeface="+mj-lt"/>
            </a:endParaRPr>
          </a:p>
        </p:txBody>
      </p:sp>
      <p:sp>
        <p:nvSpPr>
          <p:cNvPr id="11" name="Freccia in giù 10">
            <a:extLst>
              <a:ext uri="{FF2B5EF4-FFF2-40B4-BE49-F238E27FC236}">
                <a16:creationId xmlns:a16="http://schemas.microsoft.com/office/drawing/2014/main" id="{8AF1BE07-26E9-2DCD-CE31-7932D2D2CB9B}"/>
              </a:ext>
            </a:extLst>
          </p:cNvPr>
          <p:cNvSpPr/>
          <p:nvPr/>
        </p:nvSpPr>
        <p:spPr>
          <a:xfrm>
            <a:off x="8569460" y="3436472"/>
            <a:ext cx="413496" cy="273688"/>
          </a:xfrm>
          <a:prstGeom prst="downArrow">
            <a:avLst/>
          </a:prstGeom>
          <a:noFill/>
          <a:ln w="12700" cap="flat" cmpd="sng" algn="ctr">
            <a:solidFill>
              <a:srgbClr val="0082C6"/>
            </a:solidFill>
            <a:prstDash val="solid"/>
          </a:ln>
          <a:effectLst/>
        </p:spPr>
        <p:txBody>
          <a:bodyPr anchor="ctr"/>
          <a:lstStyle/>
          <a:p>
            <a:pPr algn="ctr" defTabSz="1219170" eaLnBrk="0" fontAlgn="base" hangingPunct="0">
              <a:spcBef>
                <a:spcPct val="0"/>
              </a:spcBef>
              <a:spcAft>
                <a:spcPct val="0"/>
              </a:spcAft>
              <a:defRPr/>
            </a:pPr>
            <a:endParaRPr lang="it-IT" sz="1351" kern="0" dirty="0">
              <a:solidFill>
                <a:srgbClr val="FFFFFF"/>
              </a:solidFill>
              <a:latin typeface="+mj-lt"/>
            </a:endParaRPr>
          </a:p>
        </p:txBody>
      </p:sp>
      <p:sp>
        <p:nvSpPr>
          <p:cNvPr id="2" name="Rettangolo 1">
            <a:extLst>
              <a:ext uri="{FF2B5EF4-FFF2-40B4-BE49-F238E27FC236}">
                <a16:creationId xmlns:a16="http://schemas.microsoft.com/office/drawing/2014/main" id="{CC3A0AD5-C33E-7D25-51B0-525463B8CD13}"/>
              </a:ext>
            </a:extLst>
          </p:cNvPr>
          <p:cNvSpPr/>
          <p:nvPr/>
        </p:nvSpPr>
        <p:spPr>
          <a:xfrm>
            <a:off x="1019539" y="3810231"/>
            <a:ext cx="4792507" cy="1749285"/>
          </a:xfrm>
          <a:prstGeom prst="rect">
            <a:avLst/>
          </a:prstGeom>
          <a:noFill/>
          <a:ln w="12700">
            <a:solidFill>
              <a:srgbClr val="0082C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1867" dirty="0">
                <a:solidFill>
                  <a:srgbClr val="000000"/>
                </a:solidFill>
                <a:latin typeface="+mj-lt"/>
              </a:rPr>
              <a:t>LEGISLATORE NON AFFERMA ESPRESSAMENTE, MA SLIDE ILLUSTRATIVE SOGEI DEL MARZO 2024 RICHIAMANO SENTENZE CON PASSAGGIO IN GIUDICATO</a:t>
            </a:r>
          </a:p>
        </p:txBody>
      </p:sp>
      <p:sp>
        <p:nvSpPr>
          <p:cNvPr id="3" name="Freccia in giù 2">
            <a:extLst>
              <a:ext uri="{FF2B5EF4-FFF2-40B4-BE49-F238E27FC236}">
                <a16:creationId xmlns:a16="http://schemas.microsoft.com/office/drawing/2014/main" id="{C27B9258-F32C-2A84-A922-FDC4115E1EA4}"/>
              </a:ext>
            </a:extLst>
          </p:cNvPr>
          <p:cNvSpPr/>
          <p:nvPr/>
        </p:nvSpPr>
        <p:spPr>
          <a:xfrm>
            <a:off x="3220619" y="3436106"/>
            <a:ext cx="413496" cy="273688"/>
          </a:xfrm>
          <a:prstGeom prst="downArrow">
            <a:avLst/>
          </a:prstGeom>
          <a:noFill/>
          <a:ln w="12700" cap="flat" cmpd="sng" algn="ctr">
            <a:solidFill>
              <a:srgbClr val="0082C6"/>
            </a:solidFill>
            <a:prstDash val="solid"/>
          </a:ln>
          <a:effectLst/>
        </p:spPr>
        <p:txBody>
          <a:bodyPr anchor="ctr"/>
          <a:lstStyle/>
          <a:p>
            <a:pPr algn="ctr" defTabSz="1219170" eaLnBrk="0" fontAlgn="base" hangingPunct="0">
              <a:spcBef>
                <a:spcPct val="0"/>
              </a:spcBef>
              <a:spcAft>
                <a:spcPct val="0"/>
              </a:spcAft>
              <a:defRPr/>
            </a:pPr>
            <a:endParaRPr lang="it-IT" sz="1351" kern="0" dirty="0">
              <a:solidFill>
                <a:srgbClr val="FFFFFF"/>
              </a:solidFill>
              <a:latin typeface="+mj-lt"/>
            </a:endParaRPr>
          </a:p>
        </p:txBody>
      </p:sp>
    </p:spTree>
    <p:extLst>
      <p:ext uri="{BB962C8B-B14F-4D97-AF65-F5344CB8AC3E}">
        <p14:creationId xmlns:p14="http://schemas.microsoft.com/office/powerpoint/2010/main" val="3639515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9EAEEBA3-D4BD-F77E-A4E5-5099737BDD2F}"/>
              </a:ext>
            </a:extLst>
          </p:cNvPr>
          <p:cNvSpPr>
            <a:spLocks noGrp="1"/>
          </p:cNvSpPr>
          <p:nvPr>
            <p:ph idx="1"/>
          </p:nvPr>
        </p:nvSpPr>
        <p:spPr>
          <a:xfrm>
            <a:off x="1122941" y="2195350"/>
            <a:ext cx="10126351" cy="3443193"/>
          </a:xfrm>
          <a:prstGeom prst="rect">
            <a:avLst/>
          </a:prstGeom>
          <a:noFill/>
          <a:ln w="12700" cap="rnd">
            <a:solidFill>
              <a:srgbClr val="0082C6"/>
            </a:solidFill>
          </a:ln>
        </p:spPr>
        <p:txBody>
          <a:bodyPr vert="horz" lIns="121920" tIns="60960" rIns="121920" bIns="60960" rtlCol="0" anchor="ctr">
            <a:normAutofit/>
          </a:bodyPr>
          <a:lstStyle/>
          <a:p>
            <a:pPr lvl="0" algn="just"/>
            <a:r>
              <a:rPr lang="it-IT" sz="2000" dirty="0">
                <a:latin typeface="+mj-lt"/>
              </a:rPr>
              <a:t>esclusi i soggetti che, con riferimento al periodo di imposta precedente a quelli di applicazione del concordato, hanno conseguito,  nell’esercizio di attività di impresa o di arti e professioni, redditi o quote di redditi, comunque denominati: </a:t>
            </a:r>
          </a:p>
          <a:p>
            <a:pPr marL="380990" indent="-380990" algn="just"/>
            <a:r>
              <a:rPr lang="it-IT" sz="2000" dirty="0">
                <a:latin typeface="+mj-lt"/>
              </a:rPr>
              <a:t>in tutto o in parte esenti, esclusi o non concorrenti alla base imponibile; </a:t>
            </a:r>
          </a:p>
          <a:p>
            <a:pPr marL="380990" indent="-380990" algn="just"/>
            <a:r>
              <a:rPr lang="it-IT" sz="2000" dirty="0">
                <a:latin typeface="+mj-lt"/>
              </a:rPr>
              <a:t>in misura superiore al 40% del reddito d’impresa o di lavoro autonomo derivante  dall’esercizio di arti e professioni. </a:t>
            </a:r>
          </a:p>
          <a:p>
            <a:pPr lvl="0"/>
            <a:endParaRPr lang="it-IT" sz="2000" dirty="0">
              <a:latin typeface="+mj-lt"/>
            </a:endParaRPr>
          </a:p>
          <a:p>
            <a:pPr lvl="0"/>
            <a:r>
              <a:rPr lang="it-IT" sz="2000" dirty="0">
                <a:latin typeface="+mj-lt"/>
              </a:rPr>
              <a:t>Ad esempio: </a:t>
            </a:r>
            <a:r>
              <a:rPr lang="it-IT" sz="2000" dirty="0">
                <a:solidFill>
                  <a:srgbClr val="FF0000"/>
                </a:solidFill>
                <a:latin typeface="+mj-lt"/>
              </a:rPr>
              <a:t>redditi da impatriati</a:t>
            </a:r>
          </a:p>
        </p:txBody>
      </p:sp>
      <p:sp>
        <p:nvSpPr>
          <p:cNvPr id="5" name="Callout con freccia in giù 8">
            <a:extLst>
              <a:ext uri="{FF2B5EF4-FFF2-40B4-BE49-F238E27FC236}">
                <a16:creationId xmlns:a16="http://schemas.microsoft.com/office/drawing/2014/main" id="{3E293F37-DBDE-38C5-2AEA-4262D8C66A4C}"/>
              </a:ext>
            </a:extLst>
          </p:cNvPr>
          <p:cNvSpPr/>
          <p:nvPr/>
        </p:nvSpPr>
        <p:spPr>
          <a:xfrm>
            <a:off x="1016437" y="866422"/>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rPr>
              <a:t>CAUSA DI ESCLUSIONE</a:t>
            </a:r>
          </a:p>
        </p:txBody>
      </p:sp>
    </p:spTree>
    <p:extLst>
      <p:ext uri="{BB962C8B-B14F-4D97-AF65-F5344CB8AC3E}">
        <p14:creationId xmlns:p14="http://schemas.microsoft.com/office/powerpoint/2010/main" val="1002378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9EAEEBA3-D4BD-F77E-A4E5-5099737BDD2F}"/>
              </a:ext>
            </a:extLst>
          </p:cNvPr>
          <p:cNvSpPr>
            <a:spLocks noGrp="1"/>
          </p:cNvSpPr>
          <p:nvPr>
            <p:ph idx="1"/>
          </p:nvPr>
        </p:nvSpPr>
        <p:spPr>
          <a:xfrm>
            <a:off x="1122941" y="2166576"/>
            <a:ext cx="10126351" cy="3443193"/>
          </a:xfrm>
          <a:prstGeom prst="rect">
            <a:avLst/>
          </a:prstGeom>
          <a:noFill/>
          <a:ln w="12700" cap="rnd">
            <a:solidFill>
              <a:srgbClr val="0082C6"/>
            </a:solidFill>
          </a:ln>
        </p:spPr>
        <p:txBody>
          <a:bodyPr vert="horz" lIns="121920" tIns="60960" rIns="121920" bIns="60960" rtlCol="0" anchor="ctr">
            <a:normAutofit/>
          </a:bodyPr>
          <a:lstStyle/>
          <a:p>
            <a:pPr lvl="0" algn="just"/>
            <a:r>
              <a:rPr lang="it-IT" sz="2000" dirty="0"/>
              <a:t>costituisce causa di esclusione dal concordato preventivo biennale l’adesione, per il primo periodo d’imposta oggetto del concordato, </a:t>
            </a:r>
            <a:r>
              <a:rPr lang="it-IT" sz="2000" b="1" dirty="0"/>
              <a:t>al regime forfetario </a:t>
            </a:r>
            <a:r>
              <a:rPr lang="it-IT" sz="2000" dirty="0"/>
              <a:t>di cui alla L. 190/2014. </a:t>
            </a:r>
          </a:p>
          <a:p>
            <a:pPr lvl="0" algn="just"/>
            <a:endParaRPr lang="it-IT" sz="2000" dirty="0"/>
          </a:p>
          <a:p>
            <a:pPr lvl="0" algn="just"/>
            <a:endParaRPr lang="it-IT" sz="2000" dirty="0"/>
          </a:p>
          <a:p>
            <a:pPr lvl="0" algn="just"/>
            <a:r>
              <a:rPr lang="it-IT" sz="2000" dirty="0"/>
              <a:t>La causa di esclusione in esame riguarda, relativamente al concordato preventivo biennale 2024-2025, i contribuenti che: </a:t>
            </a:r>
          </a:p>
          <a:p>
            <a:pPr lvl="0" algn="just"/>
            <a:r>
              <a:rPr lang="it-IT" sz="2000" dirty="0"/>
              <a:t>• nel 2023 applicano gli ISA; </a:t>
            </a:r>
          </a:p>
          <a:p>
            <a:pPr lvl="0" algn="just"/>
            <a:r>
              <a:rPr lang="it-IT" sz="2000" dirty="0"/>
              <a:t>• nel 2024 applicano il regime forfetario di cui alla L. 190/2014 </a:t>
            </a:r>
            <a:endParaRPr lang="it-IT" sz="2000" dirty="0">
              <a:solidFill>
                <a:srgbClr val="FF0000"/>
              </a:solidFill>
            </a:endParaRPr>
          </a:p>
        </p:txBody>
      </p:sp>
      <p:sp>
        <p:nvSpPr>
          <p:cNvPr id="5" name="Callout con freccia in giù 8">
            <a:extLst>
              <a:ext uri="{FF2B5EF4-FFF2-40B4-BE49-F238E27FC236}">
                <a16:creationId xmlns:a16="http://schemas.microsoft.com/office/drawing/2014/main" id="{B20BCBEC-02C0-794D-010D-DF76B7F55F24}"/>
              </a:ext>
            </a:extLst>
          </p:cNvPr>
          <p:cNvSpPr/>
          <p:nvPr/>
        </p:nvSpPr>
        <p:spPr>
          <a:xfrm>
            <a:off x="1016437" y="866422"/>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rPr>
              <a:t>CAUSA DI ESCLUSIONE</a:t>
            </a:r>
          </a:p>
        </p:txBody>
      </p:sp>
    </p:spTree>
    <p:extLst>
      <p:ext uri="{BB962C8B-B14F-4D97-AF65-F5344CB8AC3E}">
        <p14:creationId xmlns:p14="http://schemas.microsoft.com/office/powerpoint/2010/main" val="690881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9EAEEBA3-D4BD-F77E-A4E5-5099737BDD2F}"/>
              </a:ext>
            </a:extLst>
          </p:cNvPr>
          <p:cNvSpPr>
            <a:spLocks noGrp="1"/>
          </p:cNvSpPr>
          <p:nvPr>
            <p:ph idx="1"/>
          </p:nvPr>
        </p:nvSpPr>
        <p:spPr>
          <a:xfrm>
            <a:off x="1122941" y="2006028"/>
            <a:ext cx="10126351" cy="3787513"/>
          </a:xfrm>
          <a:prstGeom prst="rect">
            <a:avLst/>
          </a:prstGeom>
          <a:noFill/>
          <a:ln w="12700" cap="rnd">
            <a:solidFill>
              <a:srgbClr val="0082C6"/>
            </a:solidFill>
          </a:ln>
        </p:spPr>
        <p:txBody>
          <a:bodyPr vert="horz" lIns="121920" tIns="60960" rIns="121920" bIns="60960" rtlCol="0" anchor="ctr">
            <a:normAutofit/>
          </a:bodyPr>
          <a:lstStyle/>
          <a:p>
            <a:pPr lvl="0" algn="just"/>
            <a:r>
              <a:rPr lang="it-IT" sz="2000" dirty="0">
                <a:latin typeface="+mj-lt"/>
              </a:rPr>
              <a:t>È escluso il concordato preventivo biennale nei confronti delle società o enti che  nel primo anno, cui si riferisce la proposta di concordato, sono interessate da operazioni di: </a:t>
            </a:r>
          </a:p>
          <a:p>
            <a:pPr lvl="0" algn="just"/>
            <a:r>
              <a:rPr lang="it-IT" sz="2000" dirty="0">
                <a:latin typeface="+mj-lt"/>
              </a:rPr>
              <a:t>• fusione; </a:t>
            </a:r>
          </a:p>
          <a:p>
            <a:pPr lvl="0" algn="just"/>
            <a:r>
              <a:rPr lang="it-IT" sz="2000" dirty="0">
                <a:latin typeface="+mj-lt"/>
              </a:rPr>
              <a:t>• scissione; </a:t>
            </a:r>
          </a:p>
          <a:p>
            <a:pPr lvl="0" algn="just"/>
            <a:r>
              <a:rPr lang="it-IT" sz="2000" dirty="0">
                <a:latin typeface="+mj-lt"/>
              </a:rPr>
              <a:t>• conferimento; </a:t>
            </a:r>
          </a:p>
          <a:p>
            <a:pPr lvl="0" algn="just"/>
            <a:r>
              <a:rPr lang="it-IT" sz="2000" dirty="0">
                <a:latin typeface="+mj-lt"/>
              </a:rPr>
              <a:t>• modifica della compagine sociale (solo per società o associazioni di cui all’art. 5 del TUIR).</a:t>
            </a:r>
          </a:p>
          <a:p>
            <a:pPr lvl="0" algn="just"/>
            <a:endParaRPr lang="it-IT" sz="2000" dirty="0">
              <a:solidFill>
                <a:srgbClr val="FF0000"/>
              </a:solidFill>
              <a:latin typeface="+mj-lt"/>
            </a:endParaRPr>
          </a:p>
          <a:p>
            <a:pPr lvl="0" algn="just"/>
            <a:r>
              <a:rPr lang="it-IT" sz="2000" dirty="0">
                <a:solidFill>
                  <a:srgbClr val="FF0000"/>
                </a:solidFill>
                <a:latin typeface="+mj-lt"/>
              </a:rPr>
              <a:t>La modifica dovrebbe attenere all’ingresso o uscita dei soci, non ad una modifica delle quote di partecipazione tra gli stessi soci</a:t>
            </a:r>
          </a:p>
        </p:txBody>
      </p:sp>
      <p:sp>
        <p:nvSpPr>
          <p:cNvPr id="5" name="Callout con freccia in giù 8">
            <a:extLst>
              <a:ext uri="{FF2B5EF4-FFF2-40B4-BE49-F238E27FC236}">
                <a16:creationId xmlns:a16="http://schemas.microsoft.com/office/drawing/2014/main" id="{60EA2968-D953-58B7-5E16-CF5046FFA32F}"/>
              </a:ext>
            </a:extLst>
          </p:cNvPr>
          <p:cNvSpPr/>
          <p:nvPr/>
        </p:nvSpPr>
        <p:spPr>
          <a:xfrm>
            <a:off x="1016437" y="866422"/>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rPr>
              <a:t>CAUSA DI ESCLUSIONE</a:t>
            </a:r>
          </a:p>
        </p:txBody>
      </p:sp>
    </p:spTree>
    <p:extLst>
      <p:ext uri="{BB962C8B-B14F-4D97-AF65-F5344CB8AC3E}">
        <p14:creationId xmlns:p14="http://schemas.microsoft.com/office/powerpoint/2010/main" val="4090080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6DA702-840D-0B78-8035-38C895AEDAC7}"/>
              </a:ext>
            </a:extLst>
          </p:cNvPr>
          <p:cNvSpPr>
            <a:spLocks noGrp="1"/>
          </p:cNvSpPr>
          <p:nvPr>
            <p:ph type="ctrTitle"/>
          </p:nvPr>
        </p:nvSpPr>
        <p:spPr/>
        <p:txBody>
          <a:bodyPr>
            <a:normAutofit/>
          </a:bodyPr>
          <a:lstStyle/>
          <a:p>
            <a:r>
              <a:rPr lang="it-IT" sz="4000" b="1" dirty="0"/>
              <a:t>SOGGETTI FORFETTARI: CONDIZIONI E CAUSE DI ESCLUSIONE</a:t>
            </a:r>
          </a:p>
        </p:txBody>
      </p:sp>
    </p:spTree>
    <p:extLst>
      <p:ext uri="{BB962C8B-B14F-4D97-AF65-F5344CB8AC3E}">
        <p14:creationId xmlns:p14="http://schemas.microsoft.com/office/powerpoint/2010/main" val="1993146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6DA702-840D-0B78-8035-38C895AEDAC7}"/>
              </a:ext>
            </a:extLst>
          </p:cNvPr>
          <p:cNvSpPr>
            <a:spLocks noGrp="1"/>
          </p:cNvSpPr>
          <p:nvPr>
            <p:ph type="ctrTitle"/>
          </p:nvPr>
        </p:nvSpPr>
        <p:spPr/>
        <p:txBody>
          <a:bodyPr>
            <a:normAutofit/>
          </a:bodyPr>
          <a:lstStyle/>
          <a:p>
            <a:r>
              <a:rPr lang="it-IT" sz="4000" b="1" dirty="0"/>
              <a:t>INTRO</a:t>
            </a:r>
          </a:p>
        </p:txBody>
      </p:sp>
    </p:spTree>
    <p:extLst>
      <p:ext uri="{BB962C8B-B14F-4D97-AF65-F5344CB8AC3E}">
        <p14:creationId xmlns:p14="http://schemas.microsoft.com/office/powerpoint/2010/main" val="9142320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Connettore diritto 8">
            <a:extLst>
              <a:ext uri="{FF2B5EF4-FFF2-40B4-BE49-F238E27FC236}">
                <a16:creationId xmlns:a16="http://schemas.microsoft.com/office/drawing/2014/main" id="{E56467D2-51B3-7246-4DBB-3DFA31A2A497}"/>
              </a:ext>
            </a:extLst>
          </p:cNvPr>
          <p:cNvCxnSpPr/>
          <p:nvPr/>
        </p:nvCxnSpPr>
        <p:spPr>
          <a:xfrm>
            <a:off x="6106597" y="1760899"/>
            <a:ext cx="0" cy="431490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7" name="Gruppo 16">
            <a:extLst>
              <a:ext uri="{FF2B5EF4-FFF2-40B4-BE49-F238E27FC236}">
                <a16:creationId xmlns:a16="http://schemas.microsoft.com/office/drawing/2014/main" id="{9E78DF11-45E2-AAED-5C41-49BBD0B761AC}"/>
              </a:ext>
            </a:extLst>
          </p:cNvPr>
          <p:cNvGrpSpPr/>
          <p:nvPr/>
        </p:nvGrpSpPr>
        <p:grpSpPr>
          <a:xfrm>
            <a:off x="1049569" y="1627781"/>
            <a:ext cx="5205455" cy="1357023"/>
            <a:chOff x="707666" y="1470991"/>
            <a:chExt cx="3904091" cy="1017767"/>
          </a:xfrm>
        </p:grpSpPr>
        <p:sp>
          <p:nvSpPr>
            <p:cNvPr id="14" name="Rettangolo 13">
              <a:extLst>
                <a:ext uri="{FF2B5EF4-FFF2-40B4-BE49-F238E27FC236}">
                  <a16:creationId xmlns:a16="http://schemas.microsoft.com/office/drawing/2014/main" id="{7DC90222-047A-819A-0045-EAE2B09AEF05}"/>
                </a:ext>
              </a:extLst>
            </p:cNvPr>
            <p:cNvSpPr/>
            <p:nvPr/>
          </p:nvSpPr>
          <p:spPr>
            <a:xfrm>
              <a:off x="707666" y="1470991"/>
              <a:ext cx="3124866" cy="1017767"/>
            </a:xfrm>
            <a:prstGeom prst="rect">
              <a:avLst/>
            </a:prstGeom>
            <a:solidFill>
              <a:schemeClr val="bg1"/>
            </a:solidFill>
            <a:ln w="12700">
              <a:solidFill>
                <a:srgbClr val="0082C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2000" b="1" dirty="0">
                  <a:solidFill>
                    <a:schemeClr val="tx1"/>
                  </a:solidFill>
                  <a:latin typeface="+mj-lt"/>
                </a:rPr>
                <a:t>ARTT. 23 E 24</a:t>
              </a:r>
            </a:p>
            <a:p>
              <a:r>
                <a:rPr lang="it-IT" sz="2000" dirty="0">
                  <a:solidFill>
                    <a:schemeClr val="tx1"/>
                  </a:solidFill>
                  <a:latin typeface="+mj-lt"/>
                </a:rPr>
                <a:t>Condizioni di accesso e cause di esclusione</a:t>
              </a:r>
            </a:p>
          </p:txBody>
        </p:sp>
        <p:grpSp>
          <p:nvGrpSpPr>
            <p:cNvPr id="16" name="Gruppo 15">
              <a:extLst>
                <a:ext uri="{FF2B5EF4-FFF2-40B4-BE49-F238E27FC236}">
                  <a16:creationId xmlns:a16="http://schemas.microsoft.com/office/drawing/2014/main" id="{DDB1FF99-0FAB-A851-9540-D88CB6D47CE7}"/>
                </a:ext>
              </a:extLst>
            </p:cNvPr>
            <p:cNvGrpSpPr/>
            <p:nvPr/>
          </p:nvGrpSpPr>
          <p:grpSpPr>
            <a:xfrm>
              <a:off x="3832532" y="1470991"/>
              <a:ext cx="779225" cy="1017767"/>
              <a:chOff x="3832532" y="1470991"/>
              <a:chExt cx="779225" cy="1017767"/>
            </a:xfrm>
          </p:grpSpPr>
          <p:sp>
            <p:nvSpPr>
              <p:cNvPr id="11" name="Rettangolo 10">
                <a:extLst>
                  <a:ext uri="{FF2B5EF4-FFF2-40B4-BE49-F238E27FC236}">
                    <a16:creationId xmlns:a16="http://schemas.microsoft.com/office/drawing/2014/main" id="{DD49261F-29FD-52D3-BE87-B1E708257EB7}"/>
                  </a:ext>
                </a:extLst>
              </p:cNvPr>
              <p:cNvSpPr/>
              <p:nvPr/>
            </p:nvSpPr>
            <p:spPr>
              <a:xfrm rot="16200000">
                <a:off x="4122597" y="1708330"/>
                <a:ext cx="106082" cy="543085"/>
              </a:xfrm>
              <a:prstGeom prst="rect">
                <a:avLst/>
              </a:prstGeom>
              <a:solidFill>
                <a:srgbClr val="0082C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2000" dirty="0">
                  <a:latin typeface="+mj-lt"/>
                </a:endParaRPr>
              </a:p>
            </p:txBody>
          </p:sp>
          <p:sp>
            <p:nvSpPr>
              <p:cNvPr id="12" name="Ovale 11">
                <a:extLst>
                  <a:ext uri="{FF2B5EF4-FFF2-40B4-BE49-F238E27FC236}">
                    <a16:creationId xmlns:a16="http://schemas.microsoft.com/office/drawing/2014/main" id="{C0CB1A35-E244-1849-DE35-C2262282E2E4}"/>
                  </a:ext>
                </a:extLst>
              </p:cNvPr>
              <p:cNvSpPr/>
              <p:nvPr/>
            </p:nvSpPr>
            <p:spPr>
              <a:xfrm>
                <a:off x="4341413" y="1844702"/>
                <a:ext cx="270344" cy="270344"/>
              </a:xfrm>
              <a:prstGeom prst="ellipse">
                <a:avLst/>
              </a:prstGeom>
              <a:solidFill>
                <a:srgbClr val="0082C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2000" dirty="0">
                  <a:latin typeface="+mj-lt"/>
                </a:endParaRPr>
              </a:p>
            </p:txBody>
          </p:sp>
          <p:sp>
            <p:nvSpPr>
              <p:cNvPr id="15" name="Rettangolo 14">
                <a:extLst>
                  <a:ext uri="{FF2B5EF4-FFF2-40B4-BE49-F238E27FC236}">
                    <a16:creationId xmlns:a16="http://schemas.microsoft.com/office/drawing/2014/main" id="{5B435971-0505-C9FE-9237-730A2C15BC43}"/>
                  </a:ext>
                </a:extLst>
              </p:cNvPr>
              <p:cNvSpPr/>
              <p:nvPr/>
            </p:nvSpPr>
            <p:spPr>
              <a:xfrm>
                <a:off x="3832532" y="1470991"/>
                <a:ext cx="247812" cy="1017767"/>
              </a:xfrm>
              <a:prstGeom prst="rect">
                <a:avLst/>
              </a:prstGeom>
              <a:solidFill>
                <a:srgbClr val="0082C6"/>
              </a:solidFill>
              <a:ln w="12700">
                <a:solidFill>
                  <a:srgbClr val="0082C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2000" dirty="0">
                  <a:latin typeface="+mj-lt"/>
                </a:endParaRPr>
              </a:p>
            </p:txBody>
          </p:sp>
        </p:grpSp>
      </p:grpSp>
      <p:grpSp>
        <p:nvGrpSpPr>
          <p:cNvPr id="18" name="Gruppo 17">
            <a:extLst>
              <a:ext uri="{FF2B5EF4-FFF2-40B4-BE49-F238E27FC236}">
                <a16:creationId xmlns:a16="http://schemas.microsoft.com/office/drawing/2014/main" id="{9A533CA2-5F13-D74E-78B3-458701EDAF25}"/>
              </a:ext>
            </a:extLst>
          </p:cNvPr>
          <p:cNvGrpSpPr/>
          <p:nvPr/>
        </p:nvGrpSpPr>
        <p:grpSpPr>
          <a:xfrm>
            <a:off x="1049569" y="3217911"/>
            <a:ext cx="5205455" cy="1357023"/>
            <a:chOff x="707666" y="1470991"/>
            <a:chExt cx="3904091" cy="1017767"/>
          </a:xfrm>
        </p:grpSpPr>
        <p:sp>
          <p:nvSpPr>
            <p:cNvPr id="19" name="Rettangolo 18">
              <a:extLst>
                <a:ext uri="{FF2B5EF4-FFF2-40B4-BE49-F238E27FC236}">
                  <a16:creationId xmlns:a16="http://schemas.microsoft.com/office/drawing/2014/main" id="{2D2AF9E3-C814-1682-6336-59B4239D5A30}"/>
                </a:ext>
              </a:extLst>
            </p:cNvPr>
            <p:cNvSpPr/>
            <p:nvPr/>
          </p:nvSpPr>
          <p:spPr>
            <a:xfrm>
              <a:off x="707666" y="1470991"/>
              <a:ext cx="3124866" cy="1017767"/>
            </a:xfrm>
            <a:prstGeom prst="rect">
              <a:avLst/>
            </a:prstGeom>
            <a:solidFill>
              <a:schemeClr val="bg1"/>
            </a:solidFill>
            <a:ln w="12700">
              <a:solidFill>
                <a:srgbClr val="11B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2000" b="1" dirty="0">
                  <a:solidFill>
                    <a:schemeClr val="tx1"/>
                  </a:solidFill>
                  <a:latin typeface="+mj-lt"/>
                </a:rPr>
                <a:t>ARTT. 28 E 29</a:t>
              </a:r>
            </a:p>
            <a:p>
              <a:r>
                <a:rPr lang="it-IT" sz="2000" dirty="0">
                  <a:solidFill>
                    <a:schemeClr val="tx1"/>
                  </a:solidFill>
                  <a:latin typeface="+mj-lt"/>
                </a:rPr>
                <a:t>Determinazione dei redditi e «normalità» IVA</a:t>
              </a:r>
            </a:p>
          </p:txBody>
        </p:sp>
        <p:grpSp>
          <p:nvGrpSpPr>
            <p:cNvPr id="20" name="Gruppo 19">
              <a:extLst>
                <a:ext uri="{FF2B5EF4-FFF2-40B4-BE49-F238E27FC236}">
                  <a16:creationId xmlns:a16="http://schemas.microsoft.com/office/drawing/2014/main" id="{CCDB7867-D8E2-3720-88D2-342C712380BF}"/>
                </a:ext>
              </a:extLst>
            </p:cNvPr>
            <p:cNvGrpSpPr/>
            <p:nvPr/>
          </p:nvGrpSpPr>
          <p:grpSpPr>
            <a:xfrm>
              <a:off x="3832532" y="1470991"/>
              <a:ext cx="779225" cy="1017767"/>
              <a:chOff x="3832532" y="1470991"/>
              <a:chExt cx="779225" cy="1017767"/>
            </a:xfrm>
          </p:grpSpPr>
          <p:sp>
            <p:nvSpPr>
              <p:cNvPr id="21" name="Rettangolo 20">
                <a:extLst>
                  <a:ext uri="{FF2B5EF4-FFF2-40B4-BE49-F238E27FC236}">
                    <a16:creationId xmlns:a16="http://schemas.microsoft.com/office/drawing/2014/main" id="{53824DFD-EB1F-F630-C84A-025FEA81B461}"/>
                  </a:ext>
                </a:extLst>
              </p:cNvPr>
              <p:cNvSpPr/>
              <p:nvPr/>
            </p:nvSpPr>
            <p:spPr>
              <a:xfrm rot="16200000">
                <a:off x="4122597" y="1708330"/>
                <a:ext cx="106082" cy="543085"/>
              </a:xfrm>
              <a:prstGeom prst="rect">
                <a:avLst/>
              </a:prstGeom>
              <a:solidFill>
                <a:srgbClr val="11B0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2000" dirty="0">
                  <a:latin typeface="+mj-lt"/>
                </a:endParaRPr>
              </a:p>
            </p:txBody>
          </p:sp>
          <p:sp>
            <p:nvSpPr>
              <p:cNvPr id="22" name="Ovale 21">
                <a:extLst>
                  <a:ext uri="{FF2B5EF4-FFF2-40B4-BE49-F238E27FC236}">
                    <a16:creationId xmlns:a16="http://schemas.microsoft.com/office/drawing/2014/main" id="{27EE48BA-9DD5-379A-236E-6CE305A7FC4D}"/>
                  </a:ext>
                </a:extLst>
              </p:cNvPr>
              <p:cNvSpPr/>
              <p:nvPr/>
            </p:nvSpPr>
            <p:spPr>
              <a:xfrm>
                <a:off x="4341413" y="1844702"/>
                <a:ext cx="270344" cy="270344"/>
              </a:xfrm>
              <a:prstGeom prst="ellipse">
                <a:avLst/>
              </a:prstGeom>
              <a:solidFill>
                <a:srgbClr val="11B0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2000" dirty="0">
                  <a:latin typeface="+mj-lt"/>
                </a:endParaRPr>
              </a:p>
            </p:txBody>
          </p:sp>
          <p:sp>
            <p:nvSpPr>
              <p:cNvPr id="23" name="Rettangolo 22">
                <a:extLst>
                  <a:ext uri="{FF2B5EF4-FFF2-40B4-BE49-F238E27FC236}">
                    <a16:creationId xmlns:a16="http://schemas.microsoft.com/office/drawing/2014/main" id="{60EF257F-EE1C-EF82-C9A4-EBE734917BA9}"/>
                  </a:ext>
                </a:extLst>
              </p:cNvPr>
              <p:cNvSpPr/>
              <p:nvPr/>
            </p:nvSpPr>
            <p:spPr>
              <a:xfrm>
                <a:off x="3832532" y="1470991"/>
                <a:ext cx="247812" cy="1017767"/>
              </a:xfrm>
              <a:prstGeom prst="rect">
                <a:avLst/>
              </a:prstGeom>
              <a:solidFill>
                <a:srgbClr val="11B0FF"/>
              </a:solidFill>
              <a:ln w="12700">
                <a:solidFill>
                  <a:srgbClr val="11B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2000" dirty="0">
                  <a:latin typeface="+mj-lt"/>
                </a:endParaRPr>
              </a:p>
            </p:txBody>
          </p:sp>
        </p:grpSp>
      </p:grpSp>
      <p:grpSp>
        <p:nvGrpSpPr>
          <p:cNvPr id="24" name="Gruppo 23">
            <a:extLst>
              <a:ext uri="{FF2B5EF4-FFF2-40B4-BE49-F238E27FC236}">
                <a16:creationId xmlns:a16="http://schemas.microsoft.com/office/drawing/2014/main" id="{02E9D5E5-9695-8200-3BBA-F9B629EBF239}"/>
              </a:ext>
            </a:extLst>
          </p:cNvPr>
          <p:cNvGrpSpPr/>
          <p:nvPr/>
        </p:nvGrpSpPr>
        <p:grpSpPr>
          <a:xfrm flipH="1">
            <a:off x="5940177" y="2429889"/>
            <a:ext cx="5205455" cy="1357023"/>
            <a:chOff x="707666" y="1470991"/>
            <a:chExt cx="3904091" cy="1017767"/>
          </a:xfrm>
        </p:grpSpPr>
        <p:sp>
          <p:nvSpPr>
            <p:cNvPr id="25" name="Rettangolo 24">
              <a:extLst>
                <a:ext uri="{FF2B5EF4-FFF2-40B4-BE49-F238E27FC236}">
                  <a16:creationId xmlns:a16="http://schemas.microsoft.com/office/drawing/2014/main" id="{5263C272-0B41-467A-5284-94ECA1910178}"/>
                </a:ext>
              </a:extLst>
            </p:cNvPr>
            <p:cNvSpPr/>
            <p:nvPr/>
          </p:nvSpPr>
          <p:spPr>
            <a:xfrm>
              <a:off x="707666" y="1470991"/>
              <a:ext cx="3124866" cy="1017767"/>
            </a:xfrm>
            <a:prstGeom prst="rect">
              <a:avLst/>
            </a:prstGeom>
            <a:solidFill>
              <a:schemeClr val="bg1"/>
            </a:solidFill>
            <a:ln w="12700">
              <a:solidFill>
                <a:srgbClr val="65CC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2000" b="1" dirty="0">
                  <a:solidFill>
                    <a:schemeClr val="tx1"/>
                  </a:solidFill>
                  <a:latin typeface="+mj-lt"/>
                </a:rPr>
                <a:t>ARTT. 25, 26 E 27</a:t>
              </a:r>
            </a:p>
            <a:p>
              <a:r>
                <a:rPr lang="it-IT" sz="2000" dirty="0">
                  <a:solidFill>
                    <a:schemeClr val="tx1"/>
                  </a:solidFill>
                  <a:latin typeface="+mj-lt"/>
                </a:rPr>
                <a:t>Effetti, adempimenti e rinnovo</a:t>
              </a:r>
            </a:p>
          </p:txBody>
        </p:sp>
        <p:grpSp>
          <p:nvGrpSpPr>
            <p:cNvPr id="26" name="Gruppo 25">
              <a:extLst>
                <a:ext uri="{FF2B5EF4-FFF2-40B4-BE49-F238E27FC236}">
                  <a16:creationId xmlns:a16="http://schemas.microsoft.com/office/drawing/2014/main" id="{AD9B62D1-DB07-67D0-1C20-237FFDC863F2}"/>
                </a:ext>
              </a:extLst>
            </p:cNvPr>
            <p:cNvGrpSpPr/>
            <p:nvPr/>
          </p:nvGrpSpPr>
          <p:grpSpPr>
            <a:xfrm>
              <a:off x="3832532" y="1470991"/>
              <a:ext cx="779225" cy="1017767"/>
              <a:chOff x="3832532" y="1470991"/>
              <a:chExt cx="779225" cy="1017767"/>
            </a:xfrm>
          </p:grpSpPr>
          <p:sp>
            <p:nvSpPr>
              <p:cNvPr id="27" name="Rettangolo 26">
                <a:extLst>
                  <a:ext uri="{FF2B5EF4-FFF2-40B4-BE49-F238E27FC236}">
                    <a16:creationId xmlns:a16="http://schemas.microsoft.com/office/drawing/2014/main" id="{81F16457-B999-10ED-B60C-106CF41CDA60}"/>
                  </a:ext>
                </a:extLst>
              </p:cNvPr>
              <p:cNvSpPr/>
              <p:nvPr/>
            </p:nvSpPr>
            <p:spPr>
              <a:xfrm rot="16200000">
                <a:off x="4122597" y="1708330"/>
                <a:ext cx="106082" cy="543085"/>
              </a:xfrm>
              <a:prstGeom prst="rect">
                <a:avLst/>
              </a:prstGeom>
              <a:solidFill>
                <a:srgbClr val="65CC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2000" dirty="0">
                  <a:latin typeface="+mj-lt"/>
                </a:endParaRPr>
              </a:p>
            </p:txBody>
          </p:sp>
          <p:sp>
            <p:nvSpPr>
              <p:cNvPr id="28" name="Ovale 27">
                <a:extLst>
                  <a:ext uri="{FF2B5EF4-FFF2-40B4-BE49-F238E27FC236}">
                    <a16:creationId xmlns:a16="http://schemas.microsoft.com/office/drawing/2014/main" id="{721F1BFE-A978-BB4C-AC3B-7809B952C47B}"/>
                  </a:ext>
                </a:extLst>
              </p:cNvPr>
              <p:cNvSpPr/>
              <p:nvPr/>
            </p:nvSpPr>
            <p:spPr>
              <a:xfrm>
                <a:off x="4341413" y="1844702"/>
                <a:ext cx="270344" cy="270344"/>
              </a:xfrm>
              <a:prstGeom prst="ellipse">
                <a:avLst/>
              </a:prstGeom>
              <a:solidFill>
                <a:srgbClr val="65CC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2000" dirty="0">
                  <a:latin typeface="+mj-lt"/>
                </a:endParaRPr>
              </a:p>
            </p:txBody>
          </p:sp>
          <p:sp>
            <p:nvSpPr>
              <p:cNvPr id="29" name="Rettangolo 28">
                <a:extLst>
                  <a:ext uri="{FF2B5EF4-FFF2-40B4-BE49-F238E27FC236}">
                    <a16:creationId xmlns:a16="http://schemas.microsoft.com/office/drawing/2014/main" id="{40559F1E-BD65-1DCA-293B-76CBB770BBE5}"/>
                  </a:ext>
                </a:extLst>
              </p:cNvPr>
              <p:cNvSpPr/>
              <p:nvPr/>
            </p:nvSpPr>
            <p:spPr>
              <a:xfrm>
                <a:off x="3832532" y="1470991"/>
                <a:ext cx="247812" cy="1017767"/>
              </a:xfrm>
              <a:prstGeom prst="rect">
                <a:avLst/>
              </a:prstGeom>
              <a:solidFill>
                <a:srgbClr val="65CCFF"/>
              </a:solidFill>
              <a:ln w="12700">
                <a:solidFill>
                  <a:srgbClr val="65CC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2000" dirty="0">
                  <a:latin typeface="+mj-lt"/>
                </a:endParaRPr>
              </a:p>
            </p:txBody>
          </p:sp>
        </p:grpSp>
      </p:grpSp>
      <p:grpSp>
        <p:nvGrpSpPr>
          <p:cNvPr id="30" name="Gruppo 29">
            <a:extLst>
              <a:ext uri="{FF2B5EF4-FFF2-40B4-BE49-F238E27FC236}">
                <a16:creationId xmlns:a16="http://schemas.microsoft.com/office/drawing/2014/main" id="{94A4F1BE-6BFE-B1C2-8AB8-D18DBD77B237}"/>
              </a:ext>
            </a:extLst>
          </p:cNvPr>
          <p:cNvGrpSpPr/>
          <p:nvPr/>
        </p:nvGrpSpPr>
        <p:grpSpPr>
          <a:xfrm flipH="1">
            <a:off x="5940177" y="4150857"/>
            <a:ext cx="5205455" cy="1357023"/>
            <a:chOff x="707666" y="1470991"/>
            <a:chExt cx="3904091" cy="1017767"/>
          </a:xfrm>
        </p:grpSpPr>
        <p:sp>
          <p:nvSpPr>
            <p:cNvPr id="31" name="Rettangolo 30">
              <a:extLst>
                <a:ext uri="{FF2B5EF4-FFF2-40B4-BE49-F238E27FC236}">
                  <a16:creationId xmlns:a16="http://schemas.microsoft.com/office/drawing/2014/main" id="{78BEDCE7-3DCE-1517-6082-C82476EE9C68}"/>
                </a:ext>
              </a:extLst>
            </p:cNvPr>
            <p:cNvSpPr/>
            <p:nvPr/>
          </p:nvSpPr>
          <p:spPr>
            <a:xfrm>
              <a:off x="707666" y="1470991"/>
              <a:ext cx="3124866" cy="1017767"/>
            </a:xfrm>
            <a:prstGeom prst="rect">
              <a:avLst/>
            </a:prstGeom>
            <a:solidFill>
              <a:schemeClr val="bg1"/>
            </a:solidFill>
            <a:ln w="12700">
              <a:solidFill>
                <a:srgbClr val="C9ED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2000" b="1" dirty="0">
                  <a:solidFill>
                    <a:schemeClr val="tx1"/>
                  </a:solidFill>
                  <a:latin typeface="+mj-lt"/>
                </a:rPr>
                <a:t>ARTT. 30, 31 E 31-</a:t>
              </a:r>
              <a:r>
                <a:rPr lang="it-IT" sz="2000" b="1" i="1" dirty="0">
                  <a:solidFill>
                    <a:schemeClr val="tx1"/>
                  </a:solidFill>
                  <a:latin typeface="+mj-lt"/>
                </a:rPr>
                <a:t>BIS</a:t>
              </a:r>
            </a:p>
            <a:p>
              <a:r>
                <a:rPr lang="it-IT" sz="2000" dirty="0">
                  <a:solidFill>
                    <a:schemeClr val="tx1"/>
                  </a:solidFill>
                  <a:latin typeface="+mj-lt"/>
                </a:rPr>
                <a:t>Basi imponibili, acconti e tassazione sostitutiva</a:t>
              </a:r>
            </a:p>
          </p:txBody>
        </p:sp>
        <p:grpSp>
          <p:nvGrpSpPr>
            <p:cNvPr id="32" name="Gruppo 31">
              <a:extLst>
                <a:ext uri="{FF2B5EF4-FFF2-40B4-BE49-F238E27FC236}">
                  <a16:creationId xmlns:a16="http://schemas.microsoft.com/office/drawing/2014/main" id="{D29102AC-5821-EC73-BEDA-AE9397B125F2}"/>
                </a:ext>
              </a:extLst>
            </p:cNvPr>
            <p:cNvGrpSpPr/>
            <p:nvPr/>
          </p:nvGrpSpPr>
          <p:grpSpPr>
            <a:xfrm>
              <a:off x="3832532" y="1470991"/>
              <a:ext cx="779225" cy="1017767"/>
              <a:chOff x="3832532" y="1470991"/>
              <a:chExt cx="779225" cy="1017767"/>
            </a:xfrm>
          </p:grpSpPr>
          <p:sp>
            <p:nvSpPr>
              <p:cNvPr id="33" name="Rettangolo 32">
                <a:extLst>
                  <a:ext uri="{FF2B5EF4-FFF2-40B4-BE49-F238E27FC236}">
                    <a16:creationId xmlns:a16="http://schemas.microsoft.com/office/drawing/2014/main" id="{35EE00E0-D636-4548-46D0-946D05E19AAD}"/>
                  </a:ext>
                </a:extLst>
              </p:cNvPr>
              <p:cNvSpPr/>
              <p:nvPr/>
            </p:nvSpPr>
            <p:spPr>
              <a:xfrm rot="16200000">
                <a:off x="4122597" y="1708330"/>
                <a:ext cx="106082" cy="543085"/>
              </a:xfrm>
              <a:prstGeom prst="rect">
                <a:avLst/>
              </a:prstGeom>
              <a:solidFill>
                <a:srgbClr val="C9ED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2000" dirty="0">
                  <a:latin typeface="+mj-lt"/>
                </a:endParaRPr>
              </a:p>
            </p:txBody>
          </p:sp>
          <p:sp>
            <p:nvSpPr>
              <p:cNvPr id="34" name="Ovale 33">
                <a:extLst>
                  <a:ext uri="{FF2B5EF4-FFF2-40B4-BE49-F238E27FC236}">
                    <a16:creationId xmlns:a16="http://schemas.microsoft.com/office/drawing/2014/main" id="{C2C54F2B-2320-38B2-D7F0-CED03C86D7B9}"/>
                  </a:ext>
                </a:extLst>
              </p:cNvPr>
              <p:cNvSpPr/>
              <p:nvPr/>
            </p:nvSpPr>
            <p:spPr>
              <a:xfrm>
                <a:off x="4341413" y="1844702"/>
                <a:ext cx="270344" cy="270344"/>
              </a:xfrm>
              <a:prstGeom prst="ellipse">
                <a:avLst/>
              </a:prstGeom>
              <a:solidFill>
                <a:srgbClr val="C9ED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2000" dirty="0">
                  <a:latin typeface="+mj-lt"/>
                </a:endParaRPr>
              </a:p>
            </p:txBody>
          </p:sp>
          <p:sp>
            <p:nvSpPr>
              <p:cNvPr id="35" name="Rettangolo 34">
                <a:extLst>
                  <a:ext uri="{FF2B5EF4-FFF2-40B4-BE49-F238E27FC236}">
                    <a16:creationId xmlns:a16="http://schemas.microsoft.com/office/drawing/2014/main" id="{9A0E1EBA-95E9-BC93-926B-D7A080E32E3B}"/>
                  </a:ext>
                </a:extLst>
              </p:cNvPr>
              <p:cNvSpPr/>
              <p:nvPr/>
            </p:nvSpPr>
            <p:spPr>
              <a:xfrm>
                <a:off x="3832532" y="1470991"/>
                <a:ext cx="247812" cy="1017767"/>
              </a:xfrm>
              <a:prstGeom prst="rect">
                <a:avLst/>
              </a:prstGeom>
              <a:solidFill>
                <a:srgbClr val="C9EDFF"/>
              </a:solidFill>
              <a:ln w="12700">
                <a:solidFill>
                  <a:srgbClr val="C9ED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2000" dirty="0">
                  <a:latin typeface="+mj-lt"/>
                </a:endParaRPr>
              </a:p>
            </p:txBody>
          </p:sp>
        </p:grpSp>
      </p:grpSp>
      <p:grpSp>
        <p:nvGrpSpPr>
          <p:cNvPr id="2" name="Gruppo 1">
            <a:extLst>
              <a:ext uri="{FF2B5EF4-FFF2-40B4-BE49-F238E27FC236}">
                <a16:creationId xmlns:a16="http://schemas.microsoft.com/office/drawing/2014/main" id="{A304FD96-916C-F337-4AC4-E9605A681875}"/>
              </a:ext>
            </a:extLst>
          </p:cNvPr>
          <p:cNvGrpSpPr/>
          <p:nvPr/>
        </p:nvGrpSpPr>
        <p:grpSpPr>
          <a:xfrm>
            <a:off x="1046370" y="4785387"/>
            <a:ext cx="5205455" cy="1357023"/>
            <a:chOff x="707666" y="1470991"/>
            <a:chExt cx="3904091" cy="1017767"/>
          </a:xfrm>
        </p:grpSpPr>
        <p:sp>
          <p:nvSpPr>
            <p:cNvPr id="3" name="Rettangolo 2">
              <a:extLst>
                <a:ext uri="{FF2B5EF4-FFF2-40B4-BE49-F238E27FC236}">
                  <a16:creationId xmlns:a16="http://schemas.microsoft.com/office/drawing/2014/main" id="{97112AF2-C905-A68F-DB0A-B7B2A8F01F4C}"/>
                </a:ext>
              </a:extLst>
            </p:cNvPr>
            <p:cNvSpPr/>
            <p:nvPr/>
          </p:nvSpPr>
          <p:spPr>
            <a:xfrm>
              <a:off x="707666" y="1470991"/>
              <a:ext cx="3124866" cy="1017767"/>
            </a:xfrm>
            <a:prstGeom prst="rect">
              <a:avLst/>
            </a:prstGeom>
            <a:solidFill>
              <a:schemeClr val="bg1"/>
            </a:solidFill>
            <a:ln w="1270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2000" b="1" dirty="0">
                  <a:solidFill>
                    <a:schemeClr val="tx1"/>
                  </a:solidFill>
                  <a:latin typeface="+mj-lt"/>
                </a:rPr>
                <a:t>ARTT. 32 E 33</a:t>
              </a:r>
            </a:p>
            <a:p>
              <a:r>
                <a:rPr lang="it-IT" sz="2000" dirty="0">
                  <a:solidFill>
                    <a:schemeClr val="tx1"/>
                  </a:solidFill>
                  <a:latin typeface="+mj-lt"/>
                </a:rPr>
                <a:t>Cessazione e decadenza</a:t>
              </a:r>
            </a:p>
          </p:txBody>
        </p:sp>
        <p:grpSp>
          <p:nvGrpSpPr>
            <p:cNvPr id="4" name="Gruppo 3">
              <a:extLst>
                <a:ext uri="{FF2B5EF4-FFF2-40B4-BE49-F238E27FC236}">
                  <a16:creationId xmlns:a16="http://schemas.microsoft.com/office/drawing/2014/main" id="{9C6E4355-C9A3-F9C3-D0D8-E3B0348B1322}"/>
                </a:ext>
              </a:extLst>
            </p:cNvPr>
            <p:cNvGrpSpPr/>
            <p:nvPr/>
          </p:nvGrpSpPr>
          <p:grpSpPr>
            <a:xfrm>
              <a:off x="3832532" y="1470991"/>
              <a:ext cx="779225" cy="1017767"/>
              <a:chOff x="3832532" y="1470991"/>
              <a:chExt cx="779225" cy="1017767"/>
            </a:xfrm>
          </p:grpSpPr>
          <p:sp>
            <p:nvSpPr>
              <p:cNvPr id="5" name="Rettangolo 4">
                <a:extLst>
                  <a:ext uri="{FF2B5EF4-FFF2-40B4-BE49-F238E27FC236}">
                    <a16:creationId xmlns:a16="http://schemas.microsoft.com/office/drawing/2014/main" id="{60F024B0-7D66-5978-8DB9-B796D645F7D4}"/>
                  </a:ext>
                </a:extLst>
              </p:cNvPr>
              <p:cNvSpPr/>
              <p:nvPr/>
            </p:nvSpPr>
            <p:spPr>
              <a:xfrm rot="16200000">
                <a:off x="4122597" y="1708330"/>
                <a:ext cx="106082" cy="543085"/>
              </a:xfrm>
              <a:prstGeom prst="rect">
                <a:avLst/>
              </a:prstGeom>
              <a:solidFill>
                <a:schemeClr val="bg1">
                  <a:lumMod val="85000"/>
                </a:schemeClr>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2000" dirty="0">
                  <a:latin typeface="+mj-lt"/>
                </a:endParaRPr>
              </a:p>
            </p:txBody>
          </p:sp>
          <p:sp>
            <p:nvSpPr>
              <p:cNvPr id="6" name="Ovale 5">
                <a:extLst>
                  <a:ext uri="{FF2B5EF4-FFF2-40B4-BE49-F238E27FC236}">
                    <a16:creationId xmlns:a16="http://schemas.microsoft.com/office/drawing/2014/main" id="{46B29D4D-21DB-C828-1CF1-5EE71F587246}"/>
                  </a:ext>
                </a:extLst>
              </p:cNvPr>
              <p:cNvSpPr/>
              <p:nvPr/>
            </p:nvSpPr>
            <p:spPr>
              <a:xfrm>
                <a:off x="4341413" y="1844702"/>
                <a:ext cx="270344" cy="270344"/>
              </a:xfrm>
              <a:prstGeom prst="ellipse">
                <a:avLst/>
              </a:prstGeom>
              <a:solidFill>
                <a:schemeClr val="bg1">
                  <a:lumMod val="85000"/>
                </a:schemeClr>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2000" dirty="0">
                  <a:latin typeface="+mj-lt"/>
                </a:endParaRPr>
              </a:p>
            </p:txBody>
          </p:sp>
          <p:sp>
            <p:nvSpPr>
              <p:cNvPr id="7" name="Rettangolo 6">
                <a:extLst>
                  <a:ext uri="{FF2B5EF4-FFF2-40B4-BE49-F238E27FC236}">
                    <a16:creationId xmlns:a16="http://schemas.microsoft.com/office/drawing/2014/main" id="{53FDBDD4-29FC-57A8-0490-065487874B9A}"/>
                  </a:ext>
                </a:extLst>
              </p:cNvPr>
              <p:cNvSpPr/>
              <p:nvPr/>
            </p:nvSpPr>
            <p:spPr>
              <a:xfrm>
                <a:off x="3832532" y="1470991"/>
                <a:ext cx="247812" cy="1017767"/>
              </a:xfrm>
              <a:prstGeom prst="rect">
                <a:avLst/>
              </a:prstGeom>
              <a:solidFill>
                <a:schemeClr val="bg1">
                  <a:lumMod val="85000"/>
                </a:schemeClr>
              </a:solidFill>
              <a:ln w="1270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2000" dirty="0">
                  <a:latin typeface="+mj-lt"/>
                </a:endParaRPr>
              </a:p>
            </p:txBody>
          </p:sp>
        </p:grpSp>
      </p:grpSp>
      <p:sp>
        <p:nvSpPr>
          <p:cNvPr id="13" name="Callout con freccia in giù 8">
            <a:extLst>
              <a:ext uri="{FF2B5EF4-FFF2-40B4-BE49-F238E27FC236}">
                <a16:creationId xmlns:a16="http://schemas.microsoft.com/office/drawing/2014/main" id="{96D6C34C-9AC9-A6D3-9E4A-6456B20BD3AD}"/>
              </a:ext>
            </a:extLst>
          </p:cNvPr>
          <p:cNvSpPr/>
          <p:nvPr/>
        </p:nvSpPr>
        <p:spPr>
          <a:xfrm>
            <a:off x="1016437" y="393144"/>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rPr>
              <a:t>FORFETTARI</a:t>
            </a:r>
          </a:p>
        </p:txBody>
      </p:sp>
    </p:spTree>
    <p:extLst>
      <p:ext uri="{BB962C8B-B14F-4D97-AF65-F5344CB8AC3E}">
        <p14:creationId xmlns:p14="http://schemas.microsoft.com/office/powerpoint/2010/main" val="3646113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ttangolo con angoli arrotondati 13">
            <a:extLst>
              <a:ext uri="{FF2B5EF4-FFF2-40B4-BE49-F238E27FC236}">
                <a16:creationId xmlns:a16="http://schemas.microsoft.com/office/drawing/2014/main" id="{0300F04C-EA9B-4F4E-708A-9A8D525E03D3}"/>
              </a:ext>
            </a:extLst>
          </p:cNvPr>
          <p:cNvSpPr/>
          <p:nvPr/>
        </p:nvSpPr>
        <p:spPr>
          <a:xfrm>
            <a:off x="881306" y="1817765"/>
            <a:ext cx="5057940" cy="1903113"/>
          </a:xfrm>
          <a:prstGeom prst="roundRect">
            <a:avLst/>
          </a:prstGeom>
          <a:solidFill>
            <a:schemeClr val="bg1"/>
          </a:solidFill>
          <a:ln w="12700">
            <a:solidFill>
              <a:srgbClr val="0082C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133" dirty="0">
                <a:solidFill>
                  <a:schemeClr val="tx1"/>
                </a:solidFill>
                <a:latin typeface="+mj-lt"/>
              </a:rPr>
              <a:t>PRIMA PROPOSTA PER IL SOLO 2024 (ART. 7, CO. 2)</a:t>
            </a:r>
          </a:p>
        </p:txBody>
      </p:sp>
      <p:sp>
        <p:nvSpPr>
          <p:cNvPr id="15" name="Rettangolo con angoli arrotondati 14">
            <a:extLst>
              <a:ext uri="{FF2B5EF4-FFF2-40B4-BE49-F238E27FC236}">
                <a16:creationId xmlns:a16="http://schemas.microsoft.com/office/drawing/2014/main" id="{C7E06CF4-D69B-8C03-8578-9E8E222653D6}"/>
              </a:ext>
            </a:extLst>
          </p:cNvPr>
          <p:cNvSpPr/>
          <p:nvPr/>
        </p:nvSpPr>
        <p:spPr>
          <a:xfrm>
            <a:off x="6252755" y="1817765"/>
            <a:ext cx="5057940" cy="1903113"/>
          </a:xfrm>
          <a:prstGeom prst="roundRect">
            <a:avLst/>
          </a:prstGeom>
          <a:solidFill>
            <a:schemeClr val="bg1"/>
          </a:solidFill>
          <a:ln w="12700">
            <a:solidFill>
              <a:srgbClr val="0082C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133" dirty="0">
                <a:solidFill>
                  <a:schemeClr val="tx1"/>
                </a:solidFill>
                <a:latin typeface="+mj-lt"/>
              </a:rPr>
              <a:t>RISPETTO CONDIZIONE DI ACCESSO DI CUI ALL’ART. 10, CO. 2 (ASSENZA DEBITI TRIBUTARI/CONTRIBUTIVI, CON SOGLIA 5K)</a:t>
            </a:r>
          </a:p>
        </p:txBody>
      </p:sp>
      <p:sp>
        <p:nvSpPr>
          <p:cNvPr id="16" name="Rettangolo con angoli arrotondati 15">
            <a:extLst>
              <a:ext uri="{FF2B5EF4-FFF2-40B4-BE49-F238E27FC236}">
                <a16:creationId xmlns:a16="http://schemas.microsoft.com/office/drawing/2014/main" id="{D6E2B343-00B7-16E9-F14C-45537BE23D34}"/>
              </a:ext>
            </a:extLst>
          </p:cNvPr>
          <p:cNvSpPr/>
          <p:nvPr/>
        </p:nvSpPr>
        <p:spPr>
          <a:xfrm>
            <a:off x="881306" y="4050148"/>
            <a:ext cx="5057940" cy="1903113"/>
          </a:xfrm>
          <a:prstGeom prst="roundRect">
            <a:avLst/>
          </a:prstGeom>
          <a:solidFill>
            <a:schemeClr val="bg1"/>
          </a:solidFill>
          <a:ln w="12700">
            <a:solidFill>
              <a:srgbClr val="0082C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133" dirty="0">
                <a:solidFill>
                  <a:schemeClr val="tx1"/>
                </a:solidFill>
                <a:latin typeface="+mj-lt"/>
              </a:rPr>
              <a:t>SUSSISTENZA CAUSE DI ESCLUSIONE DI CUI ART. 11, LETT. A) E B) (OMESSE DICHIARAZIONI E CONDANNE PER REATI)</a:t>
            </a:r>
          </a:p>
        </p:txBody>
      </p:sp>
      <p:sp>
        <p:nvSpPr>
          <p:cNvPr id="17" name="Rettangolo con angoli arrotondati 16">
            <a:extLst>
              <a:ext uri="{FF2B5EF4-FFF2-40B4-BE49-F238E27FC236}">
                <a16:creationId xmlns:a16="http://schemas.microsoft.com/office/drawing/2014/main" id="{FF037654-7C2B-E928-2630-81D466982F95}"/>
              </a:ext>
            </a:extLst>
          </p:cNvPr>
          <p:cNvSpPr/>
          <p:nvPr/>
        </p:nvSpPr>
        <p:spPr>
          <a:xfrm>
            <a:off x="6252755" y="4050148"/>
            <a:ext cx="5057940" cy="1903113"/>
          </a:xfrm>
          <a:prstGeom prst="roundRect">
            <a:avLst/>
          </a:prstGeom>
          <a:solidFill>
            <a:schemeClr val="bg1"/>
          </a:solidFill>
          <a:ln w="12700">
            <a:solidFill>
              <a:srgbClr val="0082C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133" dirty="0">
                <a:solidFill>
                  <a:schemeClr val="tx1"/>
                </a:solidFill>
                <a:latin typeface="+mj-lt"/>
              </a:rPr>
              <a:t>NON AMMESSO CHI HA AVVIATO L’ATTIVITÀ NELL’ANNO PRECEDENTE</a:t>
            </a:r>
          </a:p>
          <a:p>
            <a:pPr algn="ctr"/>
            <a:r>
              <a:rPr lang="it-IT" sz="2133" dirty="0">
                <a:solidFill>
                  <a:schemeClr val="tx1"/>
                </a:solidFill>
                <a:latin typeface="+mj-lt"/>
              </a:rPr>
              <a:t>DM 15/7/24: NO PROPOSTA PER CHI HA SUPERATO LIMITE RICAVI </a:t>
            </a:r>
          </a:p>
        </p:txBody>
      </p:sp>
      <p:sp>
        <p:nvSpPr>
          <p:cNvPr id="5" name="Callout con freccia in giù 8">
            <a:extLst>
              <a:ext uri="{FF2B5EF4-FFF2-40B4-BE49-F238E27FC236}">
                <a16:creationId xmlns:a16="http://schemas.microsoft.com/office/drawing/2014/main" id="{07CFDCEF-8B82-32B1-CF1D-1F482D3D0E2F}"/>
              </a:ext>
            </a:extLst>
          </p:cNvPr>
          <p:cNvSpPr/>
          <p:nvPr/>
        </p:nvSpPr>
        <p:spPr>
          <a:xfrm>
            <a:off x="1016437" y="535049"/>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rPr>
              <a:t>FORFETTARI</a:t>
            </a:r>
          </a:p>
        </p:txBody>
      </p:sp>
    </p:spTree>
    <p:extLst>
      <p:ext uri="{BB962C8B-B14F-4D97-AF65-F5344CB8AC3E}">
        <p14:creationId xmlns:p14="http://schemas.microsoft.com/office/powerpoint/2010/main" val="36241009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2294DA91-76DE-5B48-B0E5-4CD03AA8686E}"/>
              </a:ext>
            </a:extLst>
          </p:cNvPr>
          <p:cNvSpPr/>
          <p:nvPr/>
        </p:nvSpPr>
        <p:spPr>
          <a:xfrm>
            <a:off x="1031114" y="1042906"/>
            <a:ext cx="10141348" cy="599027"/>
          </a:xfrm>
          <a:prstGeom prst="rect">
            <a:avLst/>
          </a:prstGeom>
          <a:solidFill>
            <a:srgbClr val="0070C0"/>
          </a:solidFill>
          <a:ln w="12700">
            <a:solidFill>
              <a:schemeClr val="tx1"/>
            </a:solidFill>
          </a:ln>
        </p:spPr>
        <p:style>
          <a:lnRef idx="2">
            <a:schemeClr val="dk1"/>
          </a:lnRef>
          <a:fillRef idx="1">
            <a:schemeClr val="lt1"/>
          </a:fillRef>
          <a:effectRef idx="0">
            <a:schemeClr val="dk1"/>
          </a:effectRef>
          <a:fontRef idx="minor">
            <a:schemeClr val="dk1"/>
          </a:fontRef>
        </p:style>
        <p:txBody>
          <a:bodyPr anchor="ctr"/>
          <a:lstStyle/>
          <a:p>
            <a:pPr algn="ctr" fontAlgn="base">
              <a:spcBef>
                <a:spcPct val="0"/>
              </a:spcBef>
              <a:spcAft>
                <a:spcPct val="0"/>
              </a:spcAft>
              <a:defRPr/>
            </a:pPr>
            <a:r>
              <a:rPr lang="it-IT" sz="2400" b="1" dirty="0">
                <a:solidFill>
                  <a:schemeClr val="bg1"/>
                </a:solidFill>
              </a:rPr>
              <a:t>IL DILEMMA</a:t>
            </a:r>
          </a:p>
        </p:txBody>
      </p:sp>
      <p:sp>
        <p:nvSpPr>
          <p:cNvPr id="5" name="Rettangolo 4">
            <a:extLst>
              <a:ext uri="{FF2B5EF4-FFF2-40B4-BE49-F238E27FC236}">
                <a16:creationId xmlns:a16="http://schemas.microsoft.com/office/drawing/2014/main" id="{79BAC3A9-5AE4-8126-86D1-B9E4BEB54507}"/>
              </a:ext>
            </a:extLst>
          </p:cNvPr>
          <p:cNvSpPr/>
          <p:nvPr/>
        </p:nvSpPr>
        <p:spPr>
          <a:xfrm>
            <a:off x="1031113" y="2131839"/>
            <a:ext cx="4792507" cy="83580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it-IT" sz="2133" b="1" dirty="0">
                <a:solidFill>
                  <a:schemeClr val="tx1"/>
                </a:solidFill>
              </a:rPr>
              <a:t>USCITA IMMEDIATA NEL 2024</a:t>
            </a:r>
            <a:endParaRPr lang="it-IT" sz="2133" dirty="0">
              <a:solidFill>
                <a:schemeClr val="tx1"/>
              </a:solidFill>
            </a:endParaRPr>
          </a:p>
        </p:txBody>
      </p:sp>
      <p:sp>
        <p:nvSpPr>
          <p:cNvPr id="6" name="Rettangolo 5">
            <a:extLst>
              <a:ext uri="{FF2B5EF4-FFF2-40B4-BE49-F238E27FC236}">
                <a16:creationId xmlns:a16="http://schemas.microsoft.com/office/drawing/2014/main" id="{D0333D34-6187-483B-7E47-7C25C9E6D170}"/>
              </a:ext>
            </a:extLst>
          </p:cNvPr>
          <p:cNvSpPr/>
          <p:nvPr/>
        </p:nvSpPr>
        <p:spPr>
          <a:xfrm>
            <a:off x="6379955" y="3557981"/>
            <a:ext cx="4792507" cy="1749285"/>
          </a:xfrm>
          <a:prstGeom prst="rect">
            <a:avLst/>
          </a:prstGeom>
          <a:noFill/>
          <a:ln w="12700">
            <a:solidFill>
              <a:srgbClr val="0082C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1867" dirty="0">
                <a:solidFill>
                  <a:srgbClr val="000000"/>
                </a:solidFill>
              </a:rPr>
              <a:t>IL CONCORDATO È VALIDO NEL 2024. TASSAZIONE FORFETTARIA</a:t>
            </a:r>
          </a:p>
        </p:txBody>
      </p:sp>
      <p:sp>
        <p:nvSpPr>
          <p:cNvPr id="8" name="Freccia in giù 7">
            <a:extLst>
              <a:ext uri="{FF2B5EF4-FFF2-40B4-BE49-F238E27FC236}">
                <a16:creationId xmlns:a16="http://schemas.microsoft.com/office/drawing/2014/main" id="{4C0F9D1D-2A7D-98A9-DAE3-7B8DD000FA68}"/>
              </a:ext>
            </a:extLst>
          </p:cNvPr>
          <p:cNvSpPr/>
          <p:nvPr/>
        </p:nvSpPr>
        <p:spPr>
          <a:xfrm>
            <a:off x="3209045" y="1753150"/>
            <a:ext cx="413496" cy="273688"/>
          </a:xfrm>
          <a:prstGeom prst="downArrow">
            <a:avLst/>
          </a:prstGeom>
          <a:solidFill>
            <a:schemeClr val="bg1">
              <a:lumMod val="95000"/>
            </a:schemeClr>
          </a:solidFill>
          <a:ln w="12700" cap="flat" cmpd="sng" algn="ctr">
            <a:solidFill>
              <a:srgbClr val="0082C6"/>
            </a:solidFill>
            <a:prstDash val="solid"/>
          </a:ln>
          <a:effectLst/>
        </p:spPr>
        <p:txBody>
          <a:bodyPr anchor="ctr"/>
          <a:lstStyle/>
          <a:p>
            <a:pPr algn="ctr" defTabSz="1219170" eaLnBrk="0" fontAlgn="base" hangingPunct="0">
              <a:spcBef>
                <a:spcPct val="0"/>
              </a:spcBef>
              <a:spcAft>
                <a:spcPct val="0"/>
              </a:spcAft>
              <a:defRPr/>
            </a:pPr>
            <a:endParaRPr lang="it-IT" sz="1351" kern="0" dirty="0">
              <a:solidFill>
                <a:srgbClr val="FFFFFF"/>
              </a:solidFill>
            </a:endParaRPr>
          </a:p>
        </p:txBody>
      </p:sp>
      <p:sp>
        <p:nvSpPr>
          <p:cNvPr id="9" name="Rettangolo 8">
            <a:extLst>
              <a:ext uri="{FF2B5EF4-FFF2-40B4-BE49-F238E27FC236}">
                <a16:creationId xmlns:a16="http://schemas.microsoft.com/office/drawing/2014/main" id="{56FD5356-B464-A484-751E-DA19449496D9}"/>
              </a:ext>
            </a:extLst>
          </p:cNvPr>
          <p:cNvSpPr/>
          <p:nvPr/>
        </p:nvSpPr>
        <p:spPr>
          <a:xfrm>
            <a:off x="6379956" y="2131839"/>
            <a:ext cx="4792507" cy="83580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it-IT" sz="2133" b="1" dirty="0">
                <a:solidFill>
                  <a:schemeClr val="tx1"/>
                </a:solidFill>
              </a:rPr>
              <a:t>USCITA ANNO SUCCESSIVO</a:t>
            </a:r>
            <a:endParaRPr lang="it-IT" sz="2133" dirty="0">
              <a:solidFill>
                <a:schemeClr val="tx1"/>
              </a:solidFill>
            </a:endParaRPr>
          </a:p>
        </p:txBody>
      </p:sp>
      <p:sp>
        <p:nvSpPr>
          <p:cNvPr id="10" name="Freccia in giù 9">
            <a:extLst>
              <a:ext uri="{FF2B5EF4-FFF2-40B4-BE49-F238E27FC236}">
                <a16:creationId xmlns:a16="http://schemas.microsoft.com/office/drawing/2014/main" id="{3DCD2F1D-6661-7EA7-E453-C8FC0FB1A9A6}"/>
              </a:ext>
            </a:extLst>
          </p:cNvPr>
          <p:cNvSpPr/>
          <p:nvPr/>
        </p:nvSpPr>
        <p:spPr>
          <a:xfrm>
            <a:off x="8569460" y="1753150"/>
            <a:ext cx="413496" cy="273688"/>
          </a:xfrm>
          <a:prstGeom prst="downArrow">
            <a:avLst/>
          </a:prstGeom>
          <a:solidFill>
            <a:schemeClr val="bg1">
              <a:lumMod val="95000"/>
            </a:schemeClr>
          </a:solidFill>
          <a:ln w="12700" cap="flat" cmpd="sng" algn="ctr">
            <a:solidFill>
              <a:srgbClr val="0082C6"/>
            </a:solidFill>
            <a:prstDash val="solid"/>
          </a:ln>
          <a:effectLst/>
        </p:spPr>
        <p:txBody>
          <a:bodyPr anchor="ctr"/>
          <a:lstStyle/>
          <a:p>
            <a:pPr algn="ctr" defTabSz="1219170" eaLnBrk="0" fontAlgn="base" hangingPunct="0">
              <a:spcBef>
                <a:spcPct val="0"/>
              </a:spcBef>
              <a:spcAft>
                <a:spcPct val="0"/>
              </a:spcAft>
              <a:defRPr/>
            </a:pPr>
            <a:endParaRPr lang="it-IT" sz="1351" kern="0" dirty="0">
              <a:solidFill>
                <a:srgbClr val="FFFFFF"/>
              </a:solidFill>
            </a:endParaRPr>
          </a:p>
        </p:txBody>
      </p:sp>
      <p:sp>
        <p:nvSpPr>
          <p:cNvPr id="11" name="Freccia in giù 10">
            <a:extLst>
              <a:ext uri="{FF2B5EF4-FFF2-40B4-BE49-F238E27FC236}">
                <a16:creationId xmlns:a16="http://schemas.microsoft.com/office/drawing/2014/main" id="{8AF1BE07-26E9-2DCD-CE31-7932D2D2CB9B}"/>
              </a:ext>
            </a:extLst>
          </p:cNvPr>
          <p:cNvSpPr/>
          <p:nvPr/>
        </p:nvSpPr>
        <p:spPr>
          <a:xfrm>
            <a:off x="8569460" y="3184222"/>
            <a:ext cx="413496" cy="273688"/>
          </a:xfrm>
          <a:prstGeom prst="downArrow">
            <a:avLst/>
          </a:prstGeom>
          <a:noFill/>
          <a:ln w="12700" cap="flat" cmpd="sng" algn="ctr">
            <a:solidFill>
              <a:srgbClr val="0082C6"/>
            </a:solidFill>
            <a:prstDash val="solid"/>
          </a:ln>
          <a:effectLst/>
        </p:spPr>
        <p:txBody>
          <a:bodyPr anchor="ctr"/>
          <a:lstStyle/>
          <a:p>
            <a:pPr algn="ctr" defTabSz="1219170" eaLnBrk="0" fontAlgn="base" hangingPunct="0">
              <a:spcBef>
                <a:spcPct val="0"/>
              </a:spcBef>
              <a:spcAft>
                <a:spcPct val="0"/>
              </a:spcAft>
              <a:defRPr/>
            </a:pPr>
            <a:endParaRPr lang="it-IT" sz="1351" kern="0" dirty="0">
              <a:solidFill>
                <a:srgbClr val="FFFFFF"/>
              </a:solidFill>
            </a:endParaRPr>
          </a:p>
        </p:txBody>
      </p:sp>
      <p:sp>
        <p:nvSpPr>
          <p:cNvPr id="2" name="Rettangolo 1">
            <a:extLst>
              <a:ext uri="{FF2B5EF4-FFF2-40B4-BE49-F238E27FC236}">
                <a16:creationId xmlns:a16="http://schemas.microsoft.com/office/drawing/2014/main" id="{CC3A0AD5-C33E-7D25-51B0-525463B8CD13}"/>
              </a:ext>
            </a:extLst>
          </p:cNvPr>
          <p:cNvSpPr/>
          <p:nvPr/>
        </p:nvSpPr>
        <p:spPr>
          <a:xfrm>
            <a:off x="1019539" y="3557981"/>
            <a:ext cx="4792507" cy="1749285"/>
          </a:xfrm>
          <a:prstGeom prst="rect">
            <a:avLst/>
          </a:prstGeom>
          <a:noFill/>
          <a:ln w="12700">
            <a:solidFill>
              <a:srgbClr val="0082C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1867" dirty="0">
                <a:solidFill>
                  <a:srgbClr val="000000"/>
                </a:solidFill>
              </a:rPr>
              <a:t>IL SUPERAMENTO DELLA SOGLIA DEI 100K NEL 2024 NON DOVREBBE IMPEDIRE IL MANTENIMENTO DEL CONCORDATO. </a:t>
            </a:r>
            <a:r>
              <a:rPr lang="it-IT" sz="1867" dirty="0">
                <a:solidFill>
                  <a:srgbClr val="FF0000"/>
                </a:solidFill>
              </a:rPr>
              <a:t>TASSAZIONE PROGRESSIVA? DIFFERENZA SU REDDITO PRECEDENTE?</a:t>
            </a:r>
          </a:p>
        </p:txBody>
      </p:sp>
      <p:sp>
        <p:nvSpPr>
          <p:cNvPr id="3" name="Freccia in giù 2">
            <a:extLst>
              <a:ext uri="{FF2B5EF4-FFF2-40B4-BE49-F238E27FC236}">
                <a16:creationId xmlns:a16="http://schemas.microsoft.com/office/drawing/2014/main" id="{C27B9258-F32C-2A84-A922-FDC4115E1EA4}"/>
              </a:ext>
            </a:extLst>
          </p:cNvPr>
          <p:cNvSpPr/>
          <p:nvPr/>
        </p:nvSpPr>
        <p:spPr>
          <a:xfrm>
            <a:off x="3220619" y="3183856"/>
            <a:ext cx="413496" cy="273688"/>
          </a:xfrm>
          <a:prstGeom prst="downArrow">
            <a:avLst/>
          </a:prstGeom>
          <a:noFill/>
          <a:ln w="12700" cap="flat" cmpd="sng" algn="ctr">
            <a:solidFill>
              <a:srgbClr val="0082C6"/>
            </a:solidFill>
            <a:prstDash val="solid"/>
          </a:ln>
          <a:effectLst/>
        </p:spPr>
        <p:txBody>
          <a:bodyPr anchor="ctr"/>
          <a:lstStyle/>
          <a:p>
            <a:pPr algn="ctr" defTabSz="1219170" eaLnBrk="0" fontAlgn="base" hangingPunct="0">
              <a:spcBef>
                <a:spcPct val="0"/>
              </a:spcBef>
              <a:spcAft>
                <a:spcPct val="0"/>
              </a:spcAft>
              <a:defRPr/>
            </a:pPr>
            <a:endParaRPr lang="it-IT" sz="1351" kern="0" dirty="0">
              <a:solidFill>
                <a:srgbClr val="FFFFFF"/>
              </a:solidFill>
            </a:endParaRPr>
          </a:p>
        </p:txBody>
      </p:sp>
    </p:spTree>
    <p:extLst>
      <p:ext uri="{BB962C8B-B14F-4D97-AF65-F5344CB8AC3E}">
        <p14:creationId xmlns:p14="http://schemas.microsoft.com/office/powerpoint/2010/main" val="11145660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6DA702-840D-0B78-8035-38C895AEDAC7}"/>
              </a:ext>
            </a:extLst>
          </p:cNvPr>
          <p:cNvSpPr>
            <a:spLocks noGrp="1"/>
          </p:cNvSpPr>
          <p:nvPr>
            <p:ph type="ctrTitle"/>
          </p:nvPr>
        </p:nvSpPr>
        <p:spPr/>
        <p:txBody>
          <a:bodyPr>
            <a:normAutofit/>
          </a:bodyPr>
          <a:lstStyle/>
          <a:p>
            <a:r>
              <a:rPr lang="it-IT" sz="4000" b="1" dirty="0"/>
              <a:t>EFFETTI ADESIONE E ADEMPIMENTI</a:t>
            </a:r>
          </a:p>
        </p:txBody>
      </p:sp>
    </p:spTree>
    <p:extLst>
      <p:ext uri="{BB962C8B-B14F-4D97-AF65-F5344CB8AC3E}">
        <p14:creationId xmlns:p14="http://schemas.microsoft.com/office/powerpoint/2010/main" val="18430762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DCA91A1A-F46F-22A8-F595-8DD8F166DC5B}"/>
              </a:ext>
            </a:extLst>
          </p:cNvPr>
          <p:cNvSpPr/>
          <p:nvPr/>
        </p:nvSpPr>
        <p:spPr>
          <a:xfrm>
            <a:off x="997615" y="3815118"/>
            <a:ext cx="10141348" cy="948737"/>
          </a:xfrm>
          <a:prstGeom prst="rect">
            <a:avLst/>
          </a:prstGeom>
          <a:noFill/>
          <a:ln w="12700">
            <a:solidFill>
              <a:srgbClr val="002060"/>
            </a:solidFill>
          </a:ln>
        </p:spPr>
        <p:style>
          <a:lnRef idx="2">
            <a:schemeClr val="dk1"/>
          </a:lnRef>
          <a:fillRef idx="1">
            <a:schemeClr val="lt1"/>
          </a:fillRef>
          <a:effectRef idx="0">
            <a:schemeClr val="dk1"/>
          </a:effectRef>
          <a:fontRef idx="minor">
            <a:schemeClr val="dk1"/>
          </a:fontRef>
        </p:style>
        <p:txBody>
          <a:bodyPr anchor="ctr"/>
          <a:lstStyle/>
          <a:p>
            <a:pPr algn="ctr" fontAlgn="base">
              <a:spcBef>
                <a:spcPct val="0"/>
              </a:spcBef>
              <a:spcAft>
                <a:spcPct val="0"/>
              </a:spcAft>
              <a:defRPr/>
            </a:pPr>
            <a:r>
              <a:rPr lang="it-IT" sz="2133" dirty="0">
                <a:solidFill>
                  <a:srgbClr val="000000"/>
                </a:solidFill>
                <a:latin typeface="+mj-lt"/>
              </a:rPr>
              <a:t>EVENTUALI MAGGIORI O MINORI REDDITI DI QUELLI PROPOSTI NON RILEVANO</a:t>
            </a:r>
            <a:endParaRPr lang="it-IT" sz="2133" dirty="0">
              <a:solidFill>
                <a:srgbClr val="FF0000"/>
              </a:solidFill>
              <a:latin typeface="+mj-lt"/>
            </a:endParaRPr>
          </a:p>
        </p:txBody>
      </p:sp>
      <p:sp>
        <p:nvSpPr>
          <p:cNvPr id="5" name="Rettangolo 4">
            <a:extLst>
              <a:ext uri="{FF2B5EF4-FFF2-40B4-BE49-F238E27FC236}">
                <a16:creationId xmlns:a16="http://schemas.microsoft.com/office/drawing/2014/main" id="{E69ED44D-CB22-8A6E-F413-F9387434C554}"/>
              </a:ext>
            </a:extLst>
          </p:cNvPr>
          <p:cNvSpPr/>
          <p:nvPr/>
        </p:nvSpPr>
        <p:spPr>
          <a:xfrm>
            <a:off x="997615" y="2747414"/>
            <a:ext cx="10141348" cy="948737"/>
          </a:xfrm>
          <a:prstGeom prst="rect">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133" dirty="0">
                <a:solidFill>
                  <a:srgbClr val="000000"/>
                </a:solidFill>
                <a:latin typeface="+mj-lt"/>
              </a:rPr>
              <a:t>ACCETTAZIONE DELLA PROPOSTA PER IL BIENNIO (PER FORFETTARI SOLO 2024)</a:t>
            </a:r>
          </a:p>
        </p:txBody>
      </p:sp>
      <p:sp>
        <p:nvSpPr>
          <p:cNvPr id="6" name="Rettangolo 5">
            <a:extLst>
              <a:ext uri="{FF2B5EF4-FFF2-40B4-BE49-F238E27FC236}">
                <a16:creationId xmlns:a16="http://schemas.microsoft.com/office/drawing/2014/main" id="{D662E203-5C70-7D28-37AC-900BD45DA14F}"/>
              </a:ext>
            </a:extLst>
          </p:cNvPr>
          <p:cNvSpPr/>
          <p:nvPr/>
        </p:nvSpPr>
        <p:spPr>
          <a:xfrm>
            <a:off x="997615" y="4882822"/>
            <a:ext cx="10141348" cy="948737"/>
          </a:xfrm>
          <a:prstGeom prst="rect">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133" dirty="0">
                <a:solidFill>
                  <a:srgbClr val="000000"/>
                </a:solidFill>
                <a:latin typeface="+mj-lt"/>
              </a:rPr>
              <a:t>RIMANE INVARIATA LA BASE IMPONIBILE</a:t>
            </a:r>
          </a:p>
        </p:txBody>
      </p:sp>
      <p:sp>
        <p:nvSpPr>
          <p:cNvPr id="7" name="Callout con freccia in giù 8">
            <a:extLst>
              <a:ext uri="{FF2B5EF4-FFF2-40B4-BE49-F238E27FC236}">
                <a16:creationId xmlns:a16="http://schemas.microsoft.com/office/drawing/2014/main" id="{F9EF7468-6363-8AAE-D76F-8455E10DB04C}"/>
              </a:ext>
            </a:extLst>
          </p:cNvPr>
          <p:cNvSpPr/>
          <p:nvPr/>
        </p:nvSpPr>
        <p:spPr>
          <a:xfrm>
            <a:off x="997615" y="1273564"/>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EFFETTI DELL’ACCETTAZIONE</a:t>
            </a:r>
          </a:p>
        </p:txBody>
      </p:sp>
    </p:spTree>
    <p:extLst>
      <p:ext uri="{BB962C8B-B14F-4D97-AF65-F5344CB8AC3E}">
        <p14:creationId xmlns:p14="http://schemas.microsoft.com/office/powerpoint/2010/main" val="31741682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918E593D-2523-8A9E-B6F3-4ED606106403}"/>
              </a:ext>
            </a:extLst>
          </p:cNvPr>
          <p:cNvSpPr>
            <a:spLocks noGrp="1"/>
          </p:cNvSpPr>
          <p:nvPr>
            <p:ph idx="1"/>
          </p:nvPr>
        </p:nvSpPr>
        <p:spPr>
          <a:xfrm>
            <a:off x="952132" y="2036624"/>
            <a:ext cx="10287731" cy="3755488"/>
          </a:xfrm>
          <a:ln>
            <a:solidFill>
              <a:schemeClr val="accent1"/>
            </a:solidFill>
          </a:ln>
        </p:spPr>
        <p:txBody>
          <a:bodyPr anchor="ctr">
            <a:noAutofit/>
          </a:bodyPr>
          <a:lstStyle/>
          <a:p>
            <a:pPr algn="just"/>
            <a:r>
              <a:rPr lang="it-IT" sz="2133" b="1" dirty="0"/>
              <a:t>IL CONCORDATO NON PRODUCE EFFETTI AI FINI IVA</a:t>
            </a:r>
          </a:p>
          <a:p>
            <a:pPr algn="just"/>
            <a:endParaRPr lang="it-IT" sz="2133" dirty="0"/>
          </a:p>
          <a:p>
            <a:pPr algn="just"/>
            <a:r>
              <a:rPr lang="it-IT" sz="2133" dirty="0"/>
              <a:t>NEI PERIODI OGGETTO DI CONCORDATO </a:t>
            </a:r>
            <a:r>
              <a:rPr lang="it-IT" sz="2133" b="1" dirty="0"/>
              <a:t>RESTANO IN VIGORE TUTTI GLI ADEMPIMENTI FISCALI ORDINARI</a:t>
            </a:r>
            <a:r>
              <a:rPr lang="it-IT" sz="2133" dirty="0"/>
              <a:t> FRA I QUALI:</a:t>
            </a:r>
          </a:p>
          <a:p>
            <a:pPr algn="just"/>
            <a:endParaRPr lang="it-IT" sz="2133" dirty="0"/>
          </a:p>
          <a:p>
            <a:pPr algn="just"/>
            <a:r>
              <a:rPr lang="it-IT" sz="2133" dirty="0"/>
              <a:t>1- OBBLIGHI CONTABILI E DICHIARATIVI;</a:t>
            </a:r>
          </a:p>
          <a:p>
            <a:pPr algn="just"/>
            <a:r>
              <a:rPr lang="it-IT" sz="2133" dirty="0"/>
              <a:t>2- COMUNICAZIONE DATI CONTABILI E STRUTTURALI ISA</a:t>
            </a:r>
          </a:p>
        </p:txBody>
      </p:sp>
      <p:sp>
        <p:nvSpPr>
          <p:cNvPr id="6" name="Callout con freccia in giù 8">
            <a:extLst>
              <a:ext uri="{FF2B5EF4-FFF2-40B4-BE49-F238E27FC236}">
                <a16:creationId xmlns:a16="http://schemas.microsoft.com/office/drawing/2014/main" id="{A9C3D9A8-5898-B814-4AAE-7FE132A04190}"/>
              </a:ext>
            </a:extLst>
          </p:cNvPr>
          <p:cNvSpPr/>
          <p:nvPr/>
        </p:nvSpPr>
        <p:spPr>
          <a:xfrm>
            <a:off x="952132" y="663964"/>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GLI ADEMPIMENTI PER I SOGGETTI ISA</a:t>
            </a:r>
          </a:p>
        </p:txBody>
      </p:sp>
    </p:spTree>
    <p:extLst>
      <p:ext uri="{BB962C8B-B14F-4D97-AF65-F5344CB8AC3E}">
        <p14:creationId xmlns:p14="http://schemas.microsoft.com/office/powerpoint/2010/main" val="7474888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ttangolo con angoli arrotondati 13">
            <a:extLst>
              <a:ext uri="{FF2B5EF4-FFF2-40B4-BE49-F238E27FC236}">
                <a16:creationId xmlns:a16="http://schemas.microsoft.com/office/drawing/2014/main" id="{0300F04C-EA9B-4F4E-708A-9A8D525E03D3}"/>
              </a:ext>
            </a:extLst>
          </p:cNvPr>
          <p:cNvSpPr/>
          <p:nvPr/>
        </p:nvSpPr>
        <p:spPr>
          <a:xfrm>
            <a:off x="881306" y="1817765"/>
            <a:ext cx="5057940" cy="1903113"/>
          </a:xfrm>
          <a:prstGeom prst="roundRect">
            <a:avLst/>
          </a:prstGeom>
          <a:solidFill>
            <a:schemeClr val="bg1"/>
          </a:solidFill>
          <a:ln w="12700">
            <a:solidFill>
              <a:srgbClr val="0082C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133" dirty="0">
                <a:solidFill>
                  <a:schemeClr val="tx1"/>
                </a:solidFill>
              </a:rPr>
              <a:t>ESATTA COMPILAZIONE MODELLO IN OGNI SUA PARTE</a:t>
            </a:r>
          </a:p>
          <a:p>
            <a:pPr algn="ctr"/>
            <a:r>
              <a:rPr lang="it-IT" sz="2133" dirty="0">
                <a:solidFill>
                  <a:schemeClr val="tx1"/>
                </a:solidFill>
              </a:rPr>
              <a:t>(</a:t>
            </a:r>
            <a:r>
              <a:rPr lang="it-IT" sz="2133" i="1" dirty="0">
                <a:solidFill>
                  <a:schemeClr val="tx1"/>
                </a:solidFill>
              </a:rPr>
              <a:t>occhio ai </a:t>
            </a:r>
            <a:r>
              <a:rPr lang="it-IT" sz="2133" dirty="0">
                <a:solidFill>
                  <a:schemeClr val="tx1"/>
                </a:solidFill>
              </a:rPr>
              <a:t>dati strutturali)</a:t>
            </a:r>
          </a:p>
        </p:txBody>
      </p:sp>
      <p:sp>
        <p:nvSpPr>
          <p:cNvPr id="15" name="Rettangolo con angoli arrotondati 14">
            <a:extLst>
              <a:ext uri="{FF2B5EF4-FFF2-40B4-BE49-F238E27FC236}">
                <a16:creationId xmlns:a16="http://schemas.microsoft.com/office/drawing/2014/main" id="{C7E06CF4-D69B-8C03-8578-9E8E222653D6}"/>
              </a:ext>
            </a:extLst>
          </p:cNvPr>
          <p:cNvSpPr/>
          <p:nvPr/>
        </p:nvSpPr>
        <p:spPr>
          <a:xfrm>
            <a:off x="6252755" y="1817765"/>
            <a:ext cx="5057940" cy="1903113"/>
          </a:xfrm>
          <a:prstGeom prst="roundRect">
            <a:avLst/>
          </a:prstGeom>
          <a:solidFill>
            <a:schemeClr val="bg1"/>
          </a:solidFill>
          <a:ln w="12700">
            <a:solidFill>
              <a:srgbClr val="0082C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133" dirty="0">
                <a:solidFill>
                  <a:schemeClr val="tx1"/>
                </a:solidFill>
              </a:rPr>
              <a:t>ATTENTA VERIFICA PUNTEGGIO OTTENUTO CHE INFLUENZA LA PROPOSTA</a:t>
            </a:r>
          </a:p>
        </p:txBody>
      </p:sp>
      <p:sp>
        <p:nvSpPr>
          <p:cNvPr id="16" name="Rettangolo con angoli arrotondati 15">
            <a:extLst>
              <a:ext uri="{FF2B5EF4-FFF2-40B4-BE49-F238E27FC236}">
                <a16:creationId xmlns:a16="http://schemas.microsoft.com/office/drawing/2014/main" id="{D6E2B343-00B7-16E9-F14C-45537BE23D34}"/>
              </a:ext>
            </a:extLst>
          </p:cNvPr>
          <p:cNvSpPr/>
          <p:nvPr/>
        </p:nvSpPr>
        <p:spPr>
          <a:xfrm>
            <a:off x="881306" y="4050148"/>
            <a:ext cx="5057940" cy="1903113"/>
          </a:xfrm>
          <a:prstGeom prst="roundRect">
            <a:avLst/>
          </a:prstGeom>
          <a:solidFill>
            <a:schemeClr val="bg1"/>
          </a:solidFill>
          <a:ln w="12700">
            <a:solidFill>
              <a:srgbClr val="0082C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133" dirty="0">
                <a:solidFill>
                  <a:schemeClr val="tx1"/>
                </a:solidFill>
              </a:rPr>
              <a:t>PUNTUALE VERIFICA </a:t>
            </a:r>
            <a:r>
              <a:rPr lang="it-IT" sz="2133" b="1" dirty="0">
                <a:solidFill>
                  <a:schemeClr val="tx1"/>
                </a:solidFill>
              </a:rPr>
              <a:t>INDICATORI DI ANOMALIA </a:t>
            </a:r>
            <a:r>
              <a:rPr lang="it-IT" sz="2133" dirty="0">
                <a:solidFill>
                  <a:schemeClr val="tx1"/>
                </a:solidFill>
              </a:rPr>
              <a:t>SE PRESENTI</a:t>
            </a:r>
          </a:p>
        </p:txBody>
      </p:sp>
      <p:sp>
        <p:nvSpPr>
          <p:cNvPr id="17" name="Rettangolo con angoli arrotondati 16">
            <a:extLst>
              <a:ext uri="{FF2B5EF4-FFF2-40B4-BE49-F238E27FC236}">
                <a16:creationId xmlns:a16="http://schemas.microsoft.com/office/drawing/2014/main" id="{FF037654-7C2B-E928-2630-81D466982F95}"/>
              </a:ext>
            </a:extLst>
          </p:cNvPr>
          <p:cNvSpPr/>
          <p:nvPr/>
        </p:nvSpPr>
        <p:spPr>
          <a:xfrm>
            <a:off x="6252755" y="4050148"/>
            <a:ext cx="5057940" cy="1903113"/>
          </a:xfrm>
          <a:prstGeom prst="roundRect">
            <a:avLst/>
          </a:prstGeom>
          <a:solidFill>
            <a:schemeClr val="bg1"/>
          </a:solidFill>
          <a:ln w="12700">
            <a:solidFill>
              <a:srgbClr val="0082C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133" dirty="0">
                <a:solidFill>
                  <a:schemeClr val="tx1"/>
                </a:solidFill>
              </a:rPr>
              <a:t>CAUSA DECADENZA ISA NON ESATTI O INCOMPLETI MINOR REDDITO O VALORE PRODUZIONE &gt; 30%</a:t>
            </a:r>
          </a:p>
          <a:p>
            <a:pPr algn="ctr"/>
            <a:r>
              <a:rPr lang="it-IT" sz="2133" dirty="0">
                <a:solidFill>
                  <a:schemeClr val="tx1"/>
                </a:solidFill>
              </a:rPr>
              <a:t>(art. 22, co. 2 lett. b) </a:t>
            </a:r>
          </a:p>
        </p:txBody>
      </p:sp>
      <p:sp>
        <p:nvSpPr>
          <p:cNvPr id="5" name="Callout con freccia in giù 8">
            <a:extLst>
              <a:ext uri="{FF2B5EF4-FFF2-40B4-BE49-F238E27FC236}">
                <a16:creationId xmlns:a16="http://schemas.microsoft.com/office/drawing/2014/main" id="{E222DF21-2FEF-85C3-EC41-35FFBE623550}"/>
              </a:ext>
            </a:extLst>
          </p:cNvPr>
          <p:cNvSpPr/>
          <p:nvPr/>
        </p:nvSpPr>
        <p:spPr>
          <a:xfrm>
            <a:off x="1016438" y="699684"/>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GESTIONE ISA</a:t>
            </a:r>
          </a:p>
        </p:txBody>
      </p:sp>
    </p:spTree>
    <p:extLst>
      <p:ext uri="{BB962C8B-B14F-4D97-AF65-F5344CB8AC3E}">
        <p14:creationId xmlns:p14="http://schemas.microsoft.com/office/powerpoint/2010/main" val="2114782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D0B6F807-A55C-4E14-D062-D098EC633E56}"/>
              </a:ext>
            </a:extLst>
          </p:cNvPr>
          <p:cNvSpPr>
            <a:spLocks noGrp="1"/>
          </p:cNvSpPr>
          <p:nvPr>
            <p:ph idx="1"/>
          </p:nvPr>
        </p:nvSpPr>
        <p:spPr>
          <a:xfrm>
            <a:off x="952132" y="2333018"/>
            <a:ext cx="10287731" cy="3103709"/>
          </a:xfrm>
          <a:ln>
            <a:solidFill>
              <a:srgbClr val="0082C6"/>
            </a:solidFill>
          </a:ln>
        </p:spPr>
        <p:txBody>
          <a:bodyPr anchor="ctr">
            <a:normAutofit/>
          </a:bodyPr>
          <a:lstStyle/>
          <a:p>
            <a:r>
              <a:rPr lang="it-IT" sz="2133" b="1" dirty="0"/>
              <a:t>ARTICOLO 26:</a:t>
            </a:r>
          </a:p>
          <a:p>
            <a:endParaRPr lang="it-IT" sz="2133" dirty="0"/>
          </a:p>
          <a:p>
            <a:pPr algn="just"/>
            <a:r>
              <a:rPr lang="it-IT" sz="2133" dirty="0"/>
              <a:t>1. Nei periodi d'imposta oggetto di concordato, i contribuenti sono tenuti agli obblighi previsti per i soggetti che aderiscono al regime forfetario di cui all' articolo 1, commi da 54 a 89, della legge n. 190/ 2014.</a:t>
            </a:r>
          </a:p>
          <a:p>
            <a:endParaRPr lang="it-IT" sz="2133" dirty="0"/>
          </a:p>
          <a:p>
            <a:r>
              <a:rPr lang="it-IT" sz="2133" i="1" dirty="0"/>
              <a:t>PS: FATTURA ELETTRONICA COMPRESA</a:t>
            </a:r>
          </a:p>
        </p:txBody>
      </p:sp>
      <p:sp>
        <p:nvSpPr>
          <p:cNvPr id="6" name="Callout con freccia in giù 8">
            <a:extLst>
              <a:ext uri="{FF2B5EF4-FFF2-40B4-BE49-F238E27FC236}">
                <a16:creationId xmlns:a16="http://schemas.microsoft.com/office/drawing/2014/main" id="{2367960E-368A-4B8D-2A09-AB0283FFE714}"/>
              </a:ext>
            </a:extLst>
          </p:cNvPr>
          <p:cNvSpPr/>
          <p:nvPr/>
        </p:nvSpPr>
        <p:spPr>
          <a:xfrm>
            <a:off x="952132" y="862232"/>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ADEMPIMENTI FORFETTARI</a:t>
            </a:r>
          </a:p>
        </p:txBody>
      </p:sp>
    </p:spTree>
    <p:extLst>
      <p:ext uri="{BB962C8B-B14F-4D97-AF65-F5344CB8AC3E}">
        <p14:creationId xmlns:p14="http://schemas.microsoft.com/office/powerpoint/2010/main" val="38188508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6DA702-840D-0B78-8035-38C895AEDAC7}"/>
              </a:ext>
            </a:extLst>
          </p:cNvPr>
          <p:cNvSpPr>
            <a:spLocks noGrp="1"/>
          </p:cNvSpPr>
          <p:nvPr>
            <p:ph type="ctrTitle"/>
          </p:nvPr>
        </p:nvSpPr>
        <p:spPr/>
        <p:txBody>
          <a:bodyPr>
            <a:normAutofit/>
          </a:bodyPr>
          <a:lstStyle/>
          <a:p>
            <a:r>
              <a:rPr lang="it-IT" sz="4000" b="1" dirty="0"/>
              <a:t>DETERMINAZIONE REDDITO</a:t>
            </a:r>
          </a:p>
        </p:txBody>
      </p:sp>
    </p:spTree>
    <p:extLst>
      <p:ext uri="{BB962C8B-B14F-4D97-AF65-F5344CB8AC3E}">
        <p14:creationId xmlns:p14="http://schemas.microsoft.com/office/powerpoint/2010/main" val="9757312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93567A3-29BC-81EE-2E7E-82FDB3D9931A}"/>
              </a:ext>
            </a:extLst>
          </p:cNvPr>
          <p:cNvSpPr>
            <a:spLocks noGrp="1"/>
          </p:cNvSpPr>
          <p:nvPr>
            <p:ph idx="1"/>
          </p:nvPr>
        </p:nvSpPr>
        <p:spPr>
          <a:xfrm>
            <a:off x="743607" y="2490951"/>
            <a:ext cx="10515600" cy="3247697"/>
          </a:xfrm>
          <a:ln w="12700">
            <a:solidFill>
              <a:srgbClr val="0082C6"/>
            </a:solidFill>
          </a:ln>
        </p:spPr>
        <p:txBody>
          <a:bodyPr anchor="ctr">
            <a:noAutofit/>
          </a:bodyPr>
          <a:lstStyle/>
          <a:p>
            <a:pPr algn="just"/>
            <a:r>
              <a:rPr lang="it-IT" sz="2000" dirty="0">
                <a:latin typeface="+mj-lt"/>
              </a:rPr>
              <a:t>La proposta di concordato è elaborata dall'Agenzia delle entrate, </a:t>
            </a:r>
            <a:r>
              <a:rPr lang="it-IT" sz="2000" b="1" dirty="0">
                <a:latin typeface="+mj-lt"/>
              </a:rPr>
              <a:t>in coerenza con i dati dichiarati dal contribuente e comunque nel rispetto della sua capacità contributiva</a:t>
            </a:r>
            <a:r>
              <a:rPr lang="it-IT" sz="2000" dirty="0">
                <a:latin typeface="+mj-lt"/>
              </a:rPr>
              <a:t>, sulla base di una metodologia che valorizza, anche attraverso processi decisionali completamente automatizzati … </a:t>
            </a:r>
            <a:r>
              <a:rPr lang="it-IT" sz="2000" b="1" dirty="0">
                <a:latin typeface="+mj-lt"/>
              </a:rPr>
              <a:t>le informazioni già nella disponibilità dell'Amministrazione finanziaria</a:t>
            </a:r>
            <a:r>
              <a:rPr lang="it-IT" sz="2000" dirty="0">
                <a:latin typeface="+mj-lt"/>
              </a:rPr>
              <a:t>, limitando l'introduzione di nuovi oneri dichiarativi. La predetta metodologia, predisposta per i contribuenti …. con riferimento a specifiche attività economiche </a:t>
            </a:r>
            <a:r>
              <a:rPr lang="it-IT" sz="2000" b="1" dirty="0">
                <a:latin typeface="+mj-lt"/>
              </a:rPr>
              <a:t>tiene conto degli andamenti economici e dei mercati, delle redditività individuali e settoriali desumibili dagli indici sintetici di affidabilità fiscale …. e delle risultanze della loro applicazione</a:t>
            </a:r>
            <a:r>
              <a:rPr lang="it-IT" sz="2000" dirty="0">
                <a:latin typeface="+mj-lt"/>
              </a:rPr>
              <a:t>, nonché degli specifici limiti imposti dalla normativa in materia di tutela dei dati personali</a:t>
            </a:r>
          </a:p>
        </p:txBody>
      </p:sp>
      <p:sp>
        <p:nvSpPr>
          <p:cNvPr id="6" name="Callout con freccia in giù 8">
            <a:extLst>
              <a:ext uri="{FF2B5EF4-FFF2-40B4-BE49-F238E27FC236}">
                <a16:creationId xmlns:a16="http://schemas.microsoft.com/office/drawing/2014/main" id="{E86132FD-DDEB-FD9C-53F5-8B2388DEAD01}"/>
              </a:ext>
            </a:extLst>
          </p:cNvPr>
          <p:cNvSpPr/>
          <p:nvPr/>
        </p:nvSpPr>
        <p:spPr>
          <a:xfrm>
            <a:off x="952132" y="862232"/>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LA PROPOSTA</a:t>
            </a:r>
          </a:p>
        </p:txBody>
      </p:sp>
    </p:spTree>
    <p:extLst>
      <p:ext uri="{BB962C8B-B14F-4D97-AF65-F5344CB8AC3E}">
        <p14:creationId xmlns:p14="http://schemas.microsoft.com/office/powerpoint/2010/main" val="1327052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9EAEEBA3-D4BD-F77E-A4E5-5099737BDD2F}"/>
              </a:ext>
            </a:extLst>
          </p:cNvPr>
          <p:cNvSpPr>
            <a:spLocks noGrp="1"/>
          </p:cNvSpPr>
          <p:nvPr>
            <p:ph idx="1"/>
          </p:nvPr>
        </p:nvSpPr>
        <p:spPr>
          <a:xfrm>
            <a:off x="940519" y="2333297"/>
            <a:ext cx="10308772" cy="3342289"/>
          </a:xfrm>
          <a:prstGeom prst="rect">
            <a:avLst/>
          </a:prstGeom>
          <a:noFill/>
          <a:ln w="12700" cap="rnd">
            <a:solidFill>
              <a:srgbClr val="0082C6"/>
            </a:solidFill>
          </a:ln>
        </p:spPr>
        <p:txBody>
          <a:bodyPr vert="horz" lIns="121920" tIns="60960" rIns="121920" bIns="60960" rtlCol="0">
            <a:normAutofit/>
          </a:bodyPr>
          <a:lstStyle/>
          <a:p>
            <a:pPr marL="0" lvl="0" indent="0" algn="just">
              <a:lnSpc>
                <a:spcPct val="110000"/>
              </a:lnSpc>
              <a:buNone/>
            </a:pPr>
            <a:endParaRPr lang="it-IT" sz="2400" dirty="0"/>
          </a:p>
          <a:p>
            <a:pPr marL="0" lvl="0" indent="0" algn="just">
              <a:lnSpc>
                <a:spcPct val="110000"/>
              </a:lnSpc>
              <a:buNone/>
            </a:pPr>
            <a:r>
              <a:rPr lang="it-IT" sz="2400" dirty="0"/>
              <a:t>Al fine di razionalizzare gli obblighi dichiarativi e di </a:t>
            </a:r>
            <a:r>
              <a:rPr lang="it-IT" sz="2400" b="1" dirty="0"/>
              <a:t>favorire l'adempimento spontaneo</a:t>
            </a:r>
            <a:r>
              <a:rPr lang="it-IT" sz="2400" dirty="0"/>
              <a:t>, i contribuenti di minori dimensioni, titolari di reddito di impresa e di lavoro autonomo derivante dall'esercizio di arti e professioni che svolgono attività nel territorio dello Stato, possono accedere a un concordato preventivo biennale alle condizioni e secondo le modalità previste dal presente titolo</a:t>
            </a:r>
          </a:p>
        </p:txBody>
      </p:sp>
      <p:sp>
        <p:nvSpPr>
          <p:cNvPr id="8" name="Callout con freccia in giù 8">
            <a:extLst>
              <a:ext uri="{FF2B5EF4-FFF2-40B4-BE49-F238E27FC236}">
                <a16:creationId xmlns:a16="http://schemas.microsoft.com/office/drawing/2014/main" id="{C97ABFBB-B4E3-7653-68E2-B4B01F612B70}"/>
              </a:ext>
            </a:extLst>
          </p:cNvPr>
          <p:cNvSpPr/>
          <p:nvPr/>
        </p:nvSpPr>
        <p:spPr>
          <a:xfrm>
            <a:off x="1016437" y="844090"/>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rPr>
              <a:t>L’OBIETTIVO DELLA NORMA: I SOGGETTI INTERESSATI</a:t>
            </a:r>
          </a:p>
        </p:txBody>
      </p:sp>
    </p:spTree>
    <p:extLst>
      <p:ext uri="{BB962C8B-B14F-4D97-AF65-F5344CB8AC3E}">
        <p14:creationId xmlns:p14="http://schemas.microsoft.com/office/powerpoint/2010/main" val="19553599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2294DA91-76DE-5B48-B0E5-4CD03AA8686E}"/>
              </a:ext>
            </a:extLst>
          </p:cNvPr>
          <p:cNvSpPr/>
          <p:nvPr/>
        </p:nvSpPr>
        <p:spPr>
          <a:xfrm>
            <a:off x="1115197" y="1505581"/>
            <a:ext cx="10141348" cy="599027"/>
          </a:xfrm>
          <a:prstGeom prst="rect">
            <a:avLst/>
          </a:prstGeom>
          <a:solidFill>
            <a:srgbClr val="0070C0"/>
          </a:solidFill>
          <a:ln w="12700">
            <a:solidFill>
              <a:schemeClr val="tx1"/>
            </a:solidFill>
          </a:ln>
        </p:spPr>
        <p:style>
          <a:lnRef idx="2">
            <a:schemeClr val="dk1"/>
          </a:lnRef>
          <a:fillRef idx="1">
            <a:schemeClr val="lt1"/>
          </a:fillRef>
          <a:effectRef idx="0">
            <a:schemeClr val="dk1"/>
          </a:effectRef>
          <a:fontRef idx="minor">
            <a:schemeClr val="dk1"/>
          </a:fontRef>
        </p:style>
        <p:txBody>
          <a:bodyPr anchor="ctr"/>
          <a:lstStyle/>
          <a:p>
            <a:pPr algn="ctr" fontAlgn="base">
              <a:spcBef>
                <a:spcPct val="0"/>
              </a:spcBef>
              <a:spcAft>
                <a:spcPct val="0"/>
              </a:spcAft>
              <a:defRPr/>
            </a:pPr>
            <a:r>
              <a:rPr lang="it-IT" sz="2267" b="1" dirty="0">
                <a:solidFill>
                  <a:schemeClr val="bg1"/>
                </a:solidFill>
              </a:rPr>
              <a:t>EMANAZIONE DECRETI ATTUATIVI</a:t>
            </a:r>
          </a:p>
        </p:txBody>
      </p:sp>
      <p:sp>
        <p:nvSpPr>
          <p:cNvPr id="5" name="Rettangolo 4">
            <a:extLst>
              <a:ext uri="{FF2B5EF4-FFF2-40B4-BE49-F238E27FC236}">
                <a16:creationId xmlns:a16="http://schemas.microsoft.com/office/drawing/2014/main" id="{79BAC3A9-5AE4-8126-86D1-B9E4BEB54507}"/>
              </a:ext>
            </a:extLst>
          </p:cNvPr>
          <p:cNvSpPr/>
          <p:nvPr/>
        </p:nvSpPr>
        <p:spPr>
          <a:xfrm>
            <a:off x="1115196" y="2594514"/>
            <a:ext cx="4792507" cy="145932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it-IT" sz="2133" b="1" dirty="0">
                <a:solidFill>
                  <a:schemeClr val="tx1"/>
                </a:solidFill>
              </a:rPr>
              <a:t>SOGGETTI ISA	</a:t>
            </a:r>
            <a:endParaRPr lang="it-IT" sz="2133" dirty="0">
              <a:solidFill>
                <a:schemeClr val="tx1"/>
              </a:solidFill>
            </a:endParaRPr>
          </a:p>
        </p:txBody>
      </p:sp>
      <p:sp>
        <p:nvSpPr>
          <p:cNvPr id="6" name="Rettangolo 5">
            <a:extLst>
              <a:ext uri="{FF2B5EF4-FFF2-40B4-BE49-F238E27FC236}">
                <a16:creationId xmlns:a16="http://schemas.microsoft.com/office/drawing/2014/main" id="{D0333D34-6187-483B-7E47-7C25C9E6D170}"/>
              </a:ext>
            </a:extLst>
          </p:cNvPr>
          <p:cNvSpPr/>
          <p:nvPr/>
        </p:nvSpPr>
        <p:spPr>
          <a:xfrm>
            <a:off x="6464038" y="4521332"/>
            <a:ext cx="4792507" cy="516429"/>
          </a:xfrm>
          <a:prstGeom prst="rect">
            <a:avLst/>
          </a:prstGeom>
          <a:solidFill>
            <a:schemeClr val="bg1"/>
          </a:solidFill>
          <a:ln w="12700">
            <a:solidFill>
              <a:srgbClr val="0082C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1867" b="1" dirty="0">
                <a:solidFill>
                  <a:srgbClr val="000000"/>
                </a:solidFill>
              </a:rPr>
              <a:t>D.M. 15.07.2024</a:t>
            </a:r>
          </a:p>
        </p:txBody>
      </p:sp>
      <p:sp>
        <p:nvSpPr>
          <p:cNvPr id="8" name="Freccia in giù 7">
            <a:extLst>
              <a:ext uri="{FF2B5EF4-FFF2-40B4-BE49-F238E27FC236}">
                <a16:creationId xmlns:a16="http://schemas.microsoft.com/office/drawing/2014/main" id="{4C0F9D1D-2A7D-98A9-DAE3-7B8DD000FA68}"/>
              </a:ext>
            </a:extLst>
          </p:cNvPr>
          <p:cNvSpPr/>
          <p:nvPr/>
        </p:nvSpPr>
        <p:spPr>
          <a:xfrm>
            <a:off x="3293128" y="2215825"/>
            <a:ext cx="413496" cy="273688"/>
          </a:xfrm>
          <a:prstGeom prst="downArrow">
            <a:avLst/>
          </a:prstGeom>
          <a:solidFill>
            <a:schemeClr val="bg1">
              <a:lumMod val="95000"/>
            </a:schemeClr>
          </a:solidFill>
          <a:ln w="12700" cap="flat" cmpd="sng" algn="ctr">
            <a:solidFill>
              <a:srgbClr val="0082C6"/>
            </a:solidFill>
            <a:prstDash val="solid"/>
          </a:ln>
          <a:effectLst/>
        </p:spPr>
        <p:txBody>
          <a:bodyPr anchor="ctr"/>
          <a:lstStyle/>
          <a:p>
            <a:pPr algn="ctr" defTabSz="1219170" eaLnBrk="0" fontAlgn="base" hangingPunct="0">
              <a:spcBef>
                <a:spcPct val="0"/>
              </a:spcBef>
              <a:spcAft>
                <a:spcPct val="0"/>
              </a:spcAft>
              <a:defRPr/>
            </a:pPr>
            <a:endParaRPr lang="it-IT" sz="1351" kern="0" dirty="0">
              <a:solidFill>
                <a:srgbClr val="FFFFFF"/>
              </a:solidFill>
            </a:endParaRPr>
          </a:p>
        </p:txBody>
      </p:sp>
      <p:sp>
        <p:nvSpPr>
          <p:cNvPr id="9" name="Rettangolo 8">
            <a:extLst>
              <a:ext uri="{FF2B5EF4-FFF2-40B4-BE49-F238E27FC236}">
                <a16:creationId xmlns:a16="http://schemas.microsoft.com/office/drawing/2014/main" id="{56FD5356-B464-A484-751E-DA19449496D9}"/>
              </a:ext>
            </a:extLst>
          </p:cNvPr>
          <p:cNvSpPr/>
          <p:nvPr/>
        </p:nvSpPr>
        <p:spPr>
          <a:xfrm>
            <a:off x="6464039" y="2594514"/>
            <a:ext cx="4792507" cy="145932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it-IT" sz="2133" b="1" dirty="0">
                <a:solidFill>
                  <a:schemeClr val="tx1"/>
                </a:solidFill>
              </a:rPr>
              <a:t>FORFETTARI</a:t>
            </a:r>
            <a:endParaRPr lang="it-IT" sz="2133" dirty="0">
              <a:solidFill>
                <a:schemeClr val="tx1"/>
              </a:solidFill>
            </a:endParaRPr>
          </a:p>
        </p:txBody>
      </p:sp>
      <p:sp>
        <p:nvSpPr>
          <p:cNvPr id="10" name="Freccia in giù 9">
            <a:extLst>
              <a:ext uri="{FF2B5EF4-FFF2-40B4-BE49-F238E27FC236}">
                <a16:creationId xmlns:a16="http://schemas.microsoft.com/office/drawing/2014/main" id="{3DCD2F1D-6661-7EA7-E453-C8FC0FB1A9A6}"/>
              </a:ext>
            </a:extLst>
          </p:cNvPr>
          <p:cNvSpPr/>
          <p:nvPr/>
        </p:nvSpPr>
        <p:spPr>
          <a:xfrm>
            <a:off x="8653543" y="2215825"/>
            <a:ext cx="413496" cy="273688"/>
          </a:xfrm>
          <a:prstGeom prst="downArrow">
            <a:avLst/>
          </a:prstGeom>
          <a:solidFill>
            <a:schemeClr val="bg1">
              <a:lumMod val="95000"/>
            </a:schemeClr>
          </a:solidFill>
          <a:ln w="12700" cap="flat" cmpd="sng" algn="ctr">
            <a:solidFill>
              <a:srgbClr val="0082C6"/>
            </a:solidFill>
            <a:prstDash val="solid"/>
          </a:ln>
          <a:effectLst/>
        </p:spPr>
        <p:txBody>
          <a:bodyPr anchor="ctr"/>
          <a:lstStyle/>
          <a:p>
            <a:pPr algn="ctr" defTabSz="1219170" eaLnBrk="0" fontAlgn="base" hangingPunct="0">
              <a:spcBef>
                <a:spcPct val="0"/>
              </a:spcBef>
              <a:spcAft>
                <a:spcPct val="0"/>
              </a:spcAft>
              <a:defRPr/>
            </a:pPr>
            <a:endParaRPr lang="it-IT" sz="1351" kern="0" dirty="0">
              <a:solidFill>
                <a:srgbClr val="FFFFFF"/>
              </a:solidFill>
            </a:endParaRPr>
          </a:p>
        </p:txBody>
      </p:sp>
      <p:sp>
        <p:nvSpPr>
          <p:cNvPr id="11" name="Freccia in giù 10">
            <a:extLst>
              <a:ext uri="{FF2B5EF4-FFF2-40B4-BE49-F238E27FC236}">
                <a16:creationId xmlns:a16="http://schemas.microsoft.com/office/drawing/2014/main" id="{8AF1BE07-26E9-2DCD-CE31-7932D2D2CB9B}"/>
              </a:ext>
            </a:extLst>
          </p:cNvPr>
          <p:cNvSpPr/>
          <p:nvPr/>
        </p:nvSpPr>
        <p:spPr>
          <a:xfrm>
            <a:off x="8653543" y="4158842"/>
            <a:ext cx="413496" cy="273688"/>
          </a:xfrm>
          <a:prstGeom prst="downArrow">
            <a:avLst/>
          </a:prstGeom>
          <a:solidFill>
            <a:schemeClr val="bg1">
              <a:lumMod val="95000"/>
            </a:schemeClr>
          </a:solidFill>
          <a:ln w="12700" cap="flat" cmpd="sng" algn="ctr">
            <a:solidFill>
              <a:srgbClr val="0082C6"/>
            </a:solidFill>
            <a:prstDash val="solid"/>
          </a:ln>
          <a:effectLst/>
        </p:spPr>
        <p:txBody>
          <a:bodyPr anchor="ctr"/>
          <a:lstStyle/>
          <a:p>
            <a:pPr algn="ctr" defTabSz="1219170" eaLnBrk="0" fontAlgn="base" hangingPunct="0">
              <a:spcBef>
                <a:spcPct val="0"/>
              </a:spcBef>
              <a:spcAft>
                <a:spcPct val="0"/>
              </a:spcAft>
              <a:defRPr/>
            </a:pPr>
            <a:endParaRPr lang="it-IT" sz="1351" kern="0" dirty="0">
              <a:solidFill>
                <a:srgbClr val="FFFFFF"/>
              </a:solidFill>
            </a:endParaRPr>
          </a:p>
        </p:txBody>
      </p:sp>
      <p:sp>
        <p:nvSpPr>
          <p:cNvPr id="2" name="Rettangolo 1">
            <a:extLst>
              <a:ext uri="{FF2B5EF4-FFF2-40B4-BE49-F238E27FC236}">
                <a16:creationId xmlns:a16="http://schemas.microsoft.com/office/drawing/2014/main" id="{1BC27532-872A-42ED-D713-55925E685024}"/>
              </a:ext>
            </a:extLst>
          </p:cNvPr>
          <p:cNvSpPr/>
          <p:nvPr/>
        </p:nvSpPr>
        <p:spPr>
          <a:xfrm>
            <a:off x="1103623" y="4521332"/>
            <a:ext cx="4792507" cy="516429"/>
          </a:xfrm>
          <a:prstGeom prst="rect">
            <a:avLst/>
          </a:prstGeom>
          <a:solidFill>
            <a:schemeClr val="bg1"/>
          </a:solidFill>
          <a:ln w="12700">
            <a:solidFill>
              <a:srgbClr val="0082C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1867" b="1" dirty="0">
                <a:solidFill>
                  <a:srgbClr val="000000"/>
                </a:solidFill>
              </a:rPr>
              <a:t>D.M. 14.06.2024</a:t>
            </a:r>
          </a:p>
        </p:txBody>
      </p:sp>
      <p:sp>
        <p:nvSpPr>
          <p:cNvPr id="3" name="Freccia in giù 2">
            <a:extLst>
              <a:ext uri="{FF2B5EF4-FFF2-40B4-BE49-F238E27FC236}">
                <a16:creationId xmlns:a16="http://schemas.microsoft.com/office/drawing/2014/main" id="{B8812537-0236-61E8-EE17-BDE1EF016DD5}"/>
              </a:ext>
            </a:extLst>
          </p:cNvPr>
          <p:cNvSpPr/>
          <p:nvPr/>
        </p:nvSpPr>
        <p:spPr>
          <a:xfrm>
            <a:off x="3293128" y="4158842"/>
            <a:ext cx="413496" cy="273688"/>
          </a:xfrm>
          <a:prstGeom prst="downArrow">
            <a:avLst/>
          </a:prstGeom>
          <a:solidFill>
            <a:schemeClr val="bg1">
              <a:lumMod val="95000"/>
            </a:schemeClr>
          </a:solidFill>
          <a:ln w="12700" cap="flat" cmpd="sng" algn="ctr">
            <a:solidFill>
              <a:srgbClr val="0082C6"/>
            </a:solidFill>
            <a:prstDash val="solid"/>
          </a:ln>
          <a:effectLst/>
        </p:spPr>
        <p:txBody>
          <a:bodyPr anchor="ctr"/>
          <a:lstStyle/>
          <a:p>
            <a:pPr algn="ctr" defTabSz="1219170" eaLnBrk="0" fontAlgn="base" hangingPunct="0">
              <a:spcBef>
                <a:spcPct val="0"/>
              </a:spcBef>
              <a:spcAft>
                <a:spcPct val="0"/>
              </a:spcAft>
              <a:defRPr/>
            </a:pPr>
            <a:endParaRPr lang="it-IT" sz="1351" kern="0" dirty="0">
              <a:solidFill>
                <a:srgbClr val="FFFFFF"/>
              </a:solidFill>
            </a:endParaRPr>
          </a:p>
        </p:txBody>
      </p:sp>
    </p:spTree>
    <p:extLst>
      <p:ext uri="{BB962C8B-B14F-4D97-AF65-F5344CB8AC3E}">
        <p14:creationId xmlns:p14="http://schemas.microsoft.com/office/powerpoint/2010/main" val="27270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DCA91A1A-F46F-22A8-F595-8DD8F166DC5B}"/>
              </a:ext>
            </a:extLst>
          </p:cNvPr>
          <p:cNvSpPr/>
          <p:nvPr/>
        </p:nvSpPr>
        <p:spPr>
          <a:xfrm>
            <a:off x="1020839" y="4054649"/>
            <a:ext cx="10141348" cy="948737"/>
          </a:xfrm>
          <a:prstGeom prst="rect">
            <a:avLst/>
          </a:prstGeom>
          <a:solidFill>
            <a:schemeClr val="bg1"/>
          </a:solidFill>
          <a:ln w="12700">
            <a:solidFill>
              <a:srgbClr val="002060"/>
            </a:solidFill>
          </a:ln>
        </p:spPr>
        <p:style>
          <a:lnRef idx="2">
            <a:schemeClr val="dk1"/>
          </a:lnRef>
          <a:fillRef idx="1">
            <a:schemeClr val="lt1"/>
          </a:fillRef>
          <a:effectRef idx="0">
            <a:schemeClr val="dk1"/>
          </a:effectRef>
          <a:fontRef idx="minor">
            <a:schemeClr val="dk1"/>
          </a:fontRef>
        </p:style>
        <p:txBody>
          <a:bodyPr anchor="ctr"/>
          <a:lstStyle/>
          <a:p>
            <a:pPr algn="ctr" fontAlgn="base">
              <a:spcBef>
                <a:spcPct val="0"/>
              </a:spcBef>
              <a:spcAft>
                <a:spcPct val="0"/>
              </a:spcAft>
              <a:defRPr/>
            </a:pPr>
            <a:r>
              <a:rPr lang="it-IT" sz="2133" dirty="0">
                <a:solidFill>
                  <a:srgbClr val="000000"/>
                </a:solidFill>
              </a:rPr>
              <a:t>ANDAMENTO STORICO DEL CONTRIBUENTE</a:t>
            </a:r>
          </a:p>
        </p:txBody>
      </p:sp>
      <p:sp>
        <p:nvSpPr>
          <p:cNvPr id="5" name="Rettangolo 4">
            <a:extLst>
              <a:ext uri="{FF2B5EF4-FFF2-40B4-BE49-F238E27FC236}">
                <a16:creationId xmlns:a16="http://schemas.microsoft.com/office/drawing/2014/main" id="{E69ED44D-CB22-8A6E-F413-F9387434C554}"/>
              </a:ext>
            </a:extLst>
          </p:cNvPr>
          <p:cNvSpPr/>
          <p:nvPr/>
        </p:nvSpPr>
        <p:spPr>
          <a:xfrm>
            <a:off x="1020839" y="2986945"/>
            <a:ext cx="10141348" cy="948737"/>
          </a:xfrm>
          <a:prstGeom prst="rect">
            <a:avLst/>
          </a:prstGeom>
          <a:solidFill>
            <a:schemeClr val="bg1"/>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133" dirty="0">
                <a:solidFill>
                  <a:srgbClr val="000000"/>
                </a:solidFill>
              </a:rPr>
              <a:t>BANCHE DATI DISPONIBILI, NEL RISPETTO DEI LIMITI NORMATIVI PER LA TUTELA DEI DATI PERSONALI</a:t>
            </a:r>
          </a:p>
        </p:txBody>
      </p:sp>
      <p:sp>
        <p:nvSpPr>
          <p:cNvPr id="6" name="Rettangolo 5">
            <a:extLst>
              <a:ext uri="{FF2B5EF4-FFF2-40B4-BE49-F238E27FC236}">
                <a16:creationId xmlns:a16="http://schemas.microsoft.com/office/drawing/2014/main" id="{D662E203-5C70-7D28-37AC-900BD45DA14F}"/>
              </a:ext>
            </a:extLst>
          </p:cNvPr>
          <p:cNvSpPr/>
          <p:nvPr/>
        </p:nvSpPr>
        <p:spPr>
          <a:xfrm>
            <a:off x="1020839" y="5122353"/>
            <a:ext cx="10141348" cy="948737"/>
          </a:xfrm>
          <a:prstGeom prst="rect">
            <a:avLst/>
          </a:prstGeom>
          <a:solidFill>
            <a:schemeClr val="bg1"/>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133" dirty="0">
                <a:solidFill>
                  <a:srgbClr val="000000"/>
                </a:solidFill>
              </a:rPr>
              <a:t>DATI SETTORIALI E STIME CRESCITA MACROECONOMICA</a:t>
            </a:r>
          </a:p>
        </p:txBody>
      </p:sp>
      <p:sp>
        <p:nvSpPr>
          <p:cNvPr id="7" name="Callout con freccia in giù 8">
            <a:extLst>
              <a:ext uri="{FF2B5EF4-FFF2-40B4-BE49-F238E27FC236}">
                <a16:creationId xmlns:a16="http://schemas.microsoft.com/office/drawing/2014/main" id="{F9EF7468-6363-8AAE-D76F-8455E10DB04C}"/>
              </a:ext>
            </a:extLst>
          </p:cNvPr>
          <p:cNvSpPr/>
          <p:nvPr/>
        </p:nvSpPr>
        <p:spPr>
          <a:xfrm>
            <a:off x="1020839" y="1726066"/>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rPr>
              <a:t>ULTERIORI INFORMAZIONI UTILIZZATE</a:t>
            </a:r>
          </a:p>
        </p:txBody>
      </p:sp>
    </p:spTree>
    <p:extLst>
      <p:ext uri="{BB962C8B-B14F-4D97-AF65-F5344CB8AC3E}">
        <p14:creationId xmlns:p14="http://schemas.microsoft.com/office/powerpoint/2010/main" val="33251317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DCA91A1A-F46F-22A8-F595-8DD8F166DC5B}"/>
              </a:ext>
            </a:extLst>
          </p:cNvPr>
          <p:cNvSpPr/>
          <p:nvPr/>
        </p:nvSpPr>
        <p:spPr>
          <a:xfrm>
            <a:off x="1031441" y="4478910"/>
            <a:ext cx="10141348" cy="645060"/>
          </a:xfrm>
          <a:prstGeom prst="rect">
            <a:avLst/>
          </a:prstGeom>
          <a:solidFill>
            <a:schemeClr val="bg1"/>
          </a:solidFill>
          <a:ln w="12700">
            <a:solidFill>
              <a:srgbClr val="002060"/>
            </a:solidFill>
          </a:ln>
        </p:spPr>
        <p:style>
          <a:lnRef idx="2">
            <a:schemeClr val="dk1"/>
          </a:lnRef>
          <a:fillRef idx="1">
            <a:schemeClr val="lt1"/>
          </a:fillRef>
          <a:effectRef idx="0">
            <a:schemeClr val="dk1"/>
          </a:effectRef>
          <a:fontRef idx="minor">
            <a:schemeClr val="dk1"/>
          </a:fontRef>
        </p:style>
        <p:txBody>
          <a:bodyPr anchor="ctr"/>
          <a:lstStyle/>
          <a:p>
            <a:pPr algn="ctr" fontAlgn="base">
              <a:spcBef>
                <a:spcPct val="0"/>
              </a:spcBef>
              <a:spcAft>
                <a:spcPct val="0"/>
              </a:spcAft>
              <a:defRPr/>
            </a:pPr>
            <a:r>
              <a:rPr lang="it-IT" sz="2133" dirty="0">
                <a:solidFill>
                  <a:srgbClr val="000000"/>
                </a:solidFill>
              </a:rPr>
              <a:t>CONFRONTO CON VALORI DI RIFERIMENTO SETTORIALI</a:t>
            </a:r>
          </a:p>
        </p:txBody>
      </p:sp>
      <p:sp>
        <p:nvSpPr>
          <p:cNvPr id="5" name="Rettangolo 4">
            <a:extLst>
              <a:ext uri="{FF2B5EF4-FFF2-40B4-BE49-F238E27FC236}">
                <a16:creationId xmlns:a16="http://schemas.microsoft.com/office/drawing/2014/main" id="{E69ED44D-CB22-8A6E-F413-F9387434C554}"/>
              </a:ext>
            </a:extLst>
          </p:cNvPr>
          <p:cNvSpPr/>
          <p:nvPr/>
        </p:nvSpPr>
        <p:spPr>
          <a:xfrm>
            <a:off x="1031441" y="2964731"/>
            <a:ext cx="10141348" cy="1371381"/>
          </a:xfrm>
          <a:prstGeom prst="rect">
            <a:avLst/>
          </a:prstGeom>
          <a:solidFill>
            <a:schemeClr val="bg1"/>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133" dirty="0">
                <a:solidFill>
                  <a:srgbClr val="000000"/>
                </a:solidFill>
              </a:rPr>
              <a:t>MISURAZIONE DEI SINGOLI INDICATORI ELEMENTARI DI AFFIDABILITÀ E ANOMALIA E VALUTAZIONE DEI RISULTATI ECONOMICI NELLA GESTIONE OPERATIVA NEGLI ULTIMI TRE PERIODI DI  IMPOSTA, COMPRESA QUELLA OGGETTO DI DICHIARAZIONE</a:t>
            </a:r>
          </a:p>
        </p:txBody>
      </p:sp>
      <p:sp>
        <p:nvSpPr>
          <p:cNvPr id="6" name="Rettangolo 5">
            <a:extLst>
              <a:ext uri="{FF2B5EF4-FFF2-40B4-BE49-F238E27FC236}">
                <a16:creationId xmlns:a16="http://schemas.microsoft.com/office/drawing/2014/main" id="{D662E203-5C70-7D28-37AC-900BD45DA14F}"/>
              </a:ext>
            </a:extLst>
          </p:cNvPr>
          <p:cNvSpPr/>
          <p:nvPr/>
        </p:nvSpPr>
        <p:spPr>
          <a:xfrm>
            <a:off x="1031441" y="5258463"/>
            <a:ext cx="10141348" cy="790413"/>
          </a:xfrm>
          <a:prstGeom prst="rect">
            <a:avLst/>
          </a:prstGeom>
          <a:solidFill>
            <a:schemeClr val="bg1"/>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133" dirty="0">
                <a:solidFill>
                  <a:srgbClr val="000000"/>
                </a:solidFill>
              </a:rPr>
              <a:t>RIVALUTAZIONE CON PROIEZIONI MACROECONOMICHE PER I </a:t>
            </a:r>
          </a:p>
          <a:p>
            <a:pPr algn="ctr" fontAlgn="base">
              <a:spcBef>
                <a:spcPct val="0"/>
              </a:spcBef>
              <a:spcAft>
                <a:spcPct val="0"/>
              </a:spcAft>
              <a:defRPr/>
            </a:pPr>
            <a:r>
              <a:rPr lang="it-IT" sz="2133" dirty="0">
                <a:solidFill>
                  <a:srgbClr val="000000"/>
                </a:solidFill>
              </a:rPr>
              <a:t>PERIODI D’IMPOSTA 2024 E 2025</a:t>
            </a:r>
          </a:p>
        </p:txBody>
      </p:sp>
      <p:sp>
        <p:nvSpPr>
          <p:cNvPr id="7" name="Callout con freccia in giù 8">
            <a:extLst>
              <a:ext uri="{FF2B5EF4-FFF2-40B4-BE49-F238E27FC236}">
                <a16:creationId xmlns:a16="http://schemas.microsoft.com/office/drawing/2014/main" id="{F9EF7468-6363-8AAE-D76F-8455E10DB04C}"/>
              </a:ext>
            </a:extLst>
          </p:cNvPr>
          <p:cNvSpPr/>
          <p:nvPr/>
        </p:nvSpPr>
        <p:spPr>
          <a:xfrm>
            <a:off x="1031440" y="1703853"/>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rPr>
              <a:t>SOGGETTI ISA – NOTA METODOLOGICA</a:t>
            </a:r>
          </a:p>
        </p:txBody>
      </p:sp>
    </p:spTree>
    <p:extLst>
      <p:ext uri="{BB962C8B-B14F-4D97-AF65-F5344CB8AC3E}">
        <p14:creationId xmlns:p14="http://schemas.microsoft.com/office/powerpoint/2010/main" val="3828696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DCA91A1A-F46F-22A8-F595-8DD8F166DC5B}"/>
              </a:ext>
            </a:extLst>
          </p:cNvPr>
          <p:cNvSpPr/>
          <p:nvPr/>
        </p:nvSpPr>
        <p:spPr>
          <a:xfrm>
            <a:off x="1020839" y="4043037"/>
            <a:ext cx="10141348" cy="948737"/>
          </a:xfrm>
          <a:prstGeom prst="rect">
            <a:avLst/>
          </a:prstGeom>
          <a:solidFill>
            <a:schemeClr val="bg1"/>
          </a:solidFill>
          <a:ln w="12700">
            <a:solidFill>
              <a:srgbClr val="002060"/>
            </a:solidFill>
          </a:ln>
        </p:spPr>
        <p:style>
          <a:lnRef idx="2">
            <a:schemeClr val="dk1"/>
          </a:lnRef>
          <a:fillRef idx="1">
            <a:schemeClr val="lt1"/>
          </a:fillRef>
          <a:effectRef idx="0">
            <a:schemeClr val="dk1"/>
          </a:effectRef>
          <a:fontRef idx="minor">
            <a:schemeClr val="dk1"/>
          </a:fontRef>
        </p:style>
        <p:txBody>
          <a:bodyPr anchor="ctr"/>
          <a:lstStyle/>
          <a:p>
            <a:pPr algn="ctr" fontAlgn="base">
              <a:spcBef>
                <a:spcPct val="0"/>
              </a:spcBef>
              <a:spcAft>
                <a:spcPct val="0"/>
              </a:spcAft>
              <a:defRPr/>
            </a:pPr>
            <a:r>
              <a:rPr lang="it-IT" sz="2133" dirty="0">
                <a:solidFill>
                  <a:srgbClr val="000000"/>
                </a:solidFill>
              </a:rPr>
              <a:t>CONFRONTO CON VALORI DI RIFERIMENTO SETTORIALI</a:t>
            </a:r>
          </a:p>
        </p:txBody>
      </p:sp>
      <p:sp>
        <p:nvSpPr>
          <p:cNvPr id="5" name="Rettangolo 4">
            <a:extLst>
              <a:ext uri="{FF2B5EF4-FFF2-40B4-BE49-F238E27FC236}">
                <a16:creationId xmlns:a16="http://schemas.microsoft.com/office/drawing/2014/main" id="{E69ED44D-CB22-8A6E-F413-F9387434C554}"/>
              </a:ext>
            </a:extLst>
          </p:cNvPr>
          <p:cNvSpPr/>
          <p:nvPr/>
        </p:nvSpPr>
        <p:spPr>
          <a:xfrm>
            <a:off x="1020839" y="2975333"/>
            <a:ext cx="10141348" cy="948737"/>
          </a:xfrm>
          <a:prstGeom prst="rect">
            <a:avLst/>
          </a:prstGeom>
          <a:solidFill>
            <a:schemeClr val="bg1"/>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133" dirty="0">
                <a:solidFill>
                  <a:srgbClr val="000000"/>
                </a:solidFill>
              </a:rPr>
              <a:t>INDIVIDUAZIONE DELLE ATTIVITÀ ECONOMICHE NELL’AMBITO DEI SETTORI ISA ED APPLICAZIONE DEI COEFFICIENTI DI RIVALUTAZIONE SETTORIALE</a:t>
            </a:r>
          </a:p>
        </p:txBody>
      </p:sp>
      <p:sp>
        <p:nvSpPr>
          <p:cNvPr id="6" name="Rettangolo 5">
            <a:extLst>
              <a:ext uri="{FF2B5EF4-FFF2-40B4-BE49-F238E27FC236}">
                <a16:creationId xmlns:a16="http://schemas.microsoft.com/office/drawing/2014/main" id="{D662E203-5C70-7D28-37AC-900BD45DA14F}"/>
              </a:ext>
            </a:extLst>
          </p:cNvPr>
          <p:cNvSpPr/>
          <p:nvPr/>
        </p:nvSpPr>
        <p:spPr>
          <a:xfrm>
            <a:off x="1020839" y="5110741"/>
            <a:ext cx="10141348" cy="948737"/>
          </a:xfrm>
          <a:prstGeom prst="rect">
            <a:avLst/>
          </a:prstGeom>
          <a:solidFill>
            <a:schemeClr val="bg1"/>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133" dirty="0">
                <a:solidFill>
                  <a:srgbClr val="000000"/>
                </a:solidFill>
              </a:rPr>
              <a:t>RIVALUTAZIONE CON PROIEZIONI MACROECONOMICHE PER IL PERIODO D’IMPOSTA 2024</a:t>
            </a:r>
          </a:p>
        </p:txBody>
      </p:sp>
      <p:sp>
        <p:nvSpPr>
          <p:cNvPr id="7" name="Callout con freccia in giù 8">
            <a:extLst>
              <a:ext uri="{FF2B5EF4-FFF2-40B4-BE49-F238E27FC236}">
                <a16:creationId xmlns:a16="http://schemas.microsoft.com/office/drawing/2014/main" id="{F9EF7468-6363-8AAE-D76F-8455E10DB04C}"/>
              </a:ext>
            </a:extLst>
          </p:cNvPr>
          <p:cNvSpPr/>
          <p:nvPr/>
        </p:nvSpPr>
        <p:spPr>
          <a:xfrm>
            <a:off x="1020839" y="1714454"/>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rPr>
              <a:t>FORFETTARI – NOTA METODOLOGICA</a:t>
            </a:r>
          </a:p>
        </p:txBody>
      </p:sp>
    </p:spTree>
    <p:extLst>
      <p:ext uri="{BB962C8B-B14F-4D97-AF65-F5344CB8AC3E}">
        <p14:creationId xmlns:p14="http://schemas.microsoft.com/office/powerpoint/2010/main" val="9804752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llout con freccia in giù 8">
            <a:extLst>
              <a:ext uri="{FF2B5EF4-FFF2-40B4-BE49-F238E27FC236}">
                <a16:creationId xmlns:a16="http://schemas.microsoft.com/office/drawing/2014/main" id="{6FF2DCD7-A582-6950-55A2-50AB73206E88}"/>
              </a:ext>
            </a:extLst>
          </p:cNvPr>
          <p:cNvSpPr/>
          <p:nvPr/>
        </p:nvSpPr>
        <p:spPr>
          <a:xfrm>
            <a:off x="1016436" y="1937712"/>
            <a:ext cx="10159125" cy="924033"/>
          </a:xfrm>
          <a:prstGeom prst="downArrowCallout">
            <a:avLst/>
          </a:prstGeom>
          <a:solidFill>
            <a:srgbClr val="0082C6"/>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ART. 7 D.M. 14.06.2024</a:t>
            </a:r>
          </a:p>
        </p:txBody>
      </p:sp>
      <p:sp>
        <p:nvSpPr>
          <p:cNvPr id="3" name="Rettangolo 2">
            <a:extLst>
              <a:ext uri="{FF2B5EF4-FFF2-40B4-BE49-F238E27FC236}">
                <a16:creationId xmlns:a16="http://schemas.microsoft.com/office/drawing/2014/main" id="{0227A61D-3F67-BB16-0518-E6BA43077B12}"/>
              </a:ext>
            </a:extLst>
          </p:cNvPr>
          <p:cNvSpPr/>
          <p:nvPr/>
        </p:nvSpPr>
        <p:spPr>
          <a:xfrm>
            <a:off x="1016436" y="2985142"/>
            <a:ext cx="10159125" cy="2861753"/>
          </a:xfrm>
          <a:prstGeom prst="rect">
            <a:avLst/>
          </a:prstGeom>
          <a:solidFill>
            <a:schemeClr val="bg1"/>
          </a:solidFill>
          <a:ln w="12700">
            <a:solidFill>
              <a:srgbClr val="0082C6"/>
            </a:solidFill>
          </a:ln>
        </p:spPr>
        <p:style>
          <a:lnRef idx="2">
            <a:schemeClr val="dk1"/>
          </a:lnRef>
          <a:fillRef idx="1">
            <a:schemeClr val="lt1"/>
          </a:fillRef>
          <a:effectRef idx="0">
            <a:schemeClr val="dk1"/>
          </a:effectRef>
          <a:fontRef idx="minor">
            <a:schemeClr val="dk1"/>
          </a:fontRef>
        </p:style>
        <p:txBody>
          <a:bodyPr anchor="ctr"/>
          <a:lstStyle/>
          <a:p>
            <a:pPr algn="just" fontAlgn="base">
              <a:spcBef>
                <a:spcPct val="0"/>
              </a:spcBef>
              <a:spcAft>
                <a:spcPct val="0"/>
              </a:spcAft>
              <a:defRPr/>
            </a:pPr>
            <a:r>
              <a:rPr lang="it-IT" sz="2000" dirty="0">
                <a:solidFill>
                  <a:schemeClr val="tx1"/>
                </a:solidFill>
                <a:latin typeface="+mj-lt"/>
              </a:rPr>
              <a:t>1. Al fine di garantire il graduale raggiungimento di un livello corrispondente alla piena affidabilità al  termine  del  biennio oggetto di concordato, la proposta per il periodo di imposta in corso al 31 dicembre 2024 relativa ai redditi di cui all'art. 3,  comma  1, lettere a) e b), tiene conto di quelli dichiarati per il  periodo  di imposta in corso al 31 dicembre 2023 e, nella  misura  del  50%,  del maggiore reddito individuato con la metodologia di  cui  all'allegato 1</a:t>
            </a:r>
          </a:p>
        </p:txBody>
      </p:sp>
    </p:spTree>
    <p:extLst>
      <p:ext uri="{BB962C8B-B14F-4D97-AF65-F5344CB8AC3E}">
        <p14:creationId xmlns:p14="http://schemas.microsoft.com/office/powerpoint/2010/main" val="1192622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32F918E1-8E07-AB52-8741-5C019CC7C66D}"/>
              </a:ext>
            </a:extLst>
          </p:cNvPr>
          <p:cNvSpPr/>
          <p:nvPr/>
        </p:nvSpPr>
        <p:spPr>
          <a:xfrm>
            <a:off x="954158" y="1870572"/>
            <a:ext cx="4871412" cy="933403"/>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anchor="ctr"/>
          <a:lstStyle/>
          <a:p>
            <a:pPr algn="ctr" fontAlgn="base">
              <a:spcBef>
                <a:spcPct val="0"/>
              </a:spcBef>
              <a:spcAft>
                <a:spcPct val="0"/>
              </a:spcAft>
              <a:defRPr/>
            </a:pPr>
            <a:r>
              <a:rPr lang="it-IT" sz="2267" b="1" dirty="0">
                <a:solidFill>
                  <a:schemeClr val="tx1"/>
                </a:solidFill>
              </a:rPr>
              <a:t>REDDITI D’IMPRESA O DI LAVORO AUTONOMO</a:t>
            </a:r>
          </a:p>
        </p:txBody>
      </p:sp>
      <p:sp>
        <p:nvSpPr>
          <p:cNvPr id="5" name="Rettangolo 4">
            <a:extLst>
              <a:ext uri="{FF2B5EF4-FFF2-40B4-BE49-F238E27FC236}">
                <a16:creationId xmlns:a16="http://schemas.microsoft.com/office/drawing/2014/main" id="{25CC0CF5-0C94-7A6F-2002-50C7DCDBDED6}"/>
              </a:ext>
            </a:extLst>
          </p:cNvPr>
          <p:cNvSpPr/>
          <p:nvPr/>
        </p:nvSpPr>
        <p:spPr>
          <a:xfrm>
            <a:off x="954158" y="3010820"/>
            <a:ext cx="4871412" cy="154023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133" dirty="0">
                <a:solidFill>
                  <a:schemeClr val="tx1"/>
                </a:solidFill>
              </a:rPr>
              <a:t>+/- VARIAZIONI DOVUTE PER ELEMENTI NON RILEVANTI AI FINI DEL CPB</a:t>
            </a:r>
          </a:p>
        </p:txBody>
      </p:sp>
      <p:sp>
        <p:nvSpPr>
          <p:cNvPr id="6" name="Rettangolo 5">
            <a:extLst>
              <a:ext uri="{FF2B5EF4-FFF2-40B4-BE49-F238E27FC236}">
                <a16:creationId xmlns:a16="http://schemas.microsoft.com/office/drawing/2014/main" id="{152D42F9-DB32-E1E8-A4E6-587C19751BB6}"/>
              </a:ext>
            </a:extLst>
          </p:cNvPr>
          <p:cNvSpPr/>
          <p:nvPr/>
        </p:nvSpPr>
        <p:spPr>
          <a:xfrm>
            <a:off x="6510192" y="3010820"/>
            <a:ext cx="4707776" cy="154023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133" dirty="0">
                <a:solidFill>
                  <a:schemeClr val="tx1"/>
                </a:solidFill>
              </a:rPr>
              <a:t>+/- VARIAZIONI DOVUTE PER ELEMENTI NON RILEVANTI AI FINI DEL CPB</a:t>
            </a:r>
          </a:p>
        </p:txBody>
      </p:sp>
      <p:sp>
        <p:nvSpPr>
          <p:cNvPr id="7" name="Rettangolo 6">
            <a:extLst>
              <a:ext uri="{FF2B5EF4-FFF2-40B4-BE49-F238E27FC236}">
                <a16:creationId xmlns:a16="http://schemas.microsoft.com/office/drawing/2014/main" id="{62233FEB-8CC7-CDB3-9910-1D87A1C55B04}"/>
              </a:ext>
            </a:extLst>
          </p:cNvPr>
          <p:cNvSpPr/>
          <p:nvPr/>
        </p:nvSpPr>
        <p:spPr>
          <a:xfrm>
            <a:off x="6510192" y="1902975"/>
            <a:ext cx="4707776" cy="933403"/>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anchor="ctr"/>
          <a:lstStyle/>
          <a:p>
            <a:pPr algn="ctr" fontAlgn="base">
              <a:spcBef>
                <a:spcPct val="0"/>
              </a:spcBef>
              <a:spcAft>
                <a:spcPct val="0"/>
              </a:spcAft>
              <a:defRPr/>
            </a:pPr>
            <a:r>
              <a:rPr lang="it-IT" sz="2267" b="1" dirty="0">
                <a:solidFill>
                  <a:schemeClr val="tx1"/>
                </a:solidFill>
              </a:rPr>
              <a:t>VALORE DELLA PRODUZIONE IRAP</a:t>
            </a:r>
          </a:p>
        </p:txBody>
      </p:sp>
      <p:sp>
        <p:nvSpPr>
          <p:cNvPr id="8" name="Rettangolo 7">
            <a:extLst>
              <a:ext uri="{FF2B5EF4-FFF2-40B4-BE49-F238E27FC236}">
                <a16:creationId xmlns:a16="http://schemas.microsoft.com/office/drawing/2014/main" id="{E952F856-0D75-3BAA-ECDB-0478B47D30BA}"/>
              </a:ext>
            </a:extLst>
          </p:cNvPr>
          <p:cNvSpPr/>
          <p:nvPr/>
        </p:nvSpPr>
        <p:spPr>
          <a:xfrm>
            <a:off x="964759" y="5195381"/>
            <a:ext cx="10263811" cy="713804"/>
          </a:xfrm>
          <a:prstGeom prst="rect">
            <a:avLst/>
          </a:prstGeom>
          <a:solidFill>
            <a:schemeClr val="bg1"/>
          </a:solidFill>
          <a:ln w="12700">
            <a:solidFill>
              <a:schemeClr val="tx1"/>
            </a:solidFill>
          </a:ln>
        </p:spPr>
        <p:style>
          <a:lnRef idx="2">
            <a:schemeClr val="dk1"/>
          </a:lnRef>
          <a:fillRef idx="1">
            <a:schemeClr val="lt1"/>
          </a:fillRef>
          <a:effectRef idx="0">
            <a:schemeClr val="dk1"/>
          </a:effectRef>
          <a:fontRef idx="minor">
            <a:schemeClr val="dk1"/>
          </a:fontRef>
        </p:style>
        <p:txBody>
          <a:bodyPr anchor="ctr"/>
          <a:lstStyle/>
          <a:p>
            <a:pPr algn="ctr" fontAlgn="base">
              <a:spcBef>
                <a:spcPct val="0"/>
              </a:spcBef>
              <a:spcAft>
                <a:spcPct val="0"/>
              </a:spcAft>
              <a:defRPr/>
            </a:pPr>
            <a:r>
              <a:rPr lang="it-IT" sz="2133" dirty="0">
                <a:solidFill>
                  <a:schemeClr val="tx1"/>
                </a:solidFill>
              </a:rPr>
              <a:t>NON PUÒ ESSERE INFERIORE A 2.000 EURO</a:t>
            </a:r>
          </a:p>
        </p:txBody>
      </p:sp>
      <p:sp>
        <p:nvSpPr>
          <p:cNvPr id="9" name="Freccia in giù 8">
            <a:extLst>
              <a:ext uri="{FF2B5EF4-FFF2-40B4-BE49-F238E27FC236}">
                <a16:creationId xmlns:a16="http://schemas.microsoft.com/office/drawing/2014/main" id="{AF736EBC-C124-E2D1-2798-A4AFB0098B2F}"/>
              </a:ext>
            </a:extLst>
          </p:cNvPr>
          <p:cNvSpPr/>
          <p:nvPr/>
        </p:nvSpPr>
        <p:spPr>
          <a:xfrm>
            <a:off x="3119503" y="4724087"/>
            <a:ext cx="413496" cy="273688"/>
          </a:xfrm>
          <a:prstGeom prst="downArrow">
            <a:avLst/>
          </a:prstGeom>
          <a:solidFill>
            <a:schemeClr val="bg1"/>
          </a:solidFill>
          <a:ln w="12700" cap="flat" cmpd="sng" algn="ctr">
            <a:solidFill>
              <a:srgbClr val="0082C6"/>
            </a:solidFill>
            <a:prstDash val="solid"/>
          </a:ln>
          <a:effectLst/>
        </p:spPr>
        <p:txBody>
          <a:bodyPr anchor="ctr"/>
          <a:lstStyle/>
          <a:p>
            <a:pPr algn="ctr" defTabSz="1219170" eaLnBrk="0" fontAlgn="base" hangingPunct="0">
              <a:spcBef>
                <a:spcPct val="0"/>
              </a:spcBef>
              <a:spcAft>
                <a:spcPct val="0"/>
              </a:spcAft>
              <a:defRPr/>
            </a:pPr>
            <a:endParaRPr lang="it-IT" sz="1351" kern="0" dirty="0"/>
          </a:p>
        </p:txBody>
      </p:sp>
      <p:sp>
        <p:nvSpPr>
          <p:cNvPr id="10" name="Freccia in giù 9">
            <a:extLst>
              <a:ext uri="{FF2B5EF4-FFF2-40B4-BE49-F238E27FC236}">
                <a16:creationId xmlns:a16="http://schemas.microsoft.com/office/drawing/2014/main" id="{F601F548-C800-7A34-5CE4-A02410E88151}"/>
              </a:ext>
            </a:extLst>
          </p:cNvPr>
          <p:cNvSpPr/>
          <p:nvPr/>
        </p:nvSpPr>
        <p:spPr>
          <a:xfrm>
            <a:off x="8664220" y="4724087"/>
            <a:ext cx="413496" cy="273688"/>
          </a:xfrm>
          <a:prstGeom prst="downArrow">
            <a:avLst/>
          </a:prstGeom>
          <a:solidFill>
            <a:schemeClr val="bg1"/>
          </a:solidFill>
          <a:ln w="12700" cap="flat" cmpd="sng" algn="ctr">
            <a:solidFill>
              <a:srgbClr val="0082C6"/>
            </a:solidFill>
            <a:prstDash val="solid"/>
          </a:ln>
          <a:effectLst/>
        </p:spPr>
        <p:txBody>
          <a:bodyPr anchor="ctr"/>
          <a:lstStyle/>
          <a:p>
            <a:pPr algn="ctr" defTabSz="1219170" eaLnBrk="0" fontAlgn="base" hangingPunct="0">
              <a:spcBef>
                <a:spcPct val="0"/>
              </a:spcBef>
              <a:spcAft>
                <a:spcPct val="0"/>
              </a:spcAft>
              <a:defRPr/>
            </a:pPr>
            <a:endParaRPr lang="it-IT" sz="1351" kern="0" dirty="0"/>
          </a:p>
        </p:txBody>
      </p:sp>
      <p:sp>
        <p:nvSpPr>
          <p:cNvPr id="12" name="Callout con freccia in giù 8">
            <a:extLst>
              <a:ext uri="{FF2B5EF4-FFF2-40B4-BE49-F238E27FC236}">
                <a16:creationId xmlns:a16="http://schemas.microsoft.com/office/drawing/2014/main" id="{642092E0-8CAB-BD22-7110-12A4C71F3AFD}"/>
              </a:ext>
            </a:extLst>
          </p:cNvPr>
          <p:cNvSpPr/>
          <p:nvPr/>
        </p:nvSpPr>
        <p:spPr>
          <a:xfrm>
            <a:off x="1069445" y="649068"/>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SOGLIA REDDITUALE MINIMA</a:t>
            </a:r>
          </a:p>
        </p:txBody>
      </p:sp>
    </p:spTree>
    <p:extLst>
      <p:ext uri="{BB962C8B-B14F-4D97-AF65-F5344CB8AC3E}">
        <p14:creationId xmlns:p14="http://schemas.microsoft.com/office/powerpoint/2010/main" val="18295095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DCA91A1A-F46F-22A8-F595-8DD8F166DC5B}"/>
              </a:ext>
            </a:extLst>
          </p:cNvPr>
          <p:cNvSpPr/>
          <p:nvPr/>
        </p:nvSpPr>
        <p:spPr>
          <a:xfrm>
            <a:off x="1036943" y="3438778"/>
            <a:ext cx="10141348" cy="948737"/>
          </a:xfrm>
          <a:prstGeom prst="rect">
            <a:avLst/>
          </a:prstGeom>
          <a:solidFill>
            <a:schemeClr val="bg1"/>
          </a:solidFill>
          <a:ln w="12700">
            <a:solidFill>
              <a:srgbClr val="002060"/>
            </a:solidFill>
          </a:ln>
        </p:spPr>
        <p:style>
          <a:lnRef idx="2">
            <a:schemeClr val="dk1"/>
          </a:lnRef>
          <a:fillRef idx="1">
            <a:schemeClr val="lt1"/>
          </a:fillRef>
          <a:effectRef idx="0">
            <a:schemeClr val="dk1"/>
          </a:effectRef>
          <a:fontRef idx="minor">
            <a:schemeClr val="dk1"/>
          </a:fontRef>
        </p:style>
        <p:txBody>
          <a:bodyPr anchor="ctr"/>
          <a:lstStyle/>
          <a:p>
            <a:pPr algn="ctr" defTabSz="609585" fontAlgn="base">
              <a:spcBef>
                <a:spcPct val="0"/>
              </a:spcBef>
              <a:spcAft>
                <a:spcPct val="0"/>
              </a:spcAft>
              <a:defRPr/>
            </a:pPr>
            <a:r>
              <a:rPr lang="it-IT" sz="2133" dirty="0">
                <a:solidFill>
                  <a:srgbClr val="000000"/>
                </a:solidFill>
                <a:latin typeface="Roboto"/>
              </a:rPr>
              <a:t>REDDITI O QUOTE DI REDDITI RELATIVI A PARTECIPAZIONI IN SOGGETTI DI CUI ALL' ARTICOLO 5 TUIR</a:t>
            </a:r>
          </a:p>
        </p:txBody>
      </p:sp>
      <p:sp>
        <p:nvSpPr>
          <p:cNvPr id="5" name="Rettangolo 4">
            <a:extLst>
              <a:ext uri="{FF2B5EF4-FFF2-40B4-BE49-F238E27FC236}">
                <a16:creationId xmlns:a16="http://schemas.microsoft.com/office/drawing/2014/main" id="{E69ED44D-CB22-8A6E-F413-F9387434C554}"/>
              </a:ext>
            </a:extLst>
          </p:cNvPr>
          <p:cNvSpPr/>
          <p:nvPr/>
        </p:nvSpPr>
        <p:spPr>
          <a:xfrm>
            <a:off x="1036943" y="2371074"/>
            <a:ext cx="10141348" cy="948737"/>
          </a:xfrm>
          <a:prstGeom prst="rect">
            <a:avLst/>
          </a:prstGeom>
          <a:solidFill>
            <a:schemeClr val="bg1"/>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09585" fontAlgn="base">
              <a:spcBef>
                <a:spcPct val="0"/>
              </a:spcBef>
              <a:spcAft>
                <a:spcPct val="0"/>
              </a:spcAft>
              <a:defRPr/>
            </a:pPr>
            <a:r>
              <a:rPr lang="it-IT" sz="2133" dirty="0">
                <a:solidFill>
                  <a:srgbClr val="000000"/>
                </a:solidFill>
                <a:latin typeface="Roboto"/>
              </a:rPr>
              <a:t>PLUSVALENZE E MINUSVALENZE </a:t>
            </a:r>
          </a:p>
        </p:txBody>
      </p:sp>
      <p:sp>
        <p:nvSpPr>
          <p:cNvPr id="6" name="Rettangolo 5">
            <a:extLst>
              <a:ext uri="{FF2B5EF4-FFF2-40B4-BE49-F238E27FC236}">
                <a16:creationId xmlns:a16="http://schemas.microsoft.com/office/drawing/2014/main" id="{D662E203-5C70-7D28-37AC-900BD45DA14F}"/>
              </a:ext>
            </a:extLst>
          </p:cNvPr>
          <p:cNvSpPr/>
          <p:nvPr/>
        </p:nvSpPr>
        <p:spPr>
          <a:xfrm>
            <a:off x="1036943" y="4506482"/>
            <a:ext cx="10141348" cy="948737"/>
          </a:xfrm>
          <a:prstGeom prst="rect">
            <a:avLst/>
          </a:prstGeom>
          <a:solidFill>
            <a:schemeClr val="bg1"/>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09585" fontAlgn="base">
              <a:spcBef>
                <a:spcPct val="0"/>
              </a:spcBef>
              <a:spcAft>
                <a:spcPct val="0"/>
              </a:spcAft>
              <a:defRPr/>
            </a:pPr>
            <a:r>
              <a:rPr lang="it-IT" sz="2133" dirty="0">
                <a:solidFill>
                  <a:srgbClr val="000000"/>
                </a:solidFill>
                <a:latin typeface="Roboto"/>
              </a:rPr>
              <a:t>CORRISPETTIVI PERCEPITI A SEGUITO DI CESSIONE DELLA CLIENTELA O DI ELEMENTI IMMATERIALI (ART. 54 COMMA 1-</a:t>
            </a:r>
            <a:r>
              <a:rPr lang="it-IT" sz="2133" i="1" dirty="0">
                <a:solidFill>
                  <a:srgbClr val="000000"/>
                </a:solidFill>
                <a:latin typeface="Roboto"/>
              </a:rPr>
              <a:t>QUATER</a:t>
            </a:r>
            <a:r>
              <a:rPr lang="it-IT" sz="2133" dirty="0">
                <a:solidFill>
                  <a:srgbClr val="000000"/>
                </a:solidFill>
                <a:latin typeface="Roboto"/>
              </a:rPr>
              <a:t>)</a:t>
            </a:r>
          </a:p>
        </p:txBody>
      </p:sp>
      <p:sp>
        <p:nvSpPr>
          <p:cNvPr id="7" name="Callout con freccia in giù 8">
            <a:extLst>
              <a:ext uri="{FF2B5EF4-FFF2-40B4-BE49-F238E27FC236}">
                <a16:creationId xmlns:a16="http://schemas.microsoft.com/office/drawing/2014/main" id="{F9EF7468-6363-8AAE-D76F-8455E10DB04C}"/>
              </a:ext>
            </a:extLst>
          </p:cNvPr>
          <p:cNvSpPr/>
          <p:nvPr/>
        </p:nvSpPr>
        <p:spPr>
          <a:xfrm>
            <a:off x="1036943" y="1110195"/>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09585" fontAlgn="base">
              <a:spcBef>
                <a:spcPct val="0"/>
              </a:spcBef>
              <a:spcAft>
                <a:spcPct val="0"/>
              </a:spcAft>
              <a:defRPr/>
            </a:pPr>
            <a:r>
              <a:rPr lang="it-IT" sz="2267" b="1" dirty="0">
                <a:solidFill>
                  <a:prstClr val="white"/>
                </a:solidFill>
                <a:latin typeface="Roboto"/>
              </a:rPr>
              <a:t>AUTONOMI: IL REDDITO PROPOSTO AI FINI DEL CPB NON CONSIDERA</a:t>
            </a:r>
          </a:p>
        </p:txBody>
      </p:sp>
    </p:spTree>
    <p:extLst>
      <p:ext uri="{BB962C8B-B14F-4D97-AF65-F5344CB8AC3E}">
        <p14:creationId xmlns:p14="http://schemas.microsoft.com/office/powerpoint/2010/main" val="8190617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DCA91A1A-F46F-22A8-F595-8DD8F166DC5B}"/>
              </a:ext>
            </a:extLst>
          </p:cNvPr>
          <p:cNvSpPr/>
          <p:nvPr/>
        </p:nvSpPr>
        <p:spPr>
          <a:xfrm>
            <a:off x="1017279" y="4068041"/>
            <a:ext cx="10141348" cy="948737"/>
          </a:xfrm>
          <a:prstGeom prst="rect">
            <a:avLst/>
          </a:prstGeom>
          <a:solidFill>
            <a:schemeClr val="bg1"/>
          </a:solidFill>
          <a:ln w="12700">
            <a:solidFill>
              <a:srgbClr val="002060"/>
            </a:solidFill>
          </a:ln>
        </p:spPr>
        <p:style>
          <a:lnRef idx="2">
            <a:schemeClr val="dk1"/>
          </a:lnRef>
          <a:fillRef idx="1">
            <a:schemeClr val="lt1"/>
          </a:fillRef>
          <a:effectRef idx="0">
            <a:schemeClr val="dk1"/>
          </a:effectRef>
          <a:fontRef idx="minor">
            <a:schemeClr val="dk1"/>
          </a:fontRef>
        </p:style>
        <p:txBody>
          <a:bodyPr anchor="ctr"/>
          <a:lstStyle/>
          <a:p>
            <a:pPr algn="ctr" fontAlgn="base">
              <a:spcBef>
                <a:spcPct val="0"/>
              </a:spcBef>
              <a:spcAft>
                <a:spcPct val="0"/>
              </a:spcAft>
              <a:defRPr/>
            </a:pPr>
            <a:r>
              <a:rPr lang="it-IT" sz="2133" dirty="0">
                <a:solidFill>
                  <a:srgbClr val="000000"/>
                </a:solidFill>
                <a:latin typeface="+mj-lt"/>
              </a:rPr>
              <a:t>PERDITE SU CREDITI DI CUI ALL'ART. 101</a:t>
            </a:r>
          </a:p>
        </p:txBody>
      </p:sp>
      <p:sp>
        <p:nvSpPr>
          <p:cNvPr id="5" name="Rettangolo 4">
            <a:extLst>
              <a:ext uri="{FF2B5EF4-FFF2-40B4-BE49-F238E27FC236}">
                <a16:creationId xmlns:a16="http://schemas.microsoft.com/office/drawing/2014/main" id="{E69ED44D-CB22-8A6E-F413-F9387434C554}"/>
              </a:ext>
            </a:extLst>
          </p:cNvPr>
          <p:cNvSpPr/>
          <p:nvPr/>
        </p:nvSpPr>
        <p:spPr>
          <a:xfrm>
            <a:off x="1017279" y="2990505"/>
            <a:ext cx="10141348" cy="948737"/>
          </a:xfrm>
          <a:prstGeom prst="rect">
            <a:avLst/>
          </a:prstGeom>
          <a:solidFill>
            <a:schemeClr val="bg1"/>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133" dirty="0">
                <a:solidFill>
                  <a:srgbClr val="000000"/>
                </a:solidFill>
                <a:latin typeface="+mj-lt"/>
              </a:rPr>
              <a:t>PLUSVALENZE REALIZZATE DI CUI AGLI ARTT. 58, 86 E 87 E SOPRAVVENIENZE ATTIVE DI CUI ALL’ART. 88, MINUSVALENZE, SOPRAVVENIENZE PASSIVE</a:t>
            </a:r>
          </a:p>
        </p:txBody>
      </p:sp>
      <p:sp>
        <p:nvSpPr>
          <p:cNvPr id="6" name="Rettangolo 5">
            <a:extLst>
              <a:ext uri="{FF2B5EF4-FFF2-40B4-BE49-F238E27FC236}">
                <a16:creationId xmlns:a16="http://schemas.microsoft.com/office/drawing/2014/main" id="{D662E203-5C70-7D28-37AC-900BD45DA14F}"/>
              </a:ext>
            </a:extLst>
          </p:cNvPr>
          <p:cNvSpPr/>
          <p:nvPr/>
        </p:nvSpPr>
        <p:spPr>
          <a:xfrm>
            <a:off x="1017279" y="5125913"/>
            <a:ext cx="10141348" cy="948737"/>
          </a:xfrm>
          <a:prstGeom prst="rect">
            <a:avLst/>
          </a:prstGeom>
          <a:solidFill>
            <a:schemeClr val="bg1"/>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133" dirty="0">
                <a:solidFill>
                  <a:srgbClr val="000000"/>
                </a:solidFill>
                <a:latin typeface="+mj-lt"/>
              </a:rPr>
              <a:t>UTILI O PERDITE DERIVANTI DA PARTECIPAZIONI IN SOGGETTI DI CUI ALL'ARTICOLO 5, IN G.E.I.E O IN SOCIETÀ DI CAPITALI TRASPARENTI </a:t>
            </a:r>
          </a:p>
        </p:txBody>
      </p:sp>
      <p:sp>
        <p:nvSpPr>
          <p:cNvPr id="7" name="Callout con freccia in giù 8">
            <a:extLst>
              <a:ext uri="{FF2B5EF4-FFF2-40B4-BE49-F238E27FC236}">
                <a16:creationId xmlns:a16="http://schemas.microsoft.com/office/drawing/2014/main" id="{F9EF7468-6363-8AAE-D76F-8455E10DB04C}"/>
              </a:ext>
            </a:extLst>
          </p:cNvPr>
          <p:cNvSpPr/>
          <p:nvPr/>
        </p:nvSpPr>
        <p:spPr>
          <a:xfrm>
            <a:off x="1017279" y="1729626"/>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IMPRESA: IL REDDITO PROPOSTO AI FINI DEL CPB NON CONSIDERA</a:t>
            </a:r>
          </a:p>
        </p:txBody>
      </p:sp>
    </p:spTree>
    <p:extLst>
      <p:ext uri="{BB962C8B-B14F-4D97-AF65-F5344CB8AC3E}">
        <p14:creationId xmlns:p14="http://schemas.microsoft.com/office/powerpoint/2010/main" val="25425840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22A11EF-9685-1791-46B4-D64E13C9E9AB}"/>
              </a:ext>
            </a:extLst>
          </p:cNvPr>
          <p:cNvSpPr>
            <a:spLocks noGrp="1"/>
          </p:cNvSpPr>
          <p:nvPr>
            <p:ph idx="1"/>
          </p:nvPr>
        </p:nvSpPr>
        <p:spPr>
          <a:xfrm>
            <a:off x="952132" y="2158168"/>
            <a:ext cx="10287731" cy="3414080"/>
          </a:xfrm>
          <a:ln w="12700">
            <a:solidFill>
              <a:srgbClr val="0082C6"/>
            </a:solidFill>
          </a:ln>
        </p:spPr>
        <p:txBody>
          <a:bodyPr anchor="ctr">
            <a:normAutofit/>
          </a:bodyPr>
          <a:lstStyle/>
          <a:p>
            <a:pPr algn="just"/>
            <a:r>
              <a:rPr lang="it-IT" sz="2133" dirty="0"/>
              <a:t>proposta di reddito concordato 2024 = 30.000 euro</a:t>
            </a:r>
          </a:p>
          <a:p>
            <a:pPr algn="just"/>
            <a:endParaRPr lang="it-IT" sz="2133" dirty="0"/>
          </a:p>
          <a:p>
            <a:pPr algn="just"/>
            <a:r>
              <a:rPr lang="it-IT" sz="2133" dirty="0"/>
              <a:t> plusvalenza di 20.000 euro;</a:t>
            </a:r>
          </a:p>
          <a:p>
            <a:pPr algn="just"/>
            <a:endParaRPr lang="it-IT" sz="2133" dirty="0"/>
          </a:p>
          <a:p>
            <a:pPr algn="just"/>
            <a:r>
              <a:rPr lang="it-IT" sz="2133" dirty="0"/>
              <a:t>Plusvalenza (se rateizzabile</a:t>
            </a:r>
            <a:r>
              <a:rPr lang="it-IT" sz="2133" i="1" dirty="0"/>
              <a:t> ex </a:t>
            </a:r>
            <a:r>
              <a:rPr lang="it-IT" sz="2133" dirty="0"/>
              <a:t>art. 86 Tuir): quota di 4.000 euro con rinvio della differenza di 16.000 euro nei successivi esercizi.</a:t>
            </a:r>
          </a:p>
          <a:p>
            <a:pPr algn="just"/>
            <a:endParaRPr lang="it-IT" sz="2133" dirty="0"/>
          </a:p>
          <a:p>
            <a:pPr algn="just"/>
            <a:r>
              <a:rPr lang="it-IT" sz="2133" dirty="0"/>
              <a:t>CON RATEAZIONE: Reddito 2024 DA CPB = 34.000 euro</a:t>
            </a:r>
          </a:p>
        </p:txBody>
      </p:sp>
      <p:sp>
        <p:nvSpPr>
          <p:cNvPr id="6" name="Callout con freccia in giù 8">
            <a:extLst>
              <a:ext uri="{FF2B5EF4-FFF2-40B4-BE49-F238E27FC236}">
                <a16:creationId xmlns:a16="http://schemas.microsoft.com/office/drawing/2014/main" id="{58D799A5-CAA4-6CB3-FB27-C267B061F2E0}"/>
              </a:ext>
            </a:extLst>
          </p:cNvPr>
          <p:cNvSpPr/>
          <p:nvPr/>
        </p:nvSpPr>
        <p:spPr>
          <a:xfrm>
            <a:off x="1016434" y="895192"/>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IMPATTO PLUSVALENZA</a:t>
            </a:r>
          </a:p>
        </p:txBody>
      </p:sp>
    </p:spTree>
    <p:extLst>
      <p:ext uri="{BB962C8B-B14F-4D97-AF65-F5344CB8AC3E}">
        <p14:creationId xmlns:p14="http://schemas.microsoft.com/office/powerpoint/2010/main" val="25818767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32F918E1-8E07-AB52-8741-5C019CC7C66D}"/>
              </a:ext>
            </a:extLst>
          </p:cNvPr>
          <p:cNvSpPr/>
          <p:nvPr/>
        </p:nvSpPr>
        <p:spPr>
          <a:xfrm>
            <a:off x="954158" y="1850908"/>
            <a:ext cx="4871412" cy="933403"/>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anchor="ctr"/>
          <a:lstStyle/>
          <a:p>
            <a:pPr algn="ctr" defTabSz="609585" fontAlgn="base">
              <a:spcBef>
                <a:spcPct val="0"/>
              </a:spcBef>
              <a:spcAft>
                <a:spcPct val="0"/>
              </a:spcAft>
              <a:defRPr/>
            </a:pPr>
            <a:r>
              <a:rPr lang="it-IT" sz="2267" b="1" dirty="0">
                <a:solidFill>
                  <a:srgbClr val="000000"/>
                </a:solidFill>
                <a:latin typeface="+mj-lt"/>
              </a:rPr>
              <a:t>REDDITI DI LAVORO AUTONOMO</a:t>
            </a:r>
          </a:p>
        </p:txBody>
      </p:sp>
      <p:sp>
        <p:nvSpPr>
          <p:cNvPr id="5" name="Rettangolo 4">
            <a:extLst>
              <a:ext uri="{FF2B5EF4-FFF2-40B4-BE49-F238E27FC236}">
                <a16:creationId xmlns:a16="http://schemas.microsoft.com/office/drawing/2014/main" id="{25CC0CF5-0C94-7A6F-2002-50C7DCDBDED6}"/>
              </a:ext>
            </a:extLst>
          </p:cNvPr>
          <p:cNvSpPr/>
          <p:nvPr/>
        </p:nvSpPr>
        <p:spPr>
          <a:xfrm>
            <a:off x="954158" y="2991156"/>
            <a:ext cx="4871412" cy="154023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09585" fontAlgn="base">
              <a:spcBef>
                <a:spcPct val="0"/>
              </a:spcBef>
              <a:spcAft>
                <a:spcPct val="0"/>
              </a:spcAft>
              <a:defRPr/>
            </a:pPr>
            <a:r>
              <a:rPr lang="it-IT" sz="2133" dirty="0">
                <a:solidFill>
                  <a:srgbClr val="000000"/>
                </a:solidFill>
                <a:latin typeface="+mj-lt"/>
              </a:rPr>
              <a:t>NESSUNA PREVISIONE SPECIFICA</a:t>
            </a:r>
          </a:p>
          <a:p>
            <a:pPr algn="ctr" defTabSz="609585" fontAlgn="base">
              <a:spcBef>
                <a:spcPct val="0"/>
              </a:spcBef>
              <a:spcAft>
                <a:spcPct val="0"/>
              </a:spcAft>
              <a:defRPr/>
            </a:pPr>
            <a:r>
              <a:rPr lang="it-IT" sz="2133" dirty="0">
                <a:solidFill>
                  <a:srgbClr val="FF0000"/>
                </a:solidFill>
                <a:latin typeface="+mj-lt"/>
              </a:rPr>
              <a:t>LIMITE 2.000,00 EURO?</a:t>
            </a:r>
          </a:p>
        </p:txBody>
      </p:sp>
      <p:sp>
        <p:nvSpPr>
          <p:cNvPr id="6" name="Rettangolo 5">
            <a:extLst>
              <a:ext uri="{FF2B5EF4-FFF2-40B4-BE49-F238E27FC236}">
                <a16:creationId xmlns:a16="http://schemas.microsoft.com/office/drawing/2014/main" id="{152D42F9-DB32-E1E8-A4E6-587C19751BB6}"/>
              </a:ext>
            </a:extLst>
          </p:cNvPr>
          <p:cNvSpPr/>
          <p:nvPr/>
        </p:nvSpPr>
        <p:spPr>
          <a:xfrm>
            <a:off x="6510192" y="2991155"/>
            <a:ext cx="4707776" cy="293569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09585" fontAlgn="base">
              <a:spcBef>
                <a:spcPct val="0"/>
              </a:spcBef>
              <a:spcAft>
                <a:spcPct val="0"/>
              </a:spcAft>
              <a:defRPr/>
            </a:pPr>
            <a:r>
              <a:rPr lang="it-IT" sz="2133" dirty="0">
                <a:solidFill>
                  <a:srgbClr val="000000"/>
                </a:solidFill>
                <a:latin typeface="+mj-lt"/>
              </a:rPr>
              <a:t>PERDITE FISCALI PRECEDENTI AL CPB: RIDUCONO IL REDDITO PROPOSTO;</a:t>
            </a:r>
          </a:p>
          <a:p>
            <a:pPr algn="ctr" defTabSz="609585" fontAlgn="base">
              <a:spcBef>
                <a:spcPct val="0"/>
              </a:spcBef>
              <a:spcAft>
                <a:spcPct val="0"/>
              </a:spcAft>
              <a:defRPr/>
            </a:pPr>
            <a:endParaRPr lang="it-IT" sz="2133" dirty="0">
              <a:solidFill>
                <a:srgbClr val="000000"/>
              </a:solidFill>
              <a:latin typeface="+mj-lt"/>
            </a:endParaRPr>
          </a:p>
          <a:p>
            <a:pPr algn="ctr" defTabSz="609585" fontAlgn="base">
              <a:spcBef>
                <a:spcPct val="0"/>
              </a:spcBef>
              <a:spcAft>
                <a:spcPct val="0"/>
              </a:spcAft>
              <a:defRPr/>
            </a:pPr>
            <a:r>
              <a:rPr lang="it-IT" sz="2133" dirty="0">
                <a:solidFill>
                  <a:srgbClr val="000000"/>
                </a:solidFill>
                <a:latin typeface="+mj-lt"/>
              </a:rPr>
              <a:t>PERDITE FISCALI CONSEGUITE NEL CPB: IN DIMINUZIONE DAL REDDITO PROPOSTO O NEI PERIODI SUCCESSIVI</a:t>
            </a:r>
          </a:p>
          <a:p>
            <a:pPr algn="ctr" defTabSz="609585" fontAlgn="base">
              <a:spcBef>
                <a:spcPct val="0"/>
              </a:spcBef>
              <a:spcAft>
                <a:spcPct val="0"/>
              </a:spcAft>
              <a:defRPr/>
            </a:pPr>
            <a:endParaRPr lang="it-IT" sz="2133" dirty="0">
              <a:solidFill>
                <a:srgbClr val="000000"/>
              </a:solidFill>
              <a:latin typeface="+mj-lt"/>
            </a:endParaRPr>
          </a:p>
          <a:p>
            <a:pPr algn="ctr" defTabSz="609585" fontAlgn="base">
              <a:spcBef>
                <a:spcPct val="0"/>
              </a:spcBef>
              <a:spcAft>
                <a:spcPct val="0"/>
              </a:spcAft>
              <a:defRPr/>
            </a:pPr>
            <a:r>
              <a:rPr lang="it-IT" sz="2133" dirty="0">
                <a:solidFill>
                  <a:srgbClr val="FF0000"/>
                </a:solidFill>
                <a:latin typeface="+mj-lt"/>
              </a:rPr>
              <a:t>FERMO LIMITE 2.000,00 EURO </a:t>
            </a:r>
          </a:p>
        </p:txBody>
      </p:sp>
      <p:sp>
        <p:nvSpPr>
          <p:cNvPr id="7" name="Rettangolo 6">
            <a:extLst>
              <a:ext uri="{FF2B5EF4-FFF2-40B4-BE49-F238E27FC236}">
                <a16:creationId xmlns:a16="http://schemas.microsoft.com/office/drawing/2014/main" id="{62233FEB-8CC7-CDB3-9910-1D87A1C55B04}"/>
              </a:ext>
            </a:extLst>
          </p:cNvPr>
          <p:cNvSpPr/>
          <p:nvPr/>
        </p:nvSpPr>
        <p:spPr>
          <a:xfrm>
            <a:off x="6510192" y="1850908"/>
            <a:ext cx="4707776" cy="933403"/>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anchor="ctr"/>
          <a:lstStyle/>
          <a:p>
            <a:pPr algn="ctr" defTabSz="609585" fontAlgn="base">
              <a:spcBef>
                <a:spcPct val="0"/>
              </a:spcBef>
              <a:spcAft>
                <a:spcPct val="0"/>
              </a:spcAft>
              <a:defRPr/>
            </a:pPr>
            <a:r>
              <a:rPr lang="it-IT" sz="2267" b="1" dirty="0">
                <a:solidFill>
                  <a:srgbClr val="000000"/>
                </a:solidFill>
                <a:latin typeface="+mj-lt"/>
              </a:rPr>
              <a:t>REDDITI D’IMPRESA</a:t>
            </a:r>
          </a:p>
        </p:txBody>
      </p:sp>
      <p:sp>
        <p:nvSpPr>
          <p:cNvPr id="8" name="Callout con freccia in giù 8">
            <a:extLst>
              <a:ext uri="{FF2B5EF4-FFF2-40B4-BE49-F238E27FC236}">
                <a16:creationId xmlns:a16="http://schemas.microsoft.com/office/drawing/2014/main" id="{04C5CE11-F45E-0C7D-8FB4-EF4EF7660673}"/>
              </a:ext>
            </a:extLst>
          </p:cNvPr>
          <p:cNvSpPr/>
          <p:nvPr/>
        </p:nvSpPr>
        <p:spPr>
          <a:xfrm>
            <a:off x="1058843" y="525982"/>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PERDITE</a:t>
            </a:r>
          </a:p>
        </p:txBody>
      </p:sp>
    </p:spTree>
    <p:extLst>
      <p:ext uri="{BB962C8B-B14F-4D97-AF65-F5344CB8AC3E}">
        <p14:creationId xmlns:p14="http://schemas.microsoft.com/office/powerpoint/2010/main" val="1341244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DCA91A1A-F46F-22A8-F595-8DD8F166DC5B}"/>
              </a:ext>
            </a:extLst>
          </p:cNvPr>
          <p:cNvSpPr/>
          <p:nvPr/>
        </p:nvSpPr>
        <p:spPr>
          <a:xfrm>
            <a:off x="997615" y="3405212"/>
            <a:ext cx="10141348" cy="948737"/>
          </a:xfrm>
          <a:prstGeom prst="rect">
            <a:avLst/>
          </a:prstGeom>
          <a:noFill/>
          <a:ln w="12700">
            <a:solidFill>
              <a:srgbClr val="002060"/>
            </a:solidFill>
          </a:ln>
        </p:spPr>
        <p:style>
          <a:lnRef idx="2">
            <a:schemeClr val="dk1"/>
          </a:lnRef>
          <a:fillRef idx="1">
            <a:schemeClr val="lt1"/>
          </a:fillRef>
          <a:effectRef idx="0">
            <a:schemeClr val="dk1"/>
          </a:effectRef>
          <a:fontRef idx="minor">
            <a:schemeClr val="dk1"/>
          </a:fontRef>
        </p:style>
        <p:txBody>
          <a:bodyPr anchor="ctr"/>
          <a:lstStyle/>
          <a:p>
            <a:pPr algn="ctr" fontAlgn="base">
              <a:spcBef>
                <a:spcPct val="0"/>
              </a:spcBef>
              <a:spcAft>
                <a:spcPct val="0"/>
              </a:spcAft>
              <a:defRPr/>
            </a:pPr>
            <a:r>
              <a:rPr lang="it-IT" sz="2133" dirty="0">
                <a:solidFill>
                  <a:srgbClr val="000000"/>
                </a:solidFill>
              </a:rPr>
              <a:t>SOCIETÀ DI PERSONE: EFFETTI IN CAPO AI SOCI</a:t>
            </a:r>
          </a:p>
        </p:txBody>
      </p:sp>
      <p:sp>
        <p:nvSpPr>
          <p:cNvPr id="5" name="Rettangolo 4">
            <a:extLst>
              <a:ext uri="{FF2B5EF4-FFF2-40B4-BE49-F238E27FC236}">
                <a16:creationId xmlns:a16="http://schemas.microsoft.com/office/drawing/2014/main" id="{E69ED44D-CB22-8A6E-F413-F9387434C554}"/>
              </a:ext>
            </a:extLst>
          </p:cNvPr>
          <p:cNvSpPr/>
          <p:nvPr/>
        </p:nvSpPr>
        <p:spPr>
          <a:xfrm>
            <a:off x="997615" y="2337508"/>
            <a:ext cx="10141348" cy="948737"/>
          </a:xfrm>
          <a:prstGeom prst="rect">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133" dirty="0">
                <a:solidFill>
                  <a:srgbClr val="000000"/>
                </a:solidFill>
              </a:rPr>
              <a:t>CHE SVOLGONO L’ATTIVITÀ IN ITALIA (DUNQUE ANCHE NON RESIDENTI), IN REGIME ISA O FORFETTARI</a:t>
            </a:r>
          </a:p>
        </p:txBody>
      </p:sp>
      <p:sp>
        <p:nvSpPr>
          <p:cNvPr id="6" name="Rettangolo 5">
            <a:extLst>
              <a:ext uri="{FF2B5EF4-FFF2-40B4-BE49-F238E27FC236}">
                <a16:creationId xmlns:a16="http://schemas.microsoft.com/office/drawing/2014/main" id="{D662E203-5C70-7D28-37AC-900BD45DA14F}"/>
              </a:ext>
            </a:extLst>
          </p:cNvPr>
          <p:cNvSpPr/>
          <p:nvPr/>
        </p:nvSpPr>
        <p:spPr>
          <a:xfrm>
            <a:off x="997615" y="4472916"/>
            <a:ext cx="10141348" cy="948737"/>
          </a:xfrm>
          <a:prstGeom prst="rect">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133" dirty="0">
                <a:solidFill>
                  <a:srgbClr val="000000"/>
                </a:solidFill>
              </a:rPr>
              <a:t>SOCIETÀ IN TRASPARENZA: EFFETTI IN CAPO AI SOCI, NECESSITÀ DI GESTIONE DEI PROCESSI DECISIONALI</a:t>
            </a:r>
          </a:p>
        </p:txBody>
      </p:sp>
      <p:sp>
        <p:nvSpPr>
          <p:cNvPr id="7" name="Callout con freccia in giù 8">
            <a:extLst>
              <a:ext uri="{FF2B5EF4-FFF2-40B4-BE49-F238E27FC236}">
                <a16:creationId xmlns:a16="http://schemas.microsoft.com/office/drawing/2014/main" id="{F9EF7468-6363-8AAE-D76F-8455E10DB04C}"/>
              </a:ext>
            </a:extLst>
          </p:cNvPr>
          <p:cNvSpPr/>
          <p:nvPr/>
        </p:nvSpPr>
        <p:spPr>
          <a:xfrm>
            <a:off x="997615" y="1076629"/>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rPr>
              <a:t>SOGGETTI: TITOLARI DI REDDITO D’IMPRESA O LAVORO AUTONOMO</a:t>
            </a:r>
          </a:p>
        </p:txBody>
      </p:sp>
    </p:spTree>
    <p:extLst>
      <p:ext uri="{BB962C8B-B14F-4D97-AF65-F5344CB8AC3E}">
        <p14:creationId xmlns:p14="http://schemas.microsoft.com/office/powerpoint/2010/main" val="42758318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ttangolo con angoli arrotondati 13">
            <a:extLst>
              <a:ext uri="{FF2B5EF4-FFF2-40B4-BE49-F238E27FC236}">
                <a16:creationId xmlns:a16="http://schemas.microsoft.com/office/drawing/2014/main" id="{0300F04C-EA9B-4F4E-708A-9A8D525E03D3}"/>
              </a:ext>
            </a:extLst>
          </p:cNvPr>
          <p:cNvSpPr/>
          <p:nvPr/>
        </p:nvSpPr>
        <p:spPr>
          <a:xfrm>
            <a:off x="881306" y="1817765"/>
            <a:ext cx="5057940" cy="1903113"/>
          </a:xfrm>
          <a:prstGeom prst="roundRect">
            <a:avLst/>
          </a:prstGeom>
          <a:solidFill>
            <a:schemeClr val="bg1"/>
          </a:solidFill>
          <a:ln w="12700">
            <a:solidFill>
              <a:srgbClr val="0082C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09585">
              <a:defRPr/>
            </a:pPr>
            <a:r>
              <a:rPr lang="it-IT" sz="2133" dirty="0">
                <a:solidFill>
                  <a:prstClr val="black"/>
                </a:solidFill>
                <a:latin typeface="+mj-lt"/>
              </a:rPr>
              <a:t>DESTINATARIO DELLA PROPOSTA È LA SOCIETÀ O L’ASSOCIAZIONE</a:t>
            </a:r>
          </a:p>
        </p:txBody>
      </p:sp>
      <p:sp>
        <p:nvSpPr>
          <p:cNvPr id="15" name="Rettangolo con angoli arrotondati 14">
            <a:extLst>
              <a:ext uri="{FF2B5EF4-FFF2-40B4-BE49-F238E27FC236}">
                <a16:creationId xmlns:a16="http://schemas.microsoft.com/office/drawing/2014/main" id="{C7E06CF4-D69B-8C03-8578-9E8E222653D6}"/>
              </a:ext>
            </a:extLst>
          </p:cNvPr>
          <p:cNvSpPr/>
          <p:nvPr/>
        </p:nvSpPr>
        <p:spPr>
          <a:xfrm>
            <a:off x="6252755" y="1817765"/>
            <a:ext cx="5057940" cy="1903113"/>
          </a:xfrm>
          <a:prstGeom prst="roundRect">
            <a:avLst/>
          </a:prstGeom>
          <a:solidFill>
            <a:schemeClr val="bg1"/>
          </a:solidFill>
          <a:ln w="12700">
            <a:solidFill>
              <a:srgbClr val="0082C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09585">
              <a:defRPr/>
            </a:pPr>
            <a:r>
              <a:rPr lang="it-IT" sz="2133" dirty="0">
                <a:solidFill>
                  <a:prstClr val="black"/>
                </a:solidFill>
                <a:latin typeface="+mj-lt"/>
              </a:rPr>
              <a:t>LA SOCIETÀ O ASSOCIAZIONE DETERMINA IL REDDITO D’IMPRESA E DI LAVORO AUTONOMO E IL PUNTEGGIO ISA</a:t>
            </a:r>
          </a:p>
        </p:txBody>
      </p:sp>
      <p:sp>
        <p:nvSpPr>
          <p:cNvPr id="16" name="Rettangolo con angoli arrotondati 15">
            <a:extLst>
              <a:ext uri="{FF2B5EF4-FFF2-40B4-BE49-F238E27FC236}">
                <a16:creationId xmlns:a16="http://schemas.microsoft.com/office/drawing/2014/main" id="{D6E2B343-00B7-16E9-F14C-45537BE23D34}"/>
              </a:ext>
            </a:extLst>
          </p:cNvPr>
          <p:cNvSpPr/>
          <p:nvPr/>
        </p:nvSpPr>
        <p:spPr>
          <a:xfrm>
            <a:off x="881306" y="4050148"/>
            <a:ext cx="5057940" cy="1903113"/>
          </a:xfrm>
          <a:prstGeom prst="roundRect">
            <a:avLst/>
          </a:prstGeom>
          <a:solidFill>
            <a:schemeClr val="bg1"/>
          </a:solidFill>
          <a:ln w="12700">
            <a:solidFill>
              <a:srgbClr val="0082C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09585">
              <a:defRPr/>
            </a:pPr>
            <a:r>
              <a:rPr lang="it-IT" sz="2133" dirty="0">
                <a:solidFill>
                  <a:prstClr val="black"/>
                </a:solidFill>
                <a:latin typeface="+mj-lt"/>
              </a:rPr>
              <a:t>AL REDDITO CONCORDATO SI APPORTANO LE EVENTUALI RETTIFICHE ARTT. 15 E 16 E SI ATTRIBUISCE AI SOCI PER TRASPARENZA </a:t>
            </a:r>
          </a:p>
        </p:txBody>
      </p:sp>
      <p:sp>
        <p:nvSpPr>
          <p:cNvPr id="17" name="Rettangolo con angoli arrotondati 16">
            <a:extLst>
              <a:ext uri="{FF2B5EF4-FFF2-40B4-BE49-F238E27FC236}">
                <a16:creationId xmlns:a16="http://schemas.microsoft.com/office/drawing/2014/main" id="{FF037654-7C2B-E928-2630-81D466982F95}"/>
              </a:ext>
            </a:extLst>
          </p:cNvPr>
          <p:cNvSpPr/>
          <p:nvPr/>
        </p:nvSpPr>
        <p:spPr>
          <a:xfrm>
            <a:off x="6252755" y="4050148"/>
            <a:ext cx="5057940" cy="1903113"/>
          </a:xfrm>
          <a:prstGeom prst="roundRect">
            <a:avLst/>
          </a:prstGeom>
          <a:solidFill>
            <a:schemeClr val="bg1"/>
          </a:solidFill>
          <a:ln w="12700">
            <a:solidFill>
              <a:srgbClr val="0082C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09585">
              <a:defRPr/>
            </a:pPr>
            <a:r>
              <a:rPr lang="it-IT" sz="2133" dirty="0">
                <a:solidFill>
                  <a:prstClr val="black"/>
                </a:solidFill>
                <a:latin typeface="+mj-lt"/>
              </a:rPr>
              <a:t>RESTA FERMO IL REDDITO MINIMO PARI A 2.000 EURO CHE VALE PER LA SOCIETÀ O ASSOCIAZIONE</a:t>
            </a:r>
          </a:p>
        </p:txBody>
      </p:sp>
      <p:sp>
        <p:nvSpPr>
          <p:cNvPr id="5" name="Callout con freccia in giù 8">
            <a:extLst>
              <a:ext uri="{FF2B5EF4-FFF2-40B4-BE49-F238E27FC236}">
                <a16:creationId xmlns:a16="http://schemas.microsoft.com/office/drawing/2014/main" id="{4E70405B-D561-B10F-1809-D5C836C58A1C}"/>
              </a:ext>
            </a:extLst>
          </p:cNvPr>
          <p:cNvSpPr/>
          <p:nvPr/>
        </p:nvSpPr>
        <p:spPr>
          <a:xfrm>
            <a:off x="1016437" y="535049"/>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CONCORDATO SOCIETA’ O ASSOCIAZIONE</a:t>
            </a:r>
          </a:p>
        </p:txBody>
      </p:sp>
    </p:spTree>
    <p:extLst>
      <p:ext uri="{BB962C8B-B14F-4D97-AF65-F5344CB8AC3E}">
        <p14:creationId xmlns:p14="http://schemas.microsoft.com/office/powerpoint/2010/main" val="10853504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DCA91A1A-F46F-22A8-F595-8DD8F166DC5B}"/>
              </a:ext>
            </a:extLst>
          </p:cNvPr>
          <p:cNvSpPr/>
          <p:nvPr/>
        </p:nvSpPr>
        <p:spPr>
          <a:xfrm>
            <a:off x="1017279" y="3448610"/>
            <a:ext cx="10141348" cy="948737"/>
          </a:xfrm>
          <a:prstGeom prst="rect">
            <a:avLst/>
          </a:prstGeom>
          <a:solidFill>
            <a:schemeClr val="bg1"/>
          </a:solidFill>
          <a:ln w="12700">
            <a:solidFill>
              <a:srgbClr val="002060"/>
            </a:solidFill>
          </a:ln>
        </p:spPr>
        <p:style>
          <a:lnRef idx="2">
            <a:schemeClr val="dk1"/>
          </a:lnRef>
          <a:fillRef idx="1">
            <a:schemeClr val="lt1"/>
          </a:fillRef>
          <a:effectRef idx="0">
            <a:schemeClr val="dk1"/>
          </a:effectRef>
          <a:fontRef idx="minor">
            <a:schemeClr val="dk1"/>
          </a:fontRef>
        </p:style>
        <p:txBody>
          <a:bodyPr anchor="ctr"/>
          <a:lstStyle/>
          <a:p>
            <a:pPr lvl="0" algn="ctr" fontAlgn="base">
              <a:spcBef>
                <a:spcPct val="0"/>
              </a:spcBef>
              <a:spcAft>
                <a:spcPct val="0"/>
              </a:spcAft>
              <a:defRPr/>
            </a:pPr>
            <a:r>
              <a:rPr lang="it-IT" sz="2133" dirty="0">
                <a:solidFill>
                  <a:srgbClr val="000000"/>
                </a:solidFill>
                <a:latin typeface="+mj-lt"/>
              </a:rPr>
              <a:t>DELLE VARIABILI INDIVIDUATE PER I REDDITI D’IMPRESA DALL’ART. 16</a:t>
            </a:r>
          </a:p>
        </p:txBody>
      </p:sp>
      <p:sp>
        <p:nvSpPr>
          <p:cNvPr id="5" name="Rettangolo 4">
            <a:extLst>
              <a:ext uri="{FF2B5EF4-FFF2-40B4-BE49-F238E27FC236}">
                <a16:creationId xmlns:a16="http://schemas.microsoft.com/office/drawing/2014/main" id="{E69ED44D-CB22-8A6E-F413-F9387434C554}"/>
              </a:ext>
            </a:extLst>
          </p:cNvPr>
          <p:cNvSpPr/>
          <p:nvPr/>
        </p:nvSpPr>
        <p:spPr>
          <a:xfrm>
            <a:off x="1017279" y="2380906"/>
            <a:ext cx="10141348" cy="948737"/>
          </a:xfrm>
          <a:prstGeom prst="rect">
            <a:avLst/>
          </a:prstGeom>
          <a:solidFill>
            <a:schemeClr val="bg1"/>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09585" fontAlgn="base">
              <a:spcBef>
                <a:spcPct val="0"/>
              </a:spcBef>
              <a:spcAft>
                <a:spcPct val="0"/>
              </a:spcAft>
              <a:defRPr/>
            </a:pPr>
            <a:r>
              <a:rPr lang="it-IT" sz="2133" dirty="0">
                <a:solidFill>
                  <a:srgbClr val="000000"/>
                </a:solidFill>
                <a:latin typeface="+mj-lt"/>
              </a:rPr>
              <a:t>DELLE VARIABILI INDIVIDUATE PER IL LAVORO AUTONOMO DALL’ART. 15</a:t>
            </a:r>
          </a:p>
        </p:txBody>
      </p:sp>
      <p:sp>
        <p:nvSpPr>
          <p:cNvPr id="6" name="Rettangolo 5">
            <a:extLst>
              <a:ext uri="{FF2B5EF4-FFF2-40B4-BE49-F238E27FC236}">
                <a16:creationId xmlns:a16="http://schemas.microsoft.com/office/drawing/2014/main" id="{D662E203-5C70-7D28-37AC-900BD45DA14F}"/>
              </a:ext>
            </a:extLst>
          </p:cNvPr>
          <p:cNvSpPr/>
          <p:nvPr/>
        </p:nvSpPr>
        <p:spPr>
          <a:xfrm>
            <a:off x="1017279" y="4516314"/>
            <a:ext cx="10141348" cy="948737"/>
          </a:xfrm>
          <a:prstGeom prst="rect">
            <a:avLst/>
          </a:prstGeom>
          <a:solidFill>
            <a:schemeClr val="bg1"/>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09585" fontAlgn="base">
              <a:spcBef>
                <a:spcPct val="0"/>
              </a:spcBef>
              <a:spcAft>
                <a:spcPct val="0"/>
              </a:spcAft>
              <a:defRPr/>
            </a:pPr>
            <a:r>
              <a:rPr lang="it-IT" sz="2133" dirty="0">
                <a:solidFill>
                  <a:srgbClr val="000000"/>
                </a:solidFill>
                <a:latin typeface="+mj-lt"/>
              </a:rPr>
              <a:t>RESTA FERMO IL LIMITE MINIMO DI 2.000 EURO</a:t>
            </a:r>
          </a:p>
        </p:txBody>
      </p:sp>
      <p:sp>
        <p:nvSpPr>
          <p:cNvPr id="7" name="Callout con freccia in giù 8">
            <a:extLst>
              <a:ext uri="{FF2B5EF4-FFF2-40B4-BE49-F238E27FC236}">
                <a16:creationId xmlns:a16="http://schemas.microsoft.com/office/drawing/2014/main" id="{F9EF7468-6363-8AAE-D76F-8455E10DB04C}"/>
              </a:ext>
            </a:extLst>
          </p:cNvPr>
          <p:cNvSpPr/>
          <p:nvPr/>
        </p:nvSpPr>
        <p:spPr>
          <a:xfrm>
            <a:off x="1017279" y="1120027"/>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09585" fontAlgn="base">
              <a:spcBef>
                <a:spcPct val="0"/>
              </a:spcBef>
              <a:spcAft>
                <a:spcPct val="0"/>
              </a:spcAft>
              <a:defRPr/>
            </a:pPr>
            <a:r>
              <a:rPr lang="it-IT" sz="2267" b="1" dirty="0">
                <a:solidFill>
                  <a:prstClr val="white"/>
                </a:solidFill>
                <a:latin typeface="+mj-lt"/>
              </a:rPr>
              <a:t>IL VALORE DELLA PRODUZIONE NETTA PROPOSTO NON TIENE CONTO:</a:t>
            </a:r>
          </a:p>
        </p:txBody>
      </p:sp>
    </p:spTree>
    <p:extLst>
      <p:ext uri="{BB962C8B-B14F-4D97-AF65-F5344CB8AC3E}">
        <p14:creationId xmlns:p14="http://schemas.microsoft.com/office/powerpoint/2010/main" val="33595994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DCA91A1A-F46F-22A8-F595-8DD8F166DC5B}"/>
              </a:ext>
            </a:extLst>
          </p:cNvPr>
          <p:cNvSpPr/>
          <p:nvPr/>
        </p:nvSpPr>
        <p:spPr>
          <a:xfrm>
            <a:off x="1017279" y="4048377"/>
            <a:ext cx="10141348" cy="948737"/>
          </a:xfrm>
          <a:prstGeom prst="rect">
            <a:avLst/>
          </a:prstGeom>
          <a:solidFill>
            <a:schemeClr val="bg1"/>
          </a:solidFill>
          <a:ln w="12700">
            <a:solidFill>
              <a:srgbClr val="002060"/>
            </a:solidFill>
          </a:ln>
        </p:spPr>
        <p:style>
          <a:lnRef idx="2">
            <a:schemeClr val="dk1"/>
          </a:lnRef>
          <a:fillRef idx="1">
            <a:schemeClr val="lt1"/>
          </a:fillRef>
          <a:effectRef idx="0">
            <a:schemeClr val="dk1"/>
          </a:effectRef>
          <a:fontRef idx="minor">
            <a:schemeClr val="dk1"/>
          </a:fontRef>
        </p:style>
        <p:txBody>
          <a:bodyPr anchor="ctr"/>
          <a:lstStyle/>
          <a:p>
            <a:pPr algn="ctr" defTabSz="609585" fontAlgn="base">
              <a:spcBef>
                <a:spcPct val="0"/>
              </a:spcBef>
              <a:spcAft>
                <a:spcPct val="0"/>
              </a:spcAft>
              <a:defRPr/>
            </a:pPr>
            <a:r>
              <a:rPr lang="it-IT" sz="2067" dirty="0">
                <a:solidFill>
                  <a:srgbClr val="000000"/>
                </a:solidFill>
                <a:latin typeface="Roboto"/>
              </a:rPr>
              <a:t>RESTA FERMO PERÒ IL LIMITE MINIMO DI REDDITO DI 2.000 EURO</a:t>
            </a:r>
          </a:p>
        </p:txBody>
      </p:sp>
      <p:sp>
        <p:nvSpPr>
          <p:cNvPr id="5" name="Rettangolo 4">
            <a:extLst>
              <a:ext uri="{FF2B5EF4-FFF2-40B4-BE49-F238E27FC236}">
                <a16:creationId xmlns:a16="http://schemas.microsoft.com/office/drawing/2014/main" id="{E69ED44D-CB22-8A6E-F413-F9387434C554}"/>
              </a:ext>
            </a:extLst>
          </p:cNvPr>
          <p:cNvSpPr/>
          <p:nvPr/>
        </p:nvSpPr>
        <p:spPr>
          <a:xfrm>
            <a:off x="1017279" y="2980673"/>
            <a:ext cx="10141348" cy="948737"/>
          </a:xfrm>
          <a:prstGeom prst="rect">
            <a:avLst/>
          </a:prstGeom>
          <a:solidFill>
            <a:schemeClr val="bg1"/>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09585" fontAlgn="base">
              <a:spcBef>
                <a:spcPct val="0"/>
              </a:spcBef>
              <a:spcAft>
                <a:spcPct val="0"/>
              </a:spcAft>
              <a:defRPr/>
            </a:pPr>
            <a:r>
              <a:rPr lang="it-IT" sz="2067" dirty="0">
                <a:solidFill>
                  <a:srgbClr val="000000"/>
                </a:solidFill>
                <a:latin typeface="Roboto"/>
              </a:rPr>
              <a:t>SI POSSONO SCOMPUTARE I CONTRIBUTI PREVIDENZIALI PAGATI </a:t>
            </a:r>
          </a:p>
        </p:txBody>
      </p:sp>
      <p:sp>
        <p:nvSpPr>
          <p:cNvPr id="6" name="Rettangolo 5">
            <a:extLst>
              <a:ext uri="{FF2B5EF4-FFF2-40B4-BE49-F238E27FC236}">
                <a16:creationId xmlns:a16="http://schemas.microsoft.com/office/drawing/2014/main" id="{D662E203-5C70-7D28-37AC-900BD45DA14F}"/>
              </a:ext>
            </a:extLst>
          </p:cNvPr>
          <p:cNvSpPr/>
          <p:nvPr/>
        </p:nvSpPr>
        <p:spPr>
          <a:xfrm>
            <a:off x="1017279" y="5116081"/>
            <a:ext cx="10141348" cy="948737"/>
          </a:xfrm>
          <a:prstGeom prst="rect">
            <a:avLst/>
          </a:prstGeom>
          <a:solidFill>
            <a:schemeClr val="bg1"/>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09585" fontAlgn="base">
              <a:spcBef>
                <a:spcPct val="0"/>
              </a:spcBef>
              <a:spcAft>
                <a:spcPct val="0"/>
              </a:spcAft>
              <a:defRPr/>
            </a:pPr>
            <a:r>
              <a:rPr lang="it-IT" sz="2067" dirty="0">
                <a:solidFill>
                  <a:srgbClr val="000000"/>
                </a:solidFill>
                <a:latin typeface="Roboto"/>
              </a:rPr>
              <a:t>EVENTUALI CONTRIBUTI ECCEDENTI SI POSSONO DEDURRE DAL REDDITO COMPLESSIVO IRPEF</a:t>
            </a:r>
          </a:p>
          <a:p>
            <a:pPr algn="ctr" defTabSz="609585" fontAlgn="base">
              <a:spcBef>
                <a:spcPct val="0"/>
              </a:spcBef>
              <a:spcAft>
                <a:spcPct val="0"/>
              </a:spcAft>
              <a:defRPr/>
            </a:pPr>
            <a:r>
              <a:rPr lang="it-IT" sz="2067" dirty="0">
                <a:solidFill>
                  <a:srgbClr val="000000"/>
                </a:solidFill>
                <a:latin typeface="Roboto"/>
              </a:rPr>
              <a:t>(CO. 64 LEGGE 190/2014)</a:t>
            </a:r>
          </a:p>
        </p:txBody>
      </p:sp>
      <p:sp>
        <p:nvSpPr>
          <p:cNvPr id="7" name="Callout con freccia in giù 8">
            <a:extLst>
              <a:ext uri="{FF2B5EF4-FFF2-40B4-BE49-F238E27FC236}">
                <a16:creationId xmlns:a16="http://schemas.microsoft.com/office/drawing/2014/main" id="{F9EF7468-6363-8AAE-D76F-8455E10DB04C}"/>
              </a:ext>
            </a:extLst>
          </p:cNvPr>
          <p:cNvSpPr/>
          <p:nvPr/>
        </p:nvSpPr>
        <p:spPr>
          <a:xfrm>
            <a:off x="1017279" y="1719794"/>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09585" fontAlgn="base">
              <a:spcBef>
                <a:spcPct val="0"/>
              </a:spcBef>
              <a:spcAft>
                <a:spcPct val="0"/>
              </a:spcAft>
              <a:defRPr/>
            </a:pPr>
            <a:r>
              <a:rPr lang="it-IT" sz="2267" b="1" dirty="0">
                <a:solidFill>
                  <a:prstClr val="white"/>
                </a:solidFill>
                <a:latin typeface="Roboto"/>
              </a:rPr>
              <a:t>DAL REDDITO PROPOSTO PER I FORFETTARI</a:t>
            </a:r>
          </a:p>
        </p:txBody>
      </p:sp>
    </p:spTree>
    <p:extLst>
      <p:ext uri="{BB962C8B-B14F-4D97-AF65-F5344CB8AC3E}">
        <p14:creationId xmlns:p14="http://schemas.microsoft.com/office/powerpoint/2010/main" val="36002743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llout con freccia in giù 8">
            <a:extLst>
              <a:ext uri="{FF2B5EF4-FFF2-40B4-BE49-F238E27FC236}">
                <a16:creationId xmlns:a16="http://schemas.microsoft.com/office/drawing/2014/main" id="{6FF2DCD7-A582-6950-55A2-50AB73206E88}"/>
              </a:ext>
            </a:extLst>
          </p:cNvPr>
          <p:cNvSpPr/>
          <p:nvPr/>
        </p:nvSpPr>
        <p:spPr>
          <a:xfrm>
            <a:off x="1016436" y="1507058"/>
            <a:ext cx="10159125" cy="1062255"/>
          </a:xfrm>
          <a:prstGeom prst="downArrowCallout">
            <a:avLst/>
          </a:prstGeom>
          <a:solidFill>
            <a:srgbClr val="0082C6"/>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09585" fontAlgn="base">
              <a:spcBef>
                <a:spcPct val="0"/>
              </a:spcBef>
              <a:spcAft>
                <a:spcPct val="0"/>
              </a:spcAft>
              <a:defRPr/>
            </a:pPr>
            <a:r>
              <a:rPr lang="it-IT" sz="2267" b="1" dirty="0">
                <a:solidFill>
                  <a:prstClr val="white"/>
                </a:solidFill>
                <a:latin typeface="+mj-lt"/>
              </a:rPr>
              <a:t>IL REDDITO CONCORDATO VALE ANCHE PER CONTRIBUTI PREVIDENZIALI</a:t>
            </a:r>
          </a:p>
        </p:txBody>
      </p:sp>
      <p:sp>
        <p:nvSpPr>
          <p:cNvPr id="3" name="Rettangolo 2">
            <a:extLst>
              <a:ext uri="{FF2B5EF4-FFF2-40B4-BE49-F238E27FC236}">
                <a16:creationId xmlns:a16="http://schemas.microsoft.com/office/drawing/2014/main" id="{0227A61D-3F67-BB16-0518-E6BA43077B12}"/>
              </a:ext>
            </a:extLst>
          </p:cNvPr>
          <p:cNvSpPr/>
          <p:nvPr/>
        </p:nvSpPr>
        <p:spPr>
          <a:xfrm>
            <a:off x="1016436" y="2750577"/>
            <a:ext cx="10159125" cy="2365085"/>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anchor="ctr"/>
          <a:lstStyle/>
          <a:p>
            <a:pPr algn="ctr" defTabSz="609585" fontAlgn="base">
              <a:spcBef>
                <a:spcPct val="0"/>
              </a:spcBef>
              <a:spcAft>
                <a:spcPct val="0"/>
              </a:spcAft>
              <a:defRPr/>
            </a:pPr>
            <a:r>
              <a:rPr lang="it-IT" sz="2200" dirty="0">
                <a:solidFill>
                  <a:prstClr val="black"/>
                </a:solidFill>
                <a:latin typeface="+mj-lt"/>
              </a:rPr>
              <a:t>IL REDDITO DEL CPB VALE ANCHE COME BASE DI CALCOLO DEI CONTRIBUTI PREVIDENZIALI OBBLIGATORI, CON POSSIBILITÀ DI VERSARLI SUL REDDITO EFFETTIVO SE MAGGIORE</a:t>
            </a:r>
          </a:p>
          <a:p>
            <a:pPr algn="ctr" defTabSz="609585" fontAlgn="base">
              <a:spcBef>
                <a:spcPct val="0"/>
              </a:spcBef>
              <a:spcAft>
                <a:spcPct val="0"/>
              </a:spcAft>
              <a:defRPr/>
            </a:pPr>
            <a:endParaRPr lang="it-IT" sz="2200" dirty="0">
              <a:solidFill>
                <a:prstClr val="black"/>
              </a:solidFill>
              <a:latin typeface="+mj-lt"/>
            </a:endParaRPr>
          </a:p>
          <a:p>
            <a:pPr algn="ctr" defTabSz="609585" fontAlgn="base">
              <a:spcBef>
                <a:spcPct val="0"/>
              </a:spcBef>
              <a:spcAft>
                <a:spcPct val="0"/>
              </a:spcAft>
              <a:defRPr/>
            </a:pPr>
            <a:r>
              <a:rPr lang="it-IT" sz="2200" dirty="0">
                <a:solidFill>
                  <a:prstClr val="black"/>
                </a:solidFill>
                <a:latin typeface="+mj-lt"/>
              </a:rPr>
              <a:t>ATTENZIONE ALLE GESTIONI PREVIDENZIALI PRIVATE!!</a:t>
            </a:r>
          </a:p>
        </p:txBody>
      </p:sp>
    </p:spTree>
    <p:extLst>
      <p:ext uri="{BB962C8B-B14F-4D97-AF65-F5344CB8AC3E}">
        <p14:creationId xmlns:p14="http://schemas.microsoft.com/office/powerpoint/2010/main" val="15743584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60184C1-6AF9-DBEB-0B0B-CF58A10C11A2}"/>
              </a:ext>
            </a:extLst>
          </p:cNvPr>
          <p:cNvSpPr>
            <a:spLocks noGrp="1"/>
          </p:cNvSpPr>
          <p:nvPr>
            <p:ph idx="1"/>
          </p:nvPr>
        </p:nvSpPr>
        <p:spPr>
          <a:xfrm>
            <a:off x="952132" y="1902372"/>
            <a:ext cx="10287731" cy="4186336"/>
          </a:xfrm>
          <a:ln w="12700">
            <a:solidFill>
              <a:srgbClr val="0082C6"/>
            </a:solidFill>
          </a:ln>
        </p:spPr>
        <p:txBody>
          <a:bodyPr anchor="ctr">
            <a:noAutofit/>
          </a:bodyPr>
          <a:lstStyle/>
          <a:p>
            <a:pPr marL="0" indent="0" algn="just">
              <a:buNone/>
            </a:pPr>
            <a:r>
              <a:rPr lang="it-IT" sz="2000" dirty="0">
                <a:latin typeface="+mj-lt"/>
              </a:rPr>
              <a:t>I Presidenti delle Casse di previdenza private aderenti ad AdEPP confermano che il concordato previsto dal D.LgS. 13/2024 </a:t>
            </a:r>
            <a:r>
              <a:rPr lang="it-IT" sz="2000" b="1" dirty="0">
                <a:latin typeface="+mj-lt"/>
              </a:rPr>
              <a:t>non produce alcun effetto in ordine agli obblighi contributivi cui sono assoggettati i propri iscritti</a:t>
            </a:r>
            <a:r>
              <a:rPr lang="it-IT" sz="2000" dirty="0">
                <a:latin typeface="+mj-lt"/>
              </a:rPr>
              <a:t>.</a:t>
            </a:r>
          </a:p>
          <a:p>
            <a:pPr marL="0" indent="0" algn="just">
              <a:buNone/>
            </a:pPr>
            <a:endParaRPr lang="it-IT" sz="2000" dirty="0">
              <a:latin typeface="+mj-lt"/>
            </a:endParaRPr>
          </a:p>
          <a:p>
            <a:pPr marL="0" indent="0" algn="just">
              <a:buNone/>
            </a:pPr>
            <a:r>
              <a:rPr lang="it-IT" sz="2000" dirty="0">
                <a:latin typeface="+mj-lt"/>
              </a:rPr>
              <a:t>I Presidenti sottolineano che la disposizione di cui l’Art. 30 del citato Decreto, se applicata alle Casse, si rivelerebbe </a:t>
            </a:r>
            <a:r>
              <a:rPr lang="it-IT" sz="2000" b="1" dirty="0">
                <a:latin typeface="+mj-lt"/>
              </a:rPr>
              <a:t>lesiva dell’autonomia gestionale, organizzativa e contabile </a:t>
            </a:r>
            <a:r>
              <a:rPr lang="it-IT" sz="2000" dirty="0">
                <a:latin typeface="+mj-lt"/>
              </a:rPr>
              <a:t>di cui all’art. 2, co. 1, del </a:t>
            </a:r>
            <a:r>
              <a:rPr lang="it-IT" sz="2000" dirty="0" err="1">
                <a:latin typeface="+mj-lt"/>
              </a:rPr>
              <a:t>D.Lgs.</a:t>
            </a:r>
            <a:r>
              <a:rPr lang="it-IT" sz="2000" dirty="0">
                <a:latin typeface="+mj-lt"/>
              </a:rPr>
              <a:t> 509/1994, anche in virtù della circostanza che la gestione economico-finanziaria deve assicurare l’equilibrio di lungo periodo mediante l’adozione di provvedimenti coerenti con gli equilibri di bilancio, come anche sancito dalla Corte Costituzionale con la sentenza 7/2017.</a:t>
            </a:r>
          </a:p>
          <a:p>
            <a:pPr marL="0" indent="0" algn="just">
              <a:buNone/>
            </a:pPr>
            <a:endParaRPr lang="it-IT" sz="2000" dirty="0">
              <a:latin typeface="+mj-lt"/>
            </a:endParaRPr>
          </a:p>
          <a:p>
            <a:pPr marL="0" indent="0" algn="just">
              <a:buNone/>
            </a:pPr>
            <a:r>
              <a:rPr lang="it-IT" sz="2000" i="1" dirty="0">
                <a:latin typeface="+mj-lt"/>
              </a:rPr>
              <a:t>CS DEL 27/3/2024</a:t>
            </a:r>
          </a:p>
        </p:txBody>
      </p:sp>
      <p:sp>
        <p:nvSpPr>
          <p:cNvPr id="6" name="Callout con freccia in giù 8">
            <a:extLst>
              <a:ext uri="{FF2B5EF4-FFF2-40B4-BE49-F238E27FC236}">
                <a16:creationId xmlns:a16="http://schemas.microsoft.com/office/drawing/2014/main" id="{230CF059-6904-C551-F643-91B02D9F1940}"/>
              </a:ext>
            </a:extLst>
          </p:cNvPr>
          <p:cNvSpPr/>
          <p:nvPr/>
        </p:nvSpPr>
        <p:spPr>
          <a:xfrm>
            <a:off x="1016434" y="573452"/>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RAPPORTI CON LE CASSE PRIVATE</a:t>
            </a:r>
          </a:p>
        </p:txBody>
      </p:sp>
    </p:spTree>
    <p:extLst>
      <p:ext uri="{BB962C8B-B14F-4D97-AF65-F5344CB8AC3E}">
        <p14:creationId xmlns:p14="http://schemas.microsoft.com/office/powerpoint/2010/main" val="6961798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6DA702-840D-0B78-8035-38C895AEDAC7}"/>
              </a:ext>
            </a:extLst>
          </p:cNvPr>
          <p:cNvSpPr>
            <a:spLocks noGrp="1"/>
          </p:cNvSpPr>
          <p:nvPr>
            <p:ph type="ctrTitle"/>
          </p:nvPr>
        </p:nvSpPr>
        <p:spPr/>
        <p:txBody>
          <a:bodyPr>
            <a:normAutofit/>
          </a:bodyPr>
          <a:lstStyle/>
          <a:p>
            <a:r>
              <a:rPr lang="it-IT" sz="4000" b="1" dirty="0"/>
              <a:t>TEMPISTICA, MODULISTICA E DETERMINAZIONE IMPOSTE</a:t>
            </a:r>
          </a:p>
        </p:txBody>
      </p:sp>
    </p:spTree>
    <p:extLst>
      <p:ext uri="{BB962C8B-B14F-4D97-AF65-F5344CB8AC3E}">
        <p14:creationId xmlns:p14="http://schemas.microsoft.com/office/powerpoint/2010/main" val="12236060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ntagono 7">
            <a:extLst>
              <a:ext uri="{FF2B5EF4-FFF2-40B4-BE49-F238E27FC236}">
                <a16:creationId xmlns:a16="http://schemas.microsoft.com/office/drawing/2014/main" id="{5A5EA3CF-7096-B400-4145-C9BA78649C02}"/>
              </a:ext>
            </a:extLst>
          </p:cNvPr>
          <p:cNvSpPr/>
          <p:nvPr/>
        </p:nvSpPr>
        <p:spPr>
          <a:xfrm>
            <a:off x="1295255" y="2978050"/>
            <a:ext cx="535259" cy="587433"/>
          </a:xfrm>
          <a:prstGeom prst="homePlate">
            <a:avLst/>
          </a:prstGeom>
          <a:solidFill>
            <a:srgbClr val="65CCFF"/>
          </a:solidFill>
          <a:ln w="19050">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2133" b="1" dirty="0">
                <a:solidFill>
                  <a:schemeClr val="tx1"/>
                </a:solidFill>
                <a:latin typeface="+mj-lt"/>
                <a:ea typeface="Roboto" panose="02000000000000000000" pitchFamily="2" charset="0"/>
                <a:cs typeface="Roboto" panose="02000000000000000000" pitchFamily="2" charset="0"/>
              </a:rPr>
              <a:t>1</a:t>
            </a:r>
          </a:p>
        </p:txBody>
      </p:sp>
      <p:sp>
        <p:nvSpPr>
          <p:cNvPr id="8" name="Mostrina 8">
            <a:extLst>
              <a:ext uri="{FF2B5EF4-FFF2-40B4-BE49-F238E27FC236}">
                <a16:creationId xmlns:a16="http://schemas.microsoft.com/office/drawing/2014/main" id="{F1FCBCA0-9B21-90A2-1178-F88F3F8602AC}"/>
              </a:ext>
            </a:extLst>
          </p:cNvPr>
          <p:cNvSpPr/>
          <p:nvPr/>
        </p:nvSpPr>
        <p:spPr>
          <a:xfrm>
            <a:off x="1683925" y="2978050"/>
            <a:ext cx="646176"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it-IT" sz="2133" b="1" dirty="0">
              <a:latin typeface="+mj-lt"/>
              <a:ea typeface="Roboto" panose="02000000000000000000" pitchFamily="2" charset="0"/>
              <a:cs typeface="Roboto" panose="02000000000000000000" pitchFamily="2" charset="0"/>
            </a:endParaRPr>
          </a:p>
        </p:txBody>
      </p:sp>
      <p:sp>
        <p:nvSpPr>
          <p:cNvPr id="9" name="Mostrina 10">
            <a:extLst>
              <a:ext uri="{FF2B5EF4-FFF2-40B4-BE49-F238E27FC236}">
                <a16:creationId xmlns:a16="http://schemas.microsoft.com/office/drawing/2014/main" id="{E4413DBF-292B-BD4A-98C5-A55D9DB51853}"/>
              </a:ext>
            </a:extLst>
          </p:cNvPr>
          <p:cNvSpPr/>
          <p:nvPr/>
        </p:nvSpPr>
        <p:spPr>
          <a:xfrm>
            <a:off x="2161216" y="2978050"/>
            <a:ext cx="8744877"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it-IT" sz="1867" dirty="0">
                <a:solidFill>
                  <a:schemeClr val="tx1"/>
                </a:solidFill>
                <a:latin typeface="+mj-lt"/>
                <a:ea typeface="Roboto" panose="02000000000000000000" pitchFamily="2" charset="0"/>
                <a:cs typeface="Roboto" panose="02000000000000000000" pitchFamily="2" charset="0"/>
              </a:rPr>
              <a:t>AL 31.07.2024 VERSAMENTI</a:t>
            </a:r>
          </a:p>
        </p:txBody>
      </p:sp>
      <p:sp>
        <p:nvSpPr>
          <p:cNvPr id="10" name="Pentagono 11">
            <a:extLst>
              <a:ext uri="{FF2B5EF4-FFF2-40B4-BE49-F238E27FC236}">
                <a16:creationId xmlns:a16="http://schemas.microsoft.com/office/drawing/2014/main" id="{A885EC53-0BAF-6120-1889-BC922AB62901}"/>
              </a:ext>
            </a:extLst>
          </p:cNvPr>
          <p:cNvSpPr/>
          <p:nvPr/>
        </p:nvSpPr>
        <p:spPr>
          <a:xfrm>
            <a:off x="1274944" y="3766933"/>
            <a:ext cx="535259" cy="587433"/>
          </a:xfrm>
          <a:prstGeom prst="homePlate">
            <a:avLst/>
          </a:prstGeom>
          <a:solidFill>
            <a:srgbClr val="65CCFF"/>
          </a:solidFill>
          <a:ln w="19050">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2133" b="1" dirty="0">
                <a:solidFill>
                  <a:schemeClr val="tx1"/>
                </a:solidFill>
                <a:latin typeface="+mj-lt"/>
                <a:ea typeface="Roboto" panose="02000000000000000000" pitchFamily="2" charset="0"/>
                <a:cs typeface="Roboto" panose="02000000000000000000" pitchFamily="2" charset="0"/>
              </a:rPr>
              <a:t>2</a:t>
            </a:r>
          </a:p>
        </p:txBody>
      </p:sp>
      <p:sp>
        <p:nvSpPr>
          <p:cNvPr id="11" name="Mostrina 12">
            <a:extLst>
              <a:ext uri="{FF2B5EF4-FFF2-40B4-BE49-F238E27FC236}">
                <a16:creationId xmlns:a16="http://schemas.microsoft.com/office/drawing/2014/main" id="{9D243985-7F57-4860-434F-BBE83F892CF6}"/>
              </a:ext>
            </a:extLst>
          </p:cNvPr>
          <p:cNvSpPr/>
          <p:nvPr/>
        </p:nvSpPr>
        <p:spPr>
          <a:xfrm>
            <a:off x="1663615" y="3766933"/>
            <a:ext cx="646176"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it-IT" sz="2133" b="1" dirty="0">
              <a:latin typeface="+mj-lt"/>
              <a:ea typeface="Roboto" panose="02000000000000000000" pitchFamily="2" charset="0"/>
              <a:cs typeface="Roboto" panose="02000000000000000000" pitchFamily="2" charset="0"/>
            </a:endParaRPr>
          </a:p>
        </p:txBody>
      </p:sp>
      <p:sp>
        <p:nvSpPr>
          <p:cNvPr id="12" name="Mostrina 13">
            <a:extLst>
              <a:ext uri="{FF2B5EF4-FFF2-40B4-BE49-F238E27FC236}">
                <a16:creationId xmlns:a16="http://schemas.microsoft.com/office/drawing/2014/main" id="{3FF411CE-A49D-1275-2A20-D46A5280BC13}"/>
              </a:ext>
            </a:extLst>
          </p:cNvPr>
          <p:cNvSpPr/>
          <p:nvPr/>
        </p:nvSpPr>
        <p:spPr>
          <a:xfrm>
            <a:off x="2140906" y="3766933"/>
            <a:ext cx="8744877"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it-IT" sz="1867" cap="all" dirty="0">
                <a:solidFill>
                  <a:schemeClr val="tx1"/>
                </a:solidFill>
                <a:latin typeface="+mj-lt"/>
                <a:ea typeface="Roboto" panose="02000000000000000000" pitchFamily="2" charset="0"/>
                <a:cs typeface="Roboto" panose="02000000000000000000" pitchFamily="2" charset="0"/>
              </a:rPr>
              <a:t>SLITTAMENTO AL 30.08.2024 CON MAGGIORAZIONE DELLO 0,4%</a:t>
            </a:r>
          </a:p>
        </p:txBody>
      </p:sp>
      <p:sp>
        <p:nvSpPr>
          <p:cNvPr id="13" name="Pentagono 14">
            <a:extLst>
              <a:ext uri="{FF2B5EF4-FFF2-40B4-BE49-F238E27FC236}">
                <a16:creationId xmlns:a16="http://schemas.microsoft.com/office/drawing/2014/main" id="{01A0ADA2-8C92-8060-8CA5-8911669C6E36}"/>
              </a:ext>
            </a:extLst>
          </p:cNvPr>
          <p:cNvSpPr/>
          <p:nvPr/>
        </p:nvSpPr>
        <p:spPr>
          <a:xfrm>
            <a:off x="1274944" y="4541641"/>
            <a:ext cx="535259" cy="587433"/>
          </a:xfrm>
          <a:prstGeom prst="homePlate">
            <a:avLst/>
          </a:prstGeom>
          <a:solidFill>
            <a:srgbClr val="65CCFF"/>
          </a:solidFill>
          <a:ln w="19050">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2133" b="1" dirty="0">
                <a:solidFill>
                  <a:schemeClr val="tx1"/>
                </a:solidFill>
                <a:latin typeface="+mj-lt"/>
                <a:ea typeface="Roboto" panose="02000000000000000000" pitchFamily="2" charset="0"/>
                <a:cs typeface="Roboto" panose="02000000000000000000" pitchFamily="2" charset="0"/>
              </a:rPr>
              <a:t>3</a:t>
            </a:r>
          </a:p>
        </p:txBody>
      </p:sp>
      <p:sp>
        <p:nvSpPr>
          <p:cNvPr id="14" name="Mostrina 15">
            <a:extLst>
              <a:ext uri="{FF2B5EF4-FFF2-40B4-BE49-F238E27FC236}">
                <a16:creationId xmlns:a16="http://schemas.microsoft.com/office/drawing/2014/main" id="{12201A4D-C9DA-B18D-A094-D5B4F65D8F43}"/>
              </a:ext>
            </a:extLst>
          </p:cNvPr>
          <p:cNvSpPr/>
          <p:nvPr/>
        </p:nvSpPr>
        <p:spPr>
          <a:xfrm>
            <a:off x="1663615" y="4541641"/>
            <a:ext cx="646176"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it-IT" sz="2133" b="1" dirty="0">
              <a:latin typeface="+mj-lt"/>
              <a:ea typeface="Roboto" panose="02000000000000000000" pitchFamily="2" charset="0"/>
              <a:cs typeface="Roboto" panose="02000000000000000000" pitchFamily="2" charset="0"/>
            </a:endParaRPr>
          </a:p>
        </p:txBody>
      </p:sp>
      <p:sp>
        <p:nvSpPr>
          <p:cNvPr id="15" name="Mostrina 16">
            <a:extLst>
              <a:ext uri="{FF2B5EF4-FFF2-40B4-BE49-F238E27FC236}">
                <a16:creationId xmlns:a16="http://schemas.microsoft.com/office/drawing/2014/main" id="{122CE587-4A7D-DB85-5BEC-8232CD0A10A2}"/>
              </a:ext>
            </a:extLst>
          </p:cNvPr>
          <p:cNvSpPr/>
          <p:nvPr/>
        </p:nvSpPr>
        <p:spPr>
          <a:xfrm>
            <a:off x="2140906" y="4541641"/>
            <a:ext cx="8744877"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it-IT" sz="1867" cap="all" dirty="0">
                <a:solidFill>
                  <a:schemeClr val="tx1"/>
                </a:solidFill>
                <a:latin typeface="+mj-lt"/>
                <a:ea typeface="Roboto" panose="02000000000000000000" pitchFamily="2" charset="0"/>
                <a:cs typeface="Roboto" panose="02000000000000000000" pitchFamily="2" charset="0"/>
              </a:rPr>
              <a:t>31.10.2024 ADESIONE AL CONCORDATO (A REGIME 31.07)</a:t>
            </a:r>
          </a:p>
        </p:txBody>
      </p:sp>
      <p:sp>
        <p:nvSpPr>
          <p:cNvPr id="16" name="Pentagono 17">
            <a:extLst>
              <a:ext uri="{FF2B5EF4-FFF2-40B4-BE49-F238E27FC236}">
                <a16:creationId xmlns:a16="http://schemas.microsoft.com/office/drawing/2014/main" id="{277283E2-9238-93A9-90F1-2204423CF9FD}"/>
              </a:ext>
            </a:extLst>
          </p:cNvPr>
          <p:cNvSpPr/>
          <p:nvPr/>
        </p:nvSpPr>
        <p:spPr>
          <a:xfrm>
            <a:off x="1274944" y="5314228"/>
            <a:ext cx="535259" cy="587433"/>
          </a:xfrm>
          <a:prstGeom prst="homePlate">
            <a:avLst/>
          </a:prstGeom>
          <a:solidFill>
            <a:srgbClr val="65CCFF"/>
          </a:solidFill>
          <a:ln w="19050">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2133" b="1" dirty="0">
                <a:solidFill>
                  <a:schemeClr val="tx1"/>
                </a:solidFill>
                <a:latin typeface="+mj-lt"/>
                <a:ea typeface="Roboto" panose="02000000000000000000" pitchFamily="2" charset="0"/>
                <a:cs typeface="Roboto" panose="02000000000000000000" pitchFamily="2" charset="0"/>
              </a:rPr>
              <a:t>4</a:t>
            </a:r>
          </a:p>
        </p:txBody>
      </p:sp>
      <p:sp>
        <p:nvSpPr>
          <p:cNvPr id="17" name="Mostrina 18">
            <a:extLst>
              <a:ext uri="{FF2B5EF4-FFF2-40B4-BE49-F238E27FC236}">
                <a16:creationId xmlns:a16="http://schemas.microsoft.com/office/drawing/2014/main" id="{C35BA462-629A-252A-FF22-FC634485BA81}"/>
              </a:ext>
            </a:extLst>
          </p:cNvPr>
          <p:cNvSpPr/>
          <p:nvPr/>
        </p:nvSpPr>
        <p:spPr>
          <a:xfrm>
            <a:off x="1663615" y="5314228"/>
            <a:ext cx="646176"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it-IT" sz="2133" b="1" dirty="0">
              <a:latin typeface="+mj-lt"/>
              <a:ea typeface="Roboto" panose="02000000000000000000" pitchFamily="2" charset="0"/>
              <a:cs typeface="Roboto" panose="02000000000000000000" pitchFamily="2" charset="0"/>
            </a:endParaRPr>
          </a:p>
        </p:txBody>
      </p:sp>
      <p:sp>
        <p:nvSpPr>
          <p:cNvPr id="18" name="Mostrina 19">
            <a:extLst>
              <a:ext uri="{FF2B5EF4-FFF2-40B4-BE49-F238E27FC236}">
                <a16:creationId xmlns:a16="http://schemas.microsoft.com/office/drawing/2014/main" id="{6F0F1C96-DC6E-3460-2211-E636DB733490}"/>
              </a:ext>
            </a:extLst>
          </p:cNvPr>
          <p:cNvSpPr/>
          <p:nvPr/>
        </p:nvSpPr>
        <p:spPr>
          <a:xfrm>
            <a:off x="2140906" y="5314228"/>
            <a:ext cx="8744877"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it-IT" sz="1867" cap="all" dirty="0">
                <a:solidFill>
                  <a:schemeClr val="tx1"/>
                </a:solidFill>
                <a:latin typeface="+mj-lt"/>
                <a:ea typeface="Roboto" panose="02000000000000000000" pitchFamily="2" charset="0"/>
                <a:cs typeface="Roboto" panose="02000000000000000000" pitchFamily="2" charset="0"/>
              </a:rPr>
              <a:t>2.12.2024 VERSAMENTO SECONDO ACCONTO E RELATIVE MAGGIORAZIONI</a:t>
            </a:r>
          </a:p>
        </p:txBody>
      </p:sp>
      <p:sp>
        <p:nvSpPr>
          <p:cNvPr id="4" name="Callout con freccia in giù 8">
            <a:extLst>
              <a:ext uri="{FF2B5EF4-FFF2-40B4-BE49-F238E27FC236}">
                <a16:creationId xmlns:a16="http://schemas.microsoft.com/office/drawing/2014/main" id="{5A0B9B73-3E08-B6E2-962F-3476A2685C50}"/>
              </a:ext>
            </a:extLst>
          </p:cNvPr>
          <p:cNvSpPr/>
          <p:nvPr/>
        </p:nvSpPr>
        <p:spPr>
          <a:xfrm>
            <a:off x="1292285" y="1848370"/>
            <a:ext cx="9593497" cy="96875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PRIMA GESTIONE DEL CONCORDATO</a:t>
            </a:r>
          </a:p>
        </p:txBody>
      </p:sp>
    </p:spTree>
    <p:extLst>
      <p:ext uri="{BB962C8B-B14F-4D97-AF65-F5344CB8AC3E}">
        <p14:creationId xmlns:p14="http://schemas.microsoft.com/office/powerpoint/2010/main" val="20017025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C9FC1C96-8A20-71E5-C987-4CCD4D0B0CBA}"/>
              </a:ext>
            </a:extLst>
          </p:cNvPr>
          <p:cNvSpPr txBox="1">
            <a:spLocks/>
          </p:cNvSpPr>
          <p:nvPr/>
        </p:nvSpPr>
        <p:spPr>
          <a:xfrm>
            <a:off x="963743" y="1762444"/>
            <a:ext cx="4929324" cy="823912"/>
          </a:xfrm>
          <a:prstGeom prst="rect">
            <a:avLst/>
          </a:prstGeom>
          <a:solidFill>
            <a:schemeClr val="bg1"/>
          </a:solidFill>
          <a:ln w="12700">
            <a:solidFill>
              <a:srgbClr val="0082C6"/>
            </a:solidFill>
          </a:ln>
        </p:spPr>
        <p:txBody>
          <a:bodyPr vert="horz" lIns="121920" tIns="60960" rIns="121920" bIns="60960" rtlCol="0" anchor="ctr">
            <a:normAutofit/>
          </a:bodyPr>
          <a:lstStyle>
            <a:lvl1pPr marL="0" indent="0" algn="l" defTabSz="685800" rtl="0" eaLnBrk="1" latinLnBrk="0" hangingPunct="1">
              <a:lnSpc>
                <a:spcPct val="100000"/>
              </a:lnSpc>
              <a:spcBef>
                <a:spcPts val="0"/>
              </a:spcBef>
              <a:buFont typeface="Arial" panose="020B0604020202020204" pitchFamily="34" charset="0"/>
              <a:buNone/>
              <a:defRPr sz="1800" b="1" kern="1200" cap="all" baseline="0">
                <a:solidFill>
                  <a:schemeClr val="tx1"/>
                </a:solidFill>
                <a:latin typeface="+mn-lt"/>
                <a:ea typeface="+mn-ea"/>
                <a:cs typeface="+mn-cs"/>
              </a:defRPr>
            </a:lvl1pPr>
            <a:lvl2pPr marL="342900" indent="0" algn="l" defTabSz="685800" rtl="0" eaLnBrk="1" latinLnBrk="0" hangingPunct="1">
              <a:lnSpc>
                <a:spcPct val="100000"/>
              </a:lnSpc>
              <a:spcBef>
                <a:spcPts val="0"/>
              </a:spcBef>
              <a:buFont typeface="Arial" panose="020B0604020202020204" pitchFamily="34" charset="0"/>
              <a:buNone/>
              <a:defRPr sz="1500" b="1" kern="1200">
                <a:solidFill>
                  <a:schemeClr val="tx1"/>
                </a:solidFill>
                <a:latin typeface="+mn-lt"/>
                <a:ea typeface="+mn-ea"/>
                <a:cs typeface="+mn-cs"/>
              </a:defRPr>
            </a:lvl2pPr>
            <a:lvl3pPr marL="685800" indent="0" algn="l" defTabSz="685800" rtl="0" eaLnBrk="1" latinLnBrk="0" hangingPunct="1">
              <a:lnSpc>
                <a:spcPct val="100000"/>
              </a:lnSpc>
              <a:spcBef>
                <a:spcPts val="0"/>
              </a:spcBef>
              <a:buFont typeface="Roboto" panose="02000000000000000000" pitchFamily="2" charset="0"/>
              <a:buNone/>
              <a:defRPr sz="1350" b="1" kern="1200">
                <a:solidFill>
                  <a:schemeClr val="tx1"/>
                </a:solidFill>
                <a:latin typeface="+mn-lt"/>
                <a:ea typeface="+mn-ea"/>
                <a:cs typeface="+mn-cs"/>
              </a:defRPr>
            </a:lvl3pPr>
            <a:lvl4pPr marL="1028700" indent="0" algn="l" defTabSz="685800" rtl="0" eaLnBrk="1" latinLnBrk="0" hangingPunct="1">
              <a:lnSpc>
                <a:spcPct val="100000"/>
              </a:lnSpc>
              <a:spcBef>
                <a:spcPts val="0"/>
              </a:spcBef>
              <a:buFont typeface="Calibri" panose="020F0502020204030204" pitchFamily="34" charset="0"/>
              <a:buNone/>
              <a:defRPr sz="1200" b="1" kern="1200">
                <a:solidFill>
                  <a:schemeClr val="tx1"/>
                </a:solidFill>
                <a:latin typeface="+mn-lt"/>
                <a:ea typeface="+mn-ea"/>
                <a:cs typeface="+mn-cs"/>
              </a:defRPr>
            </a:lvl4pPr>
            <a:lvl5pPr marL="1371600" indent="0" algn="l" defTabSz="685800" rtl="0" eaLnBrk="1" latinLnBrk="0" hangingPunct="1">
              <a:lnSpc>
                <a:spcPct val="100000"/>
              </a:lnSpc>
              <a:spcBef>
                <a:spcPts val="0"/>
              </a:spcBef>
              <a:buFont typeface="Arial" panose="020B0604020202020204" pitchFamily="34" charset="0"/>
              <a:buNone/>
              <a:defRPr sz="1200" b="1"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9pPr>
          </a:lstStyle>
          <a:p>
            <a:pPr algn="just"/>
            <a:r>
              <a:rPr lang="it-IT" sz="2133" dirty="0">
                <a:latin typeface="+mj-lt"/>
              </a:rPr>
              <a:t>NON PREVISTA LA </a:t>
            </a:r>
            <a:r>
              <a:rPr lang="it-IT" sz="2133" i="1" dirty="0">
                <a:latin typeface="+mj-lt"/>
              </a:rPr>
              <a:t>REMISSIONE IN BONIS</a:t>
            </a:r>
          </a:p>
        </p:txBody>
      </p:sp>
      <p:sp>
        <p:nvSpPr>
          <p:cNvPr id="5" name="Content Placeholder 3">
            <a:extLst>
              <a:ext uri="{FF2B5EF4-FFF2-40B4-BE49-F238E27FC236}">
                <a16:creationId xmlns:a16="http://schemas.microsoft.com/office/drawing/2014/main" id="{BBCF2AA5-F15B-D7A5-4A97-9B5D839EC96B}"/>
              </a:ext>
            </a:extLst>
          </p:cNvPr>
          <p:cNvSpPr txBox="1">
            <a:spLocks/>
          </p:cNvSpPr>
          <p:nvPr/>
        </p:nvSpPr>
        <p:spPr>
          <a:xfrm>
            <a:off x="963743" y="2725831"/>
            <a:ext cx="4929324" cy="3300640"/>
          </a:xfrm>
          <a:prstGeom prst="rect">
            <a:avLst/>
          </a:prstGeom>
          <a:ln w="12700">
            <a:solidFill>
              <a:srgbClr val="0082C6"/>
            </a:solidFill>
          </a:ln>
        </p:spPr>
        <p:txBody>
          <a:bodyPr/>
          <a:lstStyle>
            <a:lvl1pPr marL="0" indent="0" algn="l" defTabSz="685800" rtl="0" eaLnBrk="1" latinLnBrk="0" hangingPunct="1">
              <a:lnSpc>
                <a:spcPct val="100000"/>
              </a:lnSpc>
              <a:spcBef>
                <a:spcPts val="0"/>
              </a:spcBef>
              <a:buFont typeface="Arial" panose="020B0604020202020204" pitchFamily="34" charset="0"/>
              <a:buNone/>
              <a:defRPr sz="1600" kern="1200">
                <a:solidFill>
                  <a:schemeClr val="tx1"/>
                </a:solidFill>
                <a:latin typeface="+mn-lt"/>
                <a:ea typeface="+mn-ea"/>
                <a:cs typeface="+mn-cs"/>
              </a:defRPr>
            </a:lvl1pPr>
            <a:lvl2pPr marL="514350" indent="-171450" algn="l" defTabSz="6858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2pPr>
            <a:lvl3pPr marL="857250" indent="-171450" algn="l" defTabSz="685800" rtl="0" eaLnBrk="1" latinLnBrk="0" hangingPunct="1">
              <a:lnSpc>
                <a:spcPct val="100000"/>
              </a:lnSpc>
              <a:spcBef>
                <a:spcPts val="0"/>
              </a:spcBef>
              <a:buFont typeface="Roboto" panose="02000000000000000000" pitchFamily="2" charset="0"/>
              <a:buChar char="−"/>
              <a:defRPr sz="1400" kern="1200">
                <a:solidFill>
                  <a:schemeClr val="tx1"/>
                </a:solidFill>
                <a:latin typeface="+mn-lt"/>
                <a:ea typeface="+mn-ea"/>
                <a:cs typeface="+mn-cs"/>
              </a:defRPr>
            </a:lvl3pPr>
            <a:lvl4pPr marL="1200150" indent="-171450" algn="l" defTabSz="685800" rtl="0" eaLnBrk="1" latinLnBrk="0" hangingPunct="1">
              <a:lnSpc>
                <a:spcPct val="100000"/>
              </a:lnSpc>
              <a:spcBef>
                <a:spcPts val="0"/>
              </a:spcBef>
              <a:buFont typeface="Calibri" panose="020F050202020403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00000"/>
              </a:lnSpc>
              <a:spcBef>
                <a:spcPts val="0"/>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it-IT" sz="2133" b="1" dirty="0">
                <a:latin typeface="+mj-lt"/>
              </a:rPr>
              <a:t>Art. 35, co. 1, del D.Lgs. 13/2024:</a:t>
            </a:r>
          </a:p>
          <a:p>
            <a:pPr algn="just"/>
            <a:endParaRPr lang="it-IT" sz="2133" b="1" dirty="0">
              <a:latin typeface="+mj-lt"/>
            </a:endParaRPr>
          </a:p>
          <a:p>
            <a:pPr algn="just"/>
            <a:r>
              <a:rPr lang="it-IT" sz="2133" dirty="0">
                <a:latin typeface="+mj-lt"/>
              </a:rPr>
              <a:t>la </a:t>
            </a:r>
            <a:r>
              <a:rPr lang="it-IT" sz="2133" i="1" dirty="0">
                <a:latin typeface="+mj-lt"/>
              </a:rPr>
              <a:t>remissione in  bonis </a:t>
            </a:r>
            <a:r>
              <a:rPr lang="it-IT" sz="2133" dirty="0">
                <a:latin typeface="+mj-lt"/>
              </a:rPr>
              <a:t>di cui all’art. 2 co. 1 del DL 16/2012 non è applicabile all’adesione al concordato preventivo biennale, che dovrà pertanto avvenire nei termini normativi</a:t>
            </a:r>
          </a:p>
        </p:txBody>
      </p:sp>
      <p:sp>
        <p:nvSpPr>
          <p:cNvPr id="6" name="Text Placeholder 4">
            <a:extLst>
              <a:ext uri="{FF2B5EF4-FFF2-40B4-BE49-F238E27FC236}">
                <a16:creationId xmlns:a16="http://schemas.microsoft.com/office/drawing/2014/main" id="{B223B9EF-E524-7F1D-8B75-7820B7D41B87}"/>
              </a:ext>
            </a:extLst>
          </p:cNvPr>
          <p:cNvSpPr txBox="1">
            <a:spLocks/>
          </p:cNvSpPr>
          <p:nvPr/>
        </p:nvSpPr>
        <p:spPr>
          <a:xfrm>
            <a:off x="6297280" y="1762444"/>
            <a:ext cx="4953600" cy="823912"/>
          </a:xfrm>
          <a:prstGeom prst="rect">
            <a:avLst/>
          </a:prstGeom>
          <a:solidFill>
            <a:schemeClr val="bg1"/>
          </a:solidFill>
          <a:ln w="12700">
            <a:solidFill>
              <a:srgbClr val="0082C6"/>
            </a:solidFill>
          </a:ln>
        </p:spPr>
        <p:txBody>
          <a:bodyPr anchor="ctr"/>
          <a:lstStyle>
            <a:lvl1pPr marL="0" indent="0" algn="l" defTabSz="685800" rtl="0" eaLnBrk="1" latinLnBrk="0" hangingPunct="1">
              <a:lnSpc>
                <a:spcPct val="100000"/>
              </a:lnSpc>
              <a:spcBef>
                <a:spcPts val="0"/>
              </a:spcBef>
              <a:buFont typeface="Arial" panose="020B0604020202020204" pitchFamily="34" charset="0"/>
              <a:buNone/>
              <a:defRPr sz="1800" b="1" kern="1200">
                <a:solidFill>
                  <a:schemeClr val="tx1"/>
                </a:solidFill>
                <a:latin typeface="+mn-lt"/>
                <a:ea typeface="+mn-ea"/>
                <a:cs typeface="+mn-cs"/>
              </a:defRPr>
            </a:lvl1pPr>
            <a:lvl2pPr marL="342900" indent="0" algn="l" defTabSz="685800" rtl="0" eaLnBrk="1" latinLnBrk="0" hangingPunct="1">
              <a:lnSpc>
                <a:spcPct val="100000"/>
              </a:lnSpc>
              <a:spcBef>
                <a:spcPts val="0"/>
              </a:spcBef>
              <a:buFont typeface="Arial" panose="020B0604020202020204" pitchFamily="34" charset="0"/>
              <a:buNone/>
              <a:defRPr sz="1500" b="1" kern="1200">
                <a:solidFill>
                  <a:schemeClr val="tx1"/>
                </a:solidFill>
                <a:latin typeface="+mn-lt"/>
                <a:ea typeface="+mn-ea"/>
                <a:cs typeface="+mn-cs"/>
              </a:defRPr>
            </a:lvl2pPr>
            <a:lvl3pPr marL="685800" indent="0" algn="l" defTabSz="685800" rtl="0" eaLnBrk="1" latinLnBrk="0" hangingPunct="1">
              <a:lnSpc>
                <a:spcPct val="100000"/>
              </a:lnSpc>
              <a:spcBef>
                <a:spcPts val="0"/>
              </a:spcBef>
              <a:buFont typeface="Roboto" panose="02000000000000000000" pitchFamily="2" charset="0"/>
              <a:buNone/>
              <a:defRPr sz="1350" b="1" kern="1200">
                <a:solidFill>
                  <a:schemeClr val="tx1"/>
                </a:solidFill>
                <a:latin typeface="+mn-lt"/>
                <a:ea typeface="+mn-ea"/>
                <a:cs typeface="+mn-cs"/>
              </a:defRPr>
            </a:lvl3pPr>
            <a:lvl4pPr marL="1028700" indent="0" algn="l" defTabSz="685800" rtl="0" eaLnBrk="1" latinLnBrk="0" hangingPunct="1">
              <a:lnSpc>
                <a:spcPct val="100000"/>
              </a:lnSpc>
              <a:spcBef>
                <a:spcPts val="0"/>
              </a:spcBef>
              <a:buFont typeface="Calibri" panose="020F0502020204030204" pitchFamily="34" charset="0"/>
              <a:buNone/>
              <a:defRPr sz="1200" b="1" kern="1200">
                <a:solidFill>
                  <a:schemeClr val="tx1"/>
                </a:solidFill>
                <a:latin typeface="+mn-lt"/>
                <a:ea typeface="+mn-ea"/>
                <a:cs typeface="+mn-cs"/>
              </a:defRPr>
            </a:lvl4pPr>
            <a:lvl5pPr marL="1371600" indent="0" algn="l" defTabSz="685800" rtl="0" eaLnBrk="1" latinLnBrk="0" hangingPunct="1">
              <a:lnSpc>
                <a:spcPct val="100000"/>
              </a:lnSpc>
              <a:spcBef>
                <a:spcPts val="0"/>
              </a:spcBef>
              <a:buFont typeface="Arial" panose="020B0604020202020204" pitchFamily="34" charset="0"/>
              <a:buNone/>
              <a:defRPr sz="1200" b="1"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9pPr>
          </a:lstStyle>
          <a:p>
            <a:pPr algn="just"/>
            <a:r>
              <a:rPr lang="it-IT" sz="2133" dirty="0">
                <a:latin typeface="+mj-lt"/>
              </a:rPr>
              <a:t>RINNOVO DEL CONCORDATO – ART. 14 DEL D.LGS. 13/2024</a:t>
            </a:r>
          </a:p>
        </p:txBody>
      </p:sp>
      <p:sp>
        <p:nvSpPr>
          <p:cNvPr id="7" name="Content Placeholder 3">
            <a:extLst>
              <a:ext uri="{FF2B5EF4-FFF2-40B4-BE49-F238E27FC236}">
                <a16:creationId xmlns:a16="http://schemas.microsoft.com/office/drawing/2014/main" id="{78A3539C-19F9-505C-3817-D13D1F3A8AD7}"/>
              </a:ext>
            </a:extLst>
          </p:cNvPr>
          <p:cNvSpPr txBox="1">
            <a:spLocks/>
          </p:cNvSpPr>
          <p:nvPr/>
        </p:nvSpPr>
        <p:spPr>
          <a:xfrm>
            <a:off x="6321557" y="2725831"/>
            <a:ext cx="4929324" cy="3300640"/>
          </a:xfrm>
          <a:prstGeom prst="rect">
            <a:avLst/>
          </a:prstGeom>
          <a:ln w="12700">
            <a:solidFill>
              <a:srgbClr val="0082C6"/>
            </a:solidFill>
          </a:ln>
        </p:spPr>
        <p:txBody>
          <a:bodyPr/>
          <a:lstStyle>
            <a:lvl1pPr marL="0" indent="0" algn="l" defTabSz="685800" rtl="0" eaLnBrk="1" latinLnBrk="0" hangingPunct="1">
              <a:lnSpc>
                <a:spcPct val="100000"/>
              </a:lnSpc>
              <a:spcBef>
                <a:spcPts val="0"/>
              </a:spcBef>
              <a:buFont typeface="Arial" panose="020B0604020202020204" pitchFamily="34" charset="0"/>
              <a:buNone/>
              <a:defRPr sz="1600" kern="1200">
                <a:solidFill>
                  <a:schemeClr val="tx1"/>
                </a:solidFill>
                <a:latin typeface="+mn-lt"/>
                <a:ea typeface="+mn-ea"/>
                <a:cs typeface="+mn-cs"/>
              </a:defRPr>
            </a:lvl1pPr>
            <a:lvl2pPr marL="514350" indent="-171450" algn="l" defTabSz="6858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2pPr>
            <a:lvl3pPr marL="857250" indent="-171450" algn="l" defTabSz="685800" rtl="0" eaLnBrk="1" latinLnBrk="0" hangingPunct="1">
              <a:lnSpc>
                <a:spcPct val="100000"/>
              </a:lnSpc>
              <a:spcBef>
                <a:spcPts val="0"/>
              </a:spcBef>
              <a:buFont typeface="Roboto" panose="02000000000000000000" pitchFamily="2" charset="0"/>
              <a:buChar char="−"/>
              <a:defRPr sz="1400" kern="1200">
                <a:solidFill>
                  <a:schemeClr val="tx1"/>
                </a:solidFill>
                <a:latin typeface="+mn-lt"/>
                <a:ea typeface="+mn-ea"/>
                <a:cs typeface="+mn-cs"/>
              </a:defRPr>
            </a:lvl3pPr>
            <a:lvl4pPr marL="1200150" indent="-171450" algn="l" defTabSz="685800" rtl="0" eaLnBrk="1" latinLnBrk="0" hangingPunct="1">
              <a:lnSpc>
                <a:spcPct val="100000"/>
              </a:lnSpc>
              <a:spcBef>
                <a:spcPts val="0"/>
              </a:spcBef>
              <a:buFont typeface="Calibri" panose="020F050202020403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00000"/>
              </a:lnSpc>
              <a:spcBef>
                <a:spcPts val="0"/>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it-IT" sz="2133" dirty="0">
                <a:latin typeface="+mj-lt"/>
              </a:rPr>
              <a:t>Decorso il biennio oggetto di concordato, permanendo i requisiti di cui all'articolo 10 e in assenza delle cause di esclusione di cui all'articolo 11, l'Agenzia delle entrate formula, con le modalità di cui all'articolo 9, una nuova proposta di concordato biennale relativa al biennio successivo, a cui il contribuente può aderire nei termini di cui all'articolo 9, comma 3</a:t>
            </a:r>
          </a:p>
        </p:txBody>
      </p:sp>
      <p:sp>
        <p:nvSpPr>
          <p:cNvPr id="9" name="Callout con freccia in giù 8">
            <a:extLst>
              <a:ext uri="{FF2B5EF4-FFF2-40B4-BE49-F238E27FC236}">
                <a16:creationId xmlns:a16="http://schemas.microsoft.com/office/drawing/2014/main" id="{EF2DAB9E-C281-2F75-A161-A679BA77D78F}"/>
              </a:ext>
            </a:extLst>
          </p:cNvPr>
          <p:cNvSpPr/>
          <p:nvPr/>
        </p:nvSpPr>
        <p:spPr>
          <a:xfrm>
            <a:off x="1299251" y="723955"/>
            <a:ext cx="9593497" cy="96875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ATTENZIONE</a:t>
            </a:r>
          </a:p>
        </p:txBody>
      </p:sp>
    </p:spTree>
    <p:extLst>
      <p:ext uri="{BB962C8B-B14F-4D97-AF65-F5344CB8AC3E}">
        <p14:creationId xmlns:p14="http://schemas.microsoft.com/office/powerpoint/2010/main" val="31562966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C9FC1C96-8A20-71E5-C987-4CCD4D0B0CBA}"/>
              </a:ext>
            </a:extLst>
          </p:cNvPr>
          <p:cNvSpPr txBox="1">
            <a:spLocks/>
          </p:cNvSpPr>
          <p:nvPr/>
        </p:nvSpPr>
        <p:spPr>
          <a:xfrm>
            <a:off x="963743" y="1762444"/>
            <a:ext cx="4929324" cy="823912"/>
          </a:xfrm>
          <a:prstGeom prst="rect">
            <a:avLst/>
          </a:prstGeom>
          <a:solidFill>
            <a:schemeClr val="bg1"/>
          </a:solidFill>
          <a:ln w="12700">
            <a:solidFill>
              <a:srgbClr val="0082C6"/>
            </a:solidFill>
          </a:ln>
        </p:spPr>
        <p:txBody>
          <a:bodyPr vert="horz" lIns="121920" tIns="60960" rIns="121920" bIns="60960" rtlCol="0" anchor="ctr">
            <a:normAutofit/>
          </a:bodyPr>
          <a:lstStyle>
            <a:lvl1pPr marL="0" indent="0" algn="l" defTabSz="685800" rtl="0" eaLnBrk="1" latinLnBrk="0" hangingPunct="1">
              <a:lnSpc>
                <a:spcPct val="100000"/>
              </a:lnSpc>
              <a:spcBef>
                <a:spcPts val="0"/>
              </a:spcBef>
              <a:buFont typeface="Arial" panose="020B0604020202020204" pitchFamily="34" charset="0"/>
              <a:buNone/>
              <a:defRPr sz="1800" b="1" kern="1200" cap="all" baseline="0">
                <a:solidFill>
                  <a:schemeClr val="tx1"/>
                </a:solidFill>
                <a:latin typeface="+mn-lt"/>
                <a:ea typeface="+mn-ea"/>
                <a:cs typeface="+mn-cs"/>
              </a:defRPr>
            </a:lvl1pPr>
            <a:lvl2pPr marL="342900" indent="0" algn="l" defTabSz="685800" rtl="0" eaLnBrk="1" latinLnBrk="0" hangingPunct="1">
              <a:lnSpc>
                <a:spcPct val="100000"/>
              </a:lnSpc>
              <a:spcBef>
                <a:spcPts val="0"/>
              </a:spcBef>
              <a:buFont typeface="Arial" panose="020B0604020202020204" pitchFamily="34" charset="0"/>
              <a:buNone/>
              <a:defRPr sz="1500" b="1" kern="1200">
                <a:solidFill>
                  <a:schemeClr val="tx1"/>
                </a:solidFill>
                <a:latin typeface="+mn-lt"/>
                <a:ea typeface="+mn-ea"/>
                <a:cs typeface="+mn-cs"/>
              </a:defRPr>
            </a:lvl2pPr>
            <a:lvl3pPr marL="685800" indent="0" algn="l" defTabSz="685800" rtl="0" eaLnBrk="1" latinLnBrk="0" hangingPunct="1">
              <a:lnSpc>
                <a:spcPct val="100000"/>
              </a:lnSpc>
              <a:spcBef>
                <a:spcPts val="0"/>
              </a:spcBef>
              <a:buFont typeface="Roboto" panose="02000000000000000000" pitchFamily="2" charset="0"/>
              <a:buNone/>
              <a:defRPr sz="1350" b="1" kern="1200">
                <a:solidFill>
                  <a:schemeClr val="tx1"/>
                </a:solidFill>
                <a:latin typeface="+mn-lt"/>
                <a:ea typeface="+mn-ea"/>
                <a:cs typeface="+mn-cs"/>
              </a:defRPr>
            </a:lvl3pPr>
            <a:lvl4pPr marL="1028700" indent="0" algn="l" defTabSz="685800" rtl="0" eaLnBrk="1" latinLnBrk="0" hangingPunct="1">
              <a:lnSpc>
                <a:spcPct val="100000"/>
              </a:lnSpc>
              <a:spcBef>
                <a:spcPts val="0"/>
              </a:spcBef>
              <a:buFont typeface="Calibri" panose="020F0502020204030204" pitchFamily="34" charset="0"/>
              <a:buNone/>
              <a:defRPr sz="1200" b="1" kern="1200">
                <a:solidFill>
                  <a:schemeClr val="tx1"/>
                </a:solidFill>
                <a:latin typeface="+mn-lt"/>
                <a:ea typeface="+mn-ea"/>
                <a:cs typeface="+mn-cs"/>
              </a:defRPr>
            </a:lvl4pPr>
            <a:lvl5pPr marL="1371600" indent="0" algn="l" defTabSz="685800" rtl="0" eaLnBrk="1" latinLnBrk="0" hangingPunct="1">
              <a:lnSpc>
                <a:spcPct val="100000"/>
              </a:lnSpc>
              <a:spcBef>
                <a:spcPts val="0"/>
              </a:spcBef>
              <a:buFont typeface="Arial" panose="020B0604020202020204" pitchFamily="34" charset="0"/>
              <a:buNone/>
              <a:defRPr sz="1200" b="1"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9pPr>
          </a:lstStyle>
          <a:p>
            <a:pPr algn="just"/>
            <a:r>
              <a:rPr lang="it-IT" sz="2133" dirty="0">
                <a:latin typeface="+mj-lt"/>
              </a:rPr>
              <a:t>SOGGETTI ISA</a:t>
            </a:r>
          </a:p>
        </p:txBody>
      </p:sp>
      <p:sp>
        <p:nvSpPr>
          <p:cNvPr id="5" name="Content Placeholder 3">
            <a:extLst>
              <a:ext uri="{FF2B5EF4-FFF2-40B4-BE49-F238E27FC236}">
                <a16:creationId xmlns:a16="http://schemas.microsoft.com/office/drawing/2014/main" id="{BBCF2AA5-F15B-D7A5-4A97-9B5D839EC96B}"/>
              </a:ext>
            </a:extLst>
          </p:cNvPr>
          <p:cNvSpPr txBox="1">
            <a:spLocks/>
          </p:cNvSpPr>
          <p:nvPr/>
        </p:nvSpPr>
        <p:spPr>
          <a:xfrm>
            <a:off x="963743" y="2725831"/>
            <a:ext cx="4929324" cy="3300640"/>
          </a:xfrm>
          <a:prstGeom prst="rect">
            <a:avLst/>
          </a:prstGeom>
          <a:ln w="12700">
            <a:solidFill>
              <a:srgbClr val="0082C6"/>
            </a:solidFill>
          </a:ln>
        </p:spPr>
        <p:txBody>
          <a:bodyPr anchor="ctr"/>
          <a:lstStyle>
            <a:lvl1pPr marL="0" indent="0" algn="l" defTabSz="685800" rtl="0" eaLnBrk="1" latinLnBrk="0" hangingPunct="1">
              <a:lnSpc>
                <a:spcPct val="100000"/>
              </a:lnSpc>
              <a:spcBef>
                <a:spcPts val="0"/>
              </a:spcBef>
              <a:buFont typeface="Arial" panose="020B0604020202020204" pitchFamily="34" charset="0"/>
              <a:buNone/>
              <a:defRPr sz="1600" kern="1200">
                <a:solidFill>
                  <a:schemeClr val="tx1"/>
                </a:solidFill>
                <a:latin typeface="+mn-lt"/>
                <a:ea typeface="+mn-ea"/>
                <a:cs typeface="+mn-cs"/>
              </a:defRPr>
            </a:lvl1pPr>
            <a:lvl2pPr marL="514350" indent="-171450" algn="l" defTabSz="6858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2pPr>
            <a:lvl3pPr marL="857250" indent="-171450" algn="l" defTabSz="685800" rtl="0" eaLnBrk="1" latinLnBrk="0" hangingPunct="1">
              <a:lnSpc>
                <a:spcPct val="100000"/>
              </a:lnSpc>
              <a:spcBef>
                <a:spcPts val="0"/>
              </a:spcBef>
              <a:buFont typeface="Roboto" panose="02000000000000000000" pitchFamily="2" charset="0"/>
              <a:buChar char="−"/>
              <a:defRPr sz="1400" kern="1200">
                <a:solidFill>
                  <a:schemeClr val="tx1"/>
                </a:solidFill>
                <a:latin typeface="+mn-lt"/>
                <a:ea typeface="+mn-ea"/>
                <a:cs typeface="+mn-cs"/>
              </a:defRPr>
            </a:lvl3pPr>
            <a:lvl4pPr marL="1200150" indent="-171450" algn="l" defTabSz="685800" rtl="0" eaLnBrk="1" latinLnBrk="0" hangingPunct="1">
              <a:lnSpc>
                <a:spcPct val="100000"/>
              </a:lnSpc>
              <a:spcBef>
                <a:spcPts val="0"/>
              </a:spcBef>
              <a:buFont typeface="Calibri" panose="020F050202020403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00000"/>
              </a:lnSpc>
              <a:spcBef>
                <a:spcPts val="0"/>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it-IT" sz="2133" b="1" dirty="0">
                <a:latin typeface="+mj-lt"/>
              </a:rPr>
              <a:t>QUADRO CPB</a:t>
            </a:r>
          </a:p>
          <a:p>
            <a:pPr algn="just"/>
            <a:endParaRPr lang="it-IT" sz="2133" b="1" dirty="0">
              <a:latin typeface="+mj-lt"/>
            </a:endParaRPr>
          </a:p>
          <a:p>
            <a:pPr marL="380990" indent="-380990" algn="just">
              <a:buFont typeface="Roboto" panose="02000000000000000000" pitchFamily="2" charset="0"/>
              <a:buChar char="−"/>
            </a:pPr>
            <a:r>
              <a:rPr lang="it-IT" sz="2133" dirty="0">
                <a:latin typeface="+mj-lt"/>
              </a:rPr>
              <a:t>dichiarazione possesso dei requisiti, assenza di cause di esclusione e eventuale presenza degli eventi straordinari; </a:t>
            </a:r>
          </a:p>
          <a:p>
            <a:pPr marL="380990" indent="-380990" algn="just">
              <a:buFont typeface="Roboto" panose="02000000000000000000" pitchFamily="2" charset="0"/>
              <a:buChar char="−"/>
            </a:pPr>
            <a:r>
              <a:rPr lang="it-IT" sz="2133" dirty="0">
                <a:latin typeface="+mj-lt"/>
              </a:rPr>
              <a:t>indicazione dei dati contabili; </a:t>
            </a:r>
          </a:p>
          <a:p>
            <a:pPr marL="380990" indent="-380990" algn="just">
              <a:buFont typeface="Roboto" panose="02000000000000000000" pitchFamily="2" charset="0"/>
              <a:buChar char="−"/>
            </a:pPr>
            <a:r>
              <a:rPr lang="it-IT" sz="2133" dirty="0">
                <a:latin typeface="+mj-lt"/>
              </a:rPr>
              <a:t>importi proposti;</a:t>
            </a:r>
          </a:p>
          <a:p>
            <a:pPr marL="380990" indent="-380990" algn="just">
              <a:buFont typeface="Roboto" panose="02000000000000000000" pitchFamily="2" charset="0"/>
              <a:buChar char="−"/>
            </a:pPr>
            <a:r>
              <a:rPr lang="it-IT" sz="2133" dirty="0">
                <a:latin typeface="+mj-lt"/>
              </a:rPr>
              <a:t>accettazione della proposta</a:t>
            </a:r>
          </a:p>
        </p:txBody>
      </p:sp>
      <p:sp>
        <p:nvSpPr>
          <p:cNvPr id="6" name="Text Placeholder 4">
            <a:extLst>
              <a:ext uri="{FF2B5EF4-FFF2-40B4-BE49-F238E27FC236}">
                <a16:creationId xmlns:a16="http://schemas.microsoft.com/office/drawing/2014/main" id="{B223B9EF-E524-7F1D-8B75-7820B7D41B87}"/>
              </a:ext>
            </a:extLst>
          </p:cNvPr>
          <p:cNvSpPr txBox="1">
            <a:spLocks/>
          </p:cNvSpPr>
          <p:nvPr/>
        </p:nvSpPr>
        <p:spPr>
          <a:xfrm>
            <a:off x="6297280" y="1762444"/>
            <a:ext cx="4953600" cy="823912"/>
          </a:xfrm>
          <a:prstGeom prst="rect">
            <a:avLst/>
          </a:prstGeom>
          <a:solidFill>
            <a:schemeClr val="bg1"/>
          </a:solidFill>
          <a:ln w="12700">
            <a:solidFill>
              <a:srgbClr val="0082C6"/>
            </a:solidFill>
          </a:ln>
        </p:spPr>
        <p:txBody>
          <a:bodyPr anchor="ctr"/>
          <a:lstStyle>
            <a:lvl1pPr marL="0" indent="0" algn="l" defTabSz="685800" rtl="0" eaLnBrk="1" latinLnBrk="0" hangingPunct="1">
              <a:lnSpc>
                <a:spcPct val="100000"/>
              </a:lnSpc>
              <a:spcBef>
                <a:spcPts val="0"/>
              </a:spcBef>
              <a:buFont typeface="Arial" panose="020B0604020202020204" pitchFamily="34" charset="0"/>
              <a:buNone/>
              <a:defRPr sz="1800" b="1" kern="1200">
                <a:solidFill>
                  <a:schemeClr val="tx1"/>
                </a:solidFill>
                <a:latin typeface="+mn-lt"/>
                <a:ea typeface="+mn-ea"/>
                <a:cs typeface="+mn-cs"/>
              </a:defRPr>
            </a:lvl1pPr>
            <a:lvl2pPr marL="342900" indent="0" algn="l" defTabSz="685800" rtl="0" eaLnBrk="1" latinLnBrk="0" hangingPunct="1">
              <a:lnSpc>
                <a:spcPct val="100000"/>
              </a:lnSpc>
              <a:spcBef>
                <a:spcPts val="0"/>
              </a:spcBef>
              <a:buFont typeface="Arial" panose="020B0604020202020204" pitchFamily="34" charset="0"/>
              <a:buNone/>
              <a:defRPr sz="1500" b="1" kern="1200">
                <a:solidFill>
                  <a:schemeClr val="tx1"/>
                </a:solidFill>
                <a:latin typeface="+mn-lt"/>
                <a:ea typeface="+mn-ea"/>
                <a:cs typeface="+mn-cs"/>
              </a:defRPr>
            </a:lvl2pPr>
            <a:lvl3pPr marL="685800" indent="0" algn="l" defTabSz="685800" rtl="0" eaLnBrk="1" latinLnBrk="0" hangingPunct="1">
              <a:lnSpc>
                <a:spcPct val="100000"/>
              </a:lnSpc>
              <a:spcBef>
                <a:spcPts val="0"/>
              </a:spcBef>
              <a:buFont typeface="Roboto" panose="02000000000000000000" pitchFamily="2" charset="0"/>
              <a:buNone/>
              <a:defRPr sz="1350" b="1" kern="1200">
                <a:solidFill>
                  <a:schemeClr val="tx1"/>
                </a:solidFill>
                <a:latin typeface="+mn-lt"/>
                <a:ea typeface="+mn-ea"/>
                <a:cs typeface="+mn-cs"/>
              </a:defRPr>
            </a:lvl3pPr>
            <a:lvl4pPr marL="1028700" indent="0" algn="l" defTabSz="685800" rtl="0" eaLnBrk="1" latinLnBrk="0" hangingPunct="1">
              <a:lnSpc>
                <a:spcPct val="100000"/>
              </a:lnSpc>
              <a:spcBef>
                <a:spcPts val="0"/>
              </a:spcBef>
              <a:buFont typeface="Calibri" panose="020F0502020204030204" pitchFamily="34" charset="0"/>
              <a:buNone/>
              <a:defRPr sz="1200" b="1" kern="1200">
                <a:solidFill>
                  <a:schemeClr val="tx1"/>
                </a:solidFill>
                <a:latin typeface="+mn-lt"/>
                <a:ea typeface="+mn-ea"/>
                <a:cs typeface="+mn-cs"/>
              </a:defRPr>
            </a:lvl4pPr>
            <a:lvl5pPr marL="1371600" indent="0" algn="l" defTabSz="685800" rtl="0" eaLnBrk="1" latinLnBrk="0" hangingPunct="1">
              <a:lnSpc>
                <a:spcPct val="100000"/>
              </a:lnSpc>
              <a:spcBef>
                <a:spcPts val="0"/>
              </a:spcBef>
              <a:buFont typeface="Arial" panose="020B0604020202020204" pitchFamily="34" charset="0"/>
              <a:buNone/>
              <a:defRPr sz="1200" b="1"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9pPr>
          </a:lstStyle>
          <a:p>
            <a:pPr algn="just"/>
            <a:r>
              <a:rPr lang="it-IT" sz="2133" dirty="0">
                <a:latin typeface="+mj-lt"/>
              </a:rPr>
              <a:t>FORFETTARI</a:t>
            </a:r>
          </a:p>
        </p:txBody>
      </p:sp>
      <p:sp>
        <p:nvSpPr>
          <p:cNvPr id="7" name="Content Placeholder 3">
            <a:extLst>
              <a:ext uri="{FF2B5EF4-FFF2-40B4-BE49-F238E27FC236}">
                <a16:creationId xmlns:a16="http://schemas.microsoft.com/office/drawing/2014/main" id="{78A3539C-19F9-505C-3817-D13D1F3A8AD7}"/>
              </a:ext>
            </a:extLst>
          </p:cNvPr>
          <p:cNvSpPr txBox="1">
            <a:spLocks/>
          </p:cNvSpPr>
          <p:nvPr/>
        </p:nvSpPr>
        <p:spPr>
          <a:xfrm>
            <a:off x="6321557" y="2725831"/>
            <a:ext cx="4929324" cy="3300640"/>
          </a:xfrm>
          <a:prstGeom prst="rect">
            <a:avLst/>
          </a:prstGeom>
          <a:ln w="12700">
            <a:solidFill>
              <a:srgbClr val="0082C6"/>
            </a:solidFill>
          </a:ln>
        </p:spPr>
        <p:txBody>
          <a:bodyPr anchor="ctr"/>
          <a:lstStyle>
            <a:lvl1pPr marL="0" indent="0" algn="l" defTabSz="685800" rtl="0" eaLnBrk="1" latinLnBrk="0" hangingPunct="1">
              <a:lnSpc>
                <a:spcPct val="100000"/>
              </a:lnSpc>
              <a:spcBef>
                <a:spcPts val="0"/>
              </a:spcBef>
              <a:buFont typeface="Arial" panose="020B0604020202020204" pitchFamily="34" charset="0"/>
              <a:buNone/>
              <a:defRPr sz="1600" kern="1200">
                <a:solidFill>
                  <a:schemeClr val="tx1"/>
                </a:solidFill>
                <a:latin typeface="+mn-lt"/>
                <a:ea typeface="+mn-ea"/>
                <a:cs typeface="+mn-cs"/>
              </a:defRPr>
            </a:lvl1pPr>
            <a:lvl2pPr marL="514350" indent="-171450" algn="l" defTabSz="6858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2pPr>
            <a:lvl3pPr marL="857250" indent="-171450" algn="l" defTabSz="685800" rtl="0" eaLnBrk="1" latinLnBrk="0" hangingPunct="1">
              <a:lnSpc>
                <a:spcPct val="100000"/>
              </a:lnSpc>
              <a:spcBef>
                <a:spcPts val="0"/>
              </a:spcBef>
              <a:buFont typeface="Roboto" panose="02000000000000000000" pitchFamily="2" charset="0"/>
              <a:buChar char="−"/>
              <a:defRPr sz="1400" kern="1200">
                <a:solidFill>
                  <a:schemeClr val="tx1"/>
                </a:solidFill>
                <a:latin typeface="+mn-lt"/>
                <a:ea typeface="+mn-ea"/>
                <a:cs typeface="+mn-cs"/>
              </a:defRPr>
            </a:lvl3pPr>
            <a:lvl4pPr marL="1200150" indent="-171450" algn="l" defTabSz="685800" rtl="0" eaLnBrk="1" latinLnBrk="0" hangingPunct="1">
              <a:lnSpc>
                <a:spcPct val="100000"/>
              </a:lnSpc>
              <a:spcBef>
                <a:spcPts val="0"/>
              </a:spcBef>
              <a:buFont typeface="Calibri" panose="020F050202020403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00000"/>
              </a:lnSpc>
              <a:spcBef>
                <a:spcPts val="0"/>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it-IT" sz="2133" b="1" dirty="0">
                <a:latin typeface="+mj-lt"/>
              </a:rPr>
              <a:t>QUADRO LM – SEZ. VI</a:t>
            </a:r>
          </a:p>
          <a:p>
            <a:pPr algn="just"/>
            <a:endParaRPr lang="it-IT" sz="2133" dirty="0">
              <a:latin typeface="+mj-lt"/>
            </a:endParaRPr>
          </a:p>
          <a:p>
            <a:pPr marL="380990" indent="-380990" algn="just">
              <a:buFont typeface="Roboto" panose="02000000000000000000" pitchFamily="2" charset="0"/>
              <a:buChar char="−"/>
            </a:pPr>
            <a:r>
              <a:rPr lang="it-IT" sz="2133" dirty="0">
                <a:latin typeface="+mj-lt"/>
              </a:rPr>
              <a:t>dichiarazione possesso dei requisiti, assenza di cause di esclusione e eventuale presenza degli eventi straordinari; </a:t>
            </a:r>
          </a:p>
          <a:p>
            <a:pPr marL="380990" indent="-380990" algn="just">
              <a:buFont typeface="Roboto" panose="02000000000000000000" pitchFamily="2" charset="0"/>
              <a:buChar char="−"/>
            </a:pPr>
            <a:r>
              <a:rPr lang="it-IT" sz="2133" dirty="0">
                <a:latin typeface="+mj-lt"/>
              </a:rPr>
              <a:t>importi proposti;</a:t>
            </a:r>
          </a:p>
          <a:p>
            <a:pPr marL="380990" indent="-380990" algn="just">
              <a:buFont typeface="Roboto" panose="02000000000000000000" pitchFamily="2" charset="0"/>
              <a:buChar char="−"/>
            </a:pPr>
            <a:r>
              <a:rPr lang="it-IT" sz="2133" dirty="0">
                <a:latin typeface="+mj-lt"/>
              </a:rPr>
              <a:t>accettazione della proposta</a:t>
            </a:r>
          </a:p>
        </p:txBody>
      </p:sp>
      <p:sp>
        <p:nvSpPr>
          <p:cNvPr id="9" name="Callout con freccia in giù 8">
            <a:extLst>
              <a:ext uri="{FF2B5EF4-FFF2-40B4-BE49-F238E27FC236}">
                <a16:creationId xmlns:a16="http://schemas.microsoft.com/office/drawing/2014/main" id="{9FE3154F-4480-7E35-2EAA-A28BE1078909}"/>
              </a:ext>
            </a:extLst>
          </p:cNvPr>
          <p:cNvSpPr/>
          <p:nvPr/>
        </p:nvSpPr>
        <p:spPr>
          <a:xfrm>
            <a:off x="1299251" y="555598"/>
            <a:ext cx="9593497" cy="96875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I MODELLI</a:t>
            </a:r>
          </a:p>
        </p:txBody>
      </p:sp>
    </p:spTree>
    <p:extLst>
      <p:ext uri="{BB962C8B-B14F-4D97-AF65-F5344CB8AC3E}">
        <p14:creationId xmlns:p14="http://schemas.microsoft.com/office/powerpoint/2010/main" val="29943096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a:extLst>
              <a:ext uri="{FF2B5EF4-FFF2-40B4-BE49-F238E27FC236}">
                <a16:creationId xmlns:a16="http://schemas.microsoft.com/office/drawing/2014/main" id="{58B76240-44ED-82D5-F9C0-50AC793CAC59}"/>
              </a:ext>
            </a:extLst>
          </p:cNvPr>
          <p:cNvPicPr>
            <a:picLocks noChangeAspect="1"/>
          </p:cNvPicPr>
          <p:nvPr/>
        </p:nvPicPr>
        <p:blipFill>
          <a:blip r:embed="rId2"/>
          <a:stretch>
            <a:fillRect/>
          </a:stretch>
        </p:blipFill>
        <p:spPr>
          <a:xfrm>
            <a:off x="1065476" y="2508434"/>
            <a:ext cx="10061049" cy="2625661"/>
          </a:xfrm>
          <a:prstGeom prst="rect">
            <a:avLst/>
          </a:prstGeom>
        </p:spPr>
      </p:pic>
      <p:sp>
        <p:nvSpPr>
          <p:cNvPr id="8" name="CasellaDiTesto 7">
            <a:extLst>
              <a:ext uri="{FF2B5EF4-FFF2-40B4-BE49-F238E27FC236}">
                <a16:creationId xmlns:a16="http://schemas.microsoft.com/office/drawing/2014/main" id="{A690A432-6704-81B1-0A83-27A567C070C4}"/>
              </a:ext>
            </a:extLst>
          </p:cNvPr>
          <p:cNvSpPr txBox="1"/>
          <p:nvPr/>
        </p:nvSpPr>
        <p:spPr>
          <a:xfrm>
            <a:off x="6688235" y="1817580"/>
            <a:ext cx="4169859" cy="338554"/>
          </a:xfrm>
          <a:prstGeom prst="rect">
            <a:avLst/>
          </a:prstGeom>
          <a:noFill/>
          <a:ln>
            <a:solidFill>
              <a:schemeClr val="accent1"/>
            </a:solidFill>
          </a:ln>
        </p:spPr>
        <p:txBody>
          <a:bodyPr wrap="none" rtlCol="0">
            <a:spAutoFit/>
          </a:bodyPr>
          <a:lstStyle/>
          <a:p>
            <a:r>
              <a:rPr lang="it-IT" sz="1600" dirty="0"/>
              <a:t>ASSENZA DEBITI TRIBUTARI E PREVIDENZIALI</a:t>
            </a:r>
          </a:p>
        </p:txBody>
      </p:sp>
      <p:cxnSp>
        <p:nvCxnSpPr>
          <p:cNvPr id="10" name="Connettore 2 9">
            <a:extLst>
              <a:ext uri="{FF2B5EF4-FFF2-40B4-BE49-F238E27FC236}">
                <a16:creationId xmlns:a16="http://schemas.microsoft.com/office/drawing/2014/main" id="{7B40602E-AD2F-8AA0-CFCF-A8AB5081CE94}"/>
              </a:ext>
            </a:extLst>
          </p:cNvPr>
          <p:cNvCxnSpPr>
            <a:cxnSpLocks/>
          </p:cNvCxnSpPr>
          <p:nvPr/>
        </p:nvCxnSpPr>
        <p:spPr>
          <a:xfrm>
            <a:off x="9976236" y="2417196"/>
            <a:ext cx="0" cy="8057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CasellaDiTesto 11">
            <a:extLst>
              <a:ext uri="{FF2B5EF4-FFF2-40B4-BE49-F238E27FC236}">
                <a16:creationId xmlns:a16="http://schemas.microsoft.com/office/drawing/2014/main" id="{C42DB1F8-FC14-ABF9-FF53-5C709DDA96D4}"/>
              </a:ext>
            </a:extLst>
          </p:cNvPr>
          <p:cNvSpPr txBox="1"/>
          <p:nvPr/>
        </p:nvSpPr>
        <p:spPr>
          <a:xfrm>
            <a:off x="1863438" y="2263892"/>
            <a:ext cx="5909695" cy="338554"/>
          </a:xfrm>
          <a:prstGeom prst="rect">
            <a:avLst/>
          </a:prstGeom>
          <a:noFill/>
          <a:ln>
            <a:solidFill>
              <a:schemeClr val="accent1"/>
            </a:solidFill>
          </a:ln>
        </p:spPr>
        <p:txBody>
          <a:bodyPr wrap="none" rtlCol="0">
            <a:spAutoFit/>
          </a:bodyPr>
          <a:lstStyle/>
          <a:p>
            <a:r>
              <a:rPr lang="it-IT" sz="1600" dirty="0"/>
              <a:t>EVENTI STRAORDINARI PER AVERE RIDUZIONI DELLA PROPOSTA</a:t>
            </a:r>
          </a:p>
        </p:txBody>
      </p:sp>
      <p:cxnSp>
        <p:nvCxnSpPr>
          <p:cNvPr id="14" name="Connettore 2 13">
            <a:extLst>
              <a:ext uri="{FF2B5EF4-FFF2-40B4-BE49-F238E27FC236}">
                <a16:creationId xmlns:a16="http://schemas.microsoft.com/office/drawing/2014/main" id="{49FCE3DF-38EB-6B58-6D60-E20EE3D9C9EF}"/>
              </a:ext>
            </a:extLst>
          </p:cNvPr>
          <p:cNvCxnSpPr/>
          <p:nvPr/>
        </p:nvCxnSpPr>
        <p:spPr>
          <a:xfrm>
            <a:off x="7071361" y="2629231"/>
            <a:ext cx="2512612" cy="13040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CasellaDiTesto 14">
            <a:extLst>
              <a:ext uri="{FF2B5EF4-FFF2-40B4-BE49-F238E27FC236}">
                <a16:creationId xmlns:a16="http://schemas.microsoft.com/office/drawing/2014/main" id="{22E7E685-C6AC-18F2-B6F0-4F545732D499}"/>
              </a:ext>
            </a:extLst>
          </p:cNvPr>
          <p:cNvSpPr txBox="1"/>
          <p:nvPr/>
        </p:nvSpPr>
        <p:spPr>
          <a:xfrm>
            <a:off x="1553521" y="5378637"/>
            <a:ext cx="8981498" cy="584775"/>
          </a:xfrm>
          <a:prstGeom prst="rect">
            <a:avLst/>
          </a:prstGeom>
          <a:noFill/>
          <a:ln>
            <a:solidFill>
              <a:schemeClr val="accent1"/>
            </a:solidFill>
          </a:ln>
        </p:spPr>
        <p:txBody>
          <a:bodyPr wrap="none" rtlCol="0">
            <a:spAutoFit/>
          </a:bodyPr>
          <a:lstStyle/>
          <a:p>
            <a:r>
              <a:rPr lang="it-IT" sz="1600" dirty="0"/>
              <a:t>LE DICHIARAZIONI SOSTITUTIVE, SE MENDACI, ESPONGONO AD IMPLICAZIONI PENALI. LE STESSE </a:t>
            </a:r>
          </a:p>
          <a:p>
            <a:r>
              <a:rPr lang="it-IT" sz="1600" dirty="0"/>
              <a:t>SONO SOTTOSCRITTE MEDIANTE LA FIRMA AL RIGO P10</a:t>
            </a:r>
          </a:p>
        </p:txBody>
      </p:sp>
      <p:sp>
        <p:nvSpPr>
          <p:cNvPr id="16" name="Parentesi graffa aperta 15">
            <a:extLst>
              <a:ext uri="{FF2B5EF4-FFF2-40B4-BE49-F238E27FC236}">
                <a16:creationId xmlns:a16="http://schemas.microsoft.com/office/drawing/2014/main" id="{56497A68-96AB-3285-B9F8-E9EADF98AA18}"/>
              </a:ext>
            </a:extLst>
          </p:cNvPr>
          <p:cNvSpPr/>
          <p:nvPr/>
        </p:nvSpPr>
        <p:spPr>
          <a:xfrm rot="10800000">
            <a:off x="10188270" y="3710608"/>
            <a:ext cx="363108" cy="540689"/>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it-IT" sz="2400" dirty="0"/>
          </a:p>
        </p:txBody>
      </p:sp>
      <p:cxnSp>
        <p:nvCxnSpPr>
          <p:cNvPr id="18" name="Connettore 2 17">
            <a:extLst>
              <a:ext uri="{FF2B5EF4-FFF2-40B4-BE49-F238E27FC236}">
                <a16:creationId xmlns:a16="http://schemas.microsoft.com/office/drawing/2014/main" id="{423665D9-67E7-D5D9-B0E8-99942787ECD7}"/>
              </a:ext>
            </a:extLst>
          </p:cNvPr>
          <p:cNvCxnSpPr>
            <a:cxnSpLocks/>
          </p:cNvCxnSpPr>
          <p:nvPr/>
        </p:nvCxnSpPr>
        <p:spPr>
          <a:xfrm flipV="1">
            <a:off x="7590846" y="4251297"/>
            <a:ext cx="2714045" cy="11273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Callout con freccia in giù 8">
            <a:extLst>
              <a:ext uri="{FF2B5EF4-FFF2-40B4-BE49-F238E27FC236}">
                <a16:creationId xmlns:a16="http://schemas.microsoft.com/office/drawing/2014/main" id="{56DC7306-D74C-F7F8-95B7-7164B194A059}"/>
              </a:ext>
            </a:extLst>
          </p:cNvPr>
          <p:cNvSpPr/>
          <p:nvPr/>
        </p:nvSpPr>
        <p:spPr>
          <a:xfrm>
            <a:off x="1264597" y="410212"/>
            <a:ext cx="9593497" cy="96875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IL QUADRO PER I SOGGETTI ISA</a:t>
            </a:r>
          </a:p>
        </p:txBody>
      </p:sp>
    </p:spTree>
    <p:extLst>
      <p:ext uri="{BB962C8B-B14F-4D97-AF65-F5344CB8AC3E}">
        <p14:creationId xmlns:p14="http://schemas.microsoft.com/office/powerpoint/2010/main" val="2457246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6DA702-840D-0B78-8035-38C895AEDAC7}"/>
              </a:ext>
            </a:extLst>
          </p:cNvPr>
          <p:cNvSpPr>
            <a:spLocks noGrp="1"/>
          </p:cNvSpPr>
          <p:nvPr>
            <p:ph type="ctrTitle"/>
          </p:nvPr>
        </p:nvSpPr>
        <p:spPr/>
        <p:txBody>
          <a:bodyPr>
            <a:normAutofit/>
          </a:bodyPr>
          <a:lstStyle/>
          <a:p>
            <a:r>
              <a:rPr lang="it-IT" sz="4000" b="1" dirty="0"/>
              <a:t>SOGGETTI ISA: CONDIZIONI E CAUSE DI ESCLUSIONE</a:t>
            </a:r>
          </a:p>
        </p:txBody>
      </p:sp>
    </p:spTree>
    <p:extLst>
      <p:ext uri="{BB962C8B-B14F-4D97-AF65-F5344CB8AC3E}">
        <p14:creationId xmlns:p14="http://schemas.microsoft.com/office/powerpoint/2010/main" val="6428115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magine 10">
            <a:extLst>
              <a:ext uri="{FF2B5EF4-FFF2-40B4-BE49-F238E27FC236}">
                <a16:creationId xmlns:a16="http://schemas.microsoft.com/office/drawing/2014/main" id="{7ABA50CF-F08B-82F3-9A3A-8CDE882C375A}"/>
              </a:ext>
            </a:extLst>
          </p:cNvPr>
          <p:cNvPicPr>
            <a:picLocks noChangeAspect="1"/>
          </p:cNvPicPr>
          <p:nvPr/>
        </p:nvPicPr>
        <p:blipFill rotWithShape="1">
          <a:blip r:embed="rId2"/>
          <a:srcRect l="2606"/>
          <a:stretch/>
        </p:blipFill>
        <p:spPr>
          <a:xfrm>
            <a:off x="1017973" y="1861590"/>
            <a:ext cx="10128999" cy="768780"/>
          </a:xfrm>
          <a:prstGeom prst="rect">
            <a:avLst/>
          </a:prstGeom>
        </p:spPr>
      </p:pic>
      <p:sp>
        <p:nvSpPr>
          <p:cNvPr id="17" name="CasellaDiTesto 16">
            <a:extLst>
              <a:ext uri="{FF2B5EF4-FFF2-40B4-BE49-F238E27FC236}">
                <a16:creationId xmlns:a16="http://schemas.microsoft.com/office/drawing/2014/main" id="{7117587A-A772-39E3-2E85-1E16EDA16599}"/>
              </a:ext>
            </a:extLst>
          </p:cNvPr>
          <p:cNvSpPr txBox="1"/>
          <p:nvPr/>
        </p:nvSpPr>
        <p:spPr>
          <a:xfrm>
            <a:off x="1017972" y="2982473"/>
            <a:ext cx="10129000" cy="1425711"/>
          </a:xfrm>
          <a:prstGeom prst="rect">
            <a:avLst/>
          </a:prstGeom>
          <a:noFill/>
          <a:ln>
            <a:solidFill>
              <a:schemeClr val="accent1"/>
            </a:solidFill>
          </a:ln>
        </p:spPr>
        <p:txBody>
          <a:bodyPr wrap="square" rtlCol="0">
            <a:spAutoFit/>
          </a:bodyPr>
          <a:lstStyle/>
          <a:p>
            <a:r>
              <a:rPr lang="it-IT" sz="1733" b="1" dirty="0"/>
              <a:t>NEL REDDITO D’IMPRESA NON CONSIDERARE:</a:t>
            </a:r>
          </a:p>
          <a:p>
            <a:pPr marL="228594" indent="-228594">
              <a:buFont typeface="Arial" panose="020B0604020202020204" pitchFamily="34" charset="0"/>
              <a:buChar char="•"/>
            </a:pPr>
            <a:r>
              <a:rPr lang="it-IT" sz="1733" dirty="0"/>
              <a:t>PLUS REALIZZATE E SOPRAVVENIENZE ATTIVE;</a:t>
            </a:r>
          </a:p>
          <a:p>
            <a:pPr marL="228594" indent="-228594">
              <a:buFont typeface="Arial" panose="020B0604020202020204" pitchFamily="34" charset="0"/>
              <a:buChar char="•"/>
            </a:pPr>
            <a:r>
              <a:rPr lang="it-IT" sz="1733" dirty="0"/>
              <a:t>MINUS, SOPRAVVENIENZE PASSIVE E PERDITE SU CREDITI;</a:t>
            </a:r>
          </a:p>
          <a:p>
            <a:pPr marL="228594" indent="-228594">
              <a:buFont typeface="Arial" panose="020B0604020202020204" pitchFamily="34" charset="0"/>
              <a:buChar char="•"/>
            </a:pPr>
            <a:r>
              <a:rPr lang="it-IT" sz="1733" dirty="0"/>
              <a:t>UTILI O PERDITE DA PARTECIPAZIONI IN SOGGETTI </a:t>
            </a:r>
            <a:r>
              <a:rPr lang="it-IT" sz="1733" i="1" dirty="0"/>
              <a:t>EX</a:t>
            </a:r>
            <a:r>
              <a:rPr lang="it-IT" sz="1733" dirty="0"/>
              <a:t> ART. 5 TUIR, GEIE, SOCIETÀ IN TRASPARENZA E UTILI DISTRIBUITI IN QUALSIASI FORMA DAI SOGGETTI IRES</a:t>
            </a:r>
          </a:p>
        </p:txBody>
      </p:sp>
      <p:cxnSp>
        <p:nvCxnSpPr>
          <p:cNvPr id="20" name="Connettore 2 19">
            <a:extLst>
              <a:ext uri="{FF2B5EF4-FFF2-40B4-BE49-F238E27FC236}">
                <a16:creationId xmlns:a16="http://schemas.microsoft.com/office/drawing/2014/main" id="{9989B119-D56B-0D20-7607-3C77FB1EC0F8}"/>
              </a:ext>
            </a:extLst>
          </p:cNvPr>
          <p:cNvCxnSpPr/>
          <p:nvPr/>
        </p:nvCxnSpPr>
        <p:spPr>
          <a:xfrm flipV="1">
            <a:off x="6474780" y="2245979"/>
            <a:ext cx="2154315" cy="7364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CasellaDiTesto 20">
            <a:extLst>
              <a:ext uri="{FF2B5EF4-FFF2-40B4-BE49-F238E27FC236}">
                <a16:creationId xmlns:a16="http://schemas.microsoft.com/office/drawing/2014/main" id="{9CC93F3C-1F2A-31BE-2A80-DFCBE3F7C71E}"/>
              </a:ext>
            </a:extLst>
          </p:cNvPr>
          <p:cNvSpPr txBox="1"/>
          <p:nvPr/>
        </p:nvSpPr>
        <p:spPr>
          <a:xfrm>
            <a:off x="1017973" y="4831679"/>
            <a:ext cx="10128999" cy="1159035"/>
          </a:xfrm>
          <a:prstGeom prst="rect">
            <a:avLst/>
          </a:prstGeom>
          <a:noFill/>
          <a:ln>
            <a:solidFill>
              <a:schemeClr val="accent1"/>
            </a:solidFill>
          </a:ln>
        </p:spPr>
        <p:txBody>
          <a:bodyPr wrap="square" rtlCol="0">
            <a:spAutoFit/>
          </a:bodyPr>
          <a:lstStyle/>
          <a:p>
            <a:r>
              <a:rPr lang="it-IT" sz="1733" b="1" dirty="0"/>
              <a:t>NEL REDDITO DI LAVORO AUTONOMO NON CONSIDERARE:</a:t>
            </a:r>
          </a:p>
          <a:p>
            <a:pPr marL="228594" indent="-228594">
              <a:buFont typeface="Arial" panose="020B0604020202020204" pitchFamily="34" charset="0"/>
              <a:buChar char="•"/>
            </a:pPr>
            <a:r>
              <a:rPr lang="it-IT" sz="1733" dirty="0"/>
              <a:t>PLUS E MINUS;</a:t>
            </a:r>
          </a:p>
          <a:p>
            <a:pPr marL="228594" indent="-228594">
              <a:buFont typeface="Arial" panose="020B0604020202020204" pitchFamily="34" charset="0"/>
              <a:buChar char="•"/>
            </a:pPr>
            <a:r>
              <a:rPr lang="it-IT" sz="1733" dirty="0"/>
              <a:t>REDDITI DA PARTECIPAZIONE IN SOGGETTI </a:t>
            </a:r>
            <a:r>
              <a:rPr lang="it-IT" sz="1733" i="1" dirty="0"/>
              <a:t>EX</a:t>
            </a:r>
            <a:r>
              <a:rPr lang="it-IT" sz="1733" dirty="0"/>
              <a:t> ART. 5 TUIR;</a:t>
            </a:r>
          </a:p>
          <a:p>
            <a:pPr marL="228594" indent="-228594">
              <a:buFont typeface="Arial" panose="020B0604020202020204" pitchFamily="34" charset="0"/>
              <a:buChar char="•"/>
            </a:pPr>
            <a:r>
              <a:rPr lang="it-IT" sz="1733" dirty="0"/>
              <a:t>CORRISPETTIVI PER CESSIONI DI CLIENTELA O DI ELEMENTI IMMATERIALI</a:t>
            </a:r>
          </a:p>
        </p:txBody>
      </p:sp>
      <p:sp>
        <p:nvSpPr>
          <p:cNvPr id="5" name="Callout con freccia in giù 8">
            <a:extLst>
              <a:ext uri="{FF2B5EF4-FFF2-40B4-BE49-F238E27FC236}">
                <a16:creationId xmlns:a16="http://schemas.microsoft.com/office/drawing/2014/main" id="{8A6D3557-1341-2D80-446D-65D9EBB9CF16}"/>
              </a:ext>
            </a:extLst>
          </p:cNvPr>
          <p:cNvSpPr/>
          <p:nvPr/>
        </p:nvSpPr>
        <p:spPr>
          <a:xfrm>
            <a:off x="1264597" y="410212"/>
            <a:ext cx="9593497" cy="96875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IL QUADRO PER I SOGGETTI ISA</a:t>
            </a:r>
          </a:p>
        </p:txBody>
      </p:sp>
    </p:spTree>
    <p:extLst>
      <p:ext uri="{BB962C8B-B14F-4D97-AF65-F5344CB8AC3E}">
        <p14:creationId xmlns:p14="http://schemas.microsoft.com/office/powerpoint/2010/main" val="23307700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magine 10">
            <a:extLst>
              <a:ext uri="{FF2B5EF4-FFF2-40B4-BE49-F238E27FC236}">
                <a16:creationId xmlns:a16="http://schemas.microsoft.com/office/drawing/2014/main" id="{7ABA50CF-F08B-82F3-9A3A-8CDE882C375A}"/>
              </a:ext>
            </a:extLst>
          </p:cNvPr>
          <p:cNvPicPr>
            <a:picLocks noChangeAspect="1"/>
          </p:cNvPicPr>
          <p:nvPr/>
        </p:nvPicPr>
        <p:blipFill rotWithShape="1">
          <a:blip r:embed="rId2"/>
          <a:srcRect l="2582"/>
          <a:stretch/>
        </p:blipFill>
        <p:spPr>
          <a:xfrm>
            <a:off x="1070759" y="2523557"/>
            <a:ext cx="10066827" cy="768780"/>
          </a:xfrm>
          <a:prstGeom prst="rect">
            <a:avLst/>
          </a:prstGeom>
        </p:spPr>
      </p:pic>
      <p:sp>
        <p:nvSpPr>
          <p:cNvPr id="17" name="CasellaDiTesto 16">
            <a:extLst>
              <a:ext uri="{FF2B5EF4-FFF2-40B4-BE49-F238E27FC236}">
                <a16:creationId xmlns:a16="http://schemas.microsoft.com/office/drawing/2014/main" id="{7117587A-A772-39E3-2E85-1E16EDA16599}"/>
              </a:ext>
            </a:extLst>
          </p:cNvPr>
          <p:cNvSpPr txBox="1"/>
          <p:nvPr/>
        </p:nvSpPr>
        <p:spPr>
          <a:xfrm>
            <a:off x="1070759" y="3644441"/>
            <a:ext cx="10066827" cy="892360"/>
          </a:xfrm>
          <a:prstGeom prst="rect">
            <a:avLst/>
          </a:prstGeom>
          <a:noFill/>
          <a:ln>
            <a:solidFill>
              <a:schemeClr val="accent1"/>
            </a:solidFill>
          </a:ln>
        </p:spPr>
        <p:txBody>
          <a:bodyPr wrap="square" rtlCol="0">
            <a:spAutoFit/>
          </a:bodyPr>
          <a:lstStyle/>
          <a:p>
            <a:r>
              <a:rPr lang="it-IT" sz="1733" b="1" dirty="0">
                <a:latin typeface="+mj-lt"/>
              </a:rPr>
              <a:t>IRAP:</a:t>
            </a:r>
          </a:p>
          <a:p>
            <a:pPr marL="228594" indent="-228594">
              <a:buFont typeface="Arial" panose="020B0604020202020204" pitchFamily="34" charset="0"/>
              <a:buChar char="•"/>
            </a:pPr>
            <a:r>
              <a:rPr lang="it-IT" sz="1733" dirty="0">
                <a:latin typeface="+mj-lt"/>
              </a:rPr>
              <a:t>IL VALORE È INDIVDUATO IN FUNZIONE DEGLI ARTICOLI 5, 5</a:t>
            </a:r>
            <a:r>
              <a:rPr lang="it-IT" sz="1733" i="1" dirty="0">
                <a:latin typeface="+mj-lt"/>
              </a:rPr>
              <a:t>-BIS</a:t>
            </a:r>
            <a:r>
              <a:rPr lang="it-IT" sz="1733" dirty="0">
                <a:latin typeface="+mj-lt"/>
              </a:rPr>
              <a:t>, 8, 10;</a:t>
            </a:r>
          </a:p>
          <a:p>
            <a:pPr marL="228594" indent="-228594">
              <a:buFont typeface="Arial" panose="020B0604020202020204" pitchFamily="34" charset="0"/>
              <a:buChar char="•"/>
            </a:pPr>
            <a:r>
              <a:rPr lang="it-IT" sz="1733" dirty="0">
                <a:latin typeface="+mj-lt"/>
              </a:rPr>
              <a:t>NON VANNO POI CONSIDERATI I COMPONENTI NETTIZZATI DAL RIGO P04, SE RILEVANTI AI FINI IRAP</a:t>
            </a:r>
          </a:p>
        </p:txBody>
      </p:sp>
      <p:cxnSp>
        <p:nvCxnSpPr>
          <p:cNvPr id="20" name="Connettore 2 19">
            <a:extLst>
              <a:ext uri="{FF2B5EF4-FFF2-40B4-BE49-F238E27FC236}">
                <a16:creationId xmlns:a16="http://schemas.microsoft.com/office/drawing/2014/main" id="{9989B119-D56B-0D20-7607-3C77FB1EC0F8}"/>
              </a:ext>
            </a:extLst>
          </p:cNvPr>
          <p:cNvCxnSpPr>
            <a:cxnSpLocks/>
          </p:cNvCxnSpPr>
          <p:nvPr/>
        </p:nvCxnSpPr>
        <p:spPr>
          <a:xfrm flipV="1">
            <a:off x="6349561" y="3292336"/>
            <a:ext cx="2533096" cy="3521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Callout con freccia in giù 8">
            <a:extLst>
              <a:ext uri="{FF2B5EF4-FFF2-40B4-BE49-F238E27FC236}">
                <a16:creationId xmlns:a16="http://schemas.microsoft.com/office/drawing/2014/main" id="{EAFE4CE9-0FC3-F5BC-9132-89F172A74559}"/>
              </a:ext>
            </a:extLst>
          </p:cNvPr>
          <p:cNvSpPr/>
          <p:nvPr/>
        </p:nvSpPr>
        <p:spPr>
          <a:xfrm>
            <a:off x="1299251" y="1070430"/>
            <a:ext cx="9593497" cy="96875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IL QUADRO PER I SOGGETTI ISA</a:t>
            </a:r>
          </a:p>
        </p:txBody>
      </p:sp>
    </p:spTree>
    <p:extLst>
      <p:ext uri="{BB962C8B-B14F-4D97-AF65-F5344CB8AC3E}">
        <p14:creationId xmlns:p14="http://schemas.microsoft.com/office/powerpoint/2010/main" val="423420661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EA99F072-B1F8-A4A6-71F6-8C759189FA8F}"/>
              </a:ext>
            </a:extLst>
          </p:cNvPr>
          <p:cNvPicPr>
            <a:picLocks noChangeAspect="1"/>
          </p:cNvPicPr>
          <p:nvPr/>
        </p:nvPicPr>
        <p:blipFill rotWithShape="1">
          <a:blip r:embed="rId2"/>
          <a:srcRect l="2370"/>
          <a:stretch/>
        </p:blipFill>
        <p:spPr>
          <a:xfrm>
            <a:off x="1033413" y="1824541"/>
            <a:ext cx="10310948" cy="2756337"/>
          </a:xfrm>
          <a:prstGeom prst="rect">
            <a:avLst/>
          </a:prstGeom>
        </p:spPr>
      </p:pic>
      <p:sp>
        <p:nvSpPr>
          <p:cNvPr id="5" name="CasellaDiTesto 4">
            <a:extLst>
              <a:ext uri="{FF2B5EF4-FFF2-40B4-BE49-F238E27FC236}">
                <a16:creationId xmlns:a16="http://schemas.microsoft.com/office/drawing/2014/main" id="{F0546E93-E4A5-CC7F-D450-1B5FE5E1E61C}"/>
              </a:ext>
            </a:extLst>
          </p:cNvPr>
          <p:cNvSpPr txBox="1"/>
          <p:nvPr/>
        </p:nvSpPr>
        <p:spPr>
          <a:xfrm>
            <a:off x="1126304" y="4935984"/>
            <a:ext cx="7641772" cy="338554"/>
          </a:xfrm>
          <a:prstGeom prst="rect">
            <a:avLst/>
          </a:prstGeom>
          <a:noFill/>
          <a:ln>
            <a:solidFill>
              <a:schemeClr val="accent1"/>
            </a:solidFill>
          </a:ln>
        </p:spPr>
        <p:txBody>
          <a:bodyPr wrap="none" rtlCol="0">
            <a:spAutoFit/>
          </a:bodyPr>
          <a:lstStyle/>
          <a:p>
            <a:r>
              <a:rPr lang="it-IT" sz="1600" dirty="0">
                <a:latin typeface="+mj-lt"/>
              </a:rPr>
              <a:t>PROPOSTE DEL BIENNIO MA SENZA COMPONENTI STRAORDINARIE NETTIZZATE IN P04</a:t>
            </a:r>
          </a:p>
        </p:txBody>
      </p:sp>
      <p:cxnSp>
        <p:nvCxnSpPr>
          <p:cNvPr id="7" name="Connettore 2 6">
            <a:extLst>
              <a:ext uri="{FF2B5EF4-FFF2-40B4-BE49-F238E27FC236}">
                <a16:creationId xmlns:a16="http://schemas.microsoft.com/office/drawing/2014/main" id="{0D4A9E45-E4E0-286D-206F-4E6C3CB26E2A}"/>
              </a:ext>
            </a:extLst>
          </p:cNvPr>
          <p:cNvCxnSpPr/>
          <p:nvPr/>
        </p:nvCxnSpPr>
        <p:spPr>
          <a:xfrm flipV="1">
            <a:off x="5174521" y="2769834"/>
            <a:ext cx="2734323" cy="21661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Parentesi graffa aperta 7">
            <a:extLst>
              <a:ext uri="{FF2B5EF4-FFF2-40B4-BE49-F238E27FC236}">
                <a16:creationId xmlns:a16="http://schemas.microsoft.com/office/drawing/2014/main" id="{E03A2591-0F93-477C-2646-D1CA56EA7200}"/>
              </a:ext>
            </a:extLst>
          </p:cNvPr>
          <p:cNvSpPr/>
          <p:nvPr/>
        </p:nvSpPr>
        <p:spPr>
          <a:xfrm>
            <a:off x="8039051" y="2209800"/>
            <a:ext cx="207264" cy="12192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sz="2400" dirty="0">
              <a:latin typeface="+mj-lt"/>
            </a:endParaRPr>
          </a:p>
        </p:txBody>
      </p:sp>
      <p:sp>
        <p:nvSpPr>
          <p:cNvPr id="9" name="CasellaDiTesto 8">
            <a:extLst>
              <a:ext uri="{FF2B5EF4-FFF2-40B4-BE49-F238E27FC236}">
                <a16:creationId xmlns:a16="http://schemas.microsoft.com/office/drawing/2014/main" id="{9D960DC9-3006-4132-FE60-2116BB4A93EA}"/>
              </a:ext>
            </a:extLst>
          </p:cNvPr>
          <p:cNvSpPr txBox="1"/>
          <p:nvPr/>
        </p:nvSpPr>
        <p:spPr>
          <a:xfrm>
            <a:off x="2221909" y="5583696"/>
            <a:ext cx="7866834" cy="338554"/>
          </a:xfrm>
          <a:prstGeom prst="rect">
            <a:avLst/>
          </a:prstGeom>
          <a:noFill/>
          <a:ln>
            <a:solidFill>
              <a:schemeClr val="accent1"/>
            </a:solidFill>
          </a:ln>
        </p:spPr>
        <p:txBody>
          <a:bodyPr wrap="none" rtlCol="0">
            <a:spAutoFit/>
          </a:bodyPr>
          <a:lstStyle/>
          <a:p>
            <a:r>
              <a:rPr lang="it-IT" sz="1600" dirty="0">
                <a:latin typeface="+mj-lt"/>
              </a:rPr>
              <a:t>FIRMA PER ACCETTAZIONE E SOTTOSCRIZIONE DELLE DICHIARAZIONI RESE IN P02 E PO3</a:t>
            </a:r>
          </a:p>
        </p:txBody>
      </p:sp>
      <p:cxnSp>
        <p:nvCxnSpPr>
          <p:cNvPr id="12" name="Connettore 2 11">
            <a:extLst>
              <a:ext uri="{FF2B5EF4-FFF2-40B4-BE49-F238E27FC236}">
                <a16:creationId xmlns:a16="http://schemas.microsoft.com/office/drawing/2014/main" id="{D804FBD9-B1E4-7B54-CC80-608137389204}"/>
              </a:ext>
            </a:extLst>
          </p:cNvPr>
          <p:cNvCxnSpPr/>
          <p:nvPr/>
        </p:nvCxnSpPr>
        <p:spPr>
          <a:xfrm flipV="1">
            <a:off x="10157853" y="4474346"/>
            <a:ext cx="0" cy="1051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Callout con freccia in giù 8">
            <a:extLst>
              <a:ext uri="{FF2B5EF4-FFF2-40B4-BE49-F238E27FC236}">
                <a16:creationId xmlns:a16="http://schemas.microsoft.com/office/drawing/2014/main" id="{39899604-916E-CD96-5E9E-FE93E6BB1757}"/>
              </a:ext>
            </a:extLst>
          </p:cNvPr>
          <p:cNvSpPr/>
          <p:nvPr/>
        </p:nvSpPr>
        <p:spPr>
          <a:xfrm>
            <a:off x="1264597" y="410212"/>
            <a:ext cx="9593497" cy="96875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IL QUADRO PER I SOGGETTI ISA</a:t>
            </a:r>
          </a:p>
        </p:txBody>
      </p:sp>
    </p:spTree>
    <p:extLst>
      <p:ext uri="{BB962C8B-B14F-4D97-AF65-F5344CB8AC3E}">
        <p14:creationId xmlns:p14="http://schemas.microsoft.com/office/powerpoint/2010/main" val="112003148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F5AC3BB3-D325-3595-EAE3-7D4E5F5879F2}"/>
              </a:ext>
            </a:extLst>
          </p:cNvPr>
          <p:cNvPicPr>
            <a:picLocks noChangeAspect="1"/>
          </p:cNvPicPr>
          <p:nvPr/>
        </p:nvPicPr>
        <p:blipFill>
          <a:blip r:embed="rId2"/>
          <a:stretch>
            <a:fillRect/>
          </a:stretch>
        </p:blipFill>
        <p:spPr>
          <a:xfrm>
            <a:off x="981562" y="2020955"/>
            <a:ext cx="10238913" cy="3112428"/>
          </a:xfrm>
          <a:prstGeom prst="rect">
            <a:avLst/>
          </a:prstGeom>
        </p:spPr>
      </p:pic>
      <p:sp>
        <p:nvSpPr>
          <p:cNvPr id="5" name="CasellaDiTesto 4">
            <a:extLst>
              <a:ext uri="{FF2B5EF4-FFF2-40B4-BE49-F238E27FC236}">
                <a16:creationId xmlns:a16="http://schemas.microsoft.com/office/drawing/2014/main" id="{D12630F7-A893-41A2-3DF9-8D74C56B7955}"/>
              </a:ext>
            </a:extLst>
          </p:cNvPr>
          <p:cNvSpPr txBox="1"/>
          <p:nvPr/>
        </p:nvSpPr>
        <p:spPr>
          <a:xfrm>
            <a:off x="3280444" y="5401005"/>
            <a:ext cx="5609484" cy="379656"/>
          </a:xfrm>
          <a:prstGeom prst="rect">
            <a:avLst/>
          </a:prstGeom>
          <a:noFill/>
          <a:ln>
            <a:solidFill>
              <a:schemeClr val="accent1"/>
            </a:solidFill>
          </a:ln>
        </p:spPr>
        <p:txBody>
          <a:bodyPr wrap="none" rtlCol="0">
            <a:spAutoFit/>
          </a:bodyPr>
          <a:lstStyle/>
          <a:p>
            <a:r>
              <a:rPr lang="it-IT" sz="1867" b="1" dirty="0">
                <a:latin typeface="+mj-lt"/>
              </a:rPr>
              <a:t>INFORMAZIONI  E DATI SPECULARI A QUELLE DI CPB</a:t>
            </a:r>
          </a:p>
        </p:txBody>
      </p:sp>
      <p:sp>
        <p:nvSpPr>
          <p:cNvPr id="7" name="Callout con freccia in giù 8">
            <a:extLst>
              <a:ext uri="{FF2B5EF4-FFF2-40B4-BE49-F238E27FC236}">
                <a16:creationId xmlns:a16="http://schemas.microsoft.com/office/drawing/2014/main" id="{CD7770CB-4FDD-99E2-832D-61D32C1AABDD}"/>
              </a:ext>
            </a:extLst>
          </p:cNvPr>
          <p:cNvSpPr/>
          <p:nvPr/>
        </p:nvSpPr>
        <p:spPr>
          <a:xfrm>
            <a:off x="1299251" y="784582"/>
            <a:ext cx="9593497" cy="96875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IL QUADRO PER I FORFETTARI</a:t>
            </a:r>
          </a:p>
        </p:txBody>
      </p:sp>
    </p:spTree>
    <p:extLst>
      <p:ext uri="{BB962C8B-B14F-4D97-AF65-F5344CB8AC3E}">
        <p14:creationId xmlns:p14="http://schemas.microsoft.com/office/powerpoint/2010/main" val="17196374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93567A3-29BC-81EE-2E7E-82FDB3D9931A}"/>
              </a:ext>
            </a:extLst>
          </p:cNvPr>
          <p:cNvSpPr>
            <a:spLocks noGrp="1"/>
          </p:cNvSpPr>
          <p:nvPr>
            <p:ph idx="1"/>
          </p:nvPr>
        </p:nvSpPr>
        <p:spPr>
          <a:xfrm>
            <a:off x="952132" y="2344316"/>
            <a:ext cx="10287731" cy="3103709"/>
          </a:xfrm>
          <a:ln w="12700">
            <a:solidFill>
              <a:srgbClr val="0082C6"/>
            </a:solidFill>
          </a:ln>
        </p:spPr>
        <p:txBody>
          <a:bodyPr anchor="ctr">
            <a:normAutofit/>
          </a:bodyPr>
          <a:lstStyle/>
          <a:p>
            <a:pPr algn="just"/>
            <a:r>
              <a:rPr lang="it-IT" sz="2000" dirty="0"/>
              <a:t>1. Per i periodi d'imposta oggetto del concordato, i contribuenti che aderiscono alla proposta dell'Agenzia delle entrate </a:t>
            </a:r>
            <a:r>
              <a:rPr lang="it-IT" sz="2000" b="1" dirty="0"/>
              <a:t>possono assoggettare </a:t>
            </a:r>
            <a:r>
              <a:rPr lang="it-IT" sz="2000" dirty="0"/>
              <a:t>la parte di reddito d'impresa o di lavoro autonomo derivante dall'adesione al concordato, </a:t>
            </a:r>
            <a:r>
              <a:rPr lang="it-IT" sz="2000" b="1" dirty="0"/>
              <a:t>che risulta eccedente rispetto al corrispondente reddito dichiarato nel periodo d'imposta antecedente </a:t>
            </a:r>
            <a:r>
              <a:rPr lang="it-IT" sz="2000" dirty="0"/>
              <a:t>a quelli cui si riferisce la proposta, rettificato secondo quanto disposto dagli articoli 15 e 16, </a:t>
            </a:r>
            <a:r>
              <a:rPr lang="it-IT" sz="2000" b="1" dirty="0"/>
              <a:t>a una imposta sostitutiva delle imposte sul reddito, addizionali comprese</a:t>
            </a:r>
          </a:p>
        </p:txBody>
      </p:sp>
      <p:sp>
        <p:nvSpPr>
          <p:cNvPr id="6" name="Callout con freccia in giù 8">
            <a:extLst>
              <a:ext uri="{FF2B5EF4-FFF2-40B4-BE49-F238E27FC236}">
                <a16:creationId xmlns:a16="http://schemas.microsoft.com/office/drawing/2014/main" id="{996FF675-6AF0-6408-64AC-B05D4A7B95B2}"/>
              </a:ext>
            </a:extLst>
          </p:cNvPr>
          <p:cNvSpPr/>
          <p:nvPr/>
        </p:nvSpPr>
        <p:spPr>
          <a:xfrm>
            <a:off x="1299248" y="925599"/>
            <a:ext cx="9593497" cy="96875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L’OPZIONE PER LA SOSTITUTIVA</a:t>
            </a:r>
          </a:p>
        </p:txBody>
      </p:sp>
    </p:spTree>
    <p:extLst>
      <p:ext uri="{BB962C8B-B14F-4D97-AF65-F5344CB8AC3E}">
        <p14:creationId xmlns:p14="http://schemas.microsoft.com/office/powerpoint/2010/main" val="37025808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agono 4">
            <a:extLst>
              <a:ext uri="{FF2B5EF4-FFF2-40B4-BE49-F238E27FC236}">
                <a16:creationId xmlns:a16="http://schemas.microsoft.com/office/drawing/2014/main" id="{620F59A2-84B8-755A-5B5B-DDA088D80B6B}"/>
              </a:ext>
            </a:extLst>
          </p:cNvPr>
          <p:cNvSpPr/>
          <p:nvPr/>
        </p:nvSpPr>
        <p:spPr>
          <a:xfrm>
            <a:off x="1228177" y="1851154"/>
            <a:ext cx="4771572" cy="1144743"/>
          </a:xfrm>
          <a:prstGeom prst="homePlate">
            <a:avLst/>
          </a:prstGeom>
          <a:solidFill>
            <a:srgbClr val="11B0FF"/>
          </a:solidFill>
          <a:ln w="12700">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2000" b="1" dirty="0">
                <a:latin typeface="+mj-lt"/>
                <a:ea typeface="Roboto" panose="02000000000000000000" pitchFamily="2" charset="0"/>
                <a:cs typeface="Roboto" panose="02000000000000000000" pitchFamily="2" charset="0"/>
              </a:rPr>
              <a:t>10%</a:t>
            </a:r>
          </a:p>
        </p:txBody>
      </p:sp>
      <p:sp>
        <p:nvSpPr>
          <p:cNvPr id="5" name="Mostrina 6">
            <a:extLst>
              <a:ext uri="{FF2B5EF4-FFF2-40B4-BE49-F238E27FC236}">
                <a16:creationId xmlns:a16="http://schemas.microsoft.com/office/drawing/2014/main" id="{B9601EF7-7002-3962-C06C-7090EA42D655}"/>
              </a:ext>
            </a:extLst>
          </p:cNvPr>
          <p:cNvSpPr/>
          <p:nvPr/>
        </p:nvSpPr>
        <p:spPr>
          <a:xfrm>
            <a:off x="5745748" y="1851154"/>
            <a:ext cx="5321403" cy="1144743"/>
          </a:xfrm>
          <a:prstGeom prst="chevron">
            <a:avLst/>
          </a:prstGeom>
          <a:solidFill>
            <a:schemeClr val="bg1"/>
          </a:solidFill>
          <a:ln w="12700">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it-IT" sz="2000" b="1" dirty="0">
                <a:solidFill>
                  <a:schemeClr val="tx1"/>
                </a:solidFill>
                <a:latin typeface="+mj-lt"/>
                <a:ea typeface="Roboto" panose="02000000000000000000" pitchFamily="2" charset="0"/>
                <a:cs typeface="Roboto" panose="02000000000000000000" pitchFamily="2" charset="0"/>
              </a:rPr>
              <a:t>CON ISA 2023 ALMENO PARI AD 8</a:t>
            </a:r>
          </a:p>
        </p:txBody>
      </p:sp>
      <p:sp>
        <p:nvSpPr>
          <p:cNvPr id="6" name="Pentagono 4">
            <a:extLst>
              <a:ext uri="{FF2B5EF4-FFF2-40B4-BE49-F238E27FC236}">
                <a16:creationId xmlns:a16="http://schemas.microsoft.com/office/drawing/2014/main" id="{2EAD7335-ACB2-2104-BD08-CF80C8EF44C9}"/>
              </a:ext>
            </a:extLst>
          </p:cNvPr>
          <p:cNvSpPr/>
          <p:nvPr/>
        </p:nvSpPr>
        <p:spPr>
          <a:xfrm>
            <a:off x="1228177" y="3337925"/>
            <a:ext cx="4771572" cy="1144743"/>
          </a:xfrm>
          <a:prstGeom prst="homePlate">
            <a:avLst/>
          </a:prstGeom>
          <a:solidFill>
            <a:srgbClr val="11B0FF"/>
          </a:solidFill>
          <a:ln w="12700">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2000" b="1" dirty="0">
                <a:latin typeface="+mj-lt"/>
                <a:ea typeface="Roboto" panose="02000000000000000000" pitchFamily="2" charset="0"/>
                <a:cs typeface="Roboto" panose="02000000000000000000" pitchFamily="2" charset="0"/>
              </a:rPr>
              <a:t>12%</a:t>
            </a:r>
          </a:p>
        </p:txBody>
      </p:sp>
      <p:sp>
        <p:nvSpPr>
          <p:cNvPr id="7" name="Mostrina 6">
            <a:extLst>
              <a:ext uri="{FF2B5EF4-FFF2-40B4-BE49-F238E27FC236}">
                <a16:creationId xmlns:a16="http://schemas.microsoft.com/office/drawing/2014/main" id="{C2152698-7611-7F17-5887-492F9551FDD8}"/>
              </a:ext>
            </a:extLst>
          </p:cNvPr>
          <p:cNvSpPr/>
          <p:nvPr/>
        </p:nvSpPr>
        <p:spPr>
          <a:xfrm>
            <a:off x="5745748" y="3337925"/>
            <a:ext cx="5321403" cy="1144743"/>
          </a:xfrm>
          <a:prstGeom prst="chevron">
            <a:avLst/>
          </a:prstGeom>
          <a:solidFill>
            <a:schemeClr val="bg1"/>
          </a:solidFill>
          <a:ln w="12700">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it-IT" sz="2000" b="1" dirty="0">
                <a:solidFill>
                  <a:schemeClr val="tx1"/>
                </a:solidFill>
                <a:latin typeface="+mj-lt"/>
                <a:ea typeface="Roboto" panose="02000000000000000000" pitchFamily="2" charset="0"/>
                <a:cs typeface="Roboto" panose="02000000000000000000" pitchFamily="2" charset="0"/>
              </a:rPr>
              <a:t>CON ISA ALMENO PARI A 6 MA &lt; 8</a:t>
            </a:r>
          </a:p>
        </p:txBody>
      </p:sp>
      <p:sp>
        <p:nvSpPr>
          <p:cNvPr id="8" name="Pentagono 4">
            <a:extLst>
              <a:ext uri="{FF2B5EF4-FFF2-40B4-BE49-F238E27FC236}">
                <a16:creationId xmlns:a16="http://schemas.microsoft.com/office/drawing/2014/main" id="{0F3D5F6A-FAC4-0651-5908-5B58079EA327}"/>
              </a:ext>
            </a:extLst>
          </p:cNvPr>
          <p:cNvSpPr/>
          <p:nvPr/>
        </p:nvSpPr>
        <p:spPr>
          <a:xfrm>
            <a:off x="1228177" y="4824695"/>
            <a:ext cx="4771572" cy="1144743"/>
          </a:xfrm>
          <a:prstGeom prst="homePlate">
            <a:avLst/>
          </a:prstGeom>
          <a:solidFill>
            <a:srgbClr val="11B0FF"/>
          </a:solidFill>
          <a:ln w="12700">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2000" b="1" dirty="0">
                <a:latin typeface="+mj-lt"/>
                <a:ea typeface="Roboto" panose="02000000000000000000" pitchFamily="2" charset="0"/>
                <a:cs typeface="Roboto" panose="02000000000000000000" pitchFamily="2" charset="0"/>
              </a:rPr>
              <a:t>15%</a:t>
            </a:r>
          </a:p>
        </p:txBody>
      </p:sp>
      <p:sp>
        <p:nvSpPr>
          <p:cNvPr id="9" name="Mostrina 6">
            <a:extLst>
              <a:ext uri="{FF2B5EF4-FFF2-40B4-BE49-F238E27FC236}">
                <a16:creationId xmlns:a16="http://schemas.microsoft.com/office/drawing/2014/main" id="{35BCB469-5A88-C905-EA82-36225925F4A1}"/>
              </a:ext>
            </a:extLst>
          </p:cNvPr>
          <p:cNvSpPr/>
          <p:nvPr/>
        </p:nvSpPr>
        <p:spPr>
          <a:xfrm>
            <a:off x="5745748" y="4824695"/>
            <a:ext cx="5321403" cy="1144743"/>
          </a:xfrm>
          <a:prstGeom prst="chevron">
            <a:avLst/>
          </a:prstGeom>
          <a:solidFill>
            <a:schemeClr val="bg1"/>
          </a:solidFill>
          <a:ln w="12700">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it-IT" sz="2000" b="1" dirty="0">
                <a:solidFill>
                  <a:schemeClr val="tx1"/>
                </a:solidFill>
                <a:latin typeface="+mj-lt"/>
                <a:ea typeface="Roboto" panose="02000000000000000000" pitchFamily="2" charset="0"/>
                <a:cs typeface="Roboto" panose="02000000000000000000" pitchFamily="2" charset="0"/>
              </a:rPr>
              <a:t>CON ISA &lt; 6</a:t>
            </a:r>
          </a:p>
        </p:txBody>
      </p:sp>
      <p:sp>
        <p:nvSpPr>
          <p:cNvPr id="11" name="Callout con freccia in giù 8">
            <a:extLst>
              <a:ext uri="{FF2B5EF4-FFF2-40B4-BE49-F238E27FC236}">
                <a16:creationId xmlns:a16="http://schemas.microsoft.com/office/drawing/2014/main" id="{FBF71955-33AF-5BD7-4B0B-CEDB5118E6C3}"/>
              </a:ext>
            </a:extLst>
          </p:cNvPr>
          <p:cNvSpPr/>
          <p:nvPr/>
        </p:nvSpPr>
        <p:spPr>
          <a:xfrm>
            <a:off x="1228177" y="540375"/>
            <a:ext cx="9593497" cy="96875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ALIQUOTE SOSTITUTIVE</a:t>
            </a:r>
          </a:p>
        </p:txBody>
      </p:sp>
    </p:spTree>
    <p:extLst>
      <p:ext uri="{BB962C8B-B14F-4D97-AF65-F5344CB8AC3E}">
        <p14:creationId xmlns:p14="http://schemas.microsoft.com/office/powerpoint/2010/main" val="316725777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93567A3-29BC-81EE-2E7E-82FDB3D9931A}"/>
              </a:ext>
            </a:extLst>
          </p:cNvPr>
          <p:cNvSpPr>
            <a:spLocks noGrp="1"/>
          </p:cNvSpPr>
          <p:nvPr>
            <p:ph idx="1"/>
          </p:nvPr>
        </p:nvSpPr>
        <p:spPr>
          <a:xfrm>
            <a:off x="952132" y="2036623"/>
            <a:ext cx="10287731" cy="3755488"/>
          </a:xfrm>
          <a:ln w="12700">
            <a:solidFill>
              <a:srgbClr val="0082C6"/>
            </a:solidFill>
          </a:ln>
        </p:spPr>
        <p:txBody>
          <a:bodyPr anchor="ctr">
            <a:normAutofit/>
          </a:bodyPr>
          <a:lstStyle/>
          <a:p>
            <a:pPr algn="just"/>
            <a:r>
              <a:rPr lang="it-IT" sz="2000" dirty="0"/>
              <a:t>co. 1: possibile assoggettare la parte di reddito d'impresa o di lavoro autonomo derivante dall'adesione al concordato, che risulta eccedente rispetto al corrispondente reddito dichiarato nel periodo d'imposta antecedente, a una imposta sostitutiva delle imposte sul reddito, addizionali comprese, pari al 10 per cento dell'eccedenza, ovvero del 3 per cento (per coloro che sono nei primi 5 anni);</a:t>
            </a:r>
          </a:p>
          <a:p>
            <a:pPr algn="just"/>
            <a:endParaRPr lang="it-IT" sz="2000" dirty="0"/>
          </a:p>
          <a:p>
            <a:pPr algn="just"/>
            <a:r>
              <a:rPr lang="it-IT" sz="2000" dirty="0"/>
              <a:t>Co. 2:  In caso di rinnovo del concordato, si assume quale parametro di riferimento, per l'individuazione dell'eccedenza di reddito che può essere assoggettata a imposta sostitutiva, il reddito effettivo dichiarato nel periodo d'imposta antecedente a quelli di rinnovo</a:t>
            </a:r>
            <a:endParaRPr lang="it-IT" sz="2000" b="1" dirty="0"/>
          </a:p>
        </p:txBody>
      </p:sp>
      <p:sp>
        <p:nvSpPr>
          <p:cNvPr id="6" name="Callout con freccia in giù 8">
            <a:extLst>
              <a:ext uri="{FF2B5EF4-FFF2-40B4-BE49-F238E27FC236}">
                <a16:creationId xmlns:a16="http://schemas.microsoft.com/office/drawing/2014/main" id="{D7B714FF-1B4D-0F1F-3094-B9AF63708DE7}"/>
              </a:ext>
            </a:extLst>
          </p:cNvPr>
          <p:cNvSpPr/>
          <p:nvPr/>
        </p:nvSpPr>
        <p:spPr>
          <a:xfrm>
            <a:off x="1299248" y="809605"/>
            <a:ext cx="9593497" cy="96875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SOSTITUTIVA PER I FORFETTARI</a:t>
            </a:r>
          </a:p>
        </p:txBody>
      </p:sp>
    </p:spTree>
    <p:extLst>
      <p:ext uri="{BB962C8B-B14F-4D97-AF65-F5344CB8AC3E}">
        <p14:creationId xmlns:p14="http://schemas.microsoft.com/office/powerpoint/2010/main" val="31414582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llout con freccia in giù 8">
            <a:extLst>
              <a:ext uri="{FF2B5EF4-FFF2-40B4-BE49-F238E27FC236}">
                <a16:creationId xmlns:a16="http://schemas.microsoft.com/office/drawing/2014/main" id="{6FF2DCD7-A582-6950-55A2-50AB73206E88}"/>
              </a:ext>
            </a:extLst>
          </p:cNvPr>
          <p:cNvSpPr/>
          <p:nvPr/>
        </p:nvSpPr>
        <p:spPr>
          <a:xfrm>
            <a:off x="1016436" y="1798372"/>
            <a:ext cx="10159125" cy="924033"/>
          </a:xfrm>
          <a:prstGeom prst="downArrowCallout">
            <a:avLst/>
          </a:prstGeom>
          <a:solidFill>
            <a:srgbClr val="0082C6"/>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ACCONTI: SIA SOGGETTI ISA CHE FORFETTARI</a:t>
            </a:r>
          </a:p>
        </p:txBody>
      </p:sp>
      <p:sp>
        <p:nvSpPr>
          <p:cNvPr id="3" name="Rettangolo 2">
            <a:extLst>
              <a:ext uri="{FF2B5EF4-FFF2-40B4-BE49-F238E27FC236}">
                <a16:creationId xmlns:a16="http://schemas.microsoft.com/office/drawing/2014/main" id="{0227A61D-3F67-BB16-0518-E6BA43077B12}"/>
              </a:ext>
            </a:extLst>
          </p:cNvPr>
          <p:cNvSpPr/>
          <p:nvPr/>
        </p:nvSpPr>
        <p:spPr>
          <a:xfrm>
            <a:off x="1016436" y="2807217"/>
            <a:ext cx="10159125" cy="3147929"/>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anchor="ctr"/>
          <a:lstStyle/>
          <a:p>
            <a:pPr algn="just" fontAlgn="base">
              <a:spcBef>
                <a:spcPct val="0"/>
              </a:spcBef>
              <a:spcAft>
                <a:spcPct val="0"/>
              </a:spcAft>
              <a:defRPr/>
            </a:pPr>
            <a:r>
              <a:rPr lang="it-IT" sz="2000" dirty="0">
                <a:solidFill>
                  <a:schemeClr val="tx1"/>
                </a:solidFill>
                <a:latin typeface="+mj-lt"/>
              </a:rPr>
              <a:t>A) SE ACCONTO CON METODO STORICO, SI INCREMENTA LO STESSO DEL 10% DELLA DIFFERENZA TRA REDDITO CONCORDATO E REDDITO PRECEDENTE (RETTIFICATO). PER FORFETTARI NEI PRIMI 5 ANNI, INCREMENTO PARI AL 3%. PER I SOGGETTI ISA, AI FINI IRAP, LA MAGGIORAZIONE È DEL 3% SULLA DIFFERENZA (CON RETTIFICHE ART. 17). LA MAGGIORAZIONE SI VERSA ENTRO IL TERMINE DEL SECONDO O DELL’UNICA RATA DI ACCONTO;</a:t>
            </a:r>
          </a:p>
          <a:p>
            <a:pPr algn="just" fontAlgn="base">
              <a:spcBef>
                <a:spcPct val="0"/>
              </a:spcBef>
              <a:spcAft>
                <a:spcPct val="0"/>
              </a:spcAft>
              <a:defRPr/>
            </a:pPr>
            <a:endParaRPr lang="it-IT" sz="2000" dirty="0">
              <a:solidFill>
                <a:schemeClr val="tx1"/>
              </a:solidFill>
              <a:latin typeface="+mj-lt"/>
            </a:endParaRPr>
          </a:p>
          <a:p>
            <a:pPr algn="just" fontAlgn="base">
              <a:spcBef>
                <a:spcPct val="0"/>
              </a:spcBef>
              <a:spcAft>
                <a:spcPct val="0"/>
              </a:spcAft>
              <a:defRPr/>
            </a:pPr>
            <a:r>
              <a:rPr lang="it-IT" sz="2000" dirty="0">
                <a:solidFill>
                  <a:schemeClr val="tx1"/>
                </a:solidFill>
                <a:latin typeface="+mj-lt"/>
              </a:rPr>
              <a:t>B) SE ACCONTO PREVISIONALE, SUL SECONDO ACCONTO SI VERSA LA DIFFERENZA CALCOLATA SUL REDDITO CONCORDATO (AL NETTO DEL PRIMO ACCONTO VERSATO IN MANIERA ORDINARIA)</a:t>
            </a:r>
          </a:p>
        </p:txBody>
      </p:sp>
    </p:spTree>
    <p:extLst>
      <p:ext uri="{BB962C8B-B14F-4D97-AF65-F5344CB8AC3E}">
        <p14:creationId xmlns:p14="http://schemas.microsoft.com/office/powerpoint/2010/main" val="27300048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llout con freccia in giù 8">
            <a:extLst>
              <a:ext uri="{FF2B5EF4-FFF2-40B4-BE49-F238E27FC236}">
                <a16:creationId xmlns:a16="http://schemas.microsoft.com/office/drawing/2014/main" id="{6FF2DCD7-A582-6950-55A2-50AB73206E88}"/>
              </a:ext>
            </a:extLst>
          </p:cNvPr>
          <p:cNvSpPr/>
          <p:nvPr/>
        </p:nvSpPr>
        <p:spPr>
          <a:xfrm>
            <a:off x="1016436" y="2236341"/>
            <a:ext cx="10159125" cy="924033"/>
          </a:xfrm>
          <a:prstGeom prst="downArrowCallout">
            <a:avLst/>
          </a:prstGeom>
          <a:solidFill>
            <a:srgbClr val="0082C6"/>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ACCONTO A REGIME: SIA SOGGETTI ISA CHE FORFETTARI</a:t>
            </a:r>
          </a:p>
        </p:txBody>
      </p:sp>
      <p:sp>
        <p:nvSpPr>
          <p:cNvPr id="3" name="Rettangolo 2">
            <a:extLst>
              <a:ext uri="{FF2B5EF4-FFF2-40B4-BE49-F238E27FC236}">
                <a16:creationId xmlns:a16="http://schemas.microsoft.com/office/drawing/2014/main" id="{0227A61D-3F67-BB16-0518-E6BA43077B12}"/>
              </a:ext>
            </a:extLst>
          </p:cNvPr>
          <p:cNvSpPr/>
          <p:nvPr/>
        </p:nvSpPr>
        <p:spPr>
          <a:xfrm>
            <a:off x="1016436" y="3245186"/>
            <a:ext cx="10159125" cy="2235975"/>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anchor="ctr"/>
          <a:lstStyle/>
          <a:p>
            <a:pPr algn="just" fontAlgn="base">
              <a:spcBef>
                <a:spcPct val="0"/>
              </a:spcBef>
              <a:spcAft>
                <a:spcPct val="0"/>
              </a:spcAft>
              <a:defRPr/>
            </a:pPr>
            <a:r>
              <a:rPr lang="it-IT" sz="2000" cap="all" dirty="0">
                <a:solidFill>
                  <a:schemeClr val="tx1"/>
                </a:solidFill>
                <a:latin typeface="+mj-lt"/>
              </a:rPr>
              <a:t>L'acconto delle imposte sui redditi e dell'imposta regionale sulle attività produttive relativo ai periodi d'imposta oggetto del concordato è determinato secondo le regole ordinarie tenendo conto dei redditi e del valore della produzione netta concordati</a:t>
            </a:r>
          </a:p>
        </p:txBody>
      </p:sp>
    </p:spTree>
    <p:extLst>
      <p:ext uri="{BB962C8B-B14F-4D97-AF65-F5344CB8AC3E}">
        <p14:creationId xmlns:p14="http://schemas.microsoft.com/office/powerpoint/2010/main" val="81428840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llout con freccia in giù 8">
            <a:extLst>
              <a:ext uri="{FF2B5EF4-FFF2-40B4-BE49-F238E27FC236}">
                <a16:creationId xmlns:a16="http://schemas.microsoft.com/office/drawing/2014/main" id="{6FF2DCD7-A582-6950-55A2-50AB73206E88}"/>
              </a:ext>
            </a:extLst>
          </p:cNvPr>
          <p:cNvSpPr/>
          <p:nvPr/>
        </p:nvSpPr>
        <p:spPr>
          <a:xfrm>
            <a:off x="1016436" y="1940420"/>
            <a:ext cx="10159125" cy="924033"/>
          </a:xfrm>
          <a:prstGeom prst="downArrowCallout">
            <a:avLst/>
          </a:prstGeom>
          <a:solidFill>
            <a:srgbClr val="0082C6"/>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DEDUZIONI E DETRAZIONI, ISEE – ART. 35, CO. 2</a:t>
            </a:r>
          </a:p>
        </p:txBody>
      </p:sp>
      <p:sp>
        <p:nvSpPr>
          <p:cNvPr id="3" name="Rettangolo 2">
            <a:extLst>
              <a:ext uri="{FF2B5EF4-FFF2-40B4-BE49-F238E27FC236}">
                <a16:creationId xmlns:a16="http://schemas.microsoft.com/office/drawing/2014/main" id="{0227A61D-3F67-BB16-0518-E6BA43077B12}"/>
              </a:ext>
            </a:extLst>
          </p:cNvPr>
          <p:cNvSpPr/>
          <p:nvPr/>
        </p:nvSpPr>
        <p:spPr>
          <a:xfrm>
            <a:off x="1016436" y="2949264"/>
            <a:ext cx="10159125" cy="2863325"/>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anchor="ctr"/>
          <a:lstStyle/>
          <a:p>
            <a:pPr algn="just" fontAlgn="base">
              <a:spcBef>
                <a:spcPct val="0"/>
              </a:spcBef>
              <a:spcAft>
                <a:spcPct val="0"/>
              </a:spcAft>
              <a:defRPr/>
            </a:pPr>
            <a:r>
              <a:rPr lang="it-IT" sz="2000" cap="all" dirty="0">
                <a:solidFill>
                  <a:schemeClr val="tx1"/>
                </a:solidFill>
                <a:latin typeface="+mj-lt"/>
              </a:rPr>
              <a:t>Agli effetti del presente decreto, quando le vigenti disposizioni fanno riferimento, per il riconoscimento della spettanza o per la determinazione di deduzioni, detrazioni o benefici di qualsiasi titolo, anche di natura non tributaria, al possesso di requisiti reddituali, si tiene comunque conto del reddito effettivo e non di quello concordato. Il reddito effettivo rileva anche ai fini dell'indicatore della situazione economica equivalente (I.S.E.E.) </a:t>
            </a:r>
          </a:p>
        </p:txBody>
      </p:sp>
    </p:spTree>
    <p:extLst>
      <p:ext uri="{BB962C8B-B14F-4D97-AF65-F5344CB8AC3E}">
        <p14:creationId xmlns:p14="http://schemas.microsoft.com/office/powerpoint/2010/main" val="3374066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Connettore diritto 8">
            <a:extLst>
              <a:ext uri="{FF2B5EF4-FFF2-40B4-BE49-F238E27FC236}">
                <a16:creationId xmlns:a16="http://schemas.microsoft.com/office/drawing/2014/main" id="{E56467D2-51B3-7246-4DBB-3DFA31A2A497}"/>
              </a:ext>
            </a:extLst>
          </p:cNvPr>
          <p:cNvCxnSpPr/>
          <p:nvPr/>
        </p:nvCxnSpPr>
        <p:spPr>
          <a:xfrm>
            <a:off x="6106597" y="1749287"/>
            <a:ext cx="0" cy="431490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7" name="Gruppo 16">
            <a:extLst>
              <a:ext uri="{FF2B5EF4-FFF2-40B4-BE49-F238E27FC236}">
                <a16:creationId xmlns:a16="http://schemas.microsoft.com/office/drawing/2014/main" id="{9E78DF11-45E2-AAED-5C41-49BBD0B761AC}"/>
              </a:ext>
            </a:extLst>
          </p:cNvPr>
          <p:cNvGrpSpPr/>
          <p:nvPr/>
        </p:nvGrpSpPr>
        <p:grpSpPr>
          <a:xfrm>
            <a:off x="1049569" y="1616169"/>
            <a:ext cx="5205455" cy="1357023"/>
            <a:chOff x="707666" y="1470991"/>
            <a:chExt cx="3904091" cy="1017767"/>
          </a:xfrm>
        </p:grpSpPr>
        <p:sp>
          <p:nvSpPr>
            <p:cNvPr id="14" name="Rettangolo 13">
              <a:extLst>
                <a:ext uri="{FF2B5EF4-FFF2-40B4-BE49-F238E27FC236}">
                  <a16:creationId xmlns:a16="http://schemas.microsoft.com/office/drawing/2014/main" id="{7DC90222-047A-819A-0045-EAE2B09AEF05}"/>
                </a:ext>
              </a:extLst>
            </p:cNvPr>
            <p:cNvSpPr/>
            <p:nvPr/>
          </p:nvSpPr>
          <p:spPr>
            <a:xfrm>
              <a:off x="707666" y="1470991"/>
              <a:ext cx="3124866" cy="1017767"/>
            </a:xfrm>
            <a:prstGeom prst="rect">
              <a:avLst/>
            </a:prstGeom>
            <a:solidFill>
              <a:schemeClr val="bg1"/>
            </a:solidFill>
            <a:ln w="12700">
              <a:solidFill>
                <a:srgbClr val="0082C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867" b="1" dirty="0">
                  <a:solidFill>
                    <a:schemeClr val="tx1"/>
                  </a:solidFill>
                  <a:latin typeface="+mj-lt"/>
                </a:rPr>
                <a:t>ARTT. 10 E 11</a:t>
              </a:r>
            </a:p>
            <a:p>
              <a:r>
                <a:rPr lang="it-IT" sz="1867" dirty="0">
                  <a:solidFill>
                    <a:schemeClr val="tx1"/>
                  </a:solidFill>
                  <a:latin typeface="+mj-lt"/>
                </a:rPr>
                <a:t>Condizioni di accesso e cause di esclusione</a:t>
              </a:r>
            </a:p>
          </p:txBody>
        </p:sp>
        <p:grpSp>
          <p:nvGrpSpPr>
            <p:cNvPr id="16" name="Gruppo 15">
              <a:extLst>
                <a:ext uri="{FF2B5EF4-FFF2-40B4-BE49-F238E27FC236}">
                  <a16:creationId xmlns:a16="http://schemas.microsoft.com/office/drawing/2014/main" id="{DDB1FF99-0FAB-A851-9540-D88CB6D47CE7}"/>
                </a:ext>
              </a:extLst>
            </p:cNvPr>
            <p:cNvGrpSpPr/>
            <p:nvPr/>
          </p:nvGrpSpPr>
          <p:grpSpPr>
            <a:xfrm>
              <a:off x="3832532" y="1470991"/>
              <a:ext cx="779225" cy="1017767"/>
              <a:chOff x="3832532" y="1470991"/>
              <a:chExt cx="779225" cy="1017767"/>
            </a:xfrm>
          </p:grpSpPr>
          <p:sp>
            <p:nvSpPr>
              <p:cNvPr id="11" name="Rettangolo 10">
                <a:extLst>
                  <a:ext uri="{FF2B5EF4-FFF2-40B4-BE49-F238E27FC236}">
                    <a16:creationId xmlns:a16="http://schemas.microsoft.com/office/drawing/2014/main" id="{DD49261F-29FD-52D3-BE87-B1E708257EB7}"/>
                  </a:ext>
                </a:extLst>
              </p:cNvPr>
              <p:cNvSpPr/>
              <p:nvPr/>
            </p:nvSpPr>
            <p:spPr>
              <a:xfrm rot="16200000">
                <a:off x="4122597" y="1708330"/>
                <a:ext cx="106082" cy="543085"/>
              </a:xfrm>
              <a:prstGeom prst="rect">
                <a:avLst/>
              </a:prstGeom>
              <a:solidFill>
                <a:srgbClr val="0082C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1867" dirty="0">
                  <a:latin typeface="+mj-lt"/>
                </a:endParaRPr>
              </a:p>
            </p:txBody>
          </p:sp>
          <p:sp>
            <p:nvSpPr>
              <p:cNvPr id="12" name="Ovale 11">
                <a:extLst>
                  <a:ext uri="{FF2B5EF4-FFF2-40B4-BE49-F238E27FC236}">
                    <a16:creationId xmlns:a16="http://schemas.microsoft.com/office/drawing/2014/main" id="{C0CB1A35-E244-1849-DE35-C2262282E2E4}"/>
                  </a:ext>
                </a:extLst>
              </p:cNvPr>
              <p:cNvSpPr/>
              <p:nvPr/>
            </p:nvSpPr>
            <p:spPr>
              <a:xfrm>
                <a:off x="4341413" y="1844702"/>
                <a:ext cx="270344" cy="270344"/>
              </a:xfrm>
              <a:prstGeom prst="ellipse">
                <a:avLst/>
              </a:prstGeom>
              <a:solidFill>
                <a:srgbClr val="0082C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1867" dirty="0">
                  <a:latin typeface="+mj-lt"/>
                </a:endParaRPr>
              </a:p>
            </p:txBody>
          </p:sp>
          <p:sp>
            <p:nvSpPr>
              <p:cNvPr id="15" name="Rettangolo 14">
                <a:extLst>
                  <a:ext uri="{FF2B5EF4-FFF2-40B4-BE49-F238E27FC236}">
                    <a16:creationId xmlns:a16="http://schemas.microsoft.com/office/drawing/2014/main" id="{5B435971-0505-C9FE-9237-730A2C15BC43}"/>
                  </a:ext>
                </a:extLst>
              </p:cNvPr>
              <p:cNvSpPr/>
              <p:nvPr/>
            </p:nvSpPr>
            <p:spPr>
              <a:xfrm>
                <a:off x="3832532" y="1470991"/>
                <a:ext cx="247812" cy="1017767"/>
              </a:xfrm>
              <a:prstGeom prst="rect">
                <a:avLst/>
              </a:prstGeom>
              <a:solidFill>
                <a:srgbClr val="0082C6"/>
              </a:solidFill>
              <a:ln w="12700">
                <a:solidFill>
                  <a:srgbClr val="0082C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1867" dirty="0">
                  <a:latin typeface="+mj-lt"/>
                </a:endParaRPr>
              </a:p>
            </p:txBody>
          </p:sp>
        </p:grpSp>
      </p:grpSp>
      <p:grpSp>
        <p:nvGrpSpPr>
          <p:cNvPr id="18" name="Gruppo 17">
            <a:extLst>
              <a:ext uri="{FF2B5EF4-FFF2-40B4-BE49-F238E27FC236}">
                <a16:creationId xmlns:a16="http://schemas.microsoft.com/office/drawing/2014/main" id="{9A533CA2-5F13-D74E-78B3-458701EDAF25}"/>
              </a:ext>
            </a:extLst>
          </p:cNvPr>
          <p:cNvGrpSpPr/>
          <p:nvPr/>
        </p:nvGrpSpPr>
        <p:grpSpPr>
          <a:xfrm>
            <a:off x="1049569" y="3206299"/>
            <a:ext cx="5205455" cy="1357023"/>
            <a:chOff x="707666" y="1470991"/>
            <a:chExt cx="3904091" cy="1017767"/>
          </a:xfrm>
        </p:grpSpPr>
        <p:sp>
          <p:nvSpPr>
            <p:cNvPr id="19" name="Rettangolo 18">
              <a:extLst>
                <a:ext uri="{FF2B5EF4-FFF2-40B4-BE49-F238E27FC236}">
                  <a16:creationId xmlns:a16="http://schemas.microsoft.com/office/drawing/2014/main" id="{2D2AF9E3-C814-1682-6336-59B4239D5A30}"/>
                </a:ext>
              </a:extLst>
            </p:cNvPr>
            <p:cNvSpPr/>
            <p:nvPr/>
          </p:nvSpPr>
          <p:spPr>
            <a:xfrm>
              <a:off x="707666" y="1470991"/>
              <a:ext cx="3124866" cy="1017767"/>
            </a:xfrm>
            <a:prstGeom prst="rect">
              <a:avLst/>
            </a:prstGeom>
            <a:solidFill>
              <a:schemeClr val="bg1"/>
            </a:solidFill>
            <a:ln w="12700">
              <a:solidFill>
                <a:srgbClr val="11B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867" b="1" dirty="0">
                  <a:solidFill>
                    <a:schemeClr val="tx1"/>
                  </a:solidFill>
                  <a:latin typeface="+mj-lt"/>
                </a:rPr>
                <a:t>ARTT. 15, 16, 17 E 18</a:t>
              </a:r>
            </a:p>
            <a:p>
              <a:r>
                <a:rPr lang="it-IT" sz="1867" dirty="0">
                  <a:solidFill>
                    <a:schemeClr val="tx1"/>
                  </a:solidFill>
                  <a:latin typeface="+mj-lt"/>
                </a:rPr>
                <a:t>Determinazione dei redditi, rilevanza valore della produzione e «normalità» IVA</a:t>
              </a:r>
            </a:p>
          </p:txBody>
        </p:sp>
        <p:grpSp>
          <p:nvGrpSpPr>
            <p:cNvPr id="20" name="Gruppo 19">
              <a:extLst>
                <a:ext uri="{FF2B5EF4-FFF2-40B4-BE49-F238E27FC236}">
                  <a16:creationId xmlns:a16="http://schemas.microsoft.com/office/drawing/2014/main" id="{CCDB7867-D8E2-3720-88D2-342C712380BF}"/>
                </a:ext>
              </a:extLst>
            </p:cNvPr>
            <p:cNvGrpSpPr/>
            <p:nvPr/>
          </p:nvGrpSpPr>
          <p:grpSpPr>
            <a:xfrm>
              <a:off x="3832532" y="1470991"/>
              <a:ext cx="779225" cy="1017767"/>
              <a:chOff x="3832532" y="1470991"/>
              <a:chExt cx="779225" cy="1017767"/>
            </a:xfrm>
          </p:grpSpPr>
          <p:sp>
            <p:nvSpPr>
              <p:cNvPr id="21" name="Rettangolo 20">
                <a:extLst>
                  <a:ext uri="{FF2B5EF4-FFF2-40B4-BE49-F238E27FC236}">
                    <a16:creationId xmlns:a16="http://schemas.microsoft.com/office/drawing/2014/main" id="{53824DFD-EB1F-F630-C84A-025FEA81B461}"/>
                  </a:ext>
                </a:extLst>
              </p:cNvPr>
              <p:cNvSpPr/>
              <p:nvPr/>
            </p:nvSpPr>
            <p:spPr>
              <a:xfrm rot="16200000">
                <a:off x="4122597" y="1708330"/>
                <a:ext cx="106082" cy="543085"/>
              </a:xfrm>
              <a:prstGeom prst="rect">
                <a:avLst/>
              </a:prstGeom>
              <a:solidFill>
                <a:srgbClr val="11B0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1867" dirty="0">
                  <a:latin typeface="+mj-lt"/>
                </a:endParaRPr>
              </a:p>
            </p:txBody>
          </p:sp>
          <p:sp>
            <p:nvSpPr>
              <p:cNvPr id="22" name="Ovale 21">
                <a:extLst>
                  <a:ext uri="{FF2B5EF4-FFF2-40B4-BE49-F238E27FC236}">
                    <a16:creationId xmlns:a16="http://schemas.microsoft.com/office/drawing/2014/main" id="{27EE48BA-9DD5-379A-236E-6CE305A7FC4D}"/>
                  </a:ext>
                </a:extLst>
              </p:cNvPr>
              <p:cNvSpPr/>
              <p:nvPr/>
            </p:nvSpPr>
            <p:spPr>
              <a:xfrm>
                <a:off x="4341413" y="1844702"/>
                <a:ext cx="270344" cy="270344"/>
              </a:xfrm>
              <a:prstGeom prst="ellipse">
                <a:avLst/>
              </a:prstGeom>
              <a:solidFill>
                <a:srgbClr val="11B0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1867" dirty="0">
                  <a:latin typeface="+mj-lt"/>
                </a:endParaRPr>
              </a:p>
            </p:txBody>
          </p:sp>
          <p:sp>
            <p:nvSpPr>
              <p:cNvPr id="23" name="Rettangolo 22">
                <a:extLst>
                  <a:ext uri="{FF2B5EF4-FFF2-40B4-BE49-F238E27FC236}">
                    <a16:creationId xmlns:a16="http://schemas.microsoft.com/office/drawing/2014/main" id="{60EF257F-EE1C-EF82-C9A4-EBE734917BA9}"/>
                  </a:ext>
                </a:extLst>
              </p:cNvPr>
              <p:cNvSpPr/>
              <p:nvPr/>
            </p:nvSpPr>
            <p:spPr>
              <a:xfrm>
                <a:off x="3832532" y="1470991"/>
                <a:ext cx="247812" cy="1017767"/>
              </a:xfrm>
              <a:prstGeom prst="rect">
                <a:avLst/>
              </a:prstGeom>
              <a:solidFill>
                <a:srgbClr val="11B0FF"/>
              </a:solidFill>
              <a:ln w="12700">
                <a:solidFill>
                  <a:srgbClr val="11B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1867" dirty="0">
                  <a:latin typeface="+mj-lt"/>
                </a:endParaRPr>
              </a:p>
            </p:txBody>
          </p:sp>
        </p:grpSp>
      </p:grpSp>
      <p:grpSp>
        <p:nvGrpSpPr>
          <p:cNvPr id="24" name="Gruppo 23">
            <a:extLst>
              <a:ext uri="{FF2B5EF4-FFF2-40B4-BE49-F238E27FC236}">
                <a16:creationId xmlns:a16="http://schemas.microsoft.com/office/drawing/2014/main" id="{02E9D5E5-9695-8200-3BBA-F9B629EBF239}"/>
              </a:ext>
            </a:extLst>
          </p:cNvPr>
          <p:cNvGrpSpPr/>
          <p:nvPr/>
        </p:nvGrpSpPr>
        <p:grpSpPr>
          <a:xfrm flipH="1">
            <a:off x="5940177" y="2418277"/>
            <a:ext cx="5205455" cy="1357023"/>
            <a:chOff x="707666" y="1470991"/>
            <a:chExt cx="3904091" cy="1017767"/>
          </a:xfrm>
        </p:grpSpPr>
        <p:sp>
          <p:nvSpPr>
            <p:cNvPr id="25" name="Rettangolo 24">
              <a:extLst>
                <a:ext uri="{FF2B5EF4-FFF2-40B4-BE49-F238E27FC236}">
                  <a16:creationId xmlns:a16="http://schemas.microsoft.com/office/drawing/2014/main" id="{5263C272-0B41-467A-5284-94ECA1910178}"/>
                </a:ext>
              </a:extLst>
            </p:cNvPr>
            <p:cNvSpPr/>
            <p:nvPr/>
          </p:nvSpPr>
          <p:spPr>
            <a:xfrm>
              <a:off x="707666" y="1470991"/>
              <a:ext cx="3124866" cy="1017767"/>
            </a:xfrm>
            <a:prstGeom prst="rect">
              <a:avLst/>
            </a:prstGeom>
            <a:solidFill>
              <a:schemeClr val="bg1"/>
            </a:solidFill>
            <a:ln w="12700">
              <a:solidFill>
                <a:srgbClr val="65CC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867" b="1" dirty="0">
                  <a:solidFill>
                    <a:schemeClr val="tx1"/>
                  </a:solidFill>
                  <a:latin typeface="+mj-lt"/>
                </a:rPr>
                <a:t>ARTT. 12, 13 E 14</a:t>
              </a:r>
            </a:p>
            <a:p>
              <a:r>
                <a:rPr lang="it-IT" sz="1867" dirty="0">
                  <a:solidFill>
                    <a:schemeClr val="tx1"/>
                  </a:solidFill>
                  <a:latin typeface="+mj-lt"/>
                </a:rPr>
                <a:t>Effetti, adempimenti e rinnovo</a:t>
              </a:r>
            </a:p>
          </p:txBody>
        </p:sp>
        <p:grpSp>
          <p:nvGrpSpPr>
            <p:cNvPr id="26" name="Gruppo 25">
              <a:extLst>
                <a:ext uri="{FF2B5EF4-FFF2-40B4-BE49-F238E27FC236}">
                  <a16:creationId xmlns:a16="http://schemas.microsoft.com/office/drawing/2014/main" id="{AD9B62D1-DB07-67D0-1C20-237FFDC863F2}"/>
                </a:ext>
              </a:extLst>
            </p:cNvPr>
            <p:cNvGrpSpPr/>
            <p:nvPr/>
          </p:nvGrpSpPr>
          <p:grpSpPr>
            <a:xfrm>
              <a:off x="3832532" y="1470991"/>
              <a:ext cx="779225" cy="1017767"/>
              <a:chOff x="3832532" y="1470991"/>
              <a:chExt cx="779225" cy="1017767"/>
            </a:xfrm>
          </p:grpSpPr>
          <p:sp>
            <p:nvSpPr>
              <p:cNvPr id="27" name="Rettangolo 26">
                <a:extLst>
                  <a:ext uri="{FF2B5EF4-FFF2-40B4-BE49-F238E27FC236}">
                    <a16:creationId xmlns:a16="http://schemas.microsoft.com/office/drawing/2014/main" id="{81F16457-B999-10ED-B60C-106CF41CDA60}"/>
                  </a:ext>
                </a:extLst>
              </p:cNvPr>
              <p:cNvSpPr/>
              <p:nvPr/>
            </p:nvSpPr>
            <p:spPr>
              <a:xfrm rot="16200000">
                <a:off x="4122597" y="1708330"/>
                <a:ext cx="106082" cy="543085"/>
              </a:xfrm>
              <a:prstGeom prst="rect">
                <a:avLst/>
              </a:prstGeom>
              <a:solidFill>
                <a:srgbClr val="65CC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1867" dirty="0">
                  <a:latin typeface="+mj-lt"/>
                </a:endParaRPr>
              </a:p>
            </p:txBody>
          </p:sp>
          <p:sp>
            <p:nvSpPr>
              <p:cNvPr id="28" name="Ovale 27">
                <a:extLst>
                  <a:ext uri="{FF2B5EF4-FFF2-40B4-BE49-F238E27FC236}">
                    <a16:creationId xmlns:a16="http://schemas.microsoft.com/office/drawing/2014/main" id="{721F1BFE-A978-BB4C-AC3B-7809B952C47B}"/>
                  </a:ext>
                </a:extLst>
              </p:cNvPr>
              <p:cNvSpPr/>
              <p:nvPr/>
            </p:nvSpPr>
            <p:spPr>
              <a:xfrm>
                <a:off x="4341413" y="1844702"/>
                <a:ext cx="270344" cy="270344"/>
              </a:xfrm>
              <a:prstGeom prst="ellipse">
                <a:avLst/>
              </a:prstGeom>
              <a:solidFill>
                <a:srgbClr val="65CC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1867" dirty="0">
                  <a:latin typeface="+mj-lt"/>
                </a:endParaRPr>
              </a:p>
            </p:txBody>
          </p:sp>
          <p:sp>
            <p:nvSpPr>
              <p:cNvPr id="29" name="Rettangolo 28">
                <a:extLst>
                  <a:ext uri="{FF2B5EF4-FFF2-40B4-BE49-F238E27FC236}">
                    <a16:creationId xmlns:a16="http://schemas.microsoft.com/office/drawing/2014/main" id="{40559F1E-BD65-1DCA-293B-76CBB770BBE5}"/>
                  </a:ext>
                </a:extLst>
              </p:cNvPr>
              <p:cNvSpPr/>
              <p:nvPr/>
            </p:nvSpPr>
            <p:spPr>
              <a:xfrm>
                <a:off x="3832532" y="1470991"/>
                <a:ext cx="247812" cy="1017767"/>
              </a:xfrm>
              <a:prstGeom prst="rect">
                <a:avLst/>
              </a:prstGeom>
              <a:solidFill>
                <a:srgbClr val="65CCFF"/>
              </a:solidFill>
              <a:ln w="12700">
                <a:solidFill>
                  <a:srgbClr val="65CC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1867" dirty="0">
                  <a:latin typeface="+mj-lt"/>
                </a:endParaRPr>
              </a:p>
            </p:txBody>
          </p:sp>
        </p:grpSp>
      </p:grpSp>
      <p:grpSp>
        <p:nvGrpSpPr>
          <p:cNvPr id="30" name="Gruppo 29">
            <a:extLst>
              <a:ext uri="{FF2B5EF4-FFF2-40B4-BE49-F238E27FC236}">
                <a16:creationId xmlns:a16="http://schemas.microsoft.com/office/drawing/2014/main" id="{94A4F1BE-6BFE-B1C2-8AB8-D18DBD77B237}"/>
              </a:ext>
            </a:extLst>
          </p:cNvPr>
          <p:cNvGrpSpPr/>
          <p:nvPr/>
        </p:nvGrpSpPr>
        <p:grpSpPr>
          <a:xfrm flipH="1">
            <a:off x="5940177" y="4139245"/>
            <a:ext cx="5205455" cy="1357023"/>
            <a:chOff x="707666" y="1470991"/>
            <a:chExt cx="3904091" cy="1017767"/>
          </a:xfrm>
        </p:grpSpPr>
        <p:sp>
          <p:nvSpPr>
            <p:cNvPr id="31" name="Rettangolo 30">
              <a:extLst>
                <a:ext uri="{FF2B5EF4-FFF2-40B4-BE49-F238E27FC236}">
                  <a16:creationId xmlns:a16="http://schemas.microsoft.com/office/drawing/2014/main" id="{78BEDCE7-3DCE-1517-6082-C82476EE9C68}"/>
                </a:ext>
              </a:extLst>
            </p:cNvPr>
            <p:cNvSpPr/>
            <p:nvPr/>
          </p:nvSpPr>
          <p:spPr>
            <a:xfrm>
              <a:off x="707666" y="1470991"/>
              <a:ext cx="3124866" cy="1017767"/>
            </a:xfrm>
            <a:prstGeom prst="rect">
              <a:avLst/>
            </a:prstGeom>
            <a:solidFill>
              <a:schemeClr val="bg1"/>
            </a:solidFill>
            <a:ln w="12700">
              <a:solidFill>
                <a:srgbClr val="C9ED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867" b="1" dirty="0">
                  <a:solidFill>
                    <a:schemeClr val="tx1"/>
                  </a:solidFill>
                  <a:latin typeface="+mj-lt"/>
                </a:rPr>
                <a:t>ARTT. 19, 20 E 20-</a:t>
              </a:r>
              <a:r>
                <a:rPr lang="it-IT" sz="1867" b="1" i="1" dirty="0">
                  <a:solidFill>
                    <a:schemeClr val="tx1"/>
                  </a:solidFill>
                  <a:latin typeface="+mj-lt"/>
                </a:rPr>
                <a:t>BIS</a:t>
              </a:r>
            </a:p>
            <a:p>
              <a:r>
                <a:rPr lang="it-IT" sz="1867" dirty="0">
                  <a:solidFill>
                    <a:schemeClr val="tx1"/>
                  </a:solidFill>
                  <a:latin typeface="+mj-lt"/>
                </a:rPr>
                <a:t>Basi imponibili, acconti e tassazione sostitutiva</a:t>
              </a:r>
            </a:p>
          </p:txBody>
        </p:sp>
        <p:grpSp>
          <p:nvGrpSpPr>
            <p:cNvPr id="32" name="Gruppo 31">
              <a:extLst>
                <a:ext uri="{FF2B5EF4-FFF2-40B4-BE49-F238E27FC236}">
                  <a16:creationId xmlns:a16="http://schemas.microsoft.com/office/drawing/2014/main" id="{D29102AC-5821-EC73-BEDA-AE9397B125F2}"/>
                </a:ext>
              </a:extLst>
            </p:cNvPr>
            <p:cNvGrpSpPr/>
            <p:nvPr/>
          </p:nvGrpSpPr>
          <p:grpSpPr>
            <a:xfrm>
              <a:off x="3832532" y="1470991"/>
              <a:ext cx="779225" cy="1017767"/>
              <a:chOff x="3832532" y="1470991"/>
              <a:chExt cx="779225" cy="1017767"/>
            </a:xfrm>
          </p:grpSpPr>
          <p:sp>
            <p:nvSpPr>
              <p:cNvPr id="33" name="Rettangolo 32">
                <a:extLst>
                  <a:ext uri="{FF2B5EF4-FFF2-40B4-BE49-F238E27FC236}">
                    <a16:creationId xmlns:a16="http://schemas.microsoft.com/office/drawing/2014/main" id="{35EE00E0-D636-4548-46D0-946D05E19AAD}"/>
                  </a:ext>
                </a:extLst>
              </p:cNvPr>
              <p:cNvSpPr/>
              <p:nvPr/>
            </p:nvSpPr>
            <p:spPr>
              <a:xfrm rot="16200000">
                <a:off x="4122597" y="1708330"/>
                <a:ext cx="106082" cy="543085"/>
              </a:xfrm>
              <a:prstGeom prst="rect">
                <a:avLst/>
              </a:prstGeom>
              <a:solidFill>
                <a:srgbClr val="C9ED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1867" dirty="0">
                  <a:latin typeface="+mj-lt"/>
                </a:endParaRPr>
              </a:p>
            </p:txBody>
          </p:sp>
          <p:sp>
            <p:nvSpPr>
              <p:cNvPr id="34" name="Ovale 33">
                <a:extLst>
                  <a:ext uri="{FF2B5EF4-FFF2-40B4-BE49-F238E27FC236}">
                    <a16:creationId xmlns:a16="http://schemas.microsoft.com/office/drawing/2014/main" id="{C2C54F2B-2320-38B2-D7F0-CED03C86D7B9}"/>
                  </a:ext>
                </a:extLst>
              </p:cNvPr>
              <p:cNvSpPr/>
              <p:nvPr/>
            </p:nvSpPr>
            <p:spPr>
              <a:xfrm>
                <a:off x="4341413" y="1844702"/>
                <a:ext cx="270344" cy="270344"/>
              </a:xfrm>
              <a:prstGeom prst="ellipse">
                <a:avLst/>
              </a:prstGeom>
              <a:solidFill>
                <a:srgbClr val="C9ED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1867" dirty="0">
                  <a:latin typeface="+mj-lt"/>
                </a:endParaRPr>
              </a:p>
            </p:txBody>
          </p:sp>
          <p:sp>
            <p:nvSpPr>
              <p:cNvPr id="35" name="Rettangolo 34">
                <a:extLst>
                  <a:ext uri="{FF2B5EF4-FFF2-40B4-BE49-F238E27FC236}">
                    <a16:creationId xmlns:a16="http://schemas.microsoft.com/office/drawing/2014/main" id="{9A0E1EBA-95E9-BC93-926B-D7A080E32E3B}"/>
                  </a:ext>
                </a:extLst>
              </p:cNvPr>
              <p:cNvSpPr/>
              <p:nvPr/>
            </p:nvSpPr>
            <p:spPr>
              <a:xfrm>
                <a:off x="3832532" y="1470991"/>
                <a:ext cx="247812" cy="1017767"/>
              </a:xfrm>
              <a:prstGeom prst="rect">
                <a:avLst/>
              </a:prstGeom>
              <a:solidFill>
                <a:srgbClr val="C9EDFF"/>
              </a:solidFill>
              <a:ln w="12700">
                <a:solidFill>
                  <a:srgbClr val="C9ED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1867" dirty="0">
                  <a:latin typeface="+mj-lt"/>
                </a:endParaRPr>
              </a:p>
            </p:txBody>
          </p:sp>
        </p:grpSp>
      </p:grpSp>
      <p:grpSp>
        <p:nvGrpSpPr>
          <p:cNvPr id="2" name="Gruppo 1">
            <a:extLst>
              <a:ext uri="{FF2B5EF4-FFF2-40B4-BE49-F238E27FC236}">
                <a16:creationId xmlns:a16="http://schemas.microsoft.com/office/drawing/2014/main" id="{A304FD96-916C-F337-4AC4-E9605A681875}"/>
              </a:ext>
            </a:extLst>
          </p:cNvPr>
          <p:cNvGrpSpPr/>
          <p:nvPr/>
        </p:nvGrpSpPr>
        <p:grpSpPr>
          <a:xfrm>
            <a:off x="1046370" y="4773775"/>
            <a:ext cx="5205455" cy="1357023"/>
            <a:chOff x="707666" y="1470991"/>
            <a:chExt cx="3904091" cy="1017767"/>
          </a:xfrm>
        </p:grpSpPr>
        <p:sp>
          <p:nvSpPr>
            <p:cNvPr id="3" name="Rettangolo 2">
              <a:extLst>
                <a:ext uri="{FF2B5EF4-FFF2-40B4-BE49-F238E27FC236}">
                  <a16:creationId xmlns:a16="http://schemas.microsoft.com/office/drawing/2014/main" id="{97112AF2-C905-A68F-DB0A-B7B2A8F01F4C}"/>
                </a:ext>
              </a:extLst>
            </p:cNvPr>
            <p:cNvSpPr/>
            <p:nvPr/>
          </p:nvSpPr>
          <p:spPr>
            <a:xfrm>
              <a:off x="707666" y="1470991"/>
              <a:ext cx="3124866" cy="1017767"/>
            </a:xfrm>
            <a:prstGeom prst="rect">
              <a:avLst/>
            </a:prstGeom>
            <a:solidFill>
              <a:schemeClr val="bg1"/>
            </a:solidFill>
            <a:ln w="1270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867" b="1" dirty="0">
                  <a:solidFill>
                    <a:schemeClr val="tx1"/>
                  </a:solidFill>
                  <a:latin typeface="+mj-lt"/>
                </a:rPr>
                <a:t>ARTT. 21 E 22</a:t>
              </a:r>
            </a:p>
            <a:p>
              <a:r>
                <a:rPr lang="it-IT" sz="1867" dirty="0">
                  <a:solidFill>
                    <a:schemeClr val="tx1"/>
                  </a:solidFill>
                  <a:latin typeface="+mj-lt"/>
                </a:rPr>
                <a:t>Cessazione e decadenza</a:t>
              </a:r>
            </a:p>
          </p:txBody>
        </p:sp>
        <p:grpSp>
          <p:nvGrpSpPr>
            <p:cNvPr id="4" name="Gruppo 3">
              <a:extLst>
                <a:ext uri="{FF2B5EF4-FFF2-40B4-BE49-F238E27FC236}">
                  <a16:creationId xmlns:a16="http://schemas.microsoft.com/office/drawing/2014/main" id="{9C6E4355-C9A3-F9C3-D0D8-E3B0348B1322}"/>
                </a:ext>
              </a:extLst>
            </p:cNvPr>
            <p:cNvGrpSpPr/>
            <p:nvPr/>
          </p:nvGrpSpPr>
          <p:grpSpPr>
            <a:xfrm>
              <a:off x="3832532" y="1470991"/>
              <a:ext cx="779225" cy="1017767"/>
              <a:chOff x="3832532" y="1470991"/>
              <a:chExt cx="779225" cy="1017767"/>
            </a:xfrm>
          </p:grpSpPr>
          <p:sp>
            <p:nvSpPr>
              <p:cNvPr id="5" name="Rettangolo 4">
                <a:extLst>
                  <a:ext uri="{FF2B5EF4-FFF2-40B4-BE49-F238E27FC236}">
                    <a16:creationId xmlns:a16="http://schemas.microsoft.com/office/drawing/2014/main" id="{60F024B0-7D66-5978-8DB9-B796D645F7D4}"/>
                  </a:ext>
                </a:extLst>
              </p:cNvPr>
              <p:cNvSpPr/>
              <p:nvPr/>
            </p:nvSpPr>
            <p:spPr>
              <a:xfrm rot="16200000">
                <a:off x="4122597" y="1708330"/>
                <a:ext cx="106082" cy="543085"/>
              </a:xfrm>
              <a:prstGeom prst="rect">
                <a:avLst/>
              </a:prstGeom>
              <a:solidFill>
                <a:schemeClr val="bg1">
                  <a:lumMod val="85000"/>
                </a:schemeClr>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1867" dirty="0">
                  <a:latin typeface="+mj-lt"/>
                </a:endParaRPr>
              </a:p>
            </p:txBody>
          </p:sp>
          <p:sp>
            <p:nvSpPr>
              <p:cNvPr id="6" name="Ovale 5">
                <a:extLst>
                  <a:ext uri="{FF2B5EF4-FFF2-40B4-BE49-F238E27FC236}">
                    <a16:creationId xmlns:a16="http://schemas.microsoft.com/office/drawing/2014/main" id="{46B29D4D-21DB-C828-1CF1-5EE71F587246}"/>
                  </a:ext>
                </a:extLst>
              </p:cNvPr>
              <p:cNvSpPr/>
              <p:nvPr/>
            </p:nvSpPr>
            <p:spPr>
              <a:xfrm>
                <a:off x="4341413" y="1844702"/>
                <a:ext cx="270344" cy="270344"/>
              </a:xfrm>
              <a:prstGeom prst="ellipse">
                <a:avLst/>
              </a:prstGeom>
              <a:solidFill>
                <a:schemeClr val="bg1">
                  <a:lumMod val="85000"/>
                </a:schemeClr>
              </a:solidFill>
              <a:ln>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1867" dirty="0">
                  <a:latin typeface="+mj-lt"/>
                </a:endParaRPr>
              </a:p>
            </p:txBody>
          </p:sp>
          <p:sp>
            <p:nvSpPr>
              <p:cNvPr id="7" name="Rettangolo 6">
                <a:extLst>
                  <a:ext uri="{FF2B5EF4-FFF2-40B4-BE49-F238E27FC236}">
                    <a16:creationId xmlns:a16="http://schemas.microsoft.com/office/drawing/2014/main" id="{53FDBDD4-29FC-57A8-0490-065487874B9A}"/>
                  </a:ext>
                </a:extLst>
              </p:cNvPr>
              <p:cNvSpPr/>
              <p:nvPr/>
            </p:nvSpPr>
            <p:spPr>
              <a:xfrm>
                <a:off x="3832532" y="1470991"/>
                <a:ext cx="247812" cy="1017767"/>
              </a:xfrm>
              <a:prstGeom prst="rect">
                <a:avLst/>
              </a:prstGeom>
              <a:solidFill>
                <a:schemeClr val="bg1">
                  <a:lumMod val="85000"/>
                </a:schemeClr>
              </a:solidFill>
              <a:ln w="12700">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1867" dirty="0">
                  <a:latin typeface="+mj-lt"/>
                </a:endParaRPr>
              </a:p>
            </p:txBody>
          </p:sp>
        </p:grpSp>
      </p:grpSp>
      <p:sp>
        <p:nvSpPr>
          <p:cNvPr id="13" name="Callout con freccia in giù 8">
            <a:extLst>
              <a:ext uri="{FF2B5EF4-FFF2-40B4-BE49-F238E27FC236}">
                <a16:creationId xmlns:a16="http://schemas.microsoft.com/office/drawing/2014/main" id="{A5AD03C1-B56E-15A1-3C2C-9952FAE17765}"/>
              </a:ext>
            </a:extLst>
          </p:cNvPr>
          <p:cNvSpPr/>
          <p:nvPr/>
        </p:nvSpPr>
        <p:spPr>
          <a:xfrm>
            <a:off x="952827" y="328459"/>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rPr>
              <a:t>SOGGETTI ISA, LA NORMA</a:t>
            </a:r>
          </a:p>
        </p:txBody>
      </p:sp>
    </p:spTree>
    <p:extLst>
      <p:ext uri="{BB962C8B-B14F-4D97-AF65-F5344CB8AC3E}">
        <p14:creationId xmlns:p14="http://schemas.microsoft.com/office/powerpoint/2010/main" val="366709453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6DA702-840D-0B78-8035-38C895AEDAC7}"/>
              </a:ext>
            </a:extLst>
          </p:cNvPr>
          <p:cNvSpPr>
            <a:spLocks noGrp="1"/>
          </p:cNvSpPr>
          <p:nvPr>
            <p:ph type="ctrTitle"/>
          </p:nvPr>
        </p:nvSpPr>
        <p:spPr/>
        <p:txBody>
          <a:bodyPr>
            <a:normAutofit/>
          </a:bodyPr>
          <a:lstStyle/>
          <a:p>
            <a:r>
              <a:rPr lang="it-IT" sz="4000" b="1" dirty="0"/>
              <a:t>REGIME PREMIALE ED ULTERIORI IMPLICAZIONI</a:t>
            </a:r>
          </a:p>
        </p:txBody>
      </p:sp>
    </p:spTree>
    <p:extLst>
      <p:ext uri="{BB962C8B-B14F-4D97-AF65-F5344CB8AC3E}">
        <p14:creationId xmlns:p14="http://schemas.microsoft.com/office/powerpoint/2010/main" val="27555471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ntagono 4">
            <a:extLst>
              <a:ext uri="{FF2B5EF4-FFF2-40B4-BE49-F238E27FC236}">
                <a16:creationId xmlns:a16="http://schemas.microsoft.com/office/drawing/2014/main" id="{2AD373A7-557A-B43C-6895-50A875187A97}"/>
              </a:ext>
            </a:extLst>
          </p:cNvPr>
          <p:cNvSpPr/>
          <p:nvPr/>
        </p:nvSpPr>
        <p:spPr>
          <a:xfrm>
            <a:off x="1388151" y="1681812"/>
            <a:ext cx="535259" cy="587433"/>
          </a:xfrm>
          <a:prstGeom prst="homePlate">
            <a:avLst/>
          </a:prstGeom>
          <a:solidFill>
            <a:srgbClr val="65CCFF"/>
          </a:solidFill>
          <a:ln w="19050">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2133" b="1" dirty="0">
                <a:solidFill>
                  <a:schemeClr val="tx1"/>
                </a:solidFill>
                <a:latin typeface="Roboto" panose="02000000000000000000" pitchFamily="2" charset="0"/>
                <a:ea typeface="Roboto" panose="02000000000000000000" pitchFamily="2" charset="0"/>
                <a:cs typeface="Roboto" panose="02000000000000000000" pitchFamily="2" charset="0"/>
              </a:rPr>
              <a:t>1</a:t>
            </a:r>
          </a:p>
        </p:txBody>
      </p:sp>
      <p:sp>
        <p:nvSpPr>
          <p:cNvPr id="3" name="Mostrina 5">
            <a:extLst>
              <a:ext uri="{FF2B5EF4-FFF2-40B4-BE49-F238E27FC236}">
                <a16:creationId xmlns:a16="http://schemas.microsoft.com/office/drawing/2014/main" id="{1E5C72EF-36B5-E2FB-91FA-693DC3D1B425}"/>
              </a:ext>
            </a:extLst>
          </p:cNvPr>
          <p:cNvSpPr/>
          <p:nvPr/>
        </p:nvSpPr>
        <p:spPr>
          <a:xfrm>
            <a:off x="1776821" y="1681812"/>
            <a:ext cx="646176"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it-IT" sz="2133" b="1" dirty="0">
              <a:latin typeface="Roboto" panose="02000000000000000000" pitchFamily="2" charset="0"/>
              <a:ea typeface="Roboto" panose="02000000000000000000" pitchFamily="2" charset="0"/>
              <a:cs typeface="Roboto" panose="02000000000000000000" pitchFamily="2" charset="0"/>
            </a:endParaRPr>
          </a:p>
        </p:txBody>
      </p:sp>
      <p:sp>
        <p:nvSpPr>
          <p:cNvPr id="6" name="Mostrina 6">
            <a:extLst>
              <a:ext uri="{FF2B5EF4-FFF2-40B4-BE49-F238E27FC236}">
                <a16:creationId xmlns:a16="http://schemas.microsoft.com/office/drawing/2014/main" id="{9C5D84DA-08B9-5F3E-35DF-982E3F8C86A5}"/>
              </a:ext>
            </a:extLst>
          </p:cNvPr>
          <p:cNvSpPr/>
          <p:nvPr/>
        </p:nvSpPr>
        <p:spPr>
          <a:xfrm>
            <a:off x="2254112" y="1681812"/>
            <a:ext cx="8744877"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it-IT" sz="1867" dirty="0">
                <a:solidFill>
                  <a:schemeClr val="tx1"/>
                </a:solidFill>
                <a:latin typeface="Roboto" panose="02000000000000000000" pitchFamily="2" charset="0"/>
                <a:ea typeface="Roboto" panose="02000000000000000000" pitchFamily="2" charset="0"/>
                <a:cs typeface="Roboto" panose="02000000000000000000" pitchFamily="2" charset="0"/>
              </a:rPr>
              <a:t>ESONERO APPOSIZIONE VISTO CONFORMITÀ DICHIARAZIONE IVA E ALTRE IMPOSTE E PER CREDITI IVA INFRANNUALI</a:t>
            </a:r>
          </a:p>
        </p:txBody>
      </p:sp>
      <p:sp>
        <p:nvSpPr>
          <p:cNvPr id="7" name="Pentagono 7">
            <a:extLst>
              <a:ext uri="{FF2B5EF4-FFF2-40B4-BE49-F238E27FC236}">
                <a16:creationId xmlns:a16="http://schemas.microsoft.com/office/drawing/2014/main" id="{5A5EA3CF-7096-B400-4145-C9BA78649C02}"/>
              </a:ext>
            </a:extLst>
          </p:cNvPr>
          <p:cNvSpPr/>
          <p:nvPr/>
        </p:nvSpPr>
        <p:spPr>
          <a:xfrm>
            <a:off x="1388151" y="2477126"/>
            <a:ext cx="535259" cy="587433"/>
          </a:xfrm>
          <a:prstGeom prst="homePlate">
            <a:avLst/>
          </a:prstGeom>
          <a:solidFill>
            <a:srgbClr val="65CCFF"/>
          </a:solidFill>
          <a:ln w="19050">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2133" b="1" dirty="0">
                <a:solidFill>
                  <a:schemeClr val="tx1"/>
                </a:solidFill>
                <a:latin typeface="Roboto" panose="02000000000000000000" pitchFamily="2" charset="0"/>
                <a:ea typeface="Roboto" panose="02000000000000000000" pitchFamily="2" charset="0"/>
                <a:cs typeface="Roboto" panose="02000000000000000000" pitchFamily="2" charset="0"/>
              </a:rPr>
              <a:t>2</a:t>
            </a:r>
          </a:p>
        </p:txBody>
      </p:sp>
      <p:sp>
        <p:nvSpPr>
          <p:cNvPr id="8" name="Mostrina 8">
            <a:extLst>
              <a:ext uri="{FF2B5EF4-FFF2-40B4-BE49-F238E27FC236}">
                <a16:creationId xmlns:a16="http://schemas.microsoft.com/office/drawing/2014/main" id="{F1FCBCA0-9B21-90A2-1178-F88F3F8602AC}"/>
              </a:ext>
            </a:extLst>
          </p:cNvPr>
          <p:cNvSpPr/>
          <p:nvPr/>
        </p:nvSpPr>
        <p:spPr>
          <a:xfrm>
            <a:off x="1776821" y="2477126"/>
            <a:ext cx="646176"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it-IT" sz="2133" b="1" dirty="0">
              <a:latin typeface="Roboto" panose="02000000000000000000" pitchFamily="2" charset="0"/>
              <a:ea typeface="Roboto" panose="02000000000000000000" pitchFamily="2" charset="0"/>
              <a:cs typeface="Roboto" panose="02000000000000000000" pitchFamily="2" charset="0"/>
            </a:endParaRPr>
          </a:p>
        </p:txBody>
      </p:sp>
      <p:sp>
        <p:nvSpPr>
          <p:cNvPr id="9" name="Mostrina 10">
            <a:extLst>
              <a:ext uri="{FF2B5EF4-FFF2-40B4-BE49-F238E27FC236}">
                <a16:creationId xmlns:a16="http://schemas.microsoft.com/office/drawing/2014/main" id="{E4413DBF-292B-BD4A-98C5-A55D9DB51853}"/>
              </a:ext>
            </a:extLst>
          </p:cNvPr>
          <p:cNvSpPr/>
          <p:nvPr/>
        </p:nvSpPr>
        <p:spPr>
          <a:xfrm>
            <a:off x="2254112" y="2477126"/>
            <a:ext cx="8744877"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endParaRPr lang="it-IT" sz="1867" dirty="0">
              <a:solidFill>
                <a:schemeClr val="tx1"/>
              </a:solidFill>
              <a:latin typeface="Roboto" panose="02000000000000000000" pitchFamily="2" charset="0"/>
              <a:ea typeface="Roboto" panose="02000000000000000000" pitchFamily="2" charset="0"/>
              <a:cs typeface="Roboto" panose="02000000000000000000" pitchFamily="2" charset="0"/>
            </a:endParaRPr>
          </a:p>
          <a:p>
            <a:r>
              <a:rPr lang="it-IT" sz="1867" dirty="0">
                <a:solidFill>
                  <a:schemeClr val="tx1"/>
                </a:solidFill>
                <a:latin typeface="Roboto" panose="02000000000000000000" pitchFamily="2" charset="0"/>
                <a:ea typeface="Roboto" panose="02000000000000000000" pitchFamily="2" charset="0"/>
                <a:cs typeface="Roboto" panose="02000000000000000000" pitchFamily="2" charset="0"/>
              </a:rPr>
              <a:t>ESONERO VISTO DI CONFORMITÀ O GARANZIA SU RICHIESTA RIMBORSO IVA </a:t>
            </a:r>
          </a:p>
          <a:p>
            <a:endParaRPr lang="it-IT" sz="1867" dirty="0">
              <a:solidFill>
                <a:schemeClr val="tx1"/>
              </a:solidFill>
              <a:latin typeface="Roboto" panose="02000000000000000000" pitchFamily="2" charset="0"/>
              <a:ea typeface="Roboto" panose="02000000000000000000" pitchFamily="2" charset="0"/>
              <a:cs typeface="Roboto" panose="02000000000000000000" pitchFamily="2" charset="0"/>
            </a:endParaRPr>
          </a:p>
        </p:txBody>
      </p:sp>
      <p:sp>
        <p:nvSpPr>
          <p:cNvPr id="10" name="Pentagono 11">
            <a:extLst>
              <a:ext uri="{FF2B5EF4-FFF2-40B4-BE49-F238E27FC236}">
                <a16:creationId xmlns:a16="http://schemas.microsoft.com/office/drawing/2014/main" id="{A885EC53-0BAF-6120-1889-BC922AB62901}"/>
              </a:ext>
            </a:extLst>
          </p:cNvPr>
          <p:cNvSpPr/>
          <p:nvPr/>
        </p:nvSpPr>
        <p:spPr>
          <a:xfrm>
            <a:off x="1367840" y="3266009"/>
            <a:ext cx="535259" cy="587433"/>
          </a:xfrm>
          <a:prstGeom prst="homePlate">
            <a:avLst/>
          </a:prstGeom>
          <a:solidFill>
            <a:srgbClr val="65CCFF"/>
          </a:solidFill>
          <a:ln w="19050">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2133" b="1" dirty="0">
                <a:solidFill>
                  <a:schemeClr val="tx1"/>
                </a:solidFill>
                <a:latin typeface="Roboto" panose="02000000000000000000" pitchFamily="2" charset="0"/>
                <a:ea typeface="Roboto" panose="02000000000000000000" pitchFamily="2" charset="0"/>
                <a:cs typeface="Roboto" panose="02000000000000000000" pitchFamily="2" charset="0"/>
              </a:rPr>
              <a:t>3</a:t>
            </a:r>
          </a:p>
        </p:txBody>
      </p:sp>
      <p:sp>
        <p:nvSpPr>
          <p:cNvPr id="11" name="Mostrina 12">
            <a:extLst>
              <a:ext uri="{FF2B5EF4-FFF2-40B4-BE49-F238E27FC236}">
                <a16:creationId xmlns:a16="http://schemas.microsoft.com/office/drawing/2014/main" id="{9D243985-7F57-4860-434F-BBE83F892CF6}"/>
              </a:ext>
            </a:extLst>
          </p:cNvPr>
          <p:cNvSpPr/>
          <p:nvPr/>
        </p:nvSpPr>
        <p:spPr>
          <a:xfrm>
            <a:off x="1756511" y="3266009"/>
            <a:ext cx="646176"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it-IT" sz="2133" b="1" dirty="0">
              <a:latin typeface="Roboto" panose="02000000000000000000" pitchFamily="2" charset="0"/>
              <a:ea typeface="Roboto" panose="02000000000000000000" pitchFamily="2" charset="0"/>
              <a:cs typeface="Roboto" panose="02000000000000000000" pitchFamily="2" charset="0"/>
            </a:endParaRPr>
          </a:p>
        </p:txBody>
      </p:sp>
      <p:sp>
        <p:nvSpPr>
          <p:cNvPr id="12" name="Mostrina 13">
            <a:extLst>
              <a:ext uri="{FF2B5EF4-FFF2-40B4-BE49-F238E27FC236}">
                <a16:creationId xmlns:a16="http://schemas.microsoft.com/office/drawing/2014/main" id="{3FF411CE-A49D-1275-2A20-D46A5280BC13}"/>
              </a:ext>
            </a:extLst>
          </p:cNvPr>
          <p:cNvSpPr/>
          <p:nvPr/>
        </p:nvSpPr>
        <p:spPr>
          <a:xfrm>
            <a:off x="2233802" y="3266009"/>
            <a:ext cx="8744877"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it-IT" sz="1867" dirty="0">
                <a:solidFill>
                  <a:schemeClr val="tx1"/>
                </a:solidFill>
                <a:latin typeface="Roboto" panose="02000000000000000000" pitchFamily="2" charset="0"/>
                <a:ea typeface="Roboto" panose="02000000000000000000" pitchFamily="2" charset="0"/>
                <a:cs typeface="Roboto" panose="02000000000000000000" pitchFamily="2" charset="0"/>
              </a:rPr>
              <a:t>ESCLUSIONE DALLA DISCIPLINA DELLE SOCIETÀ DI COMODO</a:t>
            </a:r>
          </a:p>
        </p:txBody>
      </p:sp>
      <p:sp>
        <p:nvSpPr>
          <p:cNvPr id="13" name="Pentagono 14">
            <a:extLst>
              <a:ext uri="{FF2B5EF4-FFF2-40B4-BE49-F238E27FC236}">
                <a16:creationId xmlns:a16="http://schemas.microsoft.com/office/drawing/2014/main" id="{01A0ADA2-8C92-8060-8CA5-8911669C6E36}"/>
              </a:ext>
            </a:extLst>
          </p:cNvPr>
          <p:cNvSpPr/>
          <p:nvPr/>
        </p:nvSpPr>
        <p:spPr>
          <a:xfrm>
            <a:off x="1367840" y="4040717"/>
            <a:ext cx="535259" cy="587433"/>
          </a:xfrm>
          <a:prstGeom prst="homePlate">
            <a:avLst/>
          </a:prstGeom>
          <a:solidFill>
            <a:srgbClr val="65CCFF"/>
          </a:solidFill>
          <a:ln w="19050">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2133" b="1" dirty="0">
                <a:solidFill>
                  <a:schemeClr val="tx1"/>
                </a:solidFill>
                <a:latin typeface="Roboto" panose="02000000000000000000" pitchFamily="2" charset="0"/>
                <a:ea typeface="Roboto" panose="02000000000000000000" pitchFamily="2" charset="0"/>
                <a:cs typeface="Roboto" panose="02000000000000000000" pitchFamily="2" charset="0"/>
              </a:rPr>
              <a:t>4</a:t>
            </a:r>
          </a:p>
        </p:txBody>
      </p:sp>
      <p:sp>
        <p:nvSpPr>
          <p:cNvPr id="14" name="Mostrina 15">
            <a:extLst>
              <a:ext uri="{FF2B5EF4-FFF2-40B4-BE49-F238E27FC236}">
                <a16:creationId xmlns:a16="http://schemas.microsoft.com/office/drawing/2014/main" id="{12201A4D-C9DA-B18D-A094-D5B4F65D8F43}"/>
              </a:ext>
            </a:extLst>
          </p:cNvPr>
          <p:cNvSpPr/>
          <p:nvPr/>
        </p:nvSpPr>
        <p:spPr>
          <a:xfrm>
            <a:off x="1756511" y="4040717"/>
            <a:ext cx="646176"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it-IT" sz="2133" b="1" dirty="0">
              <a:latin typeface="Roboto" panose="02000000000000000000" pitchFamily="2" charset="0"/>
              <a:ea typeface="Roboto" panose="02000000000000000000" pitchFamily="2" charset="0"/>
              <a:cs typeface="Roboto" panose="02000000000000000000" pitchFamily="2" charset="0"/>
            </a:endParaRPr>
          </a:p>
        </p:txBody>
      </p:sp>
      <p:sp>
        <p:nvSpPr>
          <p:cNvPr id="15" name="Mostrina 16">
            <a:extLst>
              <a:ext uri="{FF2B5EF4-FFF2-40B4-BE49-F238E27FC236}">
                <a16:creationId xmlns:a16="http://schemas.microsoft.com/office/drawing/2014/main" id="{122CE587-4A7D-DB85-5BEC-8232CD0A10A2}"/>
              </a:ext>
            </a:extLst>
          </p:cNvPr>
          <p:cNvSpPr/>
          <p:nvPr/>
        </p:nvSpPr>
        <p:spPr>
          <a:xfrm>
            <a:off x="2233802" y="4040717"/>
            <a:ext cx="8744877"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it-IT" sz="1867" dirty="0">
                <a:solidFill>
                  <a:schemeClr val="tx1"/>
                </a:solidFill>
                <a:latin typeface="Roboto" panose="02000000000000000000" pitchFamily="2" charset="0"/>
                <a:ea typeface="Roboto" panose="02000000000000000000" pitchFamily="2" charset="0"/>
                <a:cs typeface="Roboto" panose="02000000000000000000" pitchFamily="2" charset="0"/>
              </a:rPr>
              <a:t>ESCLUSIONE DEGLI ACCERTAMENTI BASATI SULLE PRESUNZIONI SEMPLICI </a:t>
            </a:r>
          </a:p>
        </p:txBody>
      </p:sp>
      <p:sp>
        <p:nvSpPr>
          <p:cNvPr id="16" name="Pentagono 17">
            <a:extLst>
              <a:ext uri="{FF2B5EF4-FFF2-40B4-BE49-F238E27FC236}">
                <a16:creationId xmlns:a16="http://schemas.microsoft.com/office/drawing/2014/main" id="{277283E2-9238-93A9-90F1-2204423CF9FD}"/>
              </a:ext>
            </a:extLst>
          </p:cNvPr>
          <p:cNvSpPr/>
          <p:nvPr/>
        </p:nvSpPr>
        <p:spPr>
          <a:xfrm>
            <a:off x="1367840" y="4813304"/>
            <a:ext cx="535259" cy="587433"/>
          </a:xfrm>
          <a:prstGeom prst="homePlate">
            <a:avLst/>
          </a:prstGeom>
          <a:solidFill>
            <a:srgbClr val="65CCFF"/>
          </a:solidFill>
          <a:ln w="19050">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2133" b="1" dirty="0">
                <a:solidFill>
                  <a:schemeClr val="tx1"/>
                </a:solidFill>
                <a:latin typeface="Roboto" panose="02000000000000000000" pitchFamily="2" charset="0"/>
                <a:ea typeface="Roboto" panose="02000000000000000000" pitchFamily="2" charset="0"/>
                <a:cs typeface="Roboto" panose="02000000000000000000" pitchFamily="2" charset="0"/>
              </a:rPr>
              <a:t>5</a:t>
            </a:r>
          </a:p>
        </p:txBody>
      </p:sp>
      <p:sp>
        <p:nvSpPr>
          <p:cNvPr id="17" name="Mostrina 18">
            <a:extLst>
              <a:ext uri="{FF2B5EF4-FFF2-40B4-BE49-F238E27FC236}">
                <a16:creationId xmlns:a16="http://schemas.microsoft.com/office/drawing/2014/main" id="{C35BA462-629A-252A-FF22-FC634485BA81}"/>
              </a:ext>
            </a:extLst>
          </p:cNvPr>
          <p:cNvSpPr/>
          <p:nvPr/>
        </p:nvSpPr>
        <p:spPr>
          <a:xfrm>
            <a:off x="1756511" y="4813304"/>
            <a:ext cx="646176"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it-IT" sz="2133" b="1" dirty="0">
              <a:latin typeface="Roboto" panose="02000000000000000000" pitchFamily="2" charset="0"/>
              <a:ea typeface="Roboto" panose="02000000000000000000" pitchFamily="2" charset="0"/>
              <a:cs typeface="Roboto" panose="02000000000000000000" pitchFamily="2" charset="0"/>
            </a:endParaRPr>
          </a:p>
        </p:txBody>
      </p:sp>
      <p:sp>
        <p:nvSpPr>
          <p:cNvPr id="18" name="Mostrina 19">
            <a:extLst>
              <a:ext uri="{FF2B5EF4-FFF2-40B4-BE49-F238E27FC236}">
                <a16:creationId xmlns:a16="http://schemas.microsoft.com/office/drawing/2014/main" id="{6F0F1C96-DC6E-3460-2211-E636DB733490}"/>
              </a:ext>
            </a:extLst>
          </p:cNvPr>
          <p:cNvSpPr/>
          <p:nvPr/>
        </p:nvSpPr>
        <p:spPr>
          <a:xfrm>
            <a:off x="2233802" y="4813304"/>
            <a:ext cx="8744877"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it-IT" sz="1867" dirty="0">
                <a:solidFill>
                  <a:schemeClr val="tx1"/>
                </a:solidFill>
                <a:latin typeface="Roboto" panose="02000000000000000000" pitchFamily="2" charset="0"/>
                <a:ea typeface="Roboto" panose="02000000000000000000" pitchFamily="2" charset="0"/>
                <a:cs typeface="Roboto" panose="02000000000000000000" pitchFamily="2" charset="0"/>
              </a:rPr>
              <a:t>MAGGIOR FRANCHIGIA DA ACCERTAMENTO SINTETICO</a:t>
            </a:r>
          </a:p>
        </p:txBody>
      </p:sp>
      <p:sp>
        <p:nvSpPr>
          <p:cNvPr id="19" name="Pentagono 23">
            <a:extLst>
              <a:ext uri="{FF2B5EF4-FFF2-40B4-BE49-F238E27FC236}">
                <a16:creationId xmlns:a16="http://schemas.microsoft.com/office/drawing/2014/main" id="{1ADC7492-A8F8-1A95-4CFB-41FDE51A2C89}"/>
              </a:ext>
            </a:extLst>
          </p:cNvPr>
          <p:cNvSpPr/>
          <p:nvPr/>
        </p:nvSpPr>
        <p:spPr>
          <a:xfrm>
            <a:off x="1367840" y="5558836"/>
            <a:ext cx="535259" cy="587433"/>
          </a:xfrm>
          <a:prstGeom prst="homePlate">
            <a:avLst/>
          </a:prstGeom>
          <a:solidFill>
            <a:srgbClr val="65CCFF"/>
          </a:solidFill>
          <a:ln w="19050">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2133" b="1" dirty="0">
                <a:solidFill>
                  <a:schemeClr val="tx1"/>
                </a:solidFill>
                <a:latin typeface="Roboto" panose="02000000000000000000" pitchFamily="2" charset="0"/>
                <a:ea typeface="Roboto" panose="02000000000000000000" pitchFamily="2" charset="0"/>
                <a:cs typeface="Roboto" panose="02000000000000000000" pitchFamily="2" charset="0"/>
              </a:rPr>
              <a:t>6</a:t>
            </a:r>
          </a:p>
        </p:txBody>
      </p:sp>
      <p:sp>
        <p:nvSpPr>
          <p:cNvPr id="20" name="Mostrina 24">
            <a:extLst>
              <a:ext uri="{FF2B5EF4-FFF2-40B4-BE49-F238E27FC236}">
                <a16:creationId xmlns:a16="http://schemas.microsoft.com/office/drawing/2014/main" id="{E7F35D50-70FE-CCF8-5702-5D51715FB662}"/>
              </a:ext>
            </a:extLst>
          </p:cNvPr>
          <p:cNvSpPr/>
          <p:nvPr/>
        </p:nvSpPr>
        <p:spPr>
          <a:xfrm>
            <a:off x="1756511" y="5558836"/>
            <a:ext cx="646176"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it-IT" sz="2133" b="1" dirty="0">
              <a:latin typeface="Roboto" panose="02000000000000000000" pitchFamily="2" charset="0"/>
              <a:ea typeface="Roboto" panose="02000000000000000000" pitchFamily="2" charset="0"/>
              <a:cs typeface="Roboto" panose="02000000000000000000" pitchFamily="2" charset="0"/>
            </a:endParaRPr>
          </a:p>
        </p:txBody>
      </p:sp>
      <p:sp>
        <p:nvSpPr>
          <p:cNvPr id="21" name="Mostrina 25">
            <a:extLst>
              <a:ext uri="{FF2B5EF4-FFF2-40B4-BE49-F238E27FC236}">
                <a16:creationId xmlns:a16="http://schemas.microsoft.com/office/drawing/2014/main" id="{257A3F74-B916-9420-2AF0-CB9A75FDCBFB}"/>
              </a:ext>
            </a:extLst>
          </p:cNvPr>
          <p:cNvSpPr/>
          <p:nvPr/>
        </p:nvSpPr>
        <p:spPr>
          <a:xfrm>
            <a:off x="2233802" y="5558836"/>
            <a:ext cx="8744877"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it-IT" sz="1867" dirty="0">
                <a:solidFill>
                  <a:schemeClr val="tx1"/>
                </a:solidFill>
                <a:latin typeface="Roboto" panose="02000000000000000000" pitchFamily="2" charset="0"/>
                <a:ea typeface="Roboto" panose="02000000000000000000" pitchFamily="2" charset="0"/>
                <a:cs typeface="Roboto" panose="02000000000000000000" pitchFamily="2" charset="0"/>
              </a:rPr>
              <a:t>RIDUZIONE DI UN ANNO TERMINI DECADENZA ACCERTAMENTO</a:t>
            </a:r>
          </a:p>
        </p:txBody>
      </p:sp>
      <p:sp>
        <p:nvSpPr>
          <p:cNvPr id="23" name="Callout con freccia in giù 8">
            <a:extLst>
              <a:ext uri="{FF2B5EF4-FFF2-40B4-BE49-F238E27FC236}">
                <a16:creationId xmlns:a16="http://schemas.microsoft.com/office/drawing/2014/main" id="{0D9C6DD5-3192-8C75-DE3F-BDF329AA991B}"/>
              </a:ext>
            </a:extLst>
          </p:cNvPr>
          <p:cNvSpPr/>
          <p:nvPr/>
        </p:nvSpPr>
        <p:spPr>
          <a:xfrm>
            <a:off x="1016437" y="437440"/>
            <a:ext cx="10159125" cy="924033"/>
          </a:xfrm>
          <a:prstGeom prst="downArrowCallout">
            <a:avLst/>
          </a:prstGeom>
          <a:solidFill>
            <a:srgbClr val="0082C6"/>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REGIME PREMIALE</a:t>
            </a:r>
          </a:p>
        </p:txBody>
      </p:sp>
    </p:spTree>
    <p:extLst>
      <p:ext uri="{BB962C8B-B14F-4D97-AF65-F5344CB8AC3E}">
        <p14:creationId xmlns:p14="http://schemas.microsoft.com/office/powerpoint/2010/main" val="7276548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0CD2DF93-EBB5-3FA1-B1CA-1926741E55ED}"/>
              </a:ext>
            </a:extLst>
          </p:cNvPr>
          <p:cNvSpPr>
            <a:spLocks noGrp="1"/>
          </p:cNvSpPr>
          <p:nvPr>
            <p:ph idx="1"/>
          </p:nvPr>
        </p:nvSpPr>
        <p:spPr>
          <a:xfrm>
            <a:off x="952132" y="1989191"/>
            <a:ext cx="10287731" cy="3846287"/>
          </a:xfrm>
          <a:ln w="12700">
            <a:solidFill>
              <a:schemeClr val="accent1"/>
            </a:solidFill>
          </a:ln>
        </p:spPr>
        <p:txBody>
          <a:bodyPr anchor="ctr">
            <a:normAutofit/>
          </a:bodyPr>
          <a:lstStyle/>
          <a:p>
            <a:pPr algn="just"/>
            <a:r>
              <a:rPr lang="it-IT" sz="2133" b="1" dirty="0"/>
              <a:t>ARTICOLO 34, COMMA 1, D.LGS. 13/2024:</a:t>
            </a:r>
          </a:p>
          <a:p>
            <a:pPr algn="just"/>
            <a:endParaRPr lang="it-IT" sz="2133" b="1" dirty="0"/>
          </a:p>
          <a:p>
            <a:pPr algn="just"/>
            <a:r>
              <a:rPr lang="it-IT" sz="2133" dirty="0"/>
              <a:t>Per i periodi di imposta oggetto del concordato, gli </a:t>
            </a:r>
            <a:r>
              <a:rPr lang="it-IT" sz="2133" b="1" dirty="0"/>
              <a:t>accertamenti di cui all' articolo 39 del d.p.r. 600/1973</a:t>
            </a:r>
            <a:r>
              <a:rPr lang="it-IT" sz="2133" dirty="0"/>
              <a:t>, non possono essere effettuati </a:t>
            </a:r>
            <a:r>
              <a:rPr lang="it-IT" sz="2133" b="1" dirty="0"/>
              <a:t>salvo che </a:t>
            </a:r>
            <a:r>
              <a:rPr lang="it-IT" sz="2133" dirty="0"/>
              <a:t>in esito all'attività istruttoria dell'Amministrazione finanziaria ricorrano le cause di decadenza di cui agli articoli 22 e 33.</a:t>
            </a:r>
          </a:p>
          <a:p>
            <a:pPr algn="just"/>
            <a:endParaRPr lang="it-IT" sz="2133" dirty="0"/>
          </a:p>
          <a:p>
            <a:pPr algn="just"/>
            <a:r>
              <a:rPr lang="it-IT" sz="2133" dirty="0"/>
              <a:t>SONO ESCLUSI: ANALITICI, ANALITICI/INDUTTIVI, INDUTTIVI PURI</a:t>
            </a:r>
          </a:p>
          <a:p>
            <a:pPr algn="just"/>
            <a:endParaRPr lang="it-IT" sz="2133" i="1" dirty="0"/>
          </a:p>
          <a:p>
            <a:pPr algn="just"/>
            <a:r>
              <a:rPr lang="it-IT" sz="2133" i="1" dirty="0"/>
              <a:t>PS: non citato art. 54 D.P.R. 633/1972</a:t>
            </a:r>
          </a:p>
        </p:txBody>
      </p:sp>
      <p:sp>
        <p:nvSpPr>
          <p:cNvPr id="6" name="Callout con freccia in giù 8">
            <a:extLst>
              <a:ext uri="{FF2B5EF4-FFF2-40B4-BE49-F238E27FC236}">
                <a16:creationId xmlns:a16="http://schemas.microsoft.com/office/drawing/2014/main" id="{FAE1D565-2A56-3FDC-9130-0D15CC354CB2}"/>
              </a:ext>
            </a:extLst>
          </p:cNvPr>
          <p:cNvSpPr/>
          <p:nvPr/>
        </p:nvSpPr>
        <p:spPr>
          <a:xfrm>
            <a:off x="1016434" y="560505"/>
            <a:ext cx="10159125" cy="924033"/>
          </a:xfrm>
          <a:prstGeom prst="downArrowCallout">
            <a:avLst/>
          </a:prstGeom>
          <a:solidFill>
            <a:srgbClr val="0082C6"/>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BLOCCO ACCERTAMENTI</a:t>
            </a:r>
          </a:p>
        </p:txBody>
      </p:sp>
    </p:spTree>
    <p:extLst>
      <p:ext uri="{BB962C8B-B14F-4D97-AF65-F5344CB8AC3E}">
        <p14:creationId xmlns:p14="http://schemas.microsoft.com/office/powerpoint/2010/main" val="24262227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0CD2DF93-EBB5-3FA1-B1CA-1926741E55ED}"/>
              </a:ext>
            </a:extLst>
          </p:cNvPr>
          <p:cNvSpPr>
            <a:spLocks noGrp="1"/>
          </p:cNvSpPr>
          <p:nvPr>
            <p:ph idx="1"/>
          </p:nvPr>
        </p:nvSpPr>
        <p:spPr>
          <a:xfrm>
            <a:off x="952132" y="2054942"/>
            <a:ext cx="10287731" cy="3777461"/>
          </a:xfrm>
          <a:ln w="12700">
            <a:solidFill>
              <a:schemeClr val="accent1"/>
            </a:solidFill>
          </a:ln>
        </p:spPr>
        <p:txBody>
          <a:bodyPr anchor="ctr">
            <a:normAutofit fontScale="92500" lnSpcReduction="10000"/>
          </a:bodyPr>
          <a:lstStyle/>
          <a:p>
            <a:pPr algn="just"/>
            <a:r>
              <a:rPr lang="it-IT" b="1" dirty="0"/>
              <a:t>Artt. 12 e 25 del D.LGS. 13/2024:</a:t>
            </a:r>
          </a:p>
          <a:p>
            <a:pPr algn="just"/>
            <a:endParaRPr lang="it-IT" dirty="0"/>
          </a:p>
          <a:p>
            <a:pPr algn="just"/>
            <a:r>
              <a:rPr lang="it-IT" dirty="0"/>
              <a:t>L’Agenzia delle entrate provvede al </a:t>
            </a:r>
            <a:r>
              <a:rPr lang="it-IT" b="1" dirty="0"/>
              <a:t>controllo automatizzato</a:t>
            </a:r>
            <a:r>
              <a:rPr lang="it-IT" dirty="0"/>
              <a:t>, ai sensi dell’articolo 36-</a:t>
            </a:r>
            <a:r>
              <a:rPr lang="it-IT" i="1" dirty="0"/>
              <a:t>bis</a:t>
            </a:r>
            <a:r>
              <a:rPr lang="it-IT" dirty="0"/>
              <a:t> del d.p.r. 600/1973, delle </a:t>
            </a:r>
            <a:r>
              <a:rPr lang="it-IT" b="1" dirty="0"/>
              <a:t>somme non versate</a:t>
            </a:r>
            <a:r>
              <a:rPr lang="it-IT" dirty="0"/>
              <a:t>, ferma restando l’applicazione delle disposizioni di cui all’articolo 13 del d.lgs. 472/1997.</a:t>
            </a:r>
          </a:p>
          <a:p>
            <a:pPr algn="just"/>
            <a:endParaRPr lang="it-IT" dirty="0"/>
          </a:p>
          <a:p>
            <a:pPr algn="just"/>
            <a:endParaRPr lang="it-IT" dirty="0"/>
          </a:p>
          <a:p>
            <a:pPr algn="just"/>
            <a:r>
              <a:rPr lang="it-IT" i="1" dirty="0"/>
              <a:t>P.S.: MANCATO VERSAMENTO = DECADENZA DAL CPB</a:t>
            </a:r>
          </a:p>
        </p:txBody>
      </p:sp>
      <p:sp>
        <p:nvSpPr>
          <p:cNvPr id="6" name="Callout con freccia in giù 8">
            <a:extLst>
              <a:ext uri="{FF2B5EF4-FFF2-40B4-BE49-F238E27FC236}">
                <a16:creationId xmlns:a16="http://schemas.microsoft.com/office/drawing/2014/main" id="{14FE627C-678E-BEEC-A507-4A359F3EF4CC}"/>
              </a:ext>
            </a:extLst>
          </p:cNvPr>
          <p:cNvSpPr/>
          <p:nvPr/>
        </p:nvSpPr>
        <p:spPr>
          <a:xfrm>
            <a:off x="1016434" y="815813"/>
            <a:ext cx="10159125" cy="924033"/>
          </a:xfrm>
          <a:prstGeom prst="downArrowCallout">
            <a:avLst/>
          </a:prstGeom>
          <a:solidFill>
            <a:srgbClr val="0082C6"/>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CONTROLLO VERSAMENTI</a:t>
            </a:r>
          </a:p>
        </p:txBody>
      </p:sp>
    </p:spTree>
    <p:extLst>
      <p:ext uri="{BB962C8B-B14F-4D97-AF65-F5344CB8AC3E}">
        <p14:creationId xmlns:p14="http://schemas.microsoft.com/office/powerpoint/2010/main" val="18121285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9EAEEBA3-D4BD-F77E-A4E5-5099737BDD2F}"/>
              </a:ext>
            </a:extLst>
          </p:cNvPr>
          <p:cNvSpPr>
            <a:spLocks noGrp="1"/>
          </p:cNvSpPr>
          <p:nvPr>
            <p:ph idx="1"/>
          </p:nvPr>
        </p:nvSpPr>
        <p:spPr>
          <a:xfrm>
            <a:off x="940519" y="1727342"/>
            <a:ext cx="10308772" cy="1458308"/>
          </a:xfrm>
          <a:prstGeom prst="rect">
            <a:avLst/>
          </a:prstGeom>
          <a:solidFill>
            <a:schemeClr val="bg1"/>
          </a:solidFill>
          <a:ln w="12700" cap="rnd">
            <a:solidFill>
              <a:srgbClr val="0082C6"/>
            </a:solidFill>
          </a:ln>
        </p:spPr>
        <p:txBody>
          <a:bodyPr vert="horz" lIns="121920" tIns="60960" rIns="121920" bIns="60960" rtlCol="0" anchor="ctr">
            <a:normAutofit/>
          </a:bodyPr>
          <a:lstStyle/>
          <a:p>
            <a:pPr lvl="0" algn="just"/>
            <a:r>
              <a:rPr lang="it-IT" sz="2133" dirty="0"/>
              <a:t>PER EFFETTO DELL’IRRILEVANZA DELL’ADESIONE DEL CONCORDATO AI FINI DELL’IVA PREVISTA DALL’ARTICOLO 29 DEL D.LGS. 13/2024 </a:t>
            </a:r>
            <a:r>
              <a:rPr lang="it-IT" sz="2133" b="1" dirty="0"/>
              <a:t>TUTTI I POTERI DI CONTROLLO PREVISTI DAL D.P.R. 633/1972 POSSONO ESSERE ESERCITATI </a:t>
            </a:r>
            <a:r>
              <a:rPr lang="it-IT" sz="2133" dirty="0"/>
              <a:t>DURANTE IL BIENNIO</a:t>
            </a:r>
          </a:p>
        </p:txBody>
      </p:sp>
      <p:sp>
        <p:nvSpPr>
          <p:cNvPr id="3" name="Text Placeholder 2">
            <a:extLst>
              <a:ext uri="{FF2B5EF4-FFF2-40B4-BE49-F238E27FC236}">
                <a16:creationId xmlns:a16="http://schemas.microsoft.com/office/drawing/2014/main" id="{CB2E1127-8101-63AC-5F52-14B9A9DF1506}"/>
              </a:ext>
            </a:extLst>
          </p:cNvPr>
          <p:cNvSpPr txBox="1">
            <a:spLocks/>
          </p:cNvSpPr>
          <p:nvPr/>
        </p:nvSpPr>
        <p:spPr>
          <a:xfrm>
            <a:off x="940519" y="4307097"/>
            <a:ext cx="10308772" cy="1700412"/>
          </a:xfrm>
          <a:prstGeom prst="rect">
            <a:avLst/>
          </a:prstGeom>
          <a:ln w="12700" cap="rnd">
            <a:solidFill>
              <a:srgbClr val="0082C6"/>
            </a:solidFill>
          </a:ln>
        </p:spPr>
        <p:txBody>
          <a:bodyPr vert="horz" lIns="121920" tIns="60960" rIns="121920" bIns="60960" rtlCol="0" anchor="ctr">
            <a:normAutofit/>
          </a:bodyPr>
          <a:lstStyle>
            <a:lvl1pPr marL="0" indent="0" algn="l" defTabSz="685800" rtl="0" eaLnBrk="1" latinLnBrk="0" hangingPunct="1">
              <a:lnSpc>
                <a:spcPct val="100000"/>
              </a:lnSpc>
              <a:spcBef>
                <a:spcPts val="0"/>
              </a:spcBef>
              <a:buFont typeface="Arial" panose="020B0604020202020204" pitchFamily="34" charset="0"/>
              <a:buNone/>
              <a:defRPr sz="1700" kern="1200" cap="all" baseline="0">
                <a:solidFill>
                  <a:schemeClr val="tx1"/>
                </a:solidFill>
                <a:latin typeface="+mn-lt"/>
                <a:ea typeface="+mn-ea"/>
                <a:cs typeface="+mn-cs"/>
              </a:defRPr>
            </a:lvl1pPr>
            <a:lvl2pPr marL="514350" indent="-171450" algn="l" defTabSz="6858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2pPr>
            <a:lvl3pPr marL="857250" indent="-171450" algn="l" defTabSz="685800" rtl="0" eaLnBrk="1" latinLnBrk="0" hangingPunct="1">
              <a:lnSpc>
                <a:spcPct val="100000"/>
              </a:lnSpc>
              <a:spcBef>
                <a:spcPts val="0"/>
              </a:spcBef>
              <a:buFont typeface="Roboto" panose="02000000000000000000" pitchFamily="2" charset="0"/>
              <a:buChar char="−"/>
              <a:defRPr sz="1400" kern="1200">
                <a:solidFill>
                  <a:schemeClr val="tx1"/>
                </a:solidFill>
                <a:latin typeface="+mn-lt"/>
                <a:ea typeface="+mn-ea"/>
                <a:cs typeface="+mn-cs"/>
              </a:defRPr>
            </a:lvl3pPr>
            <a:lvl4pPr marL="1200150" indent="-171450" algn="l" defTabSz="685800" rtl="0" eaLnBrk="1" latinLnBrk="0" hangingPunct="1">
              <a:lnSpc>
                <a:spcPct val="100000"/>
              </a:lnSpc>
              <a:spcBef>
                <a:spcPts val="0"/>
              </a:spcBef>
              <a:buFont typeface="Calibri" panose="020F050202020403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00000"/>
              </a:lnSpc>
              <a:spcBef>
                <a:spcPts val="0"/>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r>
              <a:rPr lang="it-IT" sz="2133" b="1" dirty="0"/>
              <a:t>ECCEZIONE PER I SOGGETTI ISA: </a:t>
            </a:r>
            <a:r>
              <a:rPr lang="it-IT" sz="2133" dirty="0"/>
              <a:t>VALGONO GLI EFFETTI DEL REGIME PREMIALE IN TERMINI DI ESCLUSIONE ACCERTAMENTI IVA BASATI SU PRESUNZIONI SEMPLICI (ART. 54, C0. 2, D.p.r. 633/1972) E DI RIDUZIONE DI 1 ANNO DEI TERMINI DI DECADENZA DELL’UFFICIO</a:t>
            </a:r>
          </a:p>
        </p:txBody>
      </p:sp>
      <p:pic>
        <p:nvPicPr>
          <p:cNvPr id="7" name="Elemento grafico 6" descr="Direzione con riempimento a tinta unita">
            <a:extLst>
              <a:ext uri="{FF2B5EF4-FFF2-40B4-BE49-F238E27FC236}">
                <a16:creationId xmlns:a16="http://schemas.microsoft.com/office/drawing/2014/main" id="{7AE6A621-A05F-C12E-883A-56399D4C70A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8068991">
            <a:off x="5750802" y="3328161"/>
            <a:ext cx="688207" cy="688207"/>
          </a:xfrm>
          <a:prstGeom prst="rect">
            <a:avLst/>
          </a:prstGeom>
        </p:spPr>
      </p:pic>
      <p:sp>
        <p:nvSpPr>
          <p:cNvPr id="8" name="Callout con freccia in giù 8">
            <a:extLst>
              <a:ext uri="{FF2B5EF4-FFF2-40B4-BE49-F238E27FC236}">
                <a16:creationId xmlns:a16="http://schemas.microsoft.com/office/drawing/2014/main" id="{5ECAEDE5-48FC-3DCB-BF42-0C3201807DEA}"/>
              </a:ext>
            </a:extLst>
          </p:cNvPr>
          <p:cNvSpPr/>
          <p:nvPr/>
        </p:nvSpPr>
        <p:spPr>
          <a:xfrm>
            <a:off x="978323" y="605895"/>
            <a:ext cx="10159125" cy="924033"/>
          </a:xfrm>
          <a:prstGeom prst="downArrowCallout">
            <a:avLst/>
          </a:prstGeom>
          <a:solidFill>
            <a:srgbClr val="0082C6"/>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EFFETTI SU CONTROLLI IVA</a:t>
            </a:r>
          </a:p>
        </p:txBody>
      </p:sp>
    </p:spTree>
    <p:extLst>
      <p:ext uri="{BB962C8B-B14F-4D97-AF65-F5344CB8AC3E}">
        <p14:creationId xmlns:p14="http://schemas.microsoft.com/office/powerpoint/2010/main" val="15778777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AF6FDCCB-F9F9-42A3-87E5-A99E698A946C}"/>
              </a:ext>
            </a:extLst>
          </p:cNvPr>
          <p:cNvSpPr/>
          <p:nvPr/>
        </p:nvSpPr>
        <p:spPr>
          <a:xfrm>
            <a:off x="984631" y="1800816"/>
            <a:ext cx="4871412" cy="4143677"/>
          </a:xfrm>
          <a:prstGeom prst="rect">
            <a:avLst/>
          </a:prstGeom>
          <a:solidFill>
            <a:schemeClr val="bg1"/>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133" dirty="0">
                <a:solidFill>
                  <a:srgbClr val="000000"/>
                </a:solidFill>
              </a:rPr>
              <a:t>L'AGENZIA DELLE ENTRATE E IL CORPO DELLA GUARDIA DI FINANZA PROGRAMMANO L'IMPIEGO DI MAGGIORE CAPACITÀ OPERATIVA</a:t>
            </a:r>
          </a:p>
          <a:p>
            <a:pPr algn="ctr" fontAlgn="base">
              <a:spcBef>
                <a:spcPct val="0"/>
              </a:spcBef>
              <a:spcAft>
                <a:spcPct val="0"/>
              </a:spcAft>
              <a:defRPr/>
            </a:pPr>
            <a:r>
              <a:rPr lang="it-IT" sz="2133" dirty="0">
                <a:solidFill>
                  <a:srgbClr val="000000"/>
                </a:solidFill>
              </a:rPr>
              <a:t>PER INTENSIFICARE L'ATTIVITÀ DI CONTROLLO NEI CONFRONTI DEI SOGGETTI CHE:</a:t>
            </a:r>
          </a:p>
        </p:txBody>
      </p:sp>
      <p:sp>
        <p:nvSpPr>
          <p:cNvPr id="6" name="Rettangolo 5">
            <a:extLst>
              <a:ext uri="{FF2B5EF4-FFF2-40B4-BE49-F238E27FC236}">
                <a16:creationId xmlns:a16="http://schemas.microsoft.com/office/drawing/2014/main" id="{BBF588B3-7201-6471-658D-37038D8C126D}"/>
              </a:ext>
            </a:extLst>
          </p:cNvPr>
          <p:cNvSpPr/>
          <p:nvPr/>
        </p:nvSpPr>
        <p:spPr>
          <a:xfrm>
            <a:off x="6127805" y="4125820"/>
            <a:ext cx="5079561" cy="1818675"/>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anchor="ctr"/>
          <a:lstStyle/>
          <a:p>
            <a:pPr algn="ctr" fontAlgn="base">
              <a:spcBef>
                <a:spcPct val="0"/>
              </a:spcBef>
              <a:spcAft>
                <a:spcPct val="0"/>
              </a:spcAft>
              <a:defRPr/>
            </a:pPr>
            <a:r>
              <a:rPr lang="it-IT" sz="2000" dirty="0">
                <a:solidFill>
                  <a:srgbClr val="000000"/>
                </a:solidFill>
              </a:rPr>
              <a:t>DECADONO DAL CONCORDATO</a:t>
            </a:r>
          </a:p>
        </p:txBody>
      </p:sp>
      <p:sp>
        <p:nvSpPr>
          <p:cNvPr id="7" name="Rettangolo 6">
            <a:extLst>
              <a:ext uri="{FF2B5EF4-FFF2-40B4-BE49-F238E27FC236}">
                <a16:creationId xmlns:a16="http://schemas.microsoft.com/office/drawing/2014/main" id="{3E80F194-7C7B-DC8D-C5D1-B6A1D2A147C1}"/>
              </a:ext>
            </a:extLst>
          </p:cNvPr>
          <p:cNvSpPr/>
          <p:nvPr/>
        </p:nvSpPr>
        <p:spPr>
          <a:xfrm>
            <a:off x="6127805" y="1800816"/>
            <a:ext cx="5079561" cy="1818675"/>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anchor="ctr"/>
          <a:lstStyle/>
          <a:p>
            <a:pPr algn="ctr" fontAlgn="base">
              <a:spcBef>
                <a:spcPct val="0"/>
              </a:spcBef>
              <a:spcAft>
                <a:spcPct val="0"/>
              </a:spcAft>
              <a:defRPr/>
            </a:pPr>
            <a:r>
              <a:rPr lang="it-IT" sz="2000" dirty="0">
                <a:solidFill>
                  <a:srgbClr val="000000"/>
                </a:solidFill>
              </a:rPr>
              <a:t>NON ADERISCONO ALLA PROPOSTA DI CONCORDATO</a:t>
            </a:r>
          </a:p>
        </p:txBody>
      </p:sp>
      <p:sp>
        <p:nvSpPr>
          <p:cNvPr id="8" name="Callout con freccia in giù 8">
            <a:extLst>
              <a:ext uri="{FF2B5EF4-FFF2-40B4-BE49-F238E27FC236}">
                <a16:creationId xmlns:a16="http://schemas.microsoft.com/office/drawing/2014/main" id="{77C86132-E947-29D2-64EA-F788F4F7040C}"/>
              </a:ext>
            </a:extLst>
          </p:cNvPr>
          <p:cNvSpPr/>
          <p:nvPr/>
        </p:nvSpPr>
        <p:spPr>
          <a:xfrm>
            <a:off x="1016437" y="623618"/>
            <a:ext cx="10159125" cy="924033"/>
          </a:xfrm>
          <a:prstGeom prst="downArrowCallout">
            <a:avLst/>
          </a:prstGeom>
          <a:solidFill>
            <a:srgbClr val="0082C6"/>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NON ADERENTI E DECADUTI </a:t>
            </a:r>
          </a:p>
        </p:txBody>
      </p:sp>
    </p:spTree>
    <p:extLst>
      <p:ext uri="{BB962C8B-B14F-4D97-AF65-F5344CB8AC3E}">
        <p14:creationId xmlns:p14="http://schemas.microsoft.com/office/powerpoint/2010/main" val="406410837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6DA702-840D-0B78-8035-38C895AEDAC7}"/>
              </a:ext>
            </a:extLst>
          </p:cNvPr>
          <p:cNvSpPr>
            <a:spLocks noGrp="1"/>
          </p:cNvSpPr>
          <p:nvPr>
            <p:ph type="ctrTitle"/>
          </p:nvPr>
        </p:nvSpPr>
        <p:spPr/>
        <p:txBody>
          <a:bodyPr>
            <a:normAutofit/>
          </a:bodyPr>
          <a:lstStyle/>
          <a:p>
            <a:r>
              <a:rPr lang="it-IT" sz="4000" b="1" dirty="0"/>
              <a:t>CESSAZIONE E DECADENZA</a:t>
            </a:r>
          </a:p>
        </p:txBody>
      </p:sp>
    </p:spTree>
    <p:extLst>
      <p:ext uri="{BB962C8B-B14F-4D97-AF65-F5344CB8AC3E}">
        <p14:creationId xmlns:p14="http://schemas.microsoft.com/office/powerpoint/2010/main" val="369966793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3">
            <a:extLst>
              <a:ext uri="{FF2B5EF4-FFF2-40B4-BE49-F238E27FC236}">
                <a16:creationId xmlns:a16="http://schemas.microsoft.com/office/drawing/2014/main" id="{BBCF2AA5-F15B-D7A5-4A97-9B5D839EC96B}"/>
              </a:ext>
            </a:extLst>
          </p:cNvPr>
          <p:cNvSpPr txBox="1">
            <a:spLocks/>
          </p:cNvSpPr>
          <p:nvPr/>
        </p:nvSpPr>
        <p:spPr>
          <a:xfrm>
            <a:off x="963743" y="2725831"/>
            <a:ext cx="4929324" cy="3300640"/>
          </a:xfrm>
          <a:prstGeom prst="rect">
            <a:avLst/>
          </a:prstGeom>
          <a:ln w="12700">
            <a:solidFill>
              <a:srgbClr val="0082C6"/>
            </a:solidFill>
          </a:ln>
        </p:spPr>
        <p:txBody>
          <a:bodyPr anchor="ctr"/>
          <a:lstStyle>
            <a:lvl1pPr marL="0" indent="0" algn="l" defTabSz="685800" rtl="0" eaLnBrk="1" latinLnBrk="0" hangingPunct="1">
              <a:lnSpc>
                <a:spcPct val="100000"/>
              </a:lnSpc>
              <a:spcBef>
                <a:spcPts val="0"/>
              </a:spcBef>
              <a:buFont typeface="Arial" panose="020B0604020202020204" pitchFamily="34" charset="0"/>
              <a:buNone/>
              <a:defRPr sz="1600" kern="1200">
                <a:solidFill>
                  <a:schemeClr val="tx1"/>
                </a:solidFill>
                <a:latin typeface="+mn-lt"/>
                <a:ea typeface="+mn-ea"/>
                <a:cs typeface="+mn-cs"/>
              </a:defRPr>
            </a:lvl1pPr>
            <a:lvl2pPr marL="514350" indent="-171450" algn="l" defTabSz="6858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2pPr>
            <a:lvl3pPr marL="857250" indent="-171450" algn="l" defTabSz="685800" rtl="0" eaLnBrk="1" latinLnBrk="0" hangingPunct="1">
              <a:lnSpc>
                <a:spcPct val="100000"/>
              </a:lnSpc>
              <a:spcBef>
                <a:spcPts val="0"/>
              </a:spcBef>
              <a:buFont typeface="Roboto" panose="02000000000000000000" pitchFamily="2" charset="0"/>
              <a:buChar char="−"/>
              <a:defRPr sz="1400" kern="1200">
                <a:solidFill>
                  <a:schemeClr val="tx1"/>
                </a:solidFill>
                <a:latin typeface="+mn-lt"/>
                <a:ea typeface="+mn-ea"/>
                <a:cs typeface="+mn-cs"/>
              </a:defRPr>
            </a:lvl3pPr>
            <a:lvl4pPr marL="1200150" indent="-171450" algn="l" defTabSz="685800" rtl="0" eaLnBrk="1" latinLnBrk="0" hangingPunct="1">
              <a:lnSpc>
                <a:spcPct val="100000"/>
              </a:lnSpc>
              <a:spcBef>
                <a:spcPts val="0"/>
              </a:spcBef>
              <a:buFont typeface="Calibri" panose="020F050202020403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00000"/>
              </a:lnSpc>
              <a:spcBef>
                <a:spcPts val="0"/>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defTabSz="914377">
              <a:defRPr/>
            </a:pPr>
            <a:r>
              <a:rPr lang="it-IT" sz="2133" dirty="0">
                <a:solidFill>
                  <a:prstClr val="black"/>
                </a:solidFill>
                <a:latin typeface="Roboto"/>
              </a:rPr>
              <a:t>IL CONCORDATO CESSA DI AVERE EFFICACIA </a:t>
            </a:r>
            <a:r>
              <a:rPr lang="it-IT" sz="2133" b="1" dirty="0">
                <a:solidFill>
                  <a:prstClr val="black"/>
                </a:solidFill>
                <a:latin typeface="Roboto"/>
              </a:rPr>
              <a:t>A PARTIRE DAL PERIODO D'IMPOSTA</a:t>
            </a:r>
            <a:r>
              <a:rPr lang="it-IT" sz="2133" dirty="0">
                <a:solidFill>
                  <a:prstClr val="black"/>
                </a:solidFill>
                <a:latin typeface="Roboto"/>
              </a:rPr>
              <a:t> IN CUI SI VERIFICA UNA CAUSA DI CESSAZIONE</a:t>
            </a:r>
          </a:p>
          <a:p>
            <a:pPr defTabSz="914377">
              <a:defRPr/>
            </a:pPr>
            <a:endParaRPr lang="it-IT" sz="2133" dirty="0">
              <a:solidFill>
                <a:prstClr val="black"/>
              </a:solidFill>
              <a:latin typeface="Roboto"/>
            </a:endParaRPr>
          </a:p>
          <a:p>
            <a:pPr defTabSz="914377">
              <a:defRPr/>
            </a:pPr>
            <a:endParaRPr lang="it-IT" sz="2133" dirty="0">
              <a:solidFill>
                <a:prstClr val="black"/>
              </a:solidFill>
              <a:latin typeface="Roboto"/>
            </a:endParaRPr>
          </a:p>
          <a:p>
            <a:pPr defTabSz="914377">
              <a:defRPr/>
            </a:pPr>
            <a:r>
              <a:rPr lang="it-IT" sz="2133" dirty="0">
                <a:solidFill>
                  <a:prstClr val="black"/>
                </a:solidFill>
                <a:latin typeface="Roboto"/>
              </a:rPr>
              <a:t>(ART. 21 SOGETTI ISA - ART. 32 FORFETTARI) </a:t>
            </a:r>
          </a:p>
        </p:txBody>
      </p:sp>
      <p:sp>
        <p:nvSpPr>
          <p:cNvPr id="7" name="Content Placeholder 3">
            <a:extLst>
              <a:ext uri="{FF2B5EF4-FFF2-40B4-BE49-F238E27FC236}">
                <a16:creationId xmlns:a16="http://schemas.microsoft.com/office/drawing/2014/main" id="{78A3539C-19F9-505C-3817-D13D1F3A8AD7}"/>
              </a:ext>
            </a:extLst>
          </p:cNvPr>
          <p:cNvSpPr txBox="1">
            <a:spLocks/>
          </p:cNvSpPr>
          <p:nvPr/>
        </p:nvSpPr>
        <p:spPr>
          <a:xfrm>
            <a:off x="6321557" y="2725831"/>
            <a:ext cx="4929324" cy="3300640"/>
          </a:xfrm>
          <a:prstGeom prst="rect">
            <a:avLst/>
          </a:prstGeom>
          <a:ln w="12700">
            <a:solidFill>
              <a:srgbClr val="0082C6"/>
            </a:solidFill>
          </a:ln>
        </p:spPr>
        <p:txBody>
          <a:bodyPr anchor="ctr"/>
          <a:lstStyle>
            <a:lvl1pPr marL="0" indent="0" algn="l" defTabSz="685800" rtl="0" eaLnBrk="1" latinLnBrk="0" hangingPunct="1">
              <a:lnSpc>
                <a:spcPct val="100000"/>
              </a:lnSpc>
              <a:spcBef>
                <a:spcPts val="0"/>
              </a:spcBef>
              <a:buFont typeface="Arial" panose="020B0604020202020204" pitchFamily="34" charset="0"/>
              <a:buNone/>
              <a:defRPr sz="1600" kern="1200">
                <a:solidFill>
                  <a:schemeClr val="tx1"/>
                </a:solidFill>
                <a:latin typeface="+mn-lt"/>
                <a:ea typeface="+mn-ea"/>
                <a:cs typeface="+mn-cs"/>
              </a:defRPr>
            </a:lvl1pPr>
            <a:lvl2pPr marL="514350" indent="-171450" algn="l" defTabSz="6858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2pPr>
            <a:lvl3pPr marL="857250" indent="-171450" algn="l" defTabSz="685800" rtl="0" eaLnBrk="1" latinLnBrk="0" hangingPunct="1">
              <a:lnSpc>
                <a:spcPct val="100000"/>
              </a:lnSpc>
              <a:spcBef>
                <a:spcPts val="0"/>
              </a:spcBef>
              <a:buFont typeface="Roboto" panose="02000000000000000000" pitchFamily="2" charset="0"/>
              <a:buChar char="−"/>
              <a:defRPr sz="1400" kern="1200">
                <a:solidFill>
                  <a:schemeClr val="tx1"/>
                </a:solidFill>
                <a:latin typeface="+mn-lt"/>
                <a:ea typeface="+mn-ea"/>
                <a:cs typeface="+mn-cs"/>
              </a:defRPr>
            </a:lvl3pPr>
            <a:lvl4pPr marL="1200150" indent="-171450" algn="l" defTabSz="685800" rtl="0" eaLnBrk="1" latinLnBrk="0" hangingPunct="1">
              <a:lnSpc>
                <a:spcPct val="100000"/>
              </a:lnSpc>
              <a:spcBef>
                <a:spcPts val="0"/>
              </a:spcBef>
              <a:buFont typeface="Calibri" panose="020F050202020403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00000"/>
              </a:lnSpc>
              <a:spcBef>
                <a:spcPts val="0"/>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defTabSz="914377">
              <a:defRPr/>
            </a:pPr>
            <a:r>
              <a:rPr lang="it-IT" sz="2133" dirty="0">
                <a:solidFill>
                  <a:prstClr val="black"/>
                </a:solidFill>
                <a:latin typeface="Roboto"/>
              </a:rPr>
              <a:t>IL CONCORDATO NON PRODUCE EFFETTO PER </a:t>
            </a:r>
            <a:r>
              <a:rPr lang="it-IT" sz="2133" b="1" dirty="0">
                <a:solidFill>
                  <a:prstClr val="black"/>
                </a:solidFill>
                <a:latin typeface="Roboto"/>
              </a:rPr>
              <a:t>ENTRAMBI I SUOI PERIODI DI IMPOSTA </a:t>
            </a:r>
            <a:r>
              <a:rPr lang="it-IT" sz="2133" dirty="0">
                <a:solidFill>
                  <a:prstClr val="black"/>
                </a:solidFill>
                <a:latin typeface="Roboto"/>
              </a:rPr>
              <a:t>AL VERIFICARSI DI UNA CAUSA DI DECADENZA</a:t>
            </a:r>
          </a:p>
          <a:p>
            <a:pPr defTabSz="914377">
              <a:defRPr/>
            </a:pPr>
            <a:endParaRPr lang="it-IT" sz="2133" dirty="0">
              <a:solidFill>
                <a:prstClr val="black"/>
              </a:solidFill>
              <a:latin typeface="Roboto"/>
            </a:endParaRPr>
          </a:p>
          <a:p>
            <a:pPr defTabSz="914377">
              <a:defRPr/>
            </a:pPr>
            <a:r>
              <a:rPr lang="it-IT" sz="2133" dirty="0">
                <a:solidFill>
                  <a:prstClr val="black"/>
                </a:solidFill>
                <a:latin typeface="Roboto"/>
              </a:rPr>
              <a:t>(ART. 22 SOGGETTI ISA – ART. 33 FORFETARI)</a:t>
            </a:r>
          </a:p>
        </p:txBody>
      </p:sp>
      <p:sp>
        <p:nvSpPr>
          <p:cNvPr id="9" name="Callout con freccia in giù 8">
            <a:extLst>
              <a:ext uri="{FF2B5EF4-FFF2-40B4-BE49-F238E27FC236}">
                <a16:creationId xmlns:a16="http://schemas.microsoft.com/office/drawing/2014/main" id="{71C31AE3-28A3-887C-A70B-A0F40FB1FB46}"/>
              </a:ext>
            </a:extLst>
          </p:cNvPr>
          <p:cNvSpPr/>
          <p:nvPr/>
        </p:nvSpPr>
        <p:spPr>
          <a:xfrm>
            <a:off x="1016437" y="1348832"/>
            <a:ext cx="10159125" cy="924033"/>
          </a:xfrm>
          <a:prstGeom prst="downArrowCallout">
            <a:avLst/>
          </a:prstGeom>
          <a:solidFill>
            <a:srgbClr val="0082C6"/>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CESSAZIONE E DECADENZA</a:t>
            </a:r>
          </a:p>
        </p:txBody>
      </p:sp>
    </p:spTree>
    <p:extLst>
      <p:ext uri="{BB962C8B-B14F-4D97-AF65-F5344CB8AC3E}">
        <p14:creationId xmlns:p14="http://schemas.microsoft.com/office/powerpoint/2010/main" val="124996569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32F918E1-8E07-AB52-8741-5C019CC7C66D}"/>
              </a:ext>
            </a:extLst>
          </p:cNvPr>
          <p:cNvSpPr/>
          <p:nvPr/>
        </p:nvSpPr>
        <p:spPr>
          <a:xfrm>
            <a:off x="954158" y="1772252"/>
            <a:ext cx="4871412" cy="933403"/>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anchor="ctr"/>
          <a:lstStyle/>
          <a:p>
            <a:pPr algn="ctr" defTabSz="609585" fontAlgn="base">
              <a:spcBef>
                <a:spcPct val="0"/>
              </a:spcBef>
              <a:spcAft>
                <a:spcPct val="0"/>
              </a:spcAft>
              <a:defRPr/>
            </a:pPr>
            <a:r>
              <a:rPr lang="it-IT" sz="2267" b="1" dirty="0">
                <a:solidFill>
                  <a:srgbClr val="000000"/>
                </a:solidFill>
                <a:latin typeface="Roboto"/>
              </a:rPr>
              <a:t>CONTRIBUENTI ISA</a:t>
            </a:r>
          </a:p>
        </p:txBody>
      </p:sp>
      <p:sp>
        <p:nvSpPr>
          <p:cNvPr id="5" name="Rettangolo 4">
            <a:extLst>
              <a:ext uri="{FF2B5EF4-FFF2-40B4-BE49-F238E27FC236}">
                <a16:creationId xmlns:a16="http://schemas.microsoft.com/office/drawing/2014/main" id="{25CC0CF5-0C94-7A6F-2002-50C7DCDBDED6}"/>
              </a:ext>
            </a:extLst>
          </p:cNvPr>
          <p:cNvSpPr/>
          <p:nvPr/>
        </p:nvSpPr>
        <p:spPr>
          <a:xfrm>
            <a:off x="954158" y="2912500"/>
            <a:ext cx="4871412" cy="154023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09585" fontAlgn="base">
              <a:spcBef>
                <a:spcPct val="0"/>
              </a:spcBef>
              <a:spcAft>
                <a:spcPct val="0"/>
              </a:spcAft>
              <a:defRPr/>
            </a:pPr>
            <a:r>
              <a:rPr lang="it-IT" sz="2133" dirty="0">
                <a:solidFill>
                  <a:srgbClr val="000000"/>
                </a:solidFill>
                <a:latin typeface="Roboto"/>
              </a:rPr>
              <a:t>MODIFICA ATTIVITÀ ESERCITATA RISPETTO A QUELLA PERIODO PRECEDENTE AL CPB SE DIVERSO ISA</a:t>
            </a:r>
          </a:p>
        </p:txBody>
      </p:sp>
      <p:sp>
        <p:nvSpPr>
          <p:cNvPr id="6" name="Rettangolo 5">
            <a:extLst>
              <a:ext uri="{FF2B5EF4-FFF2-40B4-BE49-F238E27FC236}">
                <a16:creationId xmlns:a16="http://schemas.microsoft.com/office/drawing/2014/main" id="{152D42F9-DB32-E1E8-A4E6-587C19751BB6}"/>
              </a:ext>
            </a:extLst>
          </p:cNvPr>
          <p:cNvSpPr/>
          <p:nvPr/>
        </p:nvSpPr>
        <p:spPr>
          <a:xfrm>
            <a:off x="6510192" y="2912500"/>
            <a:ext cx="4707776" cy="154023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09585" fontAlgn="base">
              <a:spcBef>
                <a:spcPct val="0"/>
              </a:spcBef>
              <a:spcAft>
                <a:spcPct val="0"/>
              </a:spcAft>
              <a:defRPr/>
            </a:pPr>
            <a:r>
              <a:rPr lang="it-IT" sz="2133" dirty="0">
                <a:solidFill>
                  <a:srgbClr val="000000"/>
                </a:solidFill>
                <a:latin typeface="Roboto"/>
              </a:rPr>
              <a:t>MODIFICA ATTIVITÀ ESERCITATA RISPETTO A QUELLA PERIODO PRECEDENTE AL CPB SE DIVERSO COEFFICIENTE DI REDDITIVITÀ </a:t>
            </a:r>
          </a:p>
        </p:txBody>
      </p:sp>
      <p:sp>
        <p:nvSpPr>
          <p:cNvPr id="7" name="Rettangolo 6">
            <a:extLst>
              <a:ext uri="{FF2B5EF4-FFF2-40B4-BE49-F238E27FC236}">
                <a16:creationId xmlns:a16="http://schemas.microsoft.com/office/drawing/2014/main" id="{62233FEB-8CC7-CDB3-9910-1D87A1C55B04}"/>
              </a:ext>
            </a:extLst>
          </p:cNvPr>
          <p:cNvSpPr/>
          <p:nvPr/>
        </p:nvSpPr>
        <p:spPr>
          <a:xfrm>
            <a:off x="6510192" y="1804655"/>
            <a:ext cx="4707776" cy="933403"/>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anchor="ctr"/>
          <a:lstStyle/>
          <a:p>
            <a:pPr algn="ctr" defTabSz="609585" fontAlgn="base">
              <a:spcBef>
                <a:spcPct val="0"/>
              </a:spcBef>
              <a:spcAft>
                <a:spcPct val="0"/>
              </a:spcAft>
              <a:defRPr/>
            </a:pPr>
            <a:r>
              <a:rPr lang="it-IT" sz="2267" b="1" dirty="0">
                <a:solidFill>
                  <a:srgbClr val="000000"/>
                </a:solidFill>
                <a:latin typeface="Roboto"/>
              </a:rPr>
              <a:t>FORFETTARI</a:t>
            </a:r>
          </a:p>
        </p:txBody>
      </p:sp>
      <p:sp>
        <p:nvSpPr>
          <p:cNvPr id="8" name="Rettangolo 7">
            <a:extLst>
              <a:ext uri="{FF2B5EF4-FFF2-40B4-BE49-F238E27FC236}">
                <a16:creationId xmlns:a16="http://schemas.microsoft.com/office/drawing/2014/main" id="{E952F856-0D75-3BAA-ECDB-0478B47D30BA}"/>
              </a:ext>
            </a:extLst>
          </p:cNvPr>
          <p:cNvSpPr/>
          <p:nvPr/>
        </p:nvSpPr>
        <p:spPr>
          <a:xfrm>
            <a:off x="964759" y="4893973"/>
            <a:ext cx="10263811" cy="1038889"/>
          </a:xfrm>
          <a:prstGeom prst="rect">
            <a:avLst/>
          </a:prstGeom>
          <a:solidFill>
            <a:schemeClr val="bg1"/>
          </a:solidFill>
          <a:ln w="12700">
            <a:solidFill>
              <a:schemeClr val="tx1"/>
            </a:solidFill>
          </a:ln>
        </p:spPr>
        <p:style>
          <a:lnRef idx="2">
            <a:schemeClr val="dk1"/>
          </a:lnRef>
          <a:fillRef idx="1">
            <a:schemeClr val="lt1"/>
          </a:fillRef>
          <a:effectRef idx="0">
            <a:schemeClr val="dk1"/>
          </a:effectRef>
          <a:fontRef idx="minor">
            <a:schemeClr val="dk1"/>
          </a:fontRef>
        </p:style>
        <p:txBody>
          <a:bodyPr anchor="ctr"/>
          <a:lstStyle/>
          <a:p>
            <a:pPr algn="ctr" defTabSz="609585" fontAlgn="base">
              <a:spcBef>
                <a:spcPct val="0"/>
              </a:spcBef>
              <a:spcAft>
                <a:spcPct val="0"/>
              </a:spcAft>
              <a:defRPr/>
            </a:pPr>
            <a:r>
              <a:rPr lang="it-IT" sz="2133" dirty="0">
                <a:solidFill>
                  <a:schemeClr val="tx1"/>
                </a:solidFill>
                <a:latin typeface="Roboto"/>
              </a:rPr>
              <a:t>LA CESSAZIONE DELL’ATTIVITÀ (CHIUSURA P.IVA?) </a:t>
            </a:r>
          </a:p>
        </p:txBody>
      </p:sp>
      <p:sp>
        <p:nvSpPr>
          <p:cNvPr id="9" name="Freccia in giù 8">
            <a:extLst>
              <a:ext uri="{FF2B5EF4-FFF2-40B4-BE49-F238E27FC236}">
                <a16:creationId xmlns:a16="http://schemas.microsoft.com/office/drawing/2014/main" id="{AF736EBC-C124-E2D1-2798-A4AFB0098B2F}"/>
              </a:ext>
            </a:extLst>
          </p:cNvPr>
          <p:cNvSpPr/>
          <p:nvPr/>
        </p:nvSpPr>
        <p:spPr>
          <a:xfrm>
            <a:off x="3183115" y="4547111"/>
            <a:ext cx="413496" cy="273688"/>
          </a:xfrm>
          <a:prstGeom prst="downArrow">
            <a:avLst/>
          </a:prstGeom>
          <a:solidFill>
            <a:schemeClr val="bg1"/>
          </a:solidFill>
          <a:ln w="12700" cap="flat" cmpd="sng" algn="ctr">
            <a:solidFill>
              <a:srgbClr val="0082C6"/>
            </a:solidFill>
            <a:prstDash val="solid"/>
          </a:ln>
          <a:effectLst/>
        </p:spPr>
        <p:txBody>
          <a:bodyPr anchor="ctr"/>
          <a:lstStyle/>
          <a:p>
            <a:pPr algn="ctr" defTabSz="1219170" eaLnBrk="0" fontAlgn="base" hangingPunct="0">
              <a:spcBef>
                <a:spcPct val="0"/>
              </a:spcBef>
              <a:spcAft>
                <a:spcPct val="0"/>
              </a:spcAft>
              <a:defRPr/>
            </a:pPr>
            <a:endParaRPr lang="it-IT" sz="1351" kern="0" dirty="0">
              <a:solidFill>
                <a:srgbClr val="FFFFFF"/>
              </a:solidFill>
              <a:latin typeface="Roboto"/>
            </a:endParaRPr>
          </a:p>
        </p:txBody>
      </p:sp>
      <p:sp>
        <p:nvSpPr>
          <p:cNvPr id="10" name="Freccia in giù 9">
            <a:extLst>
              <a:ext uri="{FF2B5EF4-FFF2-40B4-BE49-F238E27FC236}">
                <a16:creationId xmlns:a16="http://schemas.microsoft.com/office/drawing/2014/main" id="{F601F548-C800-7A34-5CE4-A02410E88151}"/>
              </a:ext>
            </a:extLst>
          </p:cNvPr>
          <p:cNvSpPr/>
          <p:nvPr/>
        </p:nvSpPr>
        <p:spPr>
          <a:xfrm>
            <a:off x="8659003" y="4547111"/>
            <a:ext cx="413496" cy="273688"/>
          </a:xfrm>
          <a:prstGeom prst="downArrow">
            <a:avLst/>
          </a:prstGeom>
          <a:solidFill>
            <a:schemeClr val="bg1"/>
          </a:solidFill>
          <a:ln w="12700" cap="flat" cmpd="sng" algn="ctr">
            <a:solidFill>
              <a:srgbClr val="0082C6"/>
            </a:solidFill>
            <a:prstDash val="solid"/>
          </a:ln>
          <a:effectLst/>
        </p:spPr>
        <p:txBody>
          <a:bodyPr anchor="ctr"/>
          <a:lstStyle/>
          <a:p>
            <a:pPr algn="ctr" defTabSz="1219170" eaLnBrk="0" fontAlgn="base" hangingPunct="0">
              <a:spcBef>
                <a:spcPct val="0"/>
              </a:spcBef>
              <a:spcAft>
                <a:spcPct val="0"/>
              </a:spcAft>
              <a:defRPr/>
            </a:pPr>
            <a:endParaRPr lang="it-IT" sz="1351" kern="0" dirty="0">
              <a:solidFill>
                <a:srgbClr val="FFFFFF"/>
              </a:solidFill>
              <a:latin typeface="Roboto"/>
            </a:endParaRPr>
          </a:p>
        </p:txBody>
      </p:sp>
      <p:sp>
        <p:nvSpPr>
          <p:cNvPr id="12" name="Callout con freccia in giù 8">
            <a:extLst>
              <a:ext uri="{FF2B5EF4-FFF2-40B4-BE49-F238E27FC236}">
                <a16:creationId xmlns:a16="http://schemas.microsoft.com/office/drawing/2014/main" id="{C9E740B8-862C-37E9-48BF-6CB96E63E810}"/>
              </a:ext>
            </a:extLst>
          </p:cNvPr>
          <p:cNvSpPr/>
          <p:nvPr/>
        </p:nvSpPr>
        <p:spPr>
          <a:xfrm>
            <a:off x="1016437" y="623618"/>
            <a:ext cx="10159125" cy="924033"/>
          </a:xfrm>
          <a:prstGeom prst="downArrowCallout">
            <a:avLst/>
          </a:prstGeom>
          <a:solidFill>
            <a:srgbClr val="0082C6"/>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CESSAZIONE O MODIFICA ATTIVITA’</a:t>
            </a:r>
          </a:p>
        </p:txBody>
      </p:sp>
    </p:spTree>
    <p:extLst>
      <p:ext uri="{BB962C8B-B14F-4D97-AF65-F5344CB8AC3E}">
        <p14:creationId xmlns:p14="http://schemas.microsoft.com/office/powerpoint/2010/main" val="312106630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ttangolo con angoli arrotondati 13">
            <a:extLst>
              <a:ext uri="{FF2B5EF4-FFF2-40B4-BE49-F238E27FC236}">
                <a16:creationId xmlns:a16="http://schemas.microsoft.com/office/drawing/2014/main" id="{0300F04C-EA9B-4F4E-708A-9A8D525E03D3}"/>
              </a:ext>
            </a:extLst>
          </p:cNvPr>
          <p:cNvSpPr/>
          <p:nvPr/>
        </p:nvSpPr>
        <p:spPr>
          <a:xfrm>
            <a:off x="881306" y="1817765"/>
            <a:ext cx="5057940" cy="1903113"/>
          </a:xfrm>
          <a:prstGeom prst="roundRect">
            <a:avLst/>
          </a:prstGeom>
          <a:solidFill>
            <a:schemeClr val="bg1"/>
          </a:solidFill>
          <a:ln w="12700">
            <a:solidFill>
              <a:srgbClr val="0082C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09585">
              <a:defRPr/>
            </a:pPr>
            <a:r>
              <a:rPr lang="it-IT" sz="2133" dirty="0">
                <a:solidFill>
                  <a:prstClr val="black"/>
                </a:solidFill>
                <a:latin typeface="Roboto"/>
              </a:rPr>
              <a:t>ADESIONE AL REGIME FORFETARIO</a:t>
            </a:r>
          </a:p>
        </p:txBody>
      </p:sp>
      <p:sp>
        <p:nvSpPr>
          <p:cNvPr id="15" name="Rettangolo con angoli arrotondati 14">
            <a:extLst>
              <a:ext uri="{FF2B5EF4-FFF2-40B4-BE49-F238E27FC236}">
                <a16:creationId xmlns:a16="http://schemas.microsoft.com/office/drawing/2014/main" id="{C7E06CF4-D69B-8C03-8578-9E8E222653D6}"/>
              </a:ext>
            </a:extLst>
          </p:cNvPr>
          <p:cNvSpPr/>
          <p:nvPr/>
        </p:nvSpPr>
        <p:spPr>
          <a:xfrm>
            <a:off x="6252755" y="1817765"/>
            <a:ext cx="5057940" cy="1903113"/>
          </a:xfrm>
          <a:prstGeom prst="roundRect">
            <a:avLst/>
          </a:prstGeom>
          <a:solidFill>
            <a:schemeClr val="bg1"/>
          </a:solidFill>
          <a:ln w="12700">
            <a:solidFill>
              <a:srgbClr val="0082C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09585">
              <a:defRPr/>
            </a:pPr>
            <a:endParaRPr lang="it-IT" sz="2133" dirty="0">
              <a:solidFill>
                <a:prstClr val="black"/>
              </a:solidFill>
              <a:latin typeface="Roboto"/>
            </a:endParaRPr>
          </a:p>
          <a:p>
            <a:pPr algn="ctr" defTabSz="609585">
              <a:defRPr/>
            </a:pPr>
            <a:r>
              <a:rPr lang="it-IT" sz="2133" dirty="0">
                <a:solidFill>
                  <a:prstClr val="black"/>
                </a:solidFill>
                <a:latin typeface="Roboto"/>
              </a:rPr>
              <a:t>FUSIONE, </a:t>
            </a:r>
          </a:p>
          <a:p>
            <a:pPr algn="ctr" defTabSz="609585">
              <a:defRPr/>
            </a:pPr>
            <a:r>
              <a:rPr lang="it-IT" sz="2133" dirty="0">
                <a:solidFill>
                  <a:prstClr val="black"/>
                </a:solidFill>
                <a:latin typeface="Roboto"/>
              </a:rPr>
              <a:t>SCISSIONE, </a:t>
            </a:r>
          </a:p>
          <a:p>
            <a:pPr algn="ctr" defTabSz="609585">
              <a:defRPr/>
            </a:pPr>
            <a:r>
              <a:rPr lang="it-IT" sz="2133" dirty="0">
                <a:solidFill>
                  <a:prstClr val="black"/>
                </a:solidFill>
                <a:latin typeface="Roboto"/>
              </a:rPr>
              <a:t>CONFERIMENTO </a:t>
            </a:r>
          </a:p>
          <a:p>
            <a:pPr algn="ctr" defTabSz="609585">
              <a:defRPr/>
            </a:pPr>
            <a:endParaRPr lang="it-IT" sz="2133" dirty="0">
              <a:solidFill>
                <a:prstClr val="black"/>
              </a:solidFill>
              <a:latin typeface="Roboto"/>
            </a:endParaRPr>
          </a:p>
        </p:txBody>
      </p:sp>
      <p:sp>
        <p:nvSpPr>
          <p:cNvPr id="16" name="Rettangolo con angoli arrotondati 15">
            <a:extLst>
              <a:ext uri="{FF2B5EF4-FFF2-40B4-BE49-F238E27FC236}">
                <a16:creationId xmlns:a16="http://schemas.microsoft.com/office/drawing/2014/main" id="{D6E2B343-00B7-16E9-F14C-45537BE23D34}"/>
              </a:ext>
            </a:extLst>
          </p:cNvPr>
          <p:cNvSpPr/>
          <p:nvPr/>
        </p:nvSpPr>
        <p:spPr>
          <a:xfrm>
            <a:off x="881306" y="4050148"/>
            <a:ext cx="5057940" cy="1903113"/>
          </a:xfrm>
          <a:prstGeom prst="roundRect">
            <a:avLst/>
          </a:prstGeom>
          <a:solidFill>
            <a:schemeClr val="bg1"/>
          </a:solidFill>
          <a:ln w="12700">
            <a:solidFill>
              <a:srgbClr val="0082C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09585">
              <a:defRPr/>
            </a:pPr>
            <a:endParaRPr lang="it-IT" sz="2133" dirty="0">
              <a:solidFill>
                <a:prstClr val="black"/>
              </a:solidFill>
              <a:latin typeface="Roboto"/>
            </a:endParaRPr>
          </a:p>
          <a:p>
            <a:pPr algn="ctr" defTabSz="609585">
              <a:defRPr/>
            </a:pPr>
            <a:r>
              <a:rPr lang="it-IT" sz="2133" dirty="0">
                <a:solidFill>
                  <a:prstClr val="black"/>
                </a:solidFill>
                <a:latin typeface="Roboto"/>
              </a:rPr>
              <a:t>MODIFICHE DELLA COMPAGINE SOCIETARIA </a:t>
            </a:r>
          </a:p>
          <a:p>
            <a:pPr algn="ctr" defTabSz="609585">
              <a:defRPr/>
            </a:pPr>
            <a:endParaRPr lang="it-IT" sz="2133" dirty="0">
              <a:solidFill>
                <a:prstClr val="black"/>
              </a:solidFill>
              <a:latin typeface="Roboto"/>
            </a:endParaRPr>
          </a:p>
        </p:txBody>
      </p:sp>
      <p:sp>
        <p:nvSpPr>
          <p:cNvPr id="17" name="Rettangolo con angoli arrotondati 16">
            <a:extLst>
              <a:ext uri="{FF2B5EF4-FFF2-40B4-BE49-F238E27FC236}">
                <a16:creationId xmlns:a16="http://schemas.microsoft.com/office/drawing/2014/main" id="{FF037654-7C2B-E928-2630-81D466982F95}"/>
              </a:ext>
            </a:extLst>
          </p:cNvPr>
          <p:cNvSpPr/>
          <p:nvPr/>
        </p:nvSpPr>
        <p:spPr>
          <a:xfrm>
            <a:off x="6252755" y="4050148"/>
            <a:ext cx="5057940" cy="1903113"/>
          </a:xfrm>
          <a:prstGeom prst="roundRect">
            <a:avLst/>
          </a:prstGeom>
          <a:solidFill>
            <a:schemeClr val="bg1"/>
          </a:solidFill>
          <a:ln w="12700">
            <a:solidFill>
              <a:srgbClr val="0082C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09585">
              <a:defRPr/>
            </a:pPr>
            <a:r>
              <a:rPr lang="it-IT" sz="2133" dirty="0">
                <a:solidFill>
                  <a:prstClr val="black"/>
                </a:solidFill>
                <a:latin typeface="Roboto"/>
              </a:rPr>
              <a:t>RICAVI O COMPENSI SUPERIORI DI ALMENO IL 50% DEL LIMITE STABILITO PER L’ISA</a:t>
            </a:r>
          </a:p>
        </p:txBody>
      </p:sp>
      <p:sp>
        <p:nvSpPr>
          <p:cNvPr id="5" name="Callout con freccia in giù 8">
            <a:extLst>
              <a:ext uri="{FF2B5EF4-FFF2-40B4-BE49-F238E27FC236}">
                <a16:creationId xmlns:a16="http://schemas.microsoft.com/office/drawing/2014/main" id="{706AD614-600E-0838-98F1-400171131D74}"/>
              </a:ext>
            </a:extLst>
          </p:cNvPr>
          <p:cNvSpPr/>
          <p:nvPr/>
        </p:nvSpPr>
        <p:spPr>
          <a:xfrm>
            <a:off x="1016437" y="623618"/>
            <a:ext cx="10159125" cy="924033"/>
          </a:xfrm>
          <a:prstGeom prst="downArrowCallout">
            <a:avLst/>
          </a:prstGeom>
          <a:solidFill>
            <a:srgbClr val="0082C6"/>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ALTRE CAUSE DI CESSAZIONE SOGGETTI ISA</a:t>
            </a:r>
          </a:p>
        </p:txBody>
      </p:sp>
    </p:spTree>
    <p:extLst>
      <p:ext uri="{BB962C8B-B14F-4D97-AF65-F5344CB8AC3E}">
        <p14:creationId xmlns:p14="http://schemas.microsoft.com/office/powerpoint/2010/main" val="1701554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DCA91A1A-F46F-22A8-F595-8DD8F166DC5B}"/>
              </a:ext>
            </a:extLst>
          </p:cNvPr>
          <p:cNvSpPr/>
          <p:nvPr/>
        </p:nvSpPr>
        <p:spPr>
          <a:xfrm>
            <a:off x="997615" y="4046069"/>
            <a:ext cx="10141348" cy="948737"/>
          </a:xfrm>
          <a:prstGeom prst="rect">
            <a:avLst/>
          </a:prstGeom>
          <a:noFill/>
          <a:ln w="12700">
            <a:solidFill>
              <a:srgbClr val="002060"/>
            </a:solidFill>
          </a:ln>
        </p:spPr>
        <p:style>
          <a:lnRef idx="2">
            <a:schemeClr val="dk1"/>
          </a:lnRef>
          <a:fillRef idx="1">
            <a:schemeClr val="lt1"/>
          </a:fillRef>
          <a:effectRef idx="0">
            <a:schemeClr val="dk1"/>
          </a:effectRef>
          <a:fontRef idx="minor">
            <a:schemeClr val="dk1"/>
          </a:fontRef>
        </p:style>
        <p:txBody>
          <a:bodyPr anchor="ctr"/>
          <a:lstStyle/>
          <a:p>
            <a:pPr algn="ctr" fontAlgn="base">
              <a:spcBef>
                <a:spcPct val="0"/>
              </a:spcBef>
              <a:spcAft>
                <a:spcPct val="0"/>
              </a:spcAft>
              <a:defRPr/>
            </a:pPr>
            <a:r>
              <a:rPr lang="it-IT" sz="2133" dirty="0">
                <a:solidFill>
                  <a:srgbClr val="000000"/>
                </a:solidFill>
                <a:latin typeface="+mj-lt"/>
              </a:rPr>
              <a:t>DA MODELLO, QUADRO CPB, IL REQUISITO SEMBRA RIFERIRSI AL PERIODO PRECEDENTE</a:t>
            </a:r>
          </a:p>
        </p:txBody>
      </p:sp>
      <p:sp>
        <p:nvSpPr>
          <p:cNvPr id="5" name="Rettangolo 4">
            <a:extLst>
              <a:ext uri="{FF2B5EF4-FFF2-40B4-BE49-F238E27FC236}">
                <a16:creationId xmlns:a16="http://schemas.microsoft.com/office/drawing/2014/main" id="{E69ED44D-CB22-8A6E-F413-F9387434C554}"/>
              </a:ext>
            </a:extLst>
          </p:cNvPr>
          <p:cNvSpPr/>
          <p:nvPr/>
        </p:nvSpPr>
        <p:spPr>
          <a:xfrm>
            <a:off x="997615" y="2978365"/>
            <a:ext cx="10141348" cy="948737"/>
          </a:xfrm>
          <a:prstGeom prst="rect">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133" dirty="0">
                <a:solidFill>
                  <a:srgbClr val="000000"/>
                </a:solidFill>
                <a:latin typeface="+mj-lt"/>
              </a:rPr>
              <a:t>NON PIÙ RICHIAMATA UNA SOGLIA DI AFFIDABILITÀ</a:t>
            </a:r>
          </a:p>
        </p:txBody>
      </p:sp>
      <p:sp>
        <p:nvSpPr>
          <p:cNvPr id="6" name="Rettangolo 5">
            <a:extLst>
              <a:ext uri="{FF2B5EF4-FFF2-40B4-BE49-F238E27FC236}">
                <a16:creationId xmlns:a16="http://schemas.microsoft.com/office/drawing/2014/main" id="{D662E203-5C70-7D28-37AC-900BD45DA14F}"/>
              </a:ext>
            </a:extLst>
          </p:cNvPr>
          <p:cNvSpPr/>
          <p:nvPr/>
        </p:nvSpPr>
        <p:spPr>
          <a:xfrm>
            <a:off x="997615" y="5113773"/>
            <a:ext cx="10141348" cy="948737"/>
          </a:xfrm>
          <a:prstGeom prst="rect">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133" dirty="0">
                <a:solidFill>
                  <a:srgbClr val="000000"/>
                </a:solidFill>
                <a:latin typeface="+mj-lt"/>
              </a:rPr>
              <a:t>IL DM 14.06.2024, ARTT. 2 E 3, SI RIFERISCE AGLI ISA APPLICATI NEL PERIODO IN CORSO AL 31 DICEMBRE 2023</a:t>
            </a:r>
          </a:p>
        </p:txBody>
      </p:sp>
      <p:sp>
        <p:nvSpPr>
          <p:cNvPr id="7" name="Callout con freccia in giù 8">
            <a:extLst>
              <a:ext uri="{FF2B5EF4-FFF2-40B4-BE49-F238E27FC236}">
                <a16:creationId xmlns:a16="http://schemas.microsoft.com/office/drawing/2014/main" id="{F9EF7468-6363-8AAE-D76F-8455E10DB04C}"/>
              </a:ext>
            </a:extLst>
          </p:cNvPr>
          <p:cNvSpPr/>
          <p:nvPr/>
        </p:nvSpPr>
        <p:spPr>
          <a:xfrm>
            <a:off x="997615" y="1717486"/>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SOGGETTI CHE «APPLICANO» GLI ISA</a:t>
            </a:r>
          </a:p>
        </p:txBody>
      </p:sp>
    </p:spTree>
    <p:extLst>
      <p:ext uri="{BB962C8B-B14F-4D97-AF65-F5344CB8AC3E}">
        <p14:creationId xmlns:p14="http://schemas.microsoft.com/office/powerpoint/2010/main" val="41943125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9EAEEBA3-D4BD-F77E-A4E5-5099737BDD2F}"/>
              </a:ext>
            </a:extLst>
          </p:cNvPr>
          <p:cNvSpPr>
            <a:spLocks noGrp="1"/>
          </p:cNvSpPr>
          <p:nvPr>
            <p:ph idx="1"/>
          </p:nvPr>
        </p:nvSpPr>
        <p:spPr>
          <a:xfrm>
            <a:off x="940519" y="1943945"/>
            <a:ext cx="10308772" cy="1406896"/>
          </a:xfrm>
          <a:prstGeom prst="rect">
            <a:avLst/>
          </a:prstGeom>
          <a:solidFill>
            <a:schemeClr val="bg1">
              <a:lumMod val="95000"/>
            </a:schemeClr>
          </a:solidFill>
          <a:ln w="12700" cap="rnd">
            <a:solidFill>
              <a:srgbClr val="0082C6"/>
            </a:solidFill>
          </a:ln>
        </p:spPr>
        <p:txBody>
          <a:bodyPr vert="horz" lIns="121920" tIns="60960" rIns="121920" bIns="60960" rtlCol="0" anchor="ctr">
            <a:normAutofit/>
          </a:bodyPr>
          <a:lstStyle/>
          <a:p>
            <a:pPr lvl="0" algn="just"/>
            <a:r>
              <a:rPr lang="it-IT" sz="2000" dirty="0">
                <a:latin typeface="+mj-lt"/>
              </a:rPr>
              <a:t>il contribuente supera il limite dei </a:t>
            </a:r>
            <a:r>
              <a:rPr lang="it-IT" sz="2000" b="1" dirty="0">
                <a:latin typeface="+mj-lt"/>
              </a:rPr>
              <a:t>ricavi</a:t>
            </a:r>
            <a:r>
              <a:rPr lang="it-IT" sz="2000" dirty="0">
                <a:latin typeface="+mj-lt"/>
              </a:rPr>
              <a:t> di cui all'articolo 1, comma 71, secondo periodo, della </a:t>
            </a:r>
            <a:r>
              <a:rPr lang="it-IT" sz="2000" b="1" dirty="0">
                <a:latin typeface="+mj-lt"/>
              </a:rPr>
              <a:t>legge 190/2014 </a:t>
            </a:r>
            <a:r>
              <a:rPr lang="it-IT" sz="2000" b="1" i="1" dirty="0">
                <a:latin typeface="+mj-lt"/>
              </a:rPr>
              <a:t>(no legge 190/1994)</a:t>
            </a:r>
            <a:r>
              <a:rPr lang="it-IT" sz="2000" dirty="0">
                <a:latin typeface="+mj-lt"/>
              </a:rPr>
              <a:t>, maggiorato del 50 per cento</a:t>
            </a:r>
          </a:p>
        </p:txBody>
      </p:sp>
      <p:sp>
        <p:nvSpPr>
          <p:cNvPr id="3" name="Text Placeholder 2">
            <a:extLst>
              <a:ext uri="{FF2B5EF4-FFF2-40B4-BE49-F238E27FC236}">
                <a16:creationId xmlns:a16="http://schemas.microsoft.com/office/drawing/2014/main" id="{CB2E1127-8101-63AC-5F52-14B9A9DF1506}"/>
              </a:ext>
            </a:extLst>
          </p:cNvPr>
          <p:cNvSpPr txBox="1">
            <a:spLocks/>
          </p:cNvSpPr>
          <p:nvPr/>
        </p:nvSpPr>
        <p:spPr>
          <a:xfrm>
            <a:off x="940519" y="4467547"/>
            <a:ext cx="10308772" cy="1406896"/>
          </a:xfrm>
          <a:prstGeom prst="rect">
            <a:avLst/>
          </a:prstGeom>
          <a:ln w="12700" cap="rnd">
            <a:solidFill>
              <a:srgbClr val="0082C6"/>
            </a:solidFill>
          </a:ln>
        </p:spPr>
        <p:txBody>
          <a:bodyPr vert="horz" lIns="121920" tIns="60960" rIns="121920" bIns="60960" rtlCol="0" anchor="ctr">
            <a:normAutofit/>
          </a:bodyPr>
          <a:lstStyle>
            <a:lvl1pPr marL="0" indent="0" algn="l" defTabSz="685800" rtl="0" eaLnBrk="1" latinLnBrk="0" hangingPunct="1">
              <a:lnSpc>
                <a:spcPct val="100000"/>
              </a:lnSpc>
              <a:spcBef>
                <a:spcPts val="0"/>
              </a:spcBef>
              <a:buFont typeface="Arial" panose="020B0604020202020204" pitchFamily="34" charset="0"/>
              <a:buNone/>
              <a:defRPr sz="1700" kern="1200" cap="all" baseline="0">
                <a:solidFill>
                  <a:schemeClr val="tx1"/>
                </a:solidFill>
                <a:latin typeface="+mn-lt"/>
                <a:ea typeface="+mn-ea"/>
                <a:cs typeface="+mn-cs"/>
              </a:defRPr>
            </a:lvl1pPr>
            <a:lvl2pPr marL="514350" indent="-171450" algn="l" defTabSz="6858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2pPr>
            <a:lvl3pPr marL="857250" indent="-171450" algn="l" defTabSz="685800" rtl="0" eaLnBrk="1" latinLnBrk="0" hangingPunct="1">
              <a:lnSpc>
                <a:spcPct val="100000"/>
              </a:lnSpc>
              <a:spcBef>
                <a:spcPts val="0"/>
              </a:spcBef>
              <a:buFont typeface="Roboto" panose="02000000000000000000" pitchFamily="2" charset="0"/>
              <a:buChar char="−"/>
              <a:defRPr sz="1400" kern="1200">
                <a:solidFill>
                  <a:schemeClr val="tx1"/>
                </a:solidFill>
                <a:latin typeface="+mn-lt"/>
                <a:ea typeface="+mn-ea"/>
                <a:cs typeface="+mn-cs"/>
              </a:defRPr>
            </a:lvl3pPr>
            <a:lvl4pPr marL="1200150" indent="-171450" algn="l" defTabSz="685800" rtl="0" eaLnBrk="1" latinLnBrk="0" hangingPunct="1">
              <a:lnSpc>
                <a:spcPct val="100000"/>
              </a:lnSpc>
              <a:spcBef>
                <a:spcPts val="0"/>
              </a:spcBef>
              <a:buFont typeface="Calibri" panose="020F050202020403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00000"/>
              </a:lnSpc>
              <a:spcBef>
                <a:spcPts val="0"/>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defTabSz="914377">
              <a:defRPr/>
            </a:pPr>
            <a:r>
              <a:rPr lang="it-IT" sz="2000" b="1" dirty="0">
                <a:solidFill>
                  <a:prstClr val="black"/>
                </a:solidFill>
                <a:latin typeface="+mj-lt"/>
              </a:rPr>
              <a:t>attenzione:</a:t>
            </a:r>
            <a:r>
              <a:rPr lang="it-IT" sz="2000" dirty="0">
                <a:solidFill>
                  <a:prstClr val="black"/>
                </a:solidFill>
                <a:latin typeface="+mj-lt"/>
              </a:rPr>
              <a:t> LA DISPOSIZIONE CONTENUTA NELLA NUOVA LETTERA B-</a:t>
            </a:r>
            <a:r>
              <a:rPr lang="it-IT" sz="2000" i="1" dirty="0">
                <a:solidFill>
                  <a:prstClr val="black"/>
                </a:solidFill>
                <a:latin typeface="+mj-lt"/>
              </a:rPr>
              <a:t>BIS </a:t>
            </a:r>
            <a:r>
              <a:rPr lang="it-IT" sz="2000" dirty="0">
                <a:solidFill>
                  <a:prstClr val="black"/>
                </a:solidFill>
                <a:latin typeface="+mj-lt"/>
              </a:rPr>
              <a:t>DELL’ARTICOLO 32 FA RIFERIMENTO SOLTANTO AI RICAVI E NON Anche ai COMPENSI</a:t>
            </a:r>
          </a:p>
        </p:txBody>
      </p:sp>
      <p:pic>
        <p:nvPicPr>
          <p:cNvPr id="7" name="Elemento grafico 6" descr="Direzione con riempimento a tinta unita">
            <a:extLst>
              <a:ext uri="{FF2B5EF4-FFF2-40B4-BE49-F238E27FC236}">
                <a16:creationId xmlns:a16="http://schemas.microsoft.com/office/drawing/2014/main" id="{7AE6A621-A05F-C12E-883A-56399D4C70A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8068991">
            <a:off x="5750802" y="3493355"/>
            <a:ext cx="688207" cy="688207"/>
          </a:xfrm>
          <a:prstGeom prst="rect">
            <a:avLst/>
          </a:prstGeom>
        </p:spPr>
      </p:pic>
      <p:sp>
        <p:nvSpPr>
          <p:cNvPr id="8" name="Callout con freccia in giù 8">
            <a:extLst>
              <a:ext uri="{FF2B5EF4-FFF2-40B4-BE49-F238E27FC236}">
                <a16:creationId xmlns:a16="http://schemas.microsoft.com/office/drawing/2014/main" id="{2DC835D0-C7C5-728F-4E0E-32EBE87EF0FD}"/>
              </a:ext>
            </a:extLst>
          </p:cNvPr>
          <p:cNvSpPr/>
          <p:nvPr/>
        </p:nvSpPr>
        <p:spPr>
          <a:xfrm>
            <a:off x="1016437" y="623618"/>
            <a:ext cx="10159125" cy="924033"/>
          </a:xfrm>
          <a:prstGeom prst="downArrowCallout">
            <a:avLst/>
          </a:prstGeom>
          <a:solidFill>
            <a:srgbClr val="0082C6"/>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CESSAZIONE</a:t>
            </a:r>
          </a:p>
        </p:txBody>
      </p:sp>
    </p:spTree>
    <p:extLst>
      <p:ext uri="{BB962C8B-B14F-4D97-AF65-F5344CB8AC3E}">
        <p14:creationId xmlns:p14="http://schemas.microsoft.com/office/powerpoint/2010/main" val="171498569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2">
            <a:extLst>
              <a:ext uri="{FF2B5EF4-FFF2-40B4-BE49-F238E27FC236}">
                <a16:creationId xmlns:a16="http://schemas.microsoft.com/office/drawing/2014/main" id="{5669D840-ED07-2F98-344A-46A925112A04}"/>
              </a:ext>
            </a:extLst>
          </p:cNvPr>
          <p:cNvGraphicFramePr>
            <a:graphicFrameLocks noGrp="1"/>
          </p:cNvGraphicFramePr>
          <p:nvPr>
            <p:extLst>
              <p:ext uri="{D42A27DB-BD31-4B8C-83A1-F6EECF244321}">
                <p14:modId xmlns:p14="http://schemas.microsoft.com/office/powerpoint/2010/main" val="3117221439"/>
              </p:ext>
            </p:extLst>
          </p:nvPr>
        </p:nvGraphicFramePr>
        <p:xfrm>
          <a:off x="838370" y="1636366"/>
          <a:ext cx="10495598" cy="4549439"/>
        </p:xfrm>
        <a:graphic>
          <a:graphicData uri="http://schemas.openxmlformats.org/drawingml/2006/table">
            <a:tbl>
              <a:tblPr firstRow="1" bandRow="1">
                <a:tableStyleId>{5C22544A-7EE6-4342-B048-85BDC9FD1C3A}</a:tableStyleId>
              </a:tblPr>
              <a:tblGrid>
                <a:gridCol w="4098787">
                  <a:extLst>
                    <a:ext uri="{9D8B030D-6E8A-4147-A177-3AD203B41FA5}">
                      <a16:colId xmlns:a16="http://schemas.microsoft.com/office/drawing/2014/main" val="2695446710"/>
                    </a:ext>
                  </a:extLst>
                </a:gridCol>
                <a:gridCol w="6396811">
                  <a:extLst>
                    <a:ext uri="{9D8B030D-6E8A-4147-A177-3AD203B41FA5}">
                      <a16:colId xmlns:a16="http://schemas.microsoft.com/office/drawing/2014/main" val="3346454514"/>
                    </a:ext>
                  </a:extLst>
                </a:gridCol>
              </a:tblGrid>
              <a:tr h="467075">
                <a:tc gridSpan="2">
                  <a:txBody>
                    <a:bodyPr/>
                    <a:lstStyle/>
                    <a:p>
                      <a:pPr algn="ctr"/>
                      <a:r>
                        <a:rPr lang="it-IT" sz="2000" dirty="0">
                          <a:solidFill>
                            <a:schemeClr val="tx1"/>
                          </a:solidFill>
                        </a:rPr>
                        <a:t>PER I SOGGETTI ISA, APPLICABILI ANCHE PER I FORFETTARI (ARTT. 22 e 33)</a:t>
                      </a:r>
                    </a:p>
                  </a:txBody>
                  <a:tcPr marL="215989" marR="215989" marT="81137" marB="81137" anchor="ctr">
                    <a:solidFill>
                      <a:schemeClr val="bg1"/>
                    </a:solidFill>
                  </a:tcPr>
                </a:tc>
                <a:tc hMerge="1">
                  <a:txBody>
                    <a:bodyPr/>
                    <a:lstStyle/>
                    <a:p>
                      <a:endParaRPr lang="it-IT" sz="1500" dirty="0">
                        <a:solidFill>
                          <a:schemeClr val="bg1"/>
                        </a:solidFill>
                      </a:endParaRPr>
                    </a:p>
                  </a:txBody>
                  <a:tcPr marL="161992" marR="161992" marT="60853" marB="60853" anchor="ctr">
                    <a:solidFill>
                      <a:srgbClr val="0082C6"/>
                    </a:solidFill>
                  </a:tcPr>
                </a:tc>
                <a:extLst>
                  <a:ext uri="{0D108BD9-81ED-4DB2-BD59-A6C34878D82A}">
                    <a16:rowId xmlns:a16="http://schemas.microsoft.com/office/drawing/2014/main" val="3556452762"/>
                  </a:ext>
                </a:extLst>
              </a:tr>
              <a:tr h="1137635">
                <a:tc>
                  <a:txBody>
                    <a:bodyPr/>
                    <a:lstStyle/>
                    <a:p>
                      <a:r>
                        <a:rPr lang="it-IT" sz="1600" b="1" dirty="0">
                          <a:solidFill>
                            <a:schemeClr val="tx1"/>
                          </a:solidFill>
                        </a:rPr>
                        <a:t>A) ACCERTAMENTO, NEI PERIODI DI IMPOSTA OGGETTO DEL CONCORDATO O IN QUELLO PRECEDENTE</a:t>
                      </a:r>
                      <a:r>
                        <a:rPr lang="it-IT" sz="1600" dirty="0">
                          <a:solidFill>
                            <a:schemeClr val="tx1"/>
                          </a:solidFill>
                        </a:rPr>
                        <a:t>:</a:t>
                      </a:r>
                    </a:p>
                  </a:txBody>
                  <a:tcPr marL="215989" marR="215989" marT="81137" marB="81137" anchor="ctr">
                    <a:solidFill>
                      <a:schemeClr val="bg1"/>
                    </a:solidFill>
                  </a:tcPr>
                </a:tc>
                <a:tc>
                  <a:txBody>
                    <a:bodyPr/>
                    <a:lstStyle/>
                    <a:p>
                      <a:r>
                        <a:rPr lang="it-IT" sz="1600" dirty="0">
                          <a:solidFill>
                            <a:schemeClr val="tx1"/>
                          </a:solidFill>
                        </a:rPr>
                        <a:t>EMERGONO ATTIVITÀ NON DICHIARATE O L'INESISTENZA O L'INDEDUCIBILITÀ DI PASSIVITÀ DICHIARATE, PER UN IMPORTO SUPERIORE AL 30% DEI </a:t>
                      </a:r>
                      <a:r>
                        <a:rPr lang="it-IT" sz="1600" dirty="0">
                          <a:solidFill>
                            <a:srgbClr val="FF0000"/>
                          </a:solidFill>
                        </a:rPr>
                        <a:t>RICAVI</a:t>
                      </a:r>
                      <a:r>
                        <a:rPr lang="it-IT" sz="1600" dirty="0">
                          <a:solidFill>
                            <a:schemeClr val="tx1"/>
                          </a:solidFill>
                        </a:rPr>
                        <a:t> DICHIARATI O ALTRE </a:t>
                      </a:r>
                      <a:r>
                        <a:rPr lang="it-IT" sz="1600" b="1" dirty="0">
                          <a:solidFill>
                            <a:schemeClr val="tx1"/>
                          </a:solidFill>
                        </a:rPr>
                        <a:t>VIOLAZIONI DI NON LIEVE ENTITÀ</a:t>
                      </a:r>
                      <a:r>
                        <a:rPr lang="it-IT" sz="1600" dirty="0">
                          <a:solidFill>
                            <a:schemeClr val="tx1"/>
                          </a:solidFill>
                        </a:rPr>
                        <a:t> (VEDI OLTRE)</a:t>
                      </a:r>
                    </a:p>
                  </a:txBody>
                  <a:tcPr marL="215989" marR="215989" marT="81137" marB="81137" anchor="ctr">
                    <a:solidFill>
                      <a:schemeClr val="bg1"/>
                    </a:solidFill>
                  </a:tcPr>
                </a:tc>
                <a:extLst>
                  <a:ext uri="{0D108BD9-81ED-4DB2-BD59-A6C34878D82A}">
                    <a16:rowId xmlns:a16="http://schemas.microsoft.com/office/drawing/2014/main" val="1314286290"/>
                  </a:ext>
                </a:extLst>
              </a:tr>
              <a:tr h="893795">
                <a:tc>
                  <a:txBody>
                    <a:bodyPr/>
                    <a:lstStyle/>
                    <a:p>
                      <a:r>
                        <a:rPr lang="it-IT" sz="1600" b="1" dirty="0">
                          <a:solidFill>
                            <a:schemeClr val="tx1"/>
                          </a:solidFill>
                        </a:rPr>
                        <a:t>B) MODIFICA O INTEGRAZIONE DELLA DICHIARAZIONE DEI REDDITI (PERIODO PRECEDENTE CPB):</a:t>
                      </a:r>
                    </a:p>
                  </a:txBody>
                  <a:tcPr marL="215989" marR="215989" marT="81137" marB="81137" anchor="ctr">
                    <a:solidFill>
                      <a:schemeClr val="bg1"/>
                    </a:solidFill>
                  </a:tcPr>
                </a:tc>
                <a:tc>
                  <a:txBody>
                    <a:bodyPr/>
                    <a:lstStyle/>
                    <a:p>
                      <a:r>
                        <a:rPr lang="it-IT" sz="1600" dirty="0">
                          <a:solidFill>
                            <a:schemeClr val="tx1"/>
                          </a:solidFill>
                        </a:rPr>
                        <a:t>DETERMINANO UNA QUANTIFICAZIONE DIVERSA DEI REDDITI O DEL VALORE DELLA PRODUZIONE NETTA</a:t>
                      </a:r>
                    </a:p>
                  </a:txBody>
                  <a:tcPr marL="215989" marR="215989" marT="81137" marB="81137" anchor="ctr">
                    <a:solidFill>
                      <a:schemeClr val="bg1"/>
                    </a:solidFill>
                  </a:tcPr>
                </a:tc>
                <a:extLst>
                  <a:ext uri="{0D108BD9-81ED-4DB2-BD59-A6C34878D82A}">
                    <a16:rowId xmlns:a16="http://schemas.microsoft.com/office/drawing/2014/main" val="1158109654"/>
                  </a:ext>
                </a:extLst>
              </a:tr>
              <a:tr h="751024">
                <a:tc>
                  <a:txBody>
                    <a:bodyPr/>
                    <a:lstStyle/>
                    <a:p>
                      <a:r>
                        <a:rPr lang="it-IT" sz="1600" b="1" dirty="0">
                          <a:solidFill>
                            <a:schemeClr val="tx1"/>
                          </a:solidFill>
                        </a:rPr>
                        <a:t>C) INDICAZIONE IN DICHIARAZIONE REDDITI (PERIODO PRECEDENTE CPB):</a:t>
                      </a:r>
                    </a:p>
                  </a:txBody>
                  <a:tcPr marL="215989" marR="215989" marT="81137" marB="81137" anchor="ctr">
                    <a:solidFill>
                      <a:schemeClr val="bg1"/>
                    </a:solidFill>
                  </a:tcPr>
                </a:tc>
                <a:tc>
                  <a:txBody>
                    <a:bodyPr/>
                    <a:lstStyle/>
                    <a:p>
                      <a:r>
                        <a:rPr lang="it-IT" sz="1600" dirty="0">
                          <a:solidFill>
                            <a:schemeClr val="tx1"/>
                          </a:solidFill>
                        </a:rPr>
                        <a:t>DATI NON CORRISPONDENTI A QUELLI COMUNICATI AI FINI DELLA DEFINIZIONE DELLA PROPOSTA DI CONCORDATO</a:t>
                      </a:r>
                    </a:p>
                  </a:txBody>
                  <a:tcPr marL="215989" marR="215989" marT="81137" marB="81137" anchor="ctr">
                    <a:solidFill>
                      <a:schemeClr val="bg1"/>
                    </a:solidFill>
                  </a:tcPr>
                </a:tc>
                <a:extLst>
                  <a:ext uri="{0D108BD9-81ED-4DB2-BD59-A6C34878D82A}">
                    <a16:rowId xmlns:a16="http://schemas.microsoft.com/office/drawing/2014/main" val="2423224679"/>
                  </a:ext>
                </a:extLst>
              </a:tr>
              <a:tr h="649955">
                <a:tc>
                  <a:txBody>
                    <a:bodyPr/>
                    <a:lstStyle/>
                    <a:p>
                      <a:r>
                        <a:rPr lang="it-IT" sz="1600" b="1" dirty="0">
                          <a:solidFill>
                            <a:schemeClr val="tx1"/>
                          </a:solidFill>
                        </a:rPr>
                        <a:t>D) CAUSA DI ESCLUSIONE O DEBITI DEFINITIVI &gt; 5.000</a:t>
                      </a:r>
                    </a:p>
                  </a:txBody>
                  <a:tcPr marL="215989" marR="215989" marT="81137" marB="81137" anchor="ctr">
                    <a:solidFill>
                      <a:schemeClr val="bg1"/>
                    </a:solidFill>
                  </a:tcPr>
                </a:tc>
                <a:tc>
                  <a:txBody>
                    <a:bodyPr/>
                    <a:lstStyle/>
                    <a:p>
                      <a:r>
                        <a:rPr lang="it-IT" sz="1600" dirty="0">
                          <a:solidFill>
                            <a:schemeClr val="tx1"/>
                          </a:solidFill>
                        </a:rPr>
                        <a:t>ARTICOLO 11 O 10, COMMA 2</a:t>
                      </a:r>
                    </a:p>
                  </a:txBody>
                  <a:tcPr marL="215989" marR="215989" marT="81137" marB="81137" anchor="ctr">
                    <a:solidFill>
                      <a:schemeClr val="bg1"/>
                    </a:solidFill>
                  </a:tcPr>
                </a:tc>
                <a:extLst>
                  <a:ext uri="{0D108BD9-81ED-4DB2-BD59-A6C34878D82A}">
                    <a16:rowId xmlns:a16="http://schemas.microsoft.com/office/drawing/2014/main" val="4114959636"/>
                  </a:ext>
                </a:extLst>
              </a:tr>
              <a:tr h="649955">
                <a:tc>
                  <a:txBody>
                    <a:bodyPr/>
                    <a:lstStyle/>
                    <a:p>
                      <a:r>
                        <a:rPr lang="it-IT" sz="1600" b="1" dirty="0">
                          <a:solidFill>
                            <a:schemeClr val="tx1"/>
                          </a:solidFill>
                        </a:rPr>
                        <a:t>E) OMESSO VERSAMENTO SOMME CONCORDATE</a:t>
                      </a:r>
                    </a:p>
                  </a:txBody>
                  <a:tcPr marL="215989" marR="215989" marT="81137" marB="81137" anchor="ctr">
                    <a:solidFill>
                      <a:schemeClr val="bg1"/>
                    </a:solidFill>
                  </a:tcPr>
                </a:tc>
                <a:tc>
                  <a:txBody>
                    <a:bodyPr/>
                    <a:lstStyle/>
                    <a:p>
                      <a:r>
                        <a:rPr lang="it-IT" sz="1600" dirty="0">
                          <a:solidFill>
                            <a:schemeClr val="tx1"/>
                          </a:solidFill>
                        </a:rPr>
                        <a:t>A SEGUITO VERIFICA UFFICIO </a:t>
                      </a:r>
                      <a:r>
                        <a:rPr lang="it-IT" sz="1600" b="1" dirty="0">
                          <a:solidFill>
                            <a:schemeClr val="tx1"/>
                          </a:solidFill>
                        </a:rPr>
                        <a:t>(RAVVEDIBILE)</a:t>
                      </a:r>
                    </a:p>
                  </a:txBody>
                  <a:tcPr marL="215989" marR="215989" marT="81137" marB="81137" anchor="ctr">
                    <a:solidFill>
                      <a:schemeClr val="bg1"/>
                    </a:solidFill>
                  </a:tcPr>
                </a:tc>
                <a:extLst>
                  <a:ext uri="{0D108BD9-81ED-4DB2-BD59-A6C34878D82A}">
                    <a16:rowId xmlns:a16="http://schemas.microsoft.com/office/drawing/2014/main" val="2530924007"/>
                  </a:ext>
                </a:extLst>
              </a:tr>
            </a:tbl>
          </a:graphicData>
        </a:graphic>
      </p:graphicFrame>
      <p:sp>
        <p:nvSpPr>
          <p:cNvPr id="6" name="Callout con freccia in giù 8">
            <a:extLst>
              <a:ext uri="{FF2B5EF4-FFF2-40B4-BE49-F238E27FC236}">
                <a16:creationId xmlns:a16="http://schemas.microsoft.com/office/drawing/2014/main" id="{57D9280F-DF55-3A92-8E45-51C6AEECCA12}"/>
              </a:ext>
            </a:extLst>
          </p:cNvPr>
          <p:cNvSpPr/>
          <p:nvPr/>
        </p:nvSpPr>
        <p:spPr>
          <a:xfrm>
            <a:off x="1016437" y="623618"/>
            <a:ext cx="10159125" cy="924033"/>
          </a:xfrm>
          <a:prstGeom prst="downArrowCallout">
            <a:avLst/>
          </a:prstGeom>
          <a:solidFill>
            <a:srgbClr val="0082C6"/>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CAUSE DECADENZA</a:t>
            </a:r>
          </a:p>
        </p:txBody>
      </p:sp>
    </p:spTree>
    <p:extLst>
      <p:ext uri="{BB962C8B-B14F-4D97-AF65-F5344CB8AC3E}">
        <p14:creationId xmlns:p14="http://schemas.microsoft.com/office/powerpoint/2010/main" val="17250450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9EAEEBA3-D4BD-F77E-A4E5-5099737BDD2F}"/>
              </a:ext>
            </a:extLst>
          </p:cNvPr>
          <p:cNvSpPr>
            <a:spLocks noGrp="1"/>
          </p:cNvSpPr>
          <p:nvPr>
            <p:ph idx="1"/>
          </p:nvPr>
        </p:nvSpPr>
        <p:spPr>
          <a:xfrm>
            <a:off x="940519" y="1986388"/>
            <a:ext cx="10308772" cy="1212501"/>
          </a:xfrm>
          <a:prstGeom prst="rect">
            <a:avLst/>
          </a:prstGeom>
          <a:solidFill>
            <a:schemeClr val="bg1"/>
          </a:solidFill>
          <a:ln w="12700" cap="rnd">
            <a:solidFill>
              <a:srgbClr val="0082C6"/>
            </a:solidFill>
          </a:ln>
        </p:spPr>
        <p:txBody>
          <a:bodyPr vert="horz" lIns="121920" tIns="60960" rIns="121920" bIns="60960" rtlCol="0" anchor="ctr">
            <a:normAutofit/>
          </a:bodyPr>
          <a:lstStyle/>
          <a:p>
            <a:pPr lvl="0" algn="ctr"/>
            <a:r>
              <a:rPr lang="it-IT" sz="2133" b="1" dirty="0"/>
              <a:t>comunicazione inesatta o incompleta dei dati rilevanti ai fini dell'applicazione DEGLI ISA</a:t>
            </a:r>
          </a:p>
        </p:txBody>
      </p:sp>
      <p:pic>
        <p:nvPicPr>
          <p:cNvPr id="7" name="Elemento grafico 6" descr="Direzione con riempimento a tinta unita">
            <a:extLst>
              <a:ext uri="{FF2B5EF4-FFF2-40B4-BE49-F238E27FC236}">
                <a16:creationId xmlns:a16="http://schemas.microsoft.com/office/drawing/2014/main" id="{7AE6A621-A05F-C12E-883A-56399D4C70A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8068991">
            <a:off x="5750802" y="3193050"/>
            <a:ext cx="688207" cy="688207"/>
          </a:xfrm>
          <a:prstGeom prst="rect">
            <a:avLst/>
          </a:prstGeom>
        </p:spPr>
      </p:pic>
      <p:sp>
        <p:nvSpPr>
          <p:cNvPr id="9" name="CasellaDiTesto 8">
            <a:extLst>
              <a:ext uri="{FF2B5EF4-FFF2-40B4-BE49-F238E27FC236}">
                <a16:creationId xmlns:a16="http://schemas.microsoft.com/office/drawing/2014/main" id="{54F0F385-FA7F-3579-8CE7-E6E0E49C3F9E}"/>
              </a:ext>
            </a:extLst>
          </p:cNvPr>
          <p:cNvSpPr txBox="1"/>
          <p:nvPr/>
        </p:nvSpPr>
        <p:spPr>
          <a:xfrm>
            <a:off x="940519" y="4078414"/>
            <a:ext cx="10308772" cy="1733488"/>
          </a:xfrm>
          <a:prstGeom prst="rect">
            <a:avLst/>
          </a:prstGeom>
          <a:noFill/>
          <a:ln w="12700">
            <a:solidFill>
              <a:srgbClr val="0082C6"/>
            </a:solidFill>
          </a:ln>
        </p:spPr>
        <p:txBody>
          <a:bodyPr wrap="square" anchor="ctr">
            <a:spAutoFit/>
          </a:bodyPr>
          <a:lstStyle/>
          <a:p>
            <a:pPr algn="just"/>
            <a:r>
              <a:rPr lang="it-IT" sz="2133" b="1" dirty="0">
                <a:solidFill>
                  <a:srgbClr val="FF0000"/>
                </a:solidFill>
              </a:rPr>
              <a:t>ATTENZIONE</a:t>
            </a:r>
            <a:r>
              <a:rPr lang="it-IT" sz="2133" b="1" dirty="0"/>
              <a:t>:</a:t>
            </a:r>
            <a:r>
              <a:rPr lang="it-IT" sz="2133" dirty="0"/>
              <a:t> SOLO SE SONO IN MISURA TALE DA DETERMINARE UN MINOR REDDITO O VALORE NETTO DELLA PRODUZIONE OGGETTO DEL CONCORDATO PER UN IMPORTO SUPERIORE AL </a:t>
            </a:r>
            <a:r>
              <a:rPr lang="it-IT" sz="2133" b="1" dirty="0"/>
              <a:t>30%</a:t>
            </a:r>
            <a:r>
              <a:rPr lang="it-IT" sz="2133" dirty="0"/>
              <a:t>.</a:t>
            </a:r>
          </a:p>
          <a:p>
            <a:pPr algn="just"/>
            <a:endParaRPr lang="it-IT" sz="2133" dirty="0"/>
          </a:p>
          <a:p>
            <a:pPr algn="just"/>
            <a:r>
              <a:rPr lang="it-IT" sz="2133" b="1" dirty="0"/>
              <a:t>PS: VIOLAZIONE RAVVEDIBILE</a:t>
            </a:r>
          </a:p>
        </p:txBody>
      </p:sp>
      <p:sp>
        <p:nvSpPr>
          <p:cNvPr id="11" name="Callout con freccia in giù 8">
            <a:extLst>
              <a:ext uri="{FF2B5EF4-FFF2-40B4-BE49-F238E27FC236}">
                <a16:creationId xmlns:a16="http://schemas.microsoft.com/office/drawing/2014/main" id="{79E58AF4-9CF1-01F7-5062-BD6086D9ECAF}"/>
              </a:ext>
            </a:extLst>
          </p:cNvPr>
          <p:cNvSpPr/>
          <p:nvPr/>
        </p:nvSpPr>
        <p:spPr>
          <a:xfrm>
            <a:off x="1016437" y="623618"/>
            <a:ext cx="10159125" cy="924033"/>
          </a:xfrm>
          <a:prstGeom prst="downArrowCallout">
            <a:avLst/>
          </a:prstGeom>
          <a:solidFill>
            <a:srgbClr val="0082C6"/>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CAUSE DECADENZA SOGGETTI ISA</a:t>
            </a:r>
          </a:p>
        </p:txBody>
      </p:sp>
    </p:spTree>
    <p:extLst>
      <p:ext uri="{BB962C8B-B14F-4D97-AF65-F5344CB8AC3E}">
        <p14:creationId xmlns:p14="http://schemas.microsoft.com/office/powerpoint/2010/main" val="7572225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ntagono 4">
            <a:extLst>
              <a:ext uri="{FF2B5EF4-FFF2-40B4-BE49-F238E27FC236}">
                <a16:creationId xmlns:a16="http://schemas.microsoft.com/office/drawing/2014/main" id="{2AD373A7-557A-B43C-6895-50A875187A97}"/>
              </a:ext>
            </a:extLst>
          </p:cNvPr>
          <p:cNvSpPr/>
          <p:nvPr/>
        </p:nvSpPr>
        <p:spPr>
          <a:xfrm>
            <a:off x="1368487" y="2084937"/>
            <a:ext cx="535259" cy="587433"/>
          </a:xfrm>
          <a:prstGeom prst="homePlate">
            <a:avLst/>
          </a:prstGeom>
          <a:solidFill>
            <a:srgbClr val="65CCFF"/>
          </a:solidFill>
          <a:ln w="19050">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defTabSz="609585">
              <a:defRPr/>
            </a:pPr>
            <a:r>
              <a:rPr lang="it-IT" sz="2133" b="1" dirty="0">
                <a:solidFill>
                  <a:prstClr val="black"/>
                </a:solidFill>
                <a:latin typeface="Roboto" panose="02000000000000000000" pitchFamily="2" charset="0"/>
                <a:ea typeface="Roboto" panose="02000000000000000000" pitchFamily="2" charset="0"/>
                <a:cs typeface="Roboto" panose="02000000000000000000" pitchFamily="2" charset="0"/>
              </a:rPr>
              <a:t>1</a:t>
            </a:r>
          </a:p>
        </p:txBody>
      </p:sp>
      <p:sp>
        <p:nvSpPr>
          <p:cNvPr id="3" name="Mostrina 5">
            <a:extLst>
              <a:ext uri="{FF2B5EF4-FFF2-40B4-BE49-F238E27FC236}">
                <a16:creationId xmlns:a16="http://schemas.microsoft.com/office/drawing/2014/main" id="{1E5C72EF-36B5-E2FB-91FA-693DC3D1B425}"/>
              </a:ext>
            </a:extLst>
          </p:cNvPr>
          <p:cNvSpPr/>
          <p:nvPr/>
        </p:nvSpPr>
        <p:spPr>
          <a:xfrm>
            <a:off x="1757157" y="2084937"/>
            <a:ext cx="646176"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defTabSz="609585">
              <a:defRPr/>
            </a:pPr>
            <a:endParaRPr lang="it-IT" sz="2133" b="1" dirty="0">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6" name="Mostrina 6">
            <a:extLst>
              <a:ext uri="{FF2B5EF4-FFF2-40B4-BE49-F238E27FC236}">
                <a16:creationId xmlns:a16="http://schemas.microsoft.com/office/drawing/2014/main" id="{9C5D84DA-08B9-5F3E-35DF-982E3F8C86A5}"/>
              </a:ext>
            </a:extLst>
          </p:cNvPr>
          <p:cNvSpPr/>
          <p:nvPr/>
        </p:nvSpPr>
        <p:spPr>
          <a:xfrm>
            <a:off x="2234448" y="2084937"/>
            <a:ext cx="8744877"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defTabSz="609585">
              <a:defRPr/>
            </a:pPr>
            <a:r>
              <a:rPr lang="it-IT" sz="1867" dirty="0">
                <a:solidFill>
                  <a:prstClr val="black"/>
                </a:solidFill>
                <a:latin typeface="Roboto" panose="02000000000000000000" pitchFamily="2" charset="0"/>
                <a:ea typeface="Roboto" panose="02000000000000000000" pitchFamily="2" charset="0"/>
                <a:cs typeface="Roboto" panose="02000000000000000000" pitchFamily="2" charset="0"/>
              </a:rPr>
              <a:t>VIOLAZIONI CONSTATATE CHE INTEGRANO LE FATTISPECIE DI CUI AL DLGS 74/2000 </a:t>
            </a:r>
            <a:r>
              <a:rPr lang="it-IT" sz="1867" b="1" dirty="0">
                <a:solidFill>
                  <a:prstClr val="black"/>
                </a:solidFill>
                <a:latin typeface="Roboto" panose="02000000000000000000" pitchFamily="2" charset="0"/>
                <a:ea typeface="Roboto" panose="02000000000000000000" pitchFamily="2" charset="0"/>
                <a:cs typeface="Roboto" panose="02000000000000000000" pitchFamily="2" charset="0"/>
              </a:rPr>
              <a:t>(RAVVEDIBILE, MA…)</a:t>
            </a:r>
          </a:p>
        </p:txBody>
      </p:sp>
      <p:sp>
        <p:nvSpPr>
          <p:cNvPr id="7" name="Pentagono 7">
            <a:extLst>
              <a:ext uri="{FF2B5EF4-FFF2-40B4-BE49-F238E27FC236}">
                <a16:creationId xmlns:a16="http://schemas.microsoft.com/office/drawing/2014/main" id="{5A5EA3CF-7096-B400-4145-C9BA78649C02}"/>
              </a:ext>
            </a:extLst>
          </p:cNvPr>
          <p:cNvSpPr/>
          <p:nvPr/>
        </p:nvSpPr>
        <p:spPr>
          <a:xfrm>
            <a:off x="1368487" y="2880252"/>
            <a:ext cx="535259" cy="587433"/>
          </a:xfrm>
          <a:prstGeom prst="homePlate">
            <a:avLst/>
          </a:prstGeom>
          <a:solidFill>
            <a:srgbClr val="65CCFF"/>
          </a:solidFill>
          <a:ln w="19050">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defTabSz="609585">
              <a:defRPr/>
            </a:pPr>
            <a:r>
              <a:rPr lang="it-IT" sz="2133" b="1" dirty="0">
                <a:solidFill>
                  <a:prstClr val="black"/>
                </a:solidFill>
                <a:latin typeface="Roboto" panose="02000000000000000000" pitchFamily="2" charset="0"/>
                <a:ea typeface="Roboto" panose="02000000000000000000" pitchFamily="2" charset="0"/>
                <a:cs typeface="Roboto" panose="02000000000000000000" pitchFamily="2" charset="0"/>
              </a:rPr>
              <a:t>2</a:t>
            </a:r>
          </a:p>
        </p:txBody>
      </p:sp>
      <p:sp>
        <p:nvSpPr>
          <p:cNvPr id="8" name="Mostrina 8">
            <a:extLst>
              <a:ext uri="{FF2B5EF4-FFF2-40B4-BE49-F238E27FC236}">
                <a16:creationId xmlns:a16="http://schemas.microsoft.com/office/drawing/2014/main" id="{F1FCBCA0-9B21-90A2-1178-F88F3F8602AC}"/>
              </a:ext>
            </a:extLst>
          </p:cNvPr>
          <p:cNvSpPr/>
          <p:nvPr/>
        </p:nvSpPr>
        <p:spPr>
          <a:xfrm>
            <a:off x="1757157" y="2880252"/>
            <a:ext cx="646176"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defTabSz="609585">
              <a:defRPr/>
            </a:pPr>
            <a:endParaRPr lang="it-IT" sz="2133" b="1" dirty="0">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9" name="Mostrina 10">
            <a:extLst>
              <a:ext uri="{FF2B5EF4-FFF2-40B4-BE49-F238E27FC236}">
                <a16:creationId xmlns:a16="http://schemas.microsoft.com/office/drawing/2014/main" id="{E4413DBF-292B-BD4A-98C5-A55D9DB51853}"/>
              </a:ext>
            </a:extLst>
          </p:cNvPr>
          <p:cNvSpPr/>
          <p:nvPr/>
        </p:nvSpPr>
        <p:spPr>
          <a:xfrm>
            <a:off x="2234448" y="2880252"/>
            <a:ext cx="8744877"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defTabSz="609585">
              <a:defRPr/>
            </a:pPr>
            <a:r>
              <a:rPr lang="it-IT" sz="1867" dirty="0">
                <a:solidFill>
                  <a:prstClr val="black"/>
                </a:solidFill>
                <a:latin typeface="Roboto" panose="02000000000000000000" pitchFamily="2" charset="0"/>
                <a:ea typeface="Roboto" panose="02000000000000000000" pitchFamily="2" charset="0"/>
                <a:cs typeface="Roboto" panose="02000000000000000000" pitchFamily="2" charset="0"/>
              </a:rPr>
              <a:t>OMESSA DICHIARAZIONE REDDITI, IVA E 770</a:t>
            </a:r>
          </a:p>
        </p:txBody>
      </p:sp>
      <p:sp>
        <p:nvSpPr>
          <p:cNvPr id="10" name="Pentagono 11">
            <a:extLst>
              <a:ext uri="{FF2B5EF4-FFF2-40B4-BE49-F238E27FC236}">
                <a16:creationId xmlns:a16="http://schemas.microsoft.com/office/drawing/2014/main" id="{A885EC53-0BAF-6120-1889-BC922AB62901}"/>
              </a:ext>
            </a:extLst>
          </p:cNvPr>
          <p:cNvSpPr/>
          <p:nvPr/>
        </p:nvSpPr>
        <p:spPr>
          <a:xfrm>
            <a:off x="1348176" y="3669134"/>
            <a:ext cx="535259" cy="587433"/>
          </a:xfrm>
          <a:prstGeom prst="homePlate">
            <a:avLst/>
          </a:prstGeom>
          <a:solidFill>
            <a:srgbClr val="65CCFF"/>
          </a:solidFill>
          <a:ln w="19050">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defTabSz="609585">
              <a:defRPr/>
            </a:pPr>
            <a:r>
              <a:rPr lang="it-IT" sz="2133" b="1" dirty="0">
                <a:solidFill>
                  <a:prstClr val="black"/>
                </a:solidFill>
                <a:latin typeface="Roboto" panose="02000000000000000000" pitchFamily="2" charset="0"/>
                <a:ea typeface="Roboto" panose="02000000000000000000" pitchFamily="2" charset="0"/>
                <a:cs typeface="Roboto" panose="02000000000000000000" pitchFamily="2" charset="0"/>
              </a:rPr>
              <a:t>3</a:t>
            </a:r>
          </a:p>
        </p:txBody>
      </p:sp>
      <p:sp>
        <p:nvSpPr>
          <p:cNvPr id="11" name="Mostrina 12">
            <a:extLst>
              <a:ext uri="{FF2B5EF4-FFF2-40B4-BE49-F238E27FC236}">
                <a16:creationId xmlns:a16="http://schemas.microsoft.com/office/drawing/2014/main" id="{9D243985-7F57-4860-434F-BBE83F892CF6}"/>
              </a:ext>
            </a:extLst>
          </p:cNvPr>
          <p:cNvSpPr/>
          <p:nvPr/>
        </p:nvSpPr>
        <p:spPr>
          <a:xfrm>
            <a:off x="1736847" y="3669134"/>
            <a:ext cx="646176"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defTabSz="609585">
              <a:defRPr/>
            </a:pPr>
            <a:endParaRPr lang="it-IT" sz="2133" b="1" dirty="0">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12" name="Mostrina 13">
            <a:extLst>
              <a:ext uri="{FF2B5EF4-FFF2-40B4-BE49-F238E27FC236}">
                <a16:creationId xmlns:a16="http://schemas.microsoft.com/office/drawing/2014/main" id="{3FF411CE-A49D-1275-2A20-D46A5280BC13}"/>
              </a:ext>
            </a:extLst>
          </p:cNvPr>
          <p:cNvSpPr/>
          <p:nvPr/>
        </p:nvSpPr>
        <p:spPr>
          <a:xfrm>
            <a:off x="2214138" y="3669134"/>
            <a:ext cx="8744877"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defTabSz="609585">
              <a:defRPr/>
            </a:pPr>
            <a:r>
              <a:rPr lang="it-IT" sz="1867" dirty="0">
                <a:solidFill>
                  <a:prstClr val="black"/>
                </a:solidFill>
                <a:latin typeface="Roboto" panose="02000000000000000000" pitchFamily="2" charset="0"/>
                <a:ea typeface="Roboto" panose="02000000000000000000" pitchFamily="2" charset="0"/>
                <a:cs typeface="Roboto" panose="02000000000000000000" pitchFamily="2" charset="0"/>
              </a:rPr>
              <a:t>CONTESTAZIONE MANCATA EMISSIONE ALMENO 3 CERTIFICAZIONI FISCALI IN GIORNI DIVERSI </a:t>
            </a:r>
          </a:p>
        </p:txBody>
      </p:sp>
      <p:sp>
        <p:nvSpPr>
          <p:cNvPr id="13" name="Pentagono 14">
            <a:extLst>
              <a:ext uri="{FF2B5EF4-FFF2-40B4-BE49-F238E27FC236}">
                <a16:creationId xmlns:a16="http://schemas.microsoft.com/office/drawing/2014/main" id="{01A0ADA2-8C92-8060-8CA5-8911669C6E36}"/>
              </a:ext>
            </a:extLst>
          </p:cNvPr>
          <p:cNvSpPr/>
          <p:nvPr/>
        </p:nvSpPr>
        <p:spPr>
          <a:xfrm>
            <a:off x="1348176" y="4443842"/>
            <a:ext cx="535259" cy="587433"/>
          </a:xfrm>
          <a:prstGeom prst="homePlate">
            <a:avLst/>
          </a:prstGeom>
          <a:solidFill>
            <a:srgbClr val="65CCFF"/>
          </a:solidFill>
          <a:ln w="19050">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defTabSz="609585">
              <a:defRPr/>
            </a:pPr>
            <a:r>
              <a:rPr lang="it-IT" sz="2133" b="1" dirty="0">
                <a:solidFill>
                  <a:prstClr val="black"/>
                </a:solidFill>
                <a:latin typeface="Roboto" panose="02000000000000000000" pitchFamily="2" charset="0"/>
                <a:ea typeface="Roboto" panose="02000000000000000000" pitchFamily="2" charset="0"/>
                <a:cs typeface="Roboto" panose="02000000000000000000" pitchFamily="2" charset="0"/>
              </a:rPr>
              <a:t>4</a:t>
            </a:r>
          </a:p>
        </p:txBody>
      </p:sp>
      <p:sp>
        <p:nvSpPr>
          <p:cNvPr id="14" name="Mostrina 15">
            <a:extLst>
              <a:ext uri="{FF2B5EF4-FFF2-40B4-BE49-F238E27FC236}">
                <a16:creationId xmlns:a16="http://schemas.microsoft.com/office/drawing/2014/main" id="{12201A4D-C9DA-B18D-A094-D5B4F65D8F43}"/>
              </a:ext>
            </a:extLst>
          </p:cNvPr>
          <p:cNvSpPr/>
          <p:nvPr/>
        </p:nvSpPr>
        <p:spPr>
          <a:xfrm>
            <a:off x="1736847" y="4443842"/>
            <a:ext cx="646176"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defTabSz="609585">
              <a:defRPr/>
            </a:pPr>
            <a:endParaRPr lang="it-IT" sz="2133" b="1" dirty="0">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15" name="Mostrina 16">
            <a:extLst>
              <a:ext uri="{FF2B5EF4-FFF2-40B4-BE49-F238E27FC236}">
                <a16:creationId xmlns:a16="http://schemas.microsoft.com/office/drawing/2014/main" id="{122CE587-4A7D-DB85-5BEC-8232CD0A10A2}"/>
              </a:ext>
            </a:extLst>
          </p:cNvPr>
          <p:cNvSpPr/>
          <p:nvPr/>
        </p:nvSpPr>
        <p:spPr>
          <a:xfrm>
            <a:off x="2214138" y="4443842"/>
            <a:ext cx="8744877"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defTabSz="609585">
              <a:defRPr/>
            </a:pPr>
            <a:r>
              <a:rPr lang="it-IT" sz="1867" dirty="0">
                <a:solidFill>
                  <a:prstClr val="black"/>
                </a:solidFill>
                <a:latin typeface="Roboto" panose="02000000000000000000" pitchFamily="2" charset="0"/>
                <a:ea typeface="Roboto" panose="02000000000000000000" pitchFamily="2" charset="0"/>
                <a:cs typeface="Roboto" panose="02000000000000000000" pitchFamily="2" charset="0"/>
              </a:rPr>
              <a:t>RIFIUTO ESIBIZIONE LIBRI E REGISTRI ALTRI DOCUMENTI OBBLIGATORI</a:t>
            </a:r>
          </a:p>
        </p:txBody>
      </p:sp>
      <p:sp>
        <p:nvSpPr>
          <p:cNvPr id="16" name="Pentagono 17">
            <a:extLst>
              <a:ext uri="{FF2B5EF4-FFF2-40B4-BE49-F238E27FC236}">
                <a16:creationId xmlns:a16="http://schemas.microsoft.com/office/drawing/2014/main" id="{277283E2-9238-93A9-90F1-2204423CF9FD}"/>
              </a:ext>
            </a:extLst>
          </p:cNvPr>
          <p:cNvSpPr/>
          <p:nvPr/>
        </p:nvSpPr>
        <p:spPr>
          <a:xfrm>
            <a:off x="1348176" y="5216429"/>
            <a:ext cx="535259" cy="587433"/>
          </a:xfrm>
          <a:prstGeom prst="homePlate">
            <a:avLst/>
          </a:prstGeom>
          <a:solidFill>
            <a:srgbClr val="65CCFF"/>
          </a:solidFill>
          <a:ln w="19050">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defTabSz="609585">
              <a:defRPr/>
            </a:pPr>
            <a:r>
              <a:rPr lang="it-IT" sz="2133" b="1" dirty="0">
                <a:solidFill>
                  <a:prstClr val="black"/>
                </a:solidFill>
                <a:latin typeface="Roboto" panose="02000000000000000000" pitchFamily="2" charset="0"/>
                <a:ea typeface="Roboto" panose="02000000000000000000" pitchFamily="2" charset="0"/>
                <a:cs typeface="Roboto" panose="02000000000000000000" pitchFamily="2" charset="0"/>
              </a:rPr>
              <a:t>5</a:t>
            </a:r>
          </a:p>
        </p:txBody>
      </p:sp>
      <p:sp>
        <p:nvSpPr>
          <p:cNvPr id="17" name="Mostrina 18">
            <a:extLst>
              <a:ext uri="{FF2B5EF4-FFF2-40B4-BE49-F238E27FC236}">
                <a16:creationId xmlns:a16="http://schemas.microsoft.com/office/drawing/2014/main" id="{C35BA462-629A-252A-FF22-FC634485BA81}"/>
              </a:ext>
            </a:extLst>
          </p:cNvPr>
          <p:cNvSpPr/>
          <p:nvPr/>
        </p:nvSpPr>
        <p:spPr>
          <a:xfrm>
            <a:off x="1736847" y="5216429"/>
            <a:ext cx="646176"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defTabSz="609585">
              <a:defRPr/>
            </a:pPr>
            <a:endParaRPr lang="it-IT" sz="2133" b="1" dirty="0">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18" name="Mostrina 19">
            <a:extLst>
              <a:ext uri="{FF2B5EF4-FFF2-40B4-BE49-F238E27FC236}">
                <a16:creationId xmlns:a16="http://schemas.microsoft.com/office/drawing/2014/main" id="{6F0F1C96-DC6E-3460-2211-E636DB733490}"/>
              </a:ext>
            </a:extLst>
          </p:cNvPr>
          <p:cNvSpPr/>
          <p:nvPr/>
        </p:nvSpPr>
        <p:spPr>
          <a:xfrm>
            <a:off x="2214138" y="5216429"/>
            <a:ext cx="8744877" cy="587433"/>
          </a:xfrm>
          <a:prstGeom prst="chevron">
            <a:avLst/>
          </a:prstGeom>
          <a:solidFill>
            <a:schemeClr val="bg1"/>
          </a:solidFill>
          <a:ln w="19050">
            <a:solidFill>
              <a:schemeClr val="accent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defTabSz="609585">
              <a:defRPr/>
            </a:pPr>
            <a:r>
              <a:rPr lang="it-IT" sz="1867" dirty="0">
                <a:solidFill>
                  <a:prstClr val="black"/>
                </a:solidFill>
                <a:latin typeface="Roboto" panose="02000000000000000000" pitchFamily="2" charset="0"/>
                <a:ea typeface="Roboto" panose="02000000000000000000" pitchFamily="2" charset="0"/>
                <a:cs typeface="Roboto" panose="02000000000000000000" pitchFamily="2" charset="0"/>
              </a:rPr>
              <a:t>OMESSA INSTALLAZIONE MISURATORE FISCALE</a:t>
            </a:r>
          </a:p>
        </p:txBody>
      </p:sp>
      <p:sp>
        <p:nvSpPr>
          <p:cNvPr id="19" name="Callout con freccia in giù 8">
            <a:extLst>
              <a:ext uri="{FF2B5EF4-FFF2-40B4-BE49-F238E27FC236}">
                <a16:creationId xmlns:a16="http://schemas.microsoft.com/office/drawing/2014/main" id="{AF99D3BC-B2A7-05C4-94DD-FB2EAFFFC3E0}"/>
              </a:ext>
            </a:extLst>
          </p:cNvPr>
          <p:cNvSpPr/>
          <p:nvPr/>
        </p:nvSpPr>
        <p:spPr>
          <a:xfrm>
            <a:off x="1016437" y="623618"/>
            <a:ext cx="10159125" cy="924033"/>
          </a:xfrm>
          <a:prstGeom prst="downArrowCallout">
            <a:avLst/>
          </a:prstGeom>
          <a:solidFill>
            <a:srgbClr val="0082C6"/>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VIOLAZIONI DI NON LIEVE ENTITA’</a:t>
            </a:r>
          </a:p>
        </p:txBody>
      </p:sp>
    </p:spTree>
    <p:extLst>
      <p:ext uri="{BB962C8B-B14F-4D97-AF65-F5344CB8AC3E}">
        <p14:creationId xmlns:p14="http://schemas.microsoft.com/office/powerpoint/2010/main" val="400916352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C9FC1C96-8A20-71E5-C987-4CCD4D0B0CBA}"/>
              </a:ext>
            </a:extLst>
          </p:cNvPr>
          <p:cNvSpPr txBox="1">
            <a:spLocks/>
          </p:cNvSpPr>
          <p:nvPr/>
        </p:nvSpPr>
        <p:spPr>
          <a:xfrm>
            <a:off x="963743" y="1762444"/>
            <a:ext cx="4929324" cy="823912"/>
          </a:xfrm>
          <a:prstGeom prst="rect">
            <a:avLst/>
          </a:prstGeom>
          <a:solidFill>
            <a:schemeClr val="bg1"/>
          </a:solidFill>
          <a:ln w="12700">
            <a:solidFill>
              <a:srgbClr val="0082C6"/>
            </a:solidFill>
          </a:ln>
        </p:spPr>
        <p:txBody>
          <a:bodyPr vert="horz" lIns="121920" tIns="60960" rIns="121920" bIns="60960" rtlCol="0" anchor="ctr">
            <a:normAutofit/>
          </a:bodyPr>
          <a:lstStyle>
            <a:lvl1pPr marL="0" indent="0" algn="l" defTabSz="685800" rtl="0" eaLnBrk="1" latinLnBrk="0" hangingPunct="1">
              <a:lnSpc>
                <a:spcPct val="100000"/>
              </a:lnSpc>
              <a:spcBef>
                <a:spcPts val="0"/>
              </a:spcBef>
              <a:buFont typeface="Arial" panose="020B0604020202020204" pitchFamily="34" charset="0"/>
              <a:buNone/>
              <a:defRPr sz="1800" b="1" kern="1200" cap="all" baseline="0">
                <a:solidFill>
                  <a:schemeClr val="tx1"/>
                </a:solidFill>
                <a:latin typeface="+mn-lt"/>
                <a:ea typeface="+mn-ea"/>
                <a:cs typeface="+mn-cs"/>
              </a:defRPr>
            </a:lvl1pPr>
            <a:lvl2pPr marL="342900" indent="0" algn="l" defTabSz="685800" rtl="0" eaLnBrk="1" latinLnBrk="0" hangingPunct="1">
              <a:lnSpc>
                <a:spcPct val="100000"/>
              </a:lnSpc>
              <a:spcBef>
                <a:spcPts val="0"/>
              </a:spcBef>
              <a:buFont typeface="Arial" panose="020B0604020202020204" pitchFamily="34" charset="0"/>
              <a:buNone/>
              <a:defRPr sz="1500" b="1" kern="1200">
                <a:solidFill>
                  <a:schemeClr val="tx1"/>
                </a:solidFill>
                <a:latin typeface="+mn-lt"/>
                <a:ea typeface="+mn-ea"/>
                <a:cs typeface="+mn-cs"/>
              </a:defRPr>
            </a:lvl2pPr>
            <a:lvl3pPr marL="685800" indent="0" algn="l" defTabSz="685800" rtl="0" eaLnBrk="1" latinLnBrk="0" hangingPunct="1">
              <a:lnSpc>
                <a:spcPct val="100000"/>
              </a:lnSpc>
              <a:spcBef>
                <a:spcPts val="0"/>
              </a:spcBef>
              <a:buFont typeface="Roboto" panose="02000000000000000000" pitchFamily="2" charset="0"/>
              <a:buNone/>
              <a:defRPr sz="1350" b="1" kern="1200">
                <a:solidFill>
                  <a:schemeClr val="tx1"/>
                </a:solidFill>
                <a:latin typeface="+mn-lt"/>
                <a:ea typeface="+mn-ea"/>
                <a:cs typeface="+mn-cs"/>
              </a:defRPr>
            </a:lvl3pPr>
            <a:lvl4pPr marL="1028700" indent="0" algn="l" defTabSz="685800" rtl="0" eaLnBrk="1" latinLnBrk="0" hangingPunct="1">
              <a:lnSpc>
                <a:spcPct val="100000"/>
              </a:lnSpc>
              <a:spcBef>
                <a:spcPts val="0"/>
              </a:spcBef>
              <a:buFont typeface="Calibri" panose="020F0502020204030204" pitchFamily="34" charset="0"/>
              <a:buNone/>
              <a:defRPr sz="1200" b="1" kern="1200">
                <a:solidFill>
                  <a:schemeClr val="tx1"/>
                </a:solidFill>
                <a:latin typeface="+mn-lt"/>
                <a:ea typeface="+mn-ea"/>
                <a:cs typeface="+mn-cs"/>
              </a:defRPr>
            </a:lvl4pPr>
            <a:lvl5pPr marL="1371600" indent="0" algn="l" defTabSz="685800" rtl="0" eaLnBrk="1" latinLnBrk="0" hangingPunct="1">
              <a:lnSpc>
                <a:spcPct val="100000"/>
              </a:lnSpc>
              <a:spcBef>
                <a:spcPts val="0"/>
              </a:spcBef>
              <a:buFont typeface="Arial" panose="020B0604020202020204" pitchFamily="34" charset="0"/>
              <a:buNone/>
              <a:defRPr sz="1200" b="1"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9pPr>
          </a:lstStyle>
          <a:p>
            <a:pPr algn="ctr" defTabSz="914377">
              <a:defRPr/>
            </a:pPr>
            <a:r>
              <a:rPr lang="it-IT" sz="2133" dirty="0">
                <a:solidFill>
                  <a:prstClr val="black"/>
                </a:solidFill>
                <a:latin typeface="Roboto"/>
              </a:rPr>
              <a:t>SITUAZIONI RAVVEDIBILI</a:t>
            </a:r>
          </a:p>
        </p:txBody>
      </p:sp>
      <p:sp>
        <p:nvSpPr>
          <p:cNvPr id="5" name="Content Placeholder 3">
            <a:extLst>
              <a:ext uri="{FF2B5EF4-FFF2-40B4-BE49-F238E27FC236}">
                <a16:creationId xmlns:a16="http://schemas.microsoft.com/office/drawing/2014/main" id="{BBCF2AA5-F15B-D7A5-4A97-9B5D839EC96B}"/>
              </a:ext>
            </a:extLst>
          </p:cNvPr>
          <p:cNvSpPr txBox="1">
            <a:spLocks/>
          </p:cNvSpPr>
          <p:nvPr/>
        </p:nvSpPr>
        <p:spPr>
          <a:xfrm>
            <a:off x="963743" y="2725831"/>
            <a:ext cx="4929324" cy="3300640"/>
          </a:xfrm>
          <a:prstGeom prst="rect">
            <a:avLst/>
          </a:prstGeom>
          <a:ln w="12700">
            <a:solidFill>
              <a:srgbClr val="0082C6"/>
            </a:solidFill>
          </a:ln>
        </p:spPr>
        <p:txBody>
          <a:bodyPr anchor="ctr"/>
          <a:lstStyle>
            <a:lvl1pPr marL="0" indent="0" algn="l" defTabSz="685800" rtl="0" eaLnBrk="1" latinLnBrk="0" hangingPunct="1">
              <a:lnSpc>
                <a:spcPct val="100000"/>
              </a:lnSpc>
              <a:spcBef>
                <a:spcPts val="0"/>
              </a:spcBef>
              <a:buFont typeface="Arial" panose="020B0604020202020204" pitchFamily="34" charset="0"/>
              <a:buNone/>
              <a:defRPr sz="1600" kern="1200">
                <a:solidFill>
                  <a:schemeClr val="tx1"/>
                </a:solidFill>
                <a:latin typeface="+mn-lt"/>
                <a:ea typeface="+mn-ea"/>
                <a:cs typeface="+mn-cs"/>
              </a:defRPr>
            </a:lvl1pPr>
            <a:lvl2pPr marL="514350" indent="-171450" algn="l" defTabSz="6858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2pPr>
            <a:lvl3pPr marL="857250" indent="-171450" algn="l" defTabSz="685800" rtl="0" eaLnBrk="1" latinLnBrk="0" hangingPunct="1">
              <a:lnSpc>
                <a:spcPct val="100000"/>
              </a:lnSpc>
              <a:spcBef>
                <a:spcPts val="0"/>
              </a:spcBef>
              <a:buFont typeface="Roboto" panose="02000000000000000000" pitchFamily="2" charset="0"/>
              <a:buChar char="−"/>
              <a:defRPr sz="1400" kern="1200">
                <a:solidFill>
                  <a:schemeClr val="tx1"/>
                </a:solidFill>
                <a:latin typeface="+mn-lt"/>
                <a:ea typeface="+mn-ea"/>
                <a:cs typeface="+mn-cs"/>
              </a:defRPr>
            </a:lvl3pPr>
            <a:lvl4pPr marL="1200150" indent="-171450" algn="l" defTabSz="685800" rtl="0" eaLnBrk="1" latinLnBrk="0" hangingPunct="1">
              <a:lnSpc>
                <a:spcPct val="100000"/>
              </a:lnSpc>
              <a:spcBef>
                <a:spcPts val="0"/>
              </a:spcBef>
              <a:buFont typeface="Calibri" panose="020F050202020403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00000"/>
              </a:lnSpc>
              <a:spcBef>
                <a:spcPts val="0"/>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defTabSz="914377">
              <a:defRPr/>
            </a:pPr>
            <a:r>
              <a:rPr lang="it-IT" sz="2133" dirty="0">
                <a:solidFill>
                  <a:prstClr val="black"/>
                </a:solidFill>
                <a:latin typeface="Roboto"/>
              </a:rPr>
              <a:t>Evitano la decadenza solo se la violazione non sia stata già constatata e comunque non siano iniziati accessi, ispezioni, verifiche o altre attività amministrative di  accertamento delle quali l'autore o i soggetti solidalmente obbligati abbiano avuto formale conoscenza</a:t>
            </a:r>
          </a:p>
        </p:txBody>
      </p:sp>
      <p:sp>
        <p:nvSpPr>
          <p:cNvPr id="6" name="Text Placeholder 4">
            <a:extLst>
              <a:ext uri="{FF2B5EF4-FFF2-40B4-BE49-F238E27FC236}">
                <a16:creationId xmlns:a16="http://schemas.microsoft.com/office/drawing/2014/main" id="{B223B9EF-E524-7F1D-8B75-7820B7D41B87}"/>
              </a:ext>
            </a:extLst>
          </p:cNvPr>
          <p:cNvSpPr txBox="1">
            <a:spLocks/>
          </p:cNvSpPr>
          <p:nvPr/>
        </p:nvSpPr>
        <p:spPr>
          <a:xfrm>
            <a:off x="6297280" y="1762444"/>
            <a:ext cx="4953600" cy="823912"/>
          </a:xfrm>
          <a:prstGeom prst="rect">
            <a:avLst/>
          </a:prstGeom>
          <a:solidFill>
            <a:schemeClr val="bg1"/>
          </a:solidFill>
          <a:ln w="12700">
            <a:solidFill>
              <a:srgbClr val="0082C6"/>
            </a:solidFill>
          </a:ln>
        </p:spPr>
        <p:txBody>
          <a:bodyPr anchor="ctr"/>
          <a:lstStyle>
            <a:lvl1pPr marL="0" indent="0" algn="l" defTabSz="685800" rtl="0" eaLnBrk="1" latinLnBrk="0" hangingPunct="1">
              <a:lnSpc>
                <a:spcPct val="100000"/>
              </a:lnSpc>
              <a:spcBef>
                <a:spcPts val="0"/>
              </a:spcBef>
              <a:buFont typeface="Arial" panose="020B0604020202020204" pitchFamily="34" charset="0"/>
              <a:buNone/>
              <a:defRPr sz="1800" b="1" kern="1200">
                <a:solidFill>
                  <a:schemeClr val="tx1"/>
                </a:solidFill>
                <a:latin typeface="+mn-lt"/>
                <a:ea typeface="+mn-ea"/>
                <a:cs typeface="+mn-cs"/>
              </a:defRPr>
            </a:lvl1pPr>
            <a:lvl2pPr marL="342900" indent="0" algn="l" defTabSz="685800" rtl="0" eaLnBrk="1" latinLnBrk="0" hangingPunct="1">
              <a:lnSpc>
                <a:spcPct val="100000"/>
              </a:lnSpc>
              <a:spcBef>
                <a:spcPts val="0"/>
              </a:spcBef>
              <a:buFont typeface="Arial" panose="020B0604020202020204" pitchFamily="34" charset="0"/>
              <a:buNone/>
              <a:defRPr sz="1500" b="1" kern="1200">
                <a:solidFill>
                  <a:schemeClr val="tx1"/>
                </a:solidFill>
                <a:latin typeface="+mn-lt"/>
                <a:ea typeface="+mn-ea"/>
                <a:cs typeface="+mn-cs"/>
              </a:defRPr>
            </a:lvl2pPr>
            <a:lvl3pPr marL="685800" indent="0" algn="l" defTabSz="685800" rtl="0" eaLnBrk="1" latinLnBrk="0" hangingPunct="1">
              <a:lnSpc>
                <a:spcPct val="100000"/>
              </a:lnSpc>
              <a:spcBef>
                <a:spcPts val="0"/>
              </a:spcBef>
              <a:buFont typeface="Roboto" panose="02000000000000000000" pitchFamily="2" charset="0"/>
              <a:buNone/>
              <a:defRPr sz="1350" b="1" kern="1200">
                <a:solidFill>
                  <a:schemeClr val="tx1"/>
                </a:solidFill>
                <a:latin typeface="+mn-lt"/>
                <a:ea typeface="+mn-ea"/>
                <a:cs typeface="+mn-cs"/>
              </a:defRPr>
            </a:lvl3pPr>
            <a:lvl4pPr marL="1028700" indent="0" algn="l" defTabSz="685800" rtl="0" eaLnBrk="1" latinLnBrk="0" hangingPunct="1">
              <a:lnSpc>
                <a:spcPct val="100000"/>
              </a:lnSpc>
              <a:spcBef>
                <a:spcPts val="0"/>
              </a:spcBef>
              <a:buFont typeface="Calibri" panose="020F0502020204030204" pitchFamily="34" charset="0"/>
              <a:buNone/>
              <a:defRPr sz="1200" b="1" kern="1200">
                <a:solidFill>
                  <a:schemeClr val="tx1"/>
                </a:solidFill>
                <a:latin typeface="+mn-lt"/>
                <a:ea typeface="+mn-ea"/>
                <a:cs typeface="+mn-cs"/>
              </a:defRPr>
            </a:lvl4pPr>
            <a:lvl5pPr marL="1371600" indent="0" algn="l" defTabSz="685800" rtl="0" eaLnBrk="1" latinLnBrk="0" hangingPunct="1">
              <a:lnSpc>
                <a:spcPct val="100000"/>
              </a:lnSpc>
              <a:spcBef>
                <a:spcPts val="0"/>
              </a:spcBef>
              <a:buFont typeface="Arial" panose="020B0604020202020204" pitchFamily="34" charset="0"/>
              <a:buNone/>
              <a:defRPr sz="1200" b="1"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1200" b="1" kern="1200">
                <a:solidFill>
                  <a:schemeClr val="tx1"/>
                </a:solidFill>
                <a:latin typeface="+mn-lt"/>
                <a:ea typeface="+mn-ea"/>
                <a:cs typeface="+mn-cs"/>
              </a:defRPr>
            </a:lvl9pPr>
          </a:lstStyle>
          <a:p>
            <a:pPr algn="ctr" defTabSz="914377">
              <a:defRPr/>
            </a:pPr>
            <a:r>
              <a:rPr lang="it-IT" sz="2133" dirty="0">
                <a:solidFill>
                  <a:prstClr val="black"/>
                </a:solidFill>
                <a:latin typeface="Roboto"/>
              </a:rPr>
              <a:t>IMPOSTE DOVUTE</a:t>
            </a:r>
          </a:p>
        </p:txBody>
      </p:sp>
      <p:sp>
        <p:nvSpPr>
          <p:cNvPr id="7" name="Content Placeholder 3">
            <a:extLst>
              <a:ext uri="{FF2B5EF4-FFF2-40B4-BE49-F238E27FC236}">
                <a16:creationId xmlns:a16="http://schemas.microsoft.com/office/drawing/2014/main" id="{78A3539C-19F9-505C-3817-D13D1F3A8AD7}"/>
              </a:ext>
            </a:extLst>
          </p:cNvPr>
          <p:cNvSpPr txBox="1">
            <a:spLocks/>
          </p:cNvSpPr>
          <p:nvPr/>
        </p:nvSpPr>
        <p:spPr>
          <a:xfrm>
            <a:off x="6321557" y="2725831"/>
            <a:ext cx="4929324" cy="3300640"/>
          </a:xfrm>
          <a:prstGeom prst="rect">
            <a:avLst/>
          </a:prstGeom>
          <a:ln w="12700">
            <a:solidFill>
              <a:srgbClr val="0082C6"/>
            </a:solidFill>
          </a:ln>
        </p:spPr>
        <p:txBody>
          <a:bodyPr anchor="ctr"/>
          <a:lstStyle>
            <a:lvl1pPr marL="0" indent="0" algn="l" defTabSz="685800" rtl="0" eaLnBrk="1" latinLnBrk="0" hangingPunct="1">
              <a:lnSpc>
                <a:spcPct val="100000"/>
              </a:lnSpc>
              <a:spcBef>
                <a:spcPts val="0"/>
              </a:spcBef>
              <a:buFont typeface="Arial" panose="020B0604020202020204" pitchFamily="34" charset="0"/>
              <a:buNone/>
              <a:defRPr sz="1600" kern="1200">
                <a:solidFill>
                  <a:schemeClr val="tx1"/>
                </a:solidFill>
                <a:latin typeface="+mn-lt"/>
                <a:ea typeface="+mn-ea"/>
                <a:cs typeface="+mn-cs"/>
              </a:defRPr>
            </a:lvl1pPr>
            <a:lvl2pPr marL="514350" indent="-171450" algn="l" defTabSz="6858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2pPr>
            <a:lvl3pPr marL="857250" indent="-171450" algn="l" defTabSz="685800" rtl="0" eaLnBrk="1" latinLnBrk="0" hangingPunct="1">
              <a:lnSpc>
                <a:spcPct val="100000"/>
              </a:lnSpc>
              <a:spcBef>
                <a:spcPts val="0"/>
              </a:spcBef>
              <a:buFont typeface="Roboto" panose="02000000000000000000" pitchFamily="2" charset="0"/>
              <a:buChar char="−"/>
              <a:defRPr sz="1400" kern="1200">
                <a:solidFill>
                  <a:schemeClr val="tx1"/>
                </a:solidFill>
                <a:latin typeface="+mn-lt"/>
                <a:ea typeface="+mn-ea"/>
                <a:cs typeface="+mn-cs"/>
              </a:defRPr>
            </a:lvl3pPr>
            <a:lvl4pPr marL="1200150" indent="-171450" algn="l" defTabSz="685800" rtl="0" eaLnBrk="1" latinLnBrk="0" hangingPunct="1">
              <a:lnSpc>
                <a:spcPct val="100000"/>
              </a:lnSpc>
              <a:spcBef>
                <a:spcPts val="0"/>
              </a:spcBef>
              <a:buFont typeface="Calibri" panose="020F050202020403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00000"/>
              </a:lnSpc>
              <a:spcBef>
                <a:spcPts val="0"/>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defTabSz="914377">
              <a:defRPr/>
            </a:pPr>
            <a:r>
              <a:rPr lang="it-IT" sz="2133" dirty="0">
                <a:solidFill>
                  <a:prstClr val="black"/>
                </a:solidFill>
                <a:latin typeface="Roboto"/>
              </a:rPr>
              <a:t>Nel caso di decadenza dal concordato restano dovute le imposte e i contributi determinati tenendo conto del reddito e del valore della produzione netta concordati </a:t>
            </a:r>
            <a:r>
              <a:rPr lang="it-IT" sz="2133" b="1" dirty="0">
                <a:solidFill>
                  <a:prstClr val="black"/>
                </a:solidFill>
                <a:latin typeface="Roboto"/>
              </a:rPr>
              <a:t>se maggiori </a:t>
            </a:r>
            <a:r>
              <a:rPr lang="it-IT" sz="2133" dirty="0">
                <a:solidFill>
                  <a:prstClr val="black"/>
                </a:solidFill>
                <a:latin typeface="Roboto"/>
              </a:rPr>
              <a:t>di quelli effettivamente conseguiti</a:t>
            </a:r>
          </a:p>
          <a:p>
            <a:pPr algn="just" defTabSz="914377">
              <a:defRPr/>
            </a:pPr>
            <a:endParaRPr lang="it-IT" sz="2133" dirty="0">
              <a:solidFill>
                <a:prstClr val="black"/>
              </a:solidFill>
              <a:latin typeface="Roboto"/>
            </a:endParaRPr>
          </a:p>
          <a:p>
            <a:pPr algn="just" defTabSz="914377">
              <a:defRPr/>
            </a:pPr>
            <a:r>
              <a:rPr lang="it-IT" sz="2133" b="1" i="1" dirty="0">
                <a:solidFill>
                  <a:prstClr val="black"/>
                </a:solidFill>
                <a:latin typeface="Roboto"/>
              </a:rPr>
              <a:t>P.S.: </a:t>
            </a:r>
            <a:r>
              <a:rPr lang="it-IT" sz="2133" b="1" i="1" dirty="0">
                <a:solidFill>
                  <a:srgbClr val="FF0000"/>
                </a:solidFill>
                <a:latin typeface="Roboto"/>
              </a:rPr>
              <a:t>non previsto per cessazione</a:t>
            </a:r>
          </a:p>
        </p:txBody>
      </p:sp>
      <p:sp>
        <p:nvSpPr>
          <p:cNvPr id="9" name="Callout con freccia in giù 8">
            <a:extLst>
              <a:ext uri="{FF2B5EF4-FFF2-40B4-BE49-F238E27FC236}">
                <a16:creationId xmlns:a16="http://schemas.microsoft.com/office/drawing/2014/main" id="{0299B74D-00D6-1972-FFD8-B3B297FC6B61}"/>
              </a:ext>
            </a:extLst>
          </p:cNvPr>
          <p:cNvSpPr/>
          <p:nvPr/>
        </p:nvSpPr>
        <p:spPr>
          <a:xfrm>
            <a:off x="1016437" y="623618"/>
            <a:ext cx="10159125" cy="924033"/>
          </a:xfrm>
          <a:prstGeom prst="downArrowCallout">
            <a:avLst/>
          </a:prstGeom>
          <a:solidFill>
            <a:srgbClr val="0082C6"/>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CAUSE DECADENZA</a:t>
            </a:r>
          </a:p>
        </p:txBody>
      </p:sp>
    </p:spTree>
    <p:extLst>
      <p:ext uri="{BB962C8B-B14F-4D97-AF65-F5344CB8AC3E}">
        <p14:creationId xmlns:p14="http://schemas.microsoft.com/office/powerpoint/2010/main" val="347018632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7D47B914-5349-673A-EF6A-C20347781B8E}"/>
              </a:ext>
            </a:extLst>
          </p:cNvPr>
          <p:cNvSpPr>
            <a:spLocks noGrp="1"/>
          </p:cNvSpPr>
          <p:nvPr>
            <p:ph idx="1"/>
          </p:nvPr>
        </p:nvSpPr>
        <p:spPr>
          <a:xfrm>
            <a:off x="952132" y="2336864"/>
            <a:ext cx="10287731" cy="3103709"/>
          </a:xfrm>
          <a:ln w="12700">
            <a:solidFill>
              <a:srgbClr val="0082C6"/>
            </a:solidFill>
          </a:ln>
        </p:spPr>
        <p:txBody>
          <a:bodyPr anchor="ctr">
            <a:normAutofit/>
          </a:bodyPr>
          <a:lstStyle/>
          <a:p>
            <a:pPr algn="just"/>
            <a:r>
              <a:rPr lang="it-IT" sz="2133" dirty="0"/>
              <a:t>Artt. 19 e 30:</a:t>
            </a:r>
          </a:p>
          <a:p>
            <a:pPr algn="just"/>
            <a:endParaRPr lang="it-IT" sz="2133" dirty="0"/>
          </a:p>
          <a:p>
            <a:pPr algn="just"/>
            <a:r>
              <a:rPr lang="it-IT" sz="2133" dirty="0"/>
              <a:t>In presenza di circostanze eccezionali che determinano minori redditi effettivi o minori valori della produzione netta effettivi, </a:t>
            </a:r>
            <a:r>
              <a:rPr lang="it-IT" sz="2133" b="1" dirty="0"/>
              <a:t>eccedenti la misura del 30% </a:t>
            </a:r>
            <a:r>
              <a:rPr lang="it-IT" sz="2133" dirty="0"/>
              <a:t>rispetto a quelli oggetto del concordato, quest’ultimo </a:t>
            </a:r>
            <a:r>
              <a:rPr lang="it-IT" sz="2133" b="1" dirty="0"/>
              <a:t>cessa di produrre effetti a partire dal periodo di imposta in cui tale differenza si realizza</a:t>
            </a:r>
            <a:r>
              <a:rPr lang="it-IT" sz="2133" dirty="0"/>
              <a:t>.</a:t>
            </a:r>
          </a:p>
          <a:p>
            <a:pPr algn="just"/>
            <a:endParaRPr lang="it-IT" sz="2133" dirty="0"/>
          </a:p>
          <a:p>
            <a:pPr algn="just"/>
            <a:r>
              <a:rPr lang="it-IT" sz="2133" i="1" dirty="0"/>
              <a:t>D.M. 14 giugno 2024</a:t>
            </a:r>
          </a:p>
        </p:txBody>
      </p:sp>
      <p:sp>
        <p:nvSpPr>
          <p:cNvPr id="6" name="Callout con freccia in giù 8">
            <a:extLst>
              <a:ext uri="{FF2B5EF4-FFF2-40B4-BE49-F238E27FC236}">
                <a16:creationId xmlns:a16="http://schemas.microsoft.com/office/drawing/2014/main" id="{347F9A01-E3CB-3CB1-8378-5C08C84D0B06}"/>
              </a:ext>
            </a:extLst>
          </p:cNvPr>
          <p:cNvSpPr/>
          <p:nvPr/>
        </p:nvSpPr>
        <p:spPr>
          <a:xfrm>
            <a:off x="1016434" y="955410"/>
            <a:ext cx="10159125" cy="924033"/>
          </a:xfrm>
          <a:prstGeom prst="downArrowCallout">
            <a:avLst/>
          </a:prstGeom>
          <a:solidFill>
            <a:srgbClr val="0082C6"/>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CIRCOSTANZE ECCEZIONALI</a:t>
            </a:r>
          </a:p>
        </p:txBody>
      </p:sp>
    </p:spTree>
    <p:extLst>
      <p:ext uri="{BB962C8B-B14F-4D97-AF65-F5344CB8AC3E}">
        <p14:creationId xmlns:p14="http://schemas.microsoft.com/office/powerpoint/2010/main" val="235397142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a:extLst>
              <a:ext uri="{FF2B5EF4-FFF2-40B4-BE49-F238E27FC236}">
                <a16:creationId xmlns:a16="http://schemas.microsoft.com/office/drawing/2014/main" id="{EC3AF7E5-B322-185F-CF0D-3D78AAFDE7F9}"/>
              </a:ext>
            </a:extLst>
          </p:cNvPr>
          <p:cNvGraphicFramePr>
            <a:graphicFrameLocks noGrp="1"/>
          </p:cNvGraphicFramePr>
          <p:nvPr>
            <p:ph idx="1"/>
            <p:extLst>
              <p:ext uri="{D42A27DB-BD31-4B8C-83A1-F6EECF244321}">
                <p14:modId xmlns:p14="http://schemas.microsoft.com/office/powerpoint/2010/main" val="448935550"/>
              </p:ext>
            </p:extLst>
          </p:nvPr>
        </p:nvGraphicFramePr>
        <p:xfrm>
          <a:off x="952500" y="1847851"/>
          <a:ext cx="10287000" cy="41317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allout con freccia in giù 8">
            <a:extLst>
              <a:ext uri="{FF2B5EF4-FFF2-40B4-BE49-F238E27FC236}">
                <a16:creationId xmlns:a16="http://schemas.microsoft.com/office/drawing/2014/main" id="{2489527D-4BED-17A7-837A-C1EDBE165666}"/>
              </a:ext>
            </a:extLst>
          </p:cNvPr>
          <p:cNvSpPr/>
          <p:nvPr/>
        </p:nvSpPr>
        <p:spPr>
          <a:xfrm>
            <a:off x="1016437" y="623618"/>
            <a:ext cx="10159125" cy="924033"/>
          </a:xfrm>
          <a:prstGeom prst="downArrowCallout">
            <a:avLst/>
          </a:prstGeom>
          <a:solidFill>
            <a:srgbClr val="0082C6"/>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CIRCOSTANZE ECCEZIONALI</a:t>
            </a:r>
          </a:p>
        </p:txBody>
      </p:sp>
    </p:spTree>
    <p:extLst>
      <p:ext uri="{BB962C8B-B14F-4D97-AF65-F5344CB8AC3E}">
        <p14:creationId xmlns:p14="http://schemas.microsoft.com/office/powerpoint/2010/main" val="351836566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9EAEEBA3-D4BD-F77E-A4E5-5099737BDD2F}"/>
              </a:ext>
            </a:extLst>
          </p:cNvPr>
          <p:cNvSpPr>
            <a:spLocks noGrp="1"/>
          </p:cNvSpPr>
          <p:nvPr>
            <p:ph idx="1"/>
          </p:nvPr>
        </p:nvSpPr>
        <p:spPr>
          <a:xfrm>
            <a:off x="940519" y="1648685"/>
            <a:ext cx="10308772" cy="1704115"/>
          </a:xfrm>
          <a:prstGeom prst="rect">
            <a:avLst/>
          </a:prstGeom>
          <a:solidFill>
            <a:schemeClr val="bg1"/>
          </a:solidFill>
          <a:ln w="12700" cap="rnd">
            <a:solidFill>
              <a:srgbClr val="0082C6"/>
            </a:solidFill>
          </a:ln>
        </p:spPr>
        <p:txBody>
          <a:bodyPr vert="horz" lIns="121920" tIns="60960" rIns="121920" bIns="60960" rtlCol="0" anchor="ctr">
            <a:normAutofit/>
          </a:bodyPr>
          <a:lstStyle/>
          <a:p>
            <a:pPr lvl="0" algn="just"/>
            <a:r>
              <a:rPr lang="it-IT" sz="2133" dirty="0">
                <a:latin typeface="+mj-lt"/>
              </a:rPr>
              <a:t>L'Agenzia delle entrate tiene conto di possibili eventi straordinari comunicati dal contribuente per determinare in modo puntuale la proposta di concordato </a:t>
            </a:r>
            <a:r>
              <a:rPr lang="it-IT" sz="2133" b="1" dirty="0">
                <a:latin typeface="+mj-lt"/>
              </a:rPr>
              <a:t>(caselle lm63 e p03)</a:t>
            </a:r>
          </a:p>
          <a:p>
            <a:pPr lvl="0"/>
            <a:r>
              <a:rPr lang="it-IT" sz="2133" i="1" dirty="0">
                <a:latin typeface="+mj-lt"/>
              </a:rPr>
              <a:t>(ART. 5 D.M. 14/06/2024 E ART. 4 D.M. 15/07/2024) </a:t>
            </a:r>
          </a:p>
        </p:txBody>
      </p:sp>
      <p:sp>
        <p:nvSpPr>
          <p:cNvPr id="3" name="Text Placeholder 2">
            <a:extLst>
              <a:ext uri="{FF2B5EF4-FFF2-40B4-BE49-F238E27FC236}">
                <a16:creationId xmlns:a16="http://schemas.microsoft.com/office/drawing/2014/main" id="{CB2E1127-8101-63AC-5F52-14B9A9DF1506}"/>
              </a:ext>
            </a:extLst>
          </p:cNvPr>
          <p:cNvSpPr txBox="1">
            <a:spLocks/>
          </p:cNvSpPr>
          <p:nvPr/>
        </p:nvSpPr>
        <p:spPr>
          <a:xfrm>
            <a:off x="940519" y="4228440"/>
            <a:ext cx="10308772" cy="1901643"/>
          </a:xfrm>
          <a:prstGeom prst="rect">
            <a:avLst/>
          </a:prstGeom>
          <a:ln w="12700" cap="rnd">
            <a:solidFill>
              <a:srgbClr val="0082C6"/>
            </a:solidFill>
          </a:ln>
        </p:spPr>
        <p:txBody>
          <a:bodyPr vert="horz" lIns="121920" tIns="60960" rIns="121920" bIns="60960" rtlCol="0">
            <a:normAutofit/>
          </a:bodyPr>
          <a:lstStyle>
            <a:lvl1pPr marL="0" indent="0" algn="l" defTabSz="685800" rtl="0" eaLnBrk="1" latinLnBrk="0" hangingPunct="1">
              <a:lnSpc>
                <a:spcPct val="100000"/>
              </a:lnSpc>
              <a:spcBef>
                <a:spcPts val="0"/>
              </a:spcBef>
              <a:buFont typeface="Arial" panose="020B0604020202020204" pitchFamily="34" charset="0"/>
              <a:buNone/>
              <a:defRPr sz="1700" kern="1200" cap="all" baseline="0">
                <a:solidFill>
                  <a:schemeClr val="tx1"/>
                </a:solidFill>
                <a:latin typeface="+mn-lt"/>
                <a:ea typeface="+mn-ea"/>
                <a:cs typeface="+mn-cs"/>
              </a:defRPr>
            </a:lvl1pPr>
            <a:lvl2pPr marL="514350" indent="-171450" algn="l" defTabSz="685800" rtl="0" eaLnBrk="1" latinLnBrk="0" hangingPunct="1">
              <a:lnSpc>
                <a:spcPct val="100000"/>
              </a:lnSpc>
              <a:spcBef>
                <a:spcPts val="0"/>
              </a:spcBef>
              <a:buFont typeface="Arial" panose="020B0604020202020204" pitchFamily="34" charset="0"/>
              <a:buChar char="•"/>
              <a:defRPr sz="1600" kern="1200">
                <a:solidFill>
                  <a:schemeClr val="tx1"/>
                </a:solidFill>
                <a:latin typeface="+mn-lt"/>
                <a:ea typeface="+mn-ea"/>
                <a:cs typeface="+mn-cs"/>
              </a:defRPr>
            </a:lvl2pPr>
            <a:lvl3pPr marL="857250" indent="-171450" algn="l" defTabSz="685800" rtl="0" eaLnBrk="1" latinLnBrk="0" hangingPunct="1">
              <a:lnSpc>
                <a:spcPct val="100000"/>
              </a:lnSpc>
              <a:spcBef>
                <a:spcPts val="0"/>
              </a:spcBef>
              <a:buFont typeface="Roboto" panose="02000000000000000000" pitchFamily="2" charset="0"/>
              <a:buChar char="−"/>
              <a:defRPr sz="1400" kern="1200">
                <a:solidFill>
                  <a:schemeClr val="tx1"/>
                </a:solidFill>
                <a:latin typeface="+mn-lt"/>
                <a:ea typeface="+mn-ea"/>
                <a:cs typeface="+mn-cs"/>
              </a:defRPr>
            </a:lvl3pPr>
            <a:lvl4pPr marL="1200150" indent="-171450" algn="l" defTabSz="685800" rtl="0" eaLnBrk="1" latinLnBrk="0" hangingPunct="1">
              <a:lnSpc>
                <a:spcPct val="100000"/>
              </a:lnSpc>
              <a:spcBef>
                <a:spcPts val="0"/>
              </a:spcBef>
              <a:buFont typeface="Calibri" panose="020F050202020403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00000"/>
              </a:lnSpc>
              <a:spcBef>
                <a:spcPts val="0"/>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defTabSz="914377">
              <a:defRPr/>
            </a:pPr>
            <a:endParaRPr lang="it-IT" sz="2000" dirty="0">
              <a:solidFill>
                <a:prstClr val="black"/>
              </a:solidFill>
              <a:latin typeface="Roboto"/>
            </a:endParaRPr>
          </a:p>
        </p:txBody>
      </p:sp>
      <p:pic>
        <p:nvPicPr>
          <p:cNvPr id="7" name="Elemento grafico 6" descr="Direzione con riempimento a tinta unita">
            <a:extLst>
              <a:ext uri="{FF2B5EF4-FFF2-40B4-BE49-F238E27FC236}">
                <a16:creationId xmlns:a16="http://schemas.microsoft.com/office/drawing/2014/main" id="{7AE6A621-A05F-C12E-883A-56399D4C70A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8068991">
            <a:off x="5750801" y="3359737"/>
            <a:ext cx="688207" cy="688207"/>
          </a:xfrm>
          <a:prstGeom prst="rect">
            <a:avLst/>
          </a:prstGeom>
        </p:spPr>
      </p:pic>
      <p:sp>
        <p:nvSpPr>
          <p:cNvPr id="9" name="CasellaDiTesto 8">
            <a:extLst>
              <a:ext uri="{FF2B5EF4-FFF2-40B4-BE49-F238E27FC236}">
                <a16:creationId xmlns:a16="http://schemas.microsoft.com/office/drawing/2014/main" id="{54F0F385-FA7F-3579-8CE7-E6E0E49C3F9E}"/>
              </a:ext>
            </a:extLst>
          </p:cNvPr>
          <p:cNvSpPr txBox="1"/>
          <p:nvPr/>
        </p:nvSpPr>
        <p:spPr>
          <a:xfrm>
            <a:off x="940519" y="4280632"/>
            <a:ext cx="10308772" cy="1733488"/>
          </a:xfrm>
          <a:prstGeom prst="rect">
            <a:avLst/>
          </a:prstGeom>
          <a:noFill/>
        </p:spPr>
        <p:txBody>
          <a:bodyPr wrap="square" anchor="ctr">
            <a:spAutoFit/>
          </a:bodyPr>
          <a:lstStyle/>
          <a:p>
            <a:pPr marL="359824" indent="-359824" defTabSz="609585">
              <a:buFontTx/>
              <a:buAutoNum type="alphaUcParenR"/>
              <a:defRPr/>
            </a:pPr>
            <a:r>
              <a:rPr lang="it-IT" sz="2133" dirty="0">
                <a:solidFill>
                  <a:prstClr val="black"/>
                </a:solidFill>
                <a:latin typeface="+mj-lt"/>
              </a:rPr>
              <a:t>EVENTI CALAMITOSI;</a:t>
            </a:r>
          </a:p>
          <a:p>
            <a:pPr marL="359824" indent="-359824" defTabSz="609585">
              <a:buFontTx/>
              <a:buAutoNum type="alphaUcParenR"/>
              <a:defRPr/>
            </a:pPr>
            <a:r>
              <a:rPr lang="it-IT" sz="2133" dirty="0">
                <a:solidFill>
                  <a:prstClr val="black"/>
                </a:solidFill>
                <a:latin typeface="+mj-lt"/>
              </a:rPr>
              <a:t>ALTRI EVENTI DI NATURA STRAORDINARIA;</a:t>
            </a:r>
          </a:p>
          <a:p>
            <a:pPr marL="359824" indent="-359824" defTabSz="609585">
              <a:defRPr/>
            </a:pPr>
            <a:r>
              <a:rPr lang="it-IT" sz="2133" dirty="0">
                <a:solidFill>
                  <a:prstClr val="black"/>
                </a:solidFill>
                <a:latin typeface="+mj-lt"/>
              </a:rPr>
              <a:t>E) SOSPENSIONE ATTIVITÀ;</a:t>
            </a:r>
          </a:p>
          <a:p>
            <a:pPr marL="359824" indent="-359824" defTabSz="609585">
              <a:defRPr/>
            </a:pPr>
            <a:r>
              <a:rPr lang="it-IT" sz="2133" dirty="0">
                <a:solidFill>
                  <a:prstClr val="black"/>
                </a:solidFill>
                <a:latin typeface="+mj-lt"/>
              </a:rPr>
              <a:t>F) SOSPENSIONE PROFESSIONE</a:t>
            </a:r>
          </a:p>
          <a:p>
            <a:pPr defTabSz="609585">
              <a:defRPr/>
            </a:pPr>
            <a:r>
              <a:rPr lang="it-IT" sz="2133" i="1" dirty="0">
                <a:solidFill>
                  <a:prstClr val="black"/>
                </a:solidFill>
                <a:latin typeface="+mj-lt"/>
              </a:rPr>
              <a:t>P.S.: no liquidazione (c) e cessione in affitto (d)</a:t>
            </a:r>
          </a:p>
        </p:txBody>
      </p:sp>
      <p:sp>
        <p:nvSpPr>
          <p:cNvPr id="8" name="Callout con freccia in giù 8">
            <a:extLst>
              <a:ext uri="{FF2B5EF4-FFF2-40B4-BE49-F238E27FC236}">
                <a16:creationId xmlns:a16="http://schemas.microsoft.com/office/drawing/2014/main" id="{870810CE-0941-EDD7-2EB8-19926E9B24C8}"/>
              </a:ext>
            </a:extLst>
          </p:cNvPr>
          <p:cNvSpPr/>
          <p:nvPr/>
        </p:nvSpPr>
        <p:spPr>
          <a:xfrm>
            <a:off x="1016437" y="623618"/>
            <a:ext cx="10159125" cy="924033"/>
          </a:xfrm>
          <a:prstGeom prst="downArrowCallout">
            <a:avLst/>
          </a:prstGeom>
          <a:solidFill>
            <a:srgbClr val="0082C6"/>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RIDUZIONI 2024 PER EVENTI STRAORDINARI</a:t>
            </a:r>
          </a:p>
        </p:txBody>
      </p:sp>
    </p:spTree>
    <p:extLst>
      <p:ext uri="{BB962C8B-B14F-4D97-AF65-F5344CB8AC3E}">
        <p14:creationId xmlns:p14="http://schemas.microsoft.com/office/powerpoint/2010/main" val="29243292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a:extLst>
              <a:ext uri="{FF2B5EF4-FFF2-40B4-BE49-F238E27FC236}">
                <a16:creationId xmlns:a16="http://schemas.microsoft.com/office/drawing/2014/main" id="{50274E54-5D35-B02A-3FAB-92248A35741E}"/>
              </a:ext>
            </a:extLst>
          </p:cNvPr>
          <p:cNvGraphicFramePr>
            <a:graphicFrameLocks noGrp="1"/>
          </p:cNvGraphicFramePr>
          <p:nvPr>
            <p:ph idx="1"/>
            <p:extLst>
              <p:ext uri="{D42A27DB-BD31-4B8C-83A1-F6EECF244321}">
                <p14:modId xmlns:p14="http://schemas.microsoft.com/office/powerpoint/2010/main" val="2846263984"/>
              </p:ext>
            </p:extLst>
          </p:nvPr>
        </p:nvGraphicFramePr>
        <p:xfrm>
          <a:off x="1140691" y="2002605"/>
          <a:ext cx="9910618" cy="3755665"/>
        </p:xfrm>
        <a:graphic>
          <a:graphicData uri="http://schemas.openxmlformats.org/drawingml/2006/table">
            <a:tbl>
              <a:tblPr firstRow="1" bandRow="1">
                <a:tableStyleId>{5C22544A-7EE6-4342-B048-85BDC9FD1C3A}</a:tableStyleId>
              </a:tblPr>
              <a:tblGrid>
                <a:gridCol w="4955309">
                  <a:extLst>
                    <a:ext uri="{9D8B030D-6E8A-4147-A177-3AD203B41FA5}">
                      <a16:colId xmlns:a16="http://schemas.microsoft.com/office/drawing/2014/main" val="3951158611"/>
                    </a:ext>
                  </a:extLst>
                </a:gridCol>
                <a:gridCol w="4955309">
                  <a:extLst>
                    <a:ext uri="{9D8B030D-6E8A-4147-A177-3AD203B41FA5}">
                      <a16:colId xmlns:a16="http://schemas.microsoft.com/office/drawing/2014/main" val="209457555"/>
                    </a:ext>
                  </a:extLst>
                </a:gridCol>
              </a:tblGrid>
              <a:tr h="751133">
                <a:tc>
                  <a:txBody>
                    <a:bodyPr/>
                    <a:lstStyle/>
                    <a:p>
                      <a:pPr algn="ctr"/>
                      <a:r>
                        <a:rPr lang="it-IT" sz="1900" dirty="0">
                          <a:solidFill>
                            <a:schemeClr val="tx1"/>
                          </a:solidFill>
                        </a:rPr>
                        <a:t>Durata sospensione </a:t>
                      </a:r>
                    </a:p>
                  </a:txBody>
                  <a:tcPr marL="87631" marR="8763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it-IT" sz="1900" dirty="0">
                          <a:solidFill>
                            <a:schemeClr val="tx1"/>
                          </a:solidFill>
                        </a:rPr>
                        <a:t>Riduzione proposta reddito e VPN</a:t>
                      </a:r>
                    </a:p>
                  </a:txBody>
                  <a:tcPr marL="87631" marR="8763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8990227"/>
                  </a:ext>
                </a:extLst>
              </a:tr>
              <a:tr h="751133">
                <a:tc>
                  <a:txBody>
                    <a:bodyPr/>
                    <a:lstStyle/>
                    <a:p>
                      <a:pPr algn="ctr"/>
                      <a:r>
                        <a:rPr lang="it-IT" sz="1900" dirty="0"/>
                        <a:t>30 – 60 giorni</a:t>
                      </a:r>
                    </a:p>
                  </a:txBody>
                  <a:tcPr marL="87631" marR="8763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it-IT" sz="1900" b="1" dirty="0"/>
                        <a:t>10%</a:t>
                      </a:r>
                    </a:p>
                  </a:txBody>
                  <a:tcPr marL="87631" marR="8763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22983569"/>
                  </a:ext>
                </a:extLst>
              </a:tr>
              <a:tr h="751133">
                <a:tc>
                  <a:txBody>
                    <a:bodyPr/>
                    <a:lstStyle/>
                    <a:p>
                      <a:pPr algn="ctr"/>
                      <a:r>
                        <a:rPr lang="it-IT" sz="1900" dirty="0"/>
                        <a:t>60 – 120 giorni</a:t>
                      </a:r>
                    </a:p>
                  </a:txBody>
                  <a:tcPr marL="87631" marR="8763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it-IT" sz="1900" b="1" dirty="0"/>
                        <a:t>20%</a:t>
                      </a:r>
                    </a:p>
                  </a:txBody>
                  <a:tcPr marL="87631" marR="8763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23852012"/>
                  </a:ext>
                </a:extLst>
              </a:tr>
              <a:tr h="751133">
                <a:tc>
                  <a:txBody>
                    <a:bodyPr/>
                    <a:lstStyle/>
                    <a:p>
                      <a:pPr algn="ctr"/>
                      <a:r>
                        <a:rPr lang="it-IT" sz="1900" dirty="0"/>
                        <a:t>Oltre 120 giorni</a:t>
                      </a:r>
                    </a:p>
                  </a:txBody>
                  <a:tcPr marL="87631" marR="8763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it-IT" sz="1900" b="1" dirty="0"/>
                        <a:t>30%</a:t>
                      </a:r>
                    </a:p>
                  </a:txBody>
                  <a:tcPr marL="87631" marR="8763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9268690"/>
                  </a:ext>
                </a:extLst>
              </a:tr>
              <a:tr h="751133">
                <a:tc gridSpan="2">
                  <a:txBody>
                    <a:bodyPr/>
                    <a:lstStyle/>
                    <a:p>
                      <a:pPr algn="ctr"/>
                      <a:r>
                        <a:rPr lang="it-IT" sz="1900" b="1" i="0" dirty="0">
                          <a:solidFill>
                            <a:srgbClr val="FF0000"/>
                          </a:solidFill>
                        </a:rPr>
                        <a:t>ATTENZIONE</a:t>
                      </a:r>
                      <a:r>
                        <a:rPr lang="it-IT" sz="1900" b="1" i="0" dirty="0"/>
                        <a:t>: Evento eccezionale deve verificarsi prima dell’adesione (31.10.2024)</a:t>
                      </a:r>
                    </a:p>
                  </a:txBody>
                  <a:tcPr marL="87631" marR="8763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lang="it-IT" dirty="0"/>
                    </a:p>
                  </a:txBody>
                  <a:tcPr/>
                </a:tc>
                <a:extLst>
                  <a:ext uri="{0D108BD9-81ED-4DB2-BD59-A6C34878D82A}">
                    <a16:rowId xmlns:a16="http://schemas.microsoft.com/office/drawing/2014/main" val="3957200672"/>
                  </a:ext>
                </a:extLst>
              </a:tr>
            </a:tbl>
          </a:graphicData>
        </a:graphic>
      </p:graphicFrame>
      <p:sp>
        <p:nvSpPr>
          <p:cNvPr id="6" name="Callout con freccia in giù 8">
            <a:extLst>
              <a:ext uri="{FF2B5EF4-FFF2-40B4-BE49-F238E27FC236}">
                <a16:creationId xmlns:a16="http://schemas.microsoft.com/office/drawing/2014/main" id="{4469C673-F019-28E2-0330-182BBA476735}"/>
              </a:ext>
            </a:extLst>
          </p:cNvPr>
          <p:cNvSpPr/>
          <p:nvPr/>
        </p:nvSpPr>
        <p:spPr>
          <a:xfrm>
            <a:off x="1016437" y="623618"/>
            <a:ext cx="10159125" cy="924033"/>
          </a:xfrm>
          <a:prstGeom prst="downArrowCallout">
            <a:avLst/>
          </a:prstGeom>
          <a:solidFill>
            <a:srgbClr val="0082C6"/>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RIDUZIONI 2024 PER EVENTI STRAORDINARI</a:t>
            </a:r>
          </a:p>
        </p:txBody>
      </p:sp>
    </p:spTree>
    <p:extLst>
      <p:ext uri="{BB962C8B-B14F-4D97-AF65-F5344CB8AC3E}">
        <p14:creationId xmlns:p14="http://schemas.microsoft.com/office/powerpoint/2010/main" val="197694393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ttangolo con angoli arrotondati 13">
            <a:extLst>
              <a:ext uri="{FF2B5EF4-FFF2-40B4-BE49-F238E27FC236}">
                <a16:creationId xmlns:a16="http://schemas.microsoft.com/office/drawing/2014/main" id="{0300F04C-EA9B-4F4E-708A-9A8D525E03D3}"/>
              </a:ext>
            </a:extLst>
          </p:cNvPr>
          <p:cNvSpPr/>
          <p:nvPr/>
        </p:nvSpPr>
        <p:spPr>
          <a:xfrm>
            <a:off x="860963" y="3015266"/>
            <a:ext cx="5057940" cy="1903113"/>
          </a:xfrm>
          <a:prstGeom prst="roundRect">
            <a:avLst/>
          </a:prstGeom>
          <a:solidFill>
            <a:schemeClr val="bg1"/>
          </a:solidFill>
          <a:ln w="12700">
            <a:solidFill>
              <a:srgbClr val="0082C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09585">
              <a:defRPr/>
            </a:pPr>
            <a:r>
              <a:rPr lang="it-IT" sz="2133" dirty="0">
                <a:solidFill>
                  <a:prstClr val="black"/>
                </a:solidFill>
                <a:latin typeface="Roboto"/>
              </a:rPr>
              <a:t>NECESSARIO AVERE DOCUMENTAZIONE GIUSTIFICATIVA DI SUPPORTO</a:t>
            </a:r>
          </a:p>
        </p:txBody>
      </p:sp>
      <p:sp>
        <p:nvSpPr>
          <p:cNvPr id="15" name="Rettangolo con angoli arrotondati 14">
            <a:extLst>
              <a:ext uri="{FF2B5EF4-FFF2-40B4-BE49-F238E27FC236}">
                <a16:creationId xmlns:a16="http://schemas.microsoft.com/office/drawing/2014/main" id="{C7E06CF4-D69B-8C03-8578-9E8E222653D6}"/>
              </a:ext>
            </a:extLst>
          </p:cNvPr>
          <p:cNvSpPr/>
          <p:nvPr/>
        </p:nvSpPr>
        <p:spPr>
          <a:xfrm>
            <a:off x="6232412" y="3015266"/>
            <a:ext cx="5057940" cy="1903113"/>
          </a:xfrm>
          <a:prstGeom prst="roundRect">
            <a:avLst/>
          </a:prstGeom>
          <a:solidFill>
            <a:schemeClr val="bg1"/>
          </a:solidFill>
          <a:ln w="12700">
            <a:solidFill>
              <a:srgbClr val="0082C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09585">
              <a:defRPr/>
            </a:pPr>
            <a:r>
              <a:rPr lang="it-IT" sz="2133" dirty="0">
                <a:solidFill>
                  <a:prstClr val="black"/>
                </a:solidFill>
                <a:latin typeface="Roboto"/>
              </a:rPr>
              <a:t>NON SONO STATE CONSIDERATE SITUAZIONE SOGGETTIVE TIPO GRAVE MALATTIA O INFORTUNI </a:t>
            </a:r>
          </a:p>
        </p:txBody>
      </p:sp>
      <p:sp>
        <p:nvSpPr>
          <p:cNvPr id="5" name="Callout con freccia in giù 8">
            <a:extLst>
              <a:ext uri="{FF2B5EF4-FFF2-40B4-BE49-F238E27FC236}">
                <a16:creationId xmlns:a16="http://schemas.microsoft.com/office/drawing/2014/main" id="{BBCEA09B-0AEC-ECEA-32FB-ADE1BF46511D}"/>
              </a:ext>
            </a:extLst>
          </p:cNvPr>
          <p:cNvSpPr/>
          <p:nvPr/>
        </p:nvSpPr>
        <p:spPr>
          <a:xfrm>
            <a:off x="1005926" y="1811287"/>
            <a:ext cx="10159125" cy="924033"/>
          </a:xfrm>
          <a:prstGeom prst="downArrowCallout">
            <a:avLst/>
          </a:prstGeom>
          <a:solidFill>
            <a:srgbClr val="0082C6"/>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latin typeface="+mj-lt"/>
              </a:rPr>
              <a:t>RIDUZIONI 2024 PER EVENTI STRAORDINARI</a:t>
            </a:r>
          </a:p>
        </p:txBody>
      </p:sp>
    </p:spTree>
    <p:extLst>
      <p:ext uri="{BB962C8B-B14F-4D97-AF65-F5344CB8AC3E}">
        <p14:creationId xmlns:p14="http://schemas.microsoft.com/office/powerpoint/2010/main" val="3156326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9EAEEBA3-D4BD-F77E-A4E5-5099737BDD2F}"/>
              </a:ext>
            </a:extLst>
          </p:cNvPr>
          <p:cNvSpPr>
            <a:spLocks noGrp="1"/>
          </p:cNvSpPr>
          <p:nvPr>
            <p:ph idx="1"/>
          </p:nvPr>
        </p:nvSpPr>
        <p:spPr>
          <a:xfrm>
            <a:off x="1122941" y="1712144"/>
            <a:ext cx="10126351" cy="5003966"/>
          </a:xfrm>
          <a:prstGeom prst="rect">
            <a:avLst/>
          </a:prstGeom>
          <a:noFill/>
          <a:ln w="12700" cap="rnd">
            <a:noFill/>
          </a:ln>
        </p:spPr>
        <p:txBody>
          <a:bodyPr vert="horz" lIns="121920" tIns="60960" rIns="121920" bIns="60960" rtlCol="0" anchor="ctr">
            <a:noAutofit/>
          </a:bodyPr>
          <a:lstStyle/>
          <a:p>
            <a:pPr marL="380990" indent="-380990" algn="just"/>
            <a:r>
              <a:rPr lang="it-IT" sz="1733" dirty="0"/>
              <a:t>INIZIO/CESSAZIONE ATTIVITÀ NEL CORSO DEL PERIODO D’IMPOSTA; </a:t>
            </a:r>
          </a:p>
          <a:p>
            <a:pPr marL="380990" indent="-380990" algn="just"/>
            <a:r>
              <a:rPr lang="it-IT" sz="1733" dirty="0"/>
              <a:t>RICAVI/COMPENSI SUPERIORI LIMITE;</a:t>
            </a:r>
          </a:p>
          <a:p>
            <a:pPr marL="380990" indent="-380990" algn="just"/>
            <a:r>
              <a:rPr lang="it-IT" sz="1733" dirty="0"/>
              <a:t>NON NORMALE SVOLGIMENTO DELL’ATTIVITÀ; </a:t>
            </a:r>
          </a:p>
          <a:p>
            <a:pPr marL="380990" indent="-380990" algn="just"/>
            <a:r>
              <a:rPr lang="it-IT" sz="1733" dirty="0"/>
              <a:t>DETERMINAZIONE REDDITO CON CRITERI FORFETTARI; </a:t>
            </a:r>
          </a:p>
          <a:p>
            <a:pPr marL="380990" indent="-380990" algn="just"/>
            <a:r>
              <a:rPr lang="it-IT" sz="1733" dirty="0"/>
              <a:t>MULTIATTIVITÀ (COMPILAZIONE AI FINI STATISTICI);</a:t>
            </a:r>
          </a:p>
          <a:p>
            <a:pPr marL="380990" indent="-380990" algn="just"/>
            <a:r>
              <a:rPr lang="it-IT" sz="1733" dirty="0"/>
              <a:t>CATEGORIA REDDITUALE DIVERSA DA QUELLA PER LA QUALE È STATO APPROVATO L’ISA; </a:t>
            </a:r>
          </a:p>
          <a:p>
            <a:pPr marL="380990" indent="-380990" algn="just"/>
            <a:r>
              <a:rPr lang="it-IT" sz="1733" dirty="0"/>
              <a:t>SOCIETÀ COOPERATIVE, SOCIETÀ CONSORTILI E CONSORZI CHE OPERANO ESCLUSIVAMENTE A FAVORE DELLE IMPRESE SOCIE O ASSOCIATE E SOCIETÀ COOPERATIVE COSTITUITE DA UTENTI NON IMPRENDITORI CHE OPERANO ESCLUSIVAMENTE A FAVORE DEGLI UTENTI STESSI;</a:t>
            </a:r>
          </a:p>
          <a:p>
            <a:pPr marL="380990" indent="-380990" algn="just"/>
            <a:r>
              <a:rPr lang="it-IT" sz="1733" dirty="0"/>
              <a:t>SOGGETTI CHE ESERCITANO, IN OGNI FORMA DI SOCIETÀ COOPERATIVA LE ATTIVITÀ DI “TRASPORTO CON TAXI”, “TRASPORTO MEDIANTE NOLEGGIO DI AUTOVETTURE DA RIMESSA CON CONDUCENTE”; </a:t>
            </a:r>
          </a:p>
          <a:p>
            <a:pPr marL="380990" indent="-380990" algn="just"/>
            <a:r>
              <a:rPr lang="it-IT" sz="1733" dirty="0"/>
              <a:t>CORPORAZIONI DEI PILOTI DI PORTO; </a:t>
            </a:r>
          </a:p>
          <a:p>
            <a:pPr marL="380990" indent="-380990" algn="just"/>
            <a:r>
              <a:rPr lang="it-IT" sz="1733" dirty="0"/>
              <a:t>SOGGETTI CHE SVOLGONO ATTIVITÀ D’IMPRESA, ARTE O PROFESSIONE PARTECIPANTI A UN GRUPPO IVA (COMPILAZIONE AI FINI STATISTICI)</a:t>
            </a:r>
          </a:p>
        </p:txBody>
      </p:sp>
      <p:sp>
        <p:nvSpPr>
          <p:cNvPr id="5" name="Callout con freccia in giù 8">
            <a:extLst>
              <a:ext uri="{FF2B5EF4-FFF2-40B4-BE49-F238E27FC236}">
                <a16:creationId xmlns:a16="http://schemas.microsoft.com/office/drawing/2014/main" id="{A94CCCB7-0B49-B1A9-9F62-5BBCE0D1FDA1}"/>
              </a:ext>
            </a:extLst>
          </p:cNvPr>
          <p:cNvSpPr/>
          <p:nvPr/>
        </p:nvSpPr>
        <p:spPr>
          <a:xfrm>
            <a:off x="1016437" y="298863"/>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rPr>
              <a:t>CAUSE ESCLUSIONE ISA</a:t>
            </a:r>
          </a:p>
        </p:txBody>
      </p:sp>
    </p:spTree>
    <p:extLst>
      <p:ext uri="{BB962C8B-B14F-4D97-AF65-F5344CB8AC3E}">
        <p14:creationId xmlns:p14="http://schemas.microsoft.com/office/powerpoint/2010/main" val="1231014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9EAEEBA3-D4BD-F77E-A4E5-5099737BDD2F}"/>
              </a:ext>
            </a:extLst>
          </p:cNvPr>
          <p:cNvSpPr>
            <a:spLocks noGrp="1"/>
          </p:cNvSpPr>
          <p:nvPr>
            <p:ph idx="1"/>
          </p:nvPr>
        </p:nvSpPr>
        <p:spPr>
          <a:xfrm>
            <a:off x="1122941" y="1674788"/>
            <a:ext cx="10126351" cy="4818087"/>
          </a:xfrm>
          <a:prstGeom prst="rect">
            <a:avLst/>
          </a:prstGeom>
          <a:noFill/>
          <a:ln w="12700" cap="rnd">
            <a:noFill/>
          </a:ln>
        </p:spPr>
        <p:txBody>
          <a:bodyPr vert="horz" lIns="121920" tIns="60960" rIns="121920" bIns="60960" rtlCol="0" anchor="ctr">
            <a:noAutofit/>
          </a:bodyPr>
          <a:lstStyle/>
          <a:p>
            <a:pPr marL="380990" indent="-380990" algn="just"/>
            <a:r>
              <a:rPr lang="it-IT" sz="1467" dirty="0">
                <a:latin typeface="+mj-lt"/>
              </a:rPr>
              <a:t>IL PERIODO IN CUI L’IMPRESA È IN LIQUIDAZIONE ORDINARIA, OPPURE IN LIQUIDAZIONE COATTA AMMINISTRATIVA O GIUDIZIALE; </a:t>
            </a:r>
          </a:p>
          <a:p>
            <a:pPr marL="380990" indent="-380990" algn="just"/>
            <a:r>
              <a:rPr lang="it-IT" sz="1467" dirty="0">
                <a:latin typeface="+mj-lt"/>
              </a:rPr>
              <a:t>IL PERIODO IN CUI L’IMPRESA NON HA ANCORA INIZIATO L’ATTIVITÀ PRODUTTIVA PREVISTA DALL’OGGETTO SOCIALE, AD ESEMPIO PERCHÉ:   1) LA COSTRUZIONE DELL’IMPIANTO DA UTILIZZARE PER LO SVOLGIMENTO DELL’ATTIVITÀ SI È PROTRATTA OLTRE IL PRIMO PERIODO D’IMPOSTA, PER CAUSE INDIPENDENTI DALLA VOLONTÀ DELL’IMPRENDITORE;     2)   NON SONO STATE RILASCIATE LE AUTORIZZAZIONI AMMINISTRATIVE NECESSARIE PER LO SVOLGIMENTO DELL’ATTIVITÀ;      3)  È SVOLTA ESCLUSIVAMENTE UN’ATTIVITÀ DI RICERCA PROPEDEUTICA ALLO SVOLGIMENTO DELL’ATTIVITÀ PRODUTTIVA DI BENI E SERVIZI, SEMPRECHÉ L’ATTIVITÀ DI RICERCA NON CONSENTA DI PER SÉ LA PRODUZIONE DI BENI E SERVIZI E QUINDI LA REALIZZAZIONE DI PROVENTI; </a:t>
            </a:r>
          </a:p>
          <a:p>
            <a:pPr marL="380990" indent="-380990" algn="just"/>
            <a:r>
              <a:rPr lang="it-IT" sz="1467" dirty="0">
                <a:latin typeface="+mj-lt"/>
              </a:rPr>
              <a:t>IL PERIODO IN CUI SI È VERIFICATA L’INTERRUZIONE DELL’ATTIVITÀ PER TUTTO IL PERIODO D’IMPOSTA A CAUSA DELLA RISTRUTTURAZIONE DI TUTTI I LOCALI IN CUI VIENE ESERCITATA L’ATTIVITÀ; </a:t>
            </a:r>
          </a:p>
          <a:p>
            <a:pPr marL="380990" indent="-380990" algn="just"/>
            <a:r>
              <a:rPr lang="it-IT" sz="1467" dirty="0">
                <a:latin typeface="+mj-lt"/>
              </a:rPr>
              <a:t>IL PERIODO IN CUI L’IMPRENDITORE INDIVIDUALE O LA SOCIETÀ HANNO CEDUTO IN AFFITTO L’UNICA AZIENDA; </a:t>
            </a:r>
          </a:p>
          <a:p>
            <a:pPr marL="380990" indent="-380990" algn="just"/>
            <a:r>
              <a:rPr lang="it-IT" sz="1467" dirty="0">
                <a:latin typeface="+mj-lt"/>
              </a:rPr>
              <a:t>IL PERIODO IN CUI IL CONTRIBUENTE HA SOSPESO L’ATTIVITÀ AI FINI AMMINISTRATIVI DANDONE COMUNICAZIONE ALLA CAMERA DI COMMERCIO, INDUSTRIA, ARTIGIANATO E AGRICOLTURA; </a:t>
            </a:r>
          </a:p>
          <a:p>
            <a:pPr marL="380990" indent="-380990" algn="just"/>
            <a:r>
              <a:rPr lang="it-IT" sz="1467" dirty="0">
                <a:latin typeface="+mj-lt"/>
              </a:rPr>
              <a:t>LA MODIFICA IN CORSO D’ANNO DELL’ATTIVITÀ ESERCITATA; </a:t>
            </a:r>
          </a:p>
          <a:p>
            <a:pPr marL="380990" indent="-380990" algn="just"/>
            <a:r>
              <a:rPr lang="it-IT" sz="1467" dirty="0">
                <a:latin typeface="+mj-lt"/>
              </a:rPr>
              <a:t>PER I PROFESSIONISTI, IL PERIODO IN CUI SI È VERIFICATA L’INTERRUZIONE DELL’ATTIVITÀ PER LA MAGGIOR PARTE DELL’ANNO A CAUSA DI PROVVEDIMENTI DISCIPLINARI; </a:t>
            </a:r>
          </a:p>
          <a:p>
            <a:pPr marL="380990" indent="-380990" algn="just"/>
            <a:r>
              <a:rPr lang="it-IT" sz="1467" dirty="0">
                <a:latin typeface="+mj-lt"/>
              </a:rPr>
              <a:t>NEL CASO DI EVENTI SISMICI, IN FUNZIONE DELLE FATTISPECIE RILEVANTI PER CONTRIBUENTE E CLIENTE</a:t>
            </a:r>
          </a:p>
        </p:txBody>
      </p:sp>
      <p:sp>
        <p:nvSpPr>
          <p:cNvPr id="5" name="Callout con freccia in giù 8">
            <a:extLst>
              <a:ext uri="{FF2B5EF4-FFF2-40B4-BE49-F238E27FC236}">
                <a16:creationId xmlns:a16="http://schemas.microsoft.com/office/drawing/2014/main" id="{E7456484-9594-C419-A973-645258AEC450}"/>
              </a:ext>
            </a:extLst>
          </p:cNvPr>
          <p:cNvSpPr/>
          <p:nvPr/>
        </p:nvSpPr>
        <p:spPr>
          <a:xfrm>
            <a:off x="1016437" y="556707"/>
            <a:ext cx="10159125" cy="1118081"/>
          </a:xfrm>
          <a:prstGeom prst="downArrowCallout">
            <a:avLst/>
          </a:prstGeom>
          <a:solidFill>
            <a:srgbClr val="0082C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it-IT" sz="2267" b="1" dirty="0">
                <a:solidFill>
                  <a:schemeClr val="bg1"/>
                </a:solidFill>
              </a:rPr>
              <a:t>NON NORMALE SVOLGIMENTO DELL’ATTIVITA’</a:t>
            </a:r>
          </a:p>
        </p:txBody>
      </p:sp>
    </p:spTree>
    <p:extLst>
      <p:ext uri="{BB962C8B-B14F-4D97-AF65-F5344CB8AC3E}">
        <p14:creationId xmlns:p14="http://schemas.microsoft.com/office/powerpoint/2010/main" val="327328590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4652</Words>
  <Application>Microsoft Office PowerPoint</Application>
  <PresentationFormat>Widescreen</PresentationFormat>
  <Paragraphs>440</Paragraphs>
  <Slides>79</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79</vt:i4>
      </vt:variant>
    </vt:vector>
  </HeadingPairs>
  <TitlesOfParts>
    <vt:vector size="84" baseType="lpstr">
      <vt:lpstr>Aptos</vt:lpstr>
      <vt:lpstr>Aptos Display</vt:lpstr>
      <vt:lpstr>Arial</vt:lpstr>
      <vt:lpstr>Roboto</vt:lpstr>
      <vt:lpstr>Tema di Office</vt:lpstr>
      <vt:lpstr>CONCORDATO PREVENTIVO</vt:lpstr>
      <vt:lpstr>INTRO</vt:lpstr>
      <vt:lpstr>Presentazione standard di PowerPoint</vt:lpstr>
      <vt:lpstr>Presentazione standard di PowerPoint</vt:lpstr>
      <vt:lpstr>SOGGETTI ISA: CONDIZIONI E CAUSE DI ESCLUSIONE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SOGGETTI FORFETTARI: CONDIZIONI E CAUSE DI ESCLUSIONE</vt:lpstr>
      <vt:lpstr>Presentazione standard di PowerPoint</vt:lpstr>
      <vt:lpstr>Presentazione standard di PowerPoint</vt:lpstr>
      <vt:lpstr>Presentazione standard di PowerPoint</vt:lpstr>
      <vt:lpstr>EFFETTI ADESIONE E ADEMPIMENTI</vt:lpstr>
      <vt:lpstr>Presentazione standard di PowerPoint</vt:lpstr>
      <vt:lpstr>Presentazione standard di PowerPoint</vt:lpstr>
      <vt:lpstr>Presentazione standard di PowerPoint</vt:lpstr>
      <vt:lpstr>Presentazione standard di PowerPoint</vt:lpstr>
      <vt:lpstr>DETERMINAZIONE REDDITO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TEMPISTICA, MODULISTICA E DETERMINAZIONE IMPOSTE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REGIME PREMIALE ED ULTERIORI IMPLICAZIONI</vt:lpstr>
      <vt:lpstr>Presentazione standard di PowerPoint</vt:lpstr>
      <vt:lpstr>Presentazione standard di PowerPoint</vt:lpstr>
      <vt:lpstr>Presentazione standard di PowerPoint</vt:lpstr>
      <vt:lpstr>Presentazione standard di PowerPoint</vt:lpstr>
      <vt:lpstr>Presentazione standard di PowerPoint</vt:lpstr>
      <vt:lpstr>CESSAZIONE E DECADENZA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maurizio tozzi</dc:creator>
  <cp:lastModifiedBy>maurizio tozzi</cp:lastModifiedBy>
  <cp:revision>4</cp:revision>
  <dcterms:created xsi:type="dcterms:W3CDTF">2024-09-12T15:16:07Z</dcterms:created>
  <dcterms:modified xsi:type="dcterms:W3CDTF">2024-09-16T21:33:27Z</dcterms:modified>
</cp:coreProperties>
</file>