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73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B049248-215D-F37C-FA44-960FA2ABFB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1F75621-AA73-9266-18CC-EE6C99BE26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E3717-38C2-4D41-B52E-0AA8BC861A61}" type="datetimeFigureOut">
              <a:rPr lang="it-IT" smtClean="0"/>
              <a:t>28/03/2024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DAC3F5-BDCA-B8D8-7362-2275BD976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90E5A3-F7BB-3849-9771-DDF6C0367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3A7FE-2BDE-4337-9DEE-4E36D6B31A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125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5922-4986-4EE0-B0C9-F4D9C52D3B93}" type="datetimeFigureOut">
              <a:rPr lang="it-IT" smtClean="0"/>
              <a:t>28/03/2024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4012-5564-47C7-87E4-791F35744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09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B30A58D-EB37-5E47-A5FE-D84920B79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8" b="16738"/>
          <a:stretch/>
        </p:blipFill>
        <p:spPr bwMode="auto">
          <a:xfrm>
            <a:off x="-1" y="1394085"/>
            <a:ext cx="12192000" cy="54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CEC8E146-CEFD-B204-C683-6D3A87F0D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684" r="47115" b="2861"/>
          <a:stretch/>
        </p:blipFill>
        <p:spPr>
          <a:xfrm>
            <a:off x="8994843" y="1394085"/>
            <a:ext cx="3197158" cy="5463915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60D9A56E-F919-46E7-CB82-E4628BC4D3B2}"/>
              </a:ext>
            </a:extLst>
          </p:cNvPr>
          <p:cNvSpPr/>
          <p:nvPr userDrawn="1"/>
        </p:nvSpPr>
        <p:spPr>
          <a:xfrm>
            <a:off x="-1" y="-25711"/>
            <a:ext cx="12192000" cy="141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3028D8-04D9-3350-7410-26A9313C05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200"/>
            <a:ext cx="9144000" cy="196354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681116D-5BE5-F330-C0F5-DC1C6C401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5825"/>
            <a:ext cx="9144000" cy="6195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5AE63F8-5CC1-A7FC-4615-0BE471DB5719}"/>
              </a:ext>
            </a:extLst>
          </p:cNvPr>
          <p:cNvSpPr/>
          <p:nvPr userDrawn="1"/>
        </p:nvSpPr>
        <p:spPr>
          <a:xfrm>
            <a:off x="-1" y="416862"/>
            <a:ext cx="7247237" cy="9772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6F67BE0-838E-AB65-3795-A336E44BA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541838"/>
            <a:ext cx="3857625" cy="10414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it-IT" sz="16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it-IT" sz="1400" b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it-IT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it-IT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it-IT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Autore</a:t>
            </a:r>
          </a:p>
          <a:p>
            <a:pPr lvl="1"/>
            <a:r>
              <a:rPr lang="it-IT" dirty="0"/>
              <a:t>Qualifica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8941304-C8B7-379D-CCA1-71E8C8633C72}"/>
              </a:ext>
            </a:extLst>
          </p:cNvPr>
          <p:cNvSpPr/>
          <p:nvPr userDrawn="1"/>
        </p:nvSpPr>
        <p:spPr>
          <a:xfrm>
            <a:off x="0" y="-25711"/>
            <a:ext cx="449705" cy="1419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64ADBBD-4CC7-5FC6-9DAA-6282EDD84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6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57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9" t="5678" r="40558" b="82672"/>
          <a:stretch/>
        </p:blipFill>
        <p:spPr bwMode="auto">
          <a:xfrm>
            <a:off x="449704" y="416863"/>
            <a:ext cx="6797533" cy="97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0DE5F09-2C5E-EE6E-E50B-6F3A9910AC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3455" y="443238"/>
            <a:ext cx="2177618" cy="710751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F2DD17-C8DF-98F4-D69B-A192FBD0E6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444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DFBE4-838B-16FE-0DBC-3485CB41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C2769D-4895-F5AD-1A6E-C3EC3BD49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883F88-6F14-3155-5C68-C6B545A3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66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B8076334-015D-7C2A-329D-6D64B5071875}"/>
              </a:ext>
            </a:extLst>
          </p:cNvPr>
          <p:cNvSpPr/>
          <p:nvPr userDrawn="1"/>
        </p:nvSpPr>
        <p:spPr>
          <a:xfrm>
            <a:off x="0" y="1103609"/>
            <a:ext cx="12192000" cy="5156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BC3DD05-DACB-55A6-68CD-46D9EB69AE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3486" r="47115" b="13885"/>
          <a:stretch/>
        </p:blipFill>
        <p:spPr>
          <a:xfrm>
            <a:off x="8791651" y="1103609"/>
            <a:ext cx="3412186" cy="51565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C44CD55-8E4E-B3F8-CD38-562698A92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2" t="77208" r="6875" b="16738"/>
          <a:stretch/>
        </p:blipFill>
        <p:spPr bwMode="auto">
          <a:xfrm>
            <a:off x="10518268" y="6356350"/>
            <a:ext cx="835531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D13F92-C91E-E321-BFB6-0E155328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4" y="499977"/>
            <a:ext cx="7757330" cy="8416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985328-C6D8-78F2-3092-3B2CE3046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364" y="1825625"/>
            <a:ext cx="1075343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3690A9-B27C-DACD-0A0A-DBC7AAD51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270" y="6356350"/>
            <a:ext cx="835530" cy="5016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D457600C-7C54-424B-89D2-E3272FF6FB6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0E9465-0931-DC08-A3E3-8362D5BB0BA6}"/>
              </a:ext>
            </a:extLst>
          </p:cNvPr>
          <p:cNvSpPr/>
          <p:nvPr userDrawn="1"/>
        </p:nvSpPr>
        <p:spPr>
          <a:xfrm>
            <a:off x="0" y="0"/>
            <a:ext cx="449705" cy="11036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122A9BEF-E2C0-82C9-51AC-432428B704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6785" y="411526"/>
            <a:ext cx="1570812" cy="51269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3BCD00-396C-CE22-C676-21D63C6A46C8}"/>
              </a:ext>
            </a:extLst>
          </p:cNvPr>
          <p:cNvSpPr txBox="1"/>
          <p:nvPr userDrawn="1"/>
        </p:nvSpPr>
        <p:spPr>
          <a:xfrm>
            <a:off x="524164" y="6356350"/>
            <a:ext cx="61007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cap="small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Mediazione civile</a:t>
            </a:r>
          </a:p>
          <a:p>
            <a:r>
              <a:rPr lang="it-IT" sz="1100" cap="small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Richiesta del credito </a:t>
            </a:r>
            <a:r>
              <a:rPr lang="it-IT" sz="1100" b="0" cap="small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imposta spettante nella mediazione</a:t>
            </a:r>
            <a:endParaRPr lang="it-IT" sz="1100" cap="small" baseline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o.siamm@giustizia.i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1D567FD-07EF-A9B3-A116-B9581AC81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400" y="1600200"/>
            <a:ext cx="9144000" cy="1976453"/>
          </a:xfrm>
        </p:spPr>
        <p:txBody>
          <a:bodyPr/>
          <a:lstStyle/>
          <a:p>
            <a:r>
              <a:rPr lang="it-IT" sz="3800" dirty="0"/>
              <a:t>Mediazione civile</a:t>
            </a:r>
            <a:br>
              <a:rPr lang="it-IT" dirty="0"/>
            </a:br>
            <a:endParaRPr lang="it-IT" b="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7172DA6B-CA9B-03FC-9FA9-FE70FA64B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400" y="2957112"/>
            <a:ext cx="9144000" cy="619541"/>
          </a:xfrm>
        </p:spPr>
        <p:txBody>
          <a:bodyPr>
            <a:normAutofit/>
          </a:bodyPr>
          <a:lstStyle/>
          <a:p>
            <a:r>
              <a:rPr lang="it-IT" sz="2800" dirty="0"/>
              <a:t>Richiesta del credito </a:t>
            </a:r>
            <a:r>
              <a:rPr lang="it-IT" sz="2800" b="0" dirty="0"/>
              <a:t>di imposta spettante nella mediazione</a:t>
            </a:r>
            <a:endParaRPr lang="it-IT" sz="2800" dirty="0"/>
          </a:p>
        </p:txBody>
      </p:sp>
      <p:sp>
        <p:nvSpPr>
          <p:cNvPr id="2" name="Casella di testo 11">
            <a:extLst>
              <a:ext uri="{FF2B5EF4-FFF2-40B4-BE49-F238E27FC236}">
                <a16:creationId xmlns:a16="http://schemas.microsoft.com/office/drawing/2014/main" id="{1243EF8D-86F7-8F1B-3F63-D0D187ABD748}"/>
              </a:ext>
            </a:extLst>
          </p:cNvPr>
          <p:cNvSpPr txBox="1"/>
          <p:nvPr/>
        </p:nvSpPr>
        <p:spPr>
          <a:xfrm>
            <a:off x="1041400" y="5257799"/>
            <a:ext cx="2628000" cy="671831"/>
          </a:xfrm>
          <a:prstGeom prst="rect">
            <a:avLst/>
          </a:prstGeom>
          <a:solidFill>
            <a:schemeClr val="tx1">
              <a:alpha val="15000"/>
            </a:schemeClr>
          </a:solidFill>
          <a:ln w="6350">
            <a:noFill/>
          </a:ln>
        </p:spPr>
        <p:txBody>
          <a:bodyPr rot="0" spcFirstLastPara="0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orpo CS)"/>
              </a:rPr>
              <a:t>Funzioni giudiziarie e ADR</a:t>
            </a:r>
            <a:endParaRPr lang="it-IT" sz="1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 (Corpo CS)"/>
            </a:endParaRPr>
          </a:p>
        </p:txBody>
      </p:sp>
      <p:sp>
        <p:nvSpPr>
          <p:cNvPr id="3" name="Casella di testo 12">
            <a:extLst>
              <a:ext uri="{FF2B5EF4-FFF2-40B4-BE49-F238E27FC236}">
                <a16:creationId xmlns:a16="http://schemas.microsoft.com/office/drawing/2014/main" id="{247A59AA-284C-7021-9806-B98A5EDAC64A}"/>
              </a:ext>
            </a:extLst>
          </p:cNvPr>
          <p:cNvSpPr txBox="1"/>
          <p:nvPr/>
        </p:nvSpPr>
        <p:spPr>
          <a:xfrm>
            <a:off x="1041400" y="6162675"/>
            <a:ext cx="2628000" cy="695325"/>
          </a:xfrm>
          <a:prstGeom prst="rect">
            <a:avLst/>
          </a:prstGeom>
          <a:solidFill>
            <a:schemeClr val="tx1">
              <a:alpha val="15000"/>
            </a:schemeClr>
          </a:solidFill>
          <a:ln w="6350">
            <a:noFill/>
          </a:ln>
        </p:spPr>
        <p:txBody>
          <a:bodyPr rot="0" spcFirstLastPara="0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orpo CS)"/>
              </a:rPr>
              <a:t>Giovanna Greco</a:t>
            </a:r>
            <a:endParaRPr lang="it-IT" sz="1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 (Corpo CS)"/>
            </a:endParaRPr>
          </a:p>
        </p:txBody>
      </p:sp>
      <p:sp>
        <p:nvSpPr>
          <p:cNvPr id="4" name="Casella di testo 19">
            <a:extLst>
              <a:ext uri="{FF2B5EF4-FFF2-40B4-BE49-F238E27FC236}">
                <a16:creationId xmlns:a16="http://schemas.microsoft.com/office/drawing/2014/main" id="{420D4939-9DD6-0552-6F67-22599C03D2B4}"/>
              </a:ext>
            </a:extLst>
          </p:cNvPr>
          <p:cNvSpPr txBox="1"/>
          <p:nvPr/>
        </p:nvSpPr>
        <p:spPr>
          <a:xfrm>
            <a:off x="1041400" y="5929630"/>
            <a:ext cx="2628000" cy="233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it-IT" sz="1050" b="1" cap="all" spc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 (Corpo CS)"/>
              </a:rPr>
              <a:t>Consigliere Delegato</a:t>
            </a:r>
          </a:p>
        </p:txBody>
      </p:sp>
      <p:sp>
        <p:nvSpPr>
          <p:cNvPr id="5" name="Casella di testo 18">
            <a:extLst>
              <a:ext uri="{FF2B5EF4-FFF2-40B4-BE49-F238E27FC236}">
                <a16:creationId xmlns:a16="http://schemas.microsoft.com/office/drawing/2014/main" id="{38C0FD36-BE90-A61A-3E0E-5FB0F302279F}"/>
              </a:ext>
            </a:extLst>
          </p:cNvPr>
          <p:cNvSpPr txBox="1"/>
          <p:nvPr/>
        </p:nvSpPr>
        <p:spPr>
          <a:xfrm>
            <a:off x="1041400" y="5024755"/>
            <a:ext cx="2628000" cy="233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it-IT" sz="1050" b="1" cap="all" spc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 (Corpo CS)"/>
              </a:rPr>
              <a:t>Area di delega CNDCEC</a:t>
            </a:r>
          </a:p>
        </p:txBody>
      </p:sp>
      <p:sp>
        <p:nvSpPr>
          <p:cNvPr id="16" name="Casella di testo 11">
            <a:extLst>
              <a:ext uri="{FF2B5EF4-FFF2-40B4-BE49-F238E27FC236}">
                <a16:creationId xmlns:a16="http://schemas.microsoft.com/office/drawing/2014/main" id="{3DDA0EBA-0D4F-AFCD-A908-46E0484F08EC}"/>
              </a:ext>
            </a:extLst>
          </p:cNvPr>
          <p:cNvSpPr txBox="1"/>
          <p:nvPr/>
        </p:nvSpPr>
        <p:spPr>
          <a:xfrm>
            <a:off x="3840748" y="5257799"/>
            <a:ext cx="2628000" cy="671831"/>
          </a:xfrm>
          <a:prstGeom prst="rect">
            <a:avLst/>
          </a:prstGeom>
          <a:solidFill>
            <a:schemeClr val="tx1">
              <a:alpha val="15000"/>
            </a:schemeClr>
          </a:solidFill>
          <a:ln w="6350">
            <a:noFill/>
          </a:ln>
        </p:spPr>
        <p:txBody>
          <a:bodyPr rot="0" spcFirstLastPara="0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orpo CS)"/>
              </a:rPr>
              <a:t>ADR e composizione negoziata</a:t>
            </a:r>
            <a:endParaRPr lang="it-IT" sz="1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 (Corpo CS)"/>
            </a:endParaRPr>
          </a:p>
        </p:txBody>
      </p:sp>
      <p:sp>
        <p:nvSpPr>
          <p:cNvPr id="17" name="Casella di testo 12">
            <a:extLst>
              <a:ext uri="{FF2B5EF4-FFF2-40B4-BE49-F238E27FC236}">
                <a16:creationId xmlns:a16="http://schemas.microsoft.com/office/drawing/2014/main" id="{3F20EE49-624F-E1C6-9E35-C4BEBBD12967}"/>
              </a:ext>
            </a:extLst>
          </p:cNvPr>
          <p:cNvSpPr txBox="1"/>
          <p:nvPr/>
        </p:nvSpPr>
        <p:spPr>
          <a:xfrm>
            <a:off x="3840748" y="6162675"/>
            <a:ext cx="2628000" cy="695325"/>
          </a:xfrm>
          <a:prstGeom prst="rect">
            <a:avLst/>
          </a:prstGeom>
          <a:solidFill>
            <a:schemeClr val="tx1">
              <a:alpha val="15000"/>
            </a:schemeClr>
          </a:solidFill>
          <a:ln w="6350">
            <a:noFill/>
          </a:ln>
        </p:spPr>
        <p:txBody>
          <a:bodyPr rot="0" spcFirstLastPara="0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orpo CS)"/>
              </a:rPr>
              <a:t>Riccardo Izzo</a:t>
            </a:r>
            <a:endParaRPr lang="it-IT" sz="1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 (Corpo CS)"/>
            </a:endParaRPr>
          </a:p>
        </p:txBody>
      </p:sp>
      <p:sp>
        <p:nvSpPr>
          <p:cNvPr id="18" name="Casella di testo 19">
            <a:extLst>
              <a:ext uri="{FF2B5EF4-FFF2-40B4-BE49-F238E27FC236}">
                <a16:creationId xmlns:a16="http://schemas.microsoft.com/office/drawing/2014/main" id="{01981920-7300-A67B-AA19-075F0A510EF1}"/>
              </a:ext>
            </a:extLst>
          </p:cNvPr>
          <p:cNvSpPr txBox="1"/>
          <p:nvPr/>
        </p:nvSpPr>
        <p:spPr>
          <a:xfrm>
            <a:off x="3840748" y="5929630"/>
            <a:ext cx="2628000" cy="233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it-IT" sz="1050" b="1" cap="all" spc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 (Corpo CS)"/>
              </a:rPr>
              <a:t>presidente</a:t>
            </a:r>
          </a:p>
        </p:txBody>
      </p:sp>
      <p:sp>
        <p:nvSpPr>
          <p:cNvPr id="19" name="Casella di testo 18">
            <a:extLst>
              <a:ext uri="{FF2B5EF4-FFF2-40B4-BE49-F238E27FC236}">
                <a16:creationId xmlns:a16="http://schemas.microsoft.com/office/drawing/2014/main" id="{A508FE68-8F20-53DE-2F5E-7ACC3CFFFF78}"/>
              </a:ext>
            </a:extLst>
          </p:cNvPr>
          <p:cNvSpPr txBox="1"/>
          <p:nvPr/>
        </p:nvSpPr>
        <p:spPr>
          <a:xfrm>
            <a:off x="3840748" y="5024755"/>
            <a:ext cx="2628000" cy="233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it-IT" sz="1050" b="1" cap="all" spc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 (Corpo CS)"/>
              </a:rPr>
              <a:t>Commissione di studio </a:t>
            </a:r>
            <a:r>
              <a:rPr lang="it-IT" sz="1050" b="1" cap="all" spc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 (Corpo CS)"/>
              </a:rPr>
              <a:t>cndcec</a:t>
            </a:r>
            <a:endParaRPr lang="it-IT" sz="1050" b="1" cap="all" spc="100" dirty="0">
              <a:solidFill>
                <a:srgbClr val="C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 (Corpo CS)"/>
            </a:endParaRPr>
          </a:p>
        </p:txBody>
      </p:sp>
    </p:spTree>
    <p:extLst>
      <p:ext uri="{BB962C8B-B14F-4D97-AF65-F5344CB8AC3E}">
        <p14:creationId xmlns:p14="http://schemas.microsoft.com/office/powerpoint/2010/main" val="112212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AE4F6F-81DF-018D-0D69-B6F1ADC4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36" y="1257231"/>
            <a:ext cx="5436445" cy="841644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di delega CNDCEC "Funzioni giudiziarie e ADR"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cura della Commissione di studio "ADR e composizione negoziata"</a:t>
            </a: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AA91F-561E-59E3-D8C9-53FD4340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6751" y="6533906"/>
            <a:ext cx="835530" cy="501650"/>
          </a:xfrm>
        </p:spPr>
        <p:txBody>
          <a:bodyPr/>
          <a:lstStyle/>
          <a:p>
            <a:fld id="{D457600C-7C54-424B-89D2-E3272FF6FB68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07D1A6-EDBD-DABD-0A69-3A8EDA4B0D97}"/>
              </a:ext>
            </a:extLst>
          </p:cNvPr>
          <p:cNvSpPr txBox="1"/>
          <p:nvPr/>
        </p:nvSpPr>
        <p:spPr>
          <a:xfrm>
            <a:off x="955481" y="2129682"/>
            <a:ext cx="847261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b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Consigliere CNDCEC delegato</a:t>
            </a:r>
            <a:endParaRPr lang="it-IT" sz="1400" dirty="0">
              <a:solidFill>
                <a:srgbClr val="40404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it-IT" sz="1200" spc="-1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Giovanna Greco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it-IT" sz="1400" b="1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Presidente</a:t>
            </a:r>
          </a:p>
          <a:p>
            <a:pPr algn="just"/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Riccardo Izzo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it-IT" sz="1400" b="1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Componenti</a:t>
            </a:r>
            <a:endParaRPr lang="it-IT" sz="1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4E4BD3-DD00-DEBF-314C-7CA13484212D}"/>
              </a:ext>
            </a:extLst>
          </p:cNvPr>
          <p:cNvSpPr txBox="1"/>
          <p:nvPr/>
        </p:nvSpPr>
        <p:spPr>
          <a:xfrm>
            <a:off x="955482" y="3553077"/>
            <a:ext cx="204518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Domenico Basile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Annalisa </a:t>
            </a:r>
            <a:r>
              <a:rPr lang="it-IT" sz="1200" spc="-10" dirty="0" err="1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Certoma</a:t>
            </a: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'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Marzia Chessa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Saverio Cinieri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Giuseppe Currao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Simonetta Di Simone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Francesco Romano Iannuzzi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00D499-8B80-C32C-4BA9-46779EAEFDB7}"/>
              </a:ext>
            </a:extLst>
          </p:cNvPr>
          <p:cNvSpPr txBox="1"/>
          <p:nvPr/>
        </p:nvSpPr>
        <p:spPr>
          <a:xfrm>
            <a:off x="3602127" y="3553077"/>
            <a:ext cx="6103398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Alfonso Lanfranconi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Alessandro Motta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Carmen Padula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Stefania Pieroni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Carlo Ussi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Edoardo </a:t>
            </a:r>
            <a:r>
              <a:rPr lang="it-IT" sz="1200" spc="-10" dirty="0" err="1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Vicerè</a:t>
            </a:r>
            <a:endParaRPr lang="it-IT" sz="1200" spc="-10" dirty="0">
              <a:solidFill>
                <a:srgbClr val="404040"/>
              </a:solidFill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E64B3EC-2047-8910-819E-8A38813D8833}"/>
              </a:ext>
            </a:extLst>
          </p:cNvPr>
          <p:cNvCxnSpPr/>
          <p:nvPr/>
        </p:nvCxnSpPr>
        <p:spPr>
          <a:xfrm>
            <a:off x="3400158" y="3553077"/>
            <a:ext cx="0" cy="1530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02BA8F-5144-8428-4919-07204B834F65}"/>
              </a:ext>
            </a:extLst>
          </p:cNvPr>
          <p:cNvSpPr txBox="1"/>
          <p:nvPr/>
        </p:nvSpPr>
        <p:spPr>
          <a:xfrm>
            <a:off x="955481" y="5242342"/>
            <a:ext cx="847261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b="1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Fondazione Nazionale di Ricerca dei Commercialisti</a:t>
            </a:r>
            <a:endParaRPr lang="it-IT" sz="1400" dirty="0">
              <a:solidFill>
                <a:srgbClr val="40404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it-IT" sz="1200" spc="-1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Luca D'Amore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D92F325-9B9C-5D8D-58FE-E11E1ECC0775}"/>
              </a:ext>
            </a:extLst>
          </p:cNvPr>
          <p:cNvSpPr/>
          <p:nvPr/>
        </p:nvSpPr>
        <p:spPr>
          <a:xfrm>
            <a:off x="936746" y="2202348"/>
            <a:ext cx="72000" cy="144000"/>
          </a:xfrm>
          <a:prstGeom prst="rect">
            <a:avLst/>
          </a:prstGeom>
          <a:solidFill>
            <a:srgbClr val="BF37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48C8763-EE5C-9F13-2E64-B14C0398C244}"/>
              </a:ext>
            </a:extLst>
          </p:cNvPr>
          <p:cNvSpPr/>
          <p:nvPr/>
        </p:nvSpPr>
        <p:spPr>
          <a:xfrm>
            <a:off x="936746" y="2785803"/>
            <a:ext cx="72000" cy="144000"/>
          </a:xfrm>
          <a:prstGeom prst="rect">
            <a:avLst/>
          </a:prstGeom>
          <a:solidFill>
            <a:srgbClr val="BF37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5577155-96F4-A1A4-80FB-1FBA6B3FDDA9}"/>
              </a:ext>
            </a:extLst>
          </p:cNvPr>
          <p:cNvSpPr/>
          <p:nvPr/>
        </p:nvSpPr>
        <p:spPr>
          <a:xfrm>
            <a:off x="936746" y="3375918"/>
            <a:ext cx="72000" cy="144000"/>
          </a:xfrm>
          <a:prstGeom prst="rect">
            <a:avLst/>
          </a:prstGeom>
          <a:solidFill>
            <a:srgbClr val="BF37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6377523-5000-4DEF-4A9B-F84F1D1D8F9F}"/>
              </a:ext>
            </a:extLst>
          </p:cNvPr>
          <p:cNvSpPr/>
          <p:nvPr/>
        </p:nvSpPr>
        <p:spPr>
          <a:xfrm>
            <a:off x="936746" y="5317473"/>
            <a:ext cx="72000" cy="144000"/>
          </a:xfrm>
          <a:prstGeom prst="rect">
            <a:avLst/>
          </a:prstGeom>
          <a:solidFill>
            <a:srgbClr val="BF37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31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126A01E-6C6B-B08C-9A73-84309EC6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72" y="236994"/>
            <a:ext cx="7757330" cy="786967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it-IT" sz="2700" dirty="0"/>
              <a:t>Crediti di imposta – Mediazione e conciliazione</a:t>
            </a:r>
            <a:br>
              <a:rPr lang="it-IT" dirty="0"/>
            </a:br>
            <a:r>
              <a:rPr lang="da-DK" sz="2200" b="0" spc="-5" dirty="0">
                <a:solidFill>
                  <a:srgbClr val="18181A"/>
                </a:solidFill>
                <a:latin typeface="Calibri"/>
                <a:cs typeface="Calibri"/>
              </a:rPr>
              <a:t>art. </a:t>
            </a:r>
            <a:r>
              <a:rPr lang="da-DK" sz="2200" b="0" dirty="0">
                <a:solidFill>
                  <a:srgbClr val="18181A"/>
                </a:solidFill>
                <a:latin typeface="Calibri"/>
                <a:cs typeface="Calibri"/>
              </a:rPr>
              <a:t>20 del </a:t>
            </a:r>
            <a:r>
              <a:rPr lang="da-DK" sz="2200" b="0" spc="-10" dirty="0">
                <a:solidFill>
                  <a:srgbClr val="18181A"/>
                </a:solidFill>
                <a:latin typeface="Calibri"/>
                <a:cs typeface="Calibri"/>
              </a:rPr>
              <a:t>d.lgs. </a:t>
            </a:r>
            <a:r>
              <a:rPr lang="da-DK" sz="2200" b="0" spc="-5" dirty="0">
                <a:solidFill>
                  <a:srgbClr val="18181A"/>
                </a:solidFill>
                <a:latin typeface="Calibri"/>
                <a:cs typeface="Calibri"/>
              </a:rPr>
              <a:t>n.</a:t>
            </a:r>
            <a:r>
              <a:rPr lang="da-DK" sz="2200" b="0" spc="-4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lang="da-DK" sz="2200" b="0" dirty="0">
                <a:solidFill>
                  <a:srgbClr val="18181A"/>
                </a:solidFill>
                <a:latin typeface="Calibri"/>
                <a:cs typeface="Calibri"/>
              </a:rPr>
              <a:t>28/2010</a:t>
            </a:r>
            <a:br>
              <a:rPr lang="da-DK" sz="2400" dirty="0">
                <a:latin typeface="Calibri"/>
                <a:cs typeface="Calibri"/>
              </a:rPr>
            </a:br>
            <a:endParaRPr lang="it-IT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AB768F4A-34A3-7DA2-55B4-859AEC193FAC}"/>
              </a:ext>
            </a:extLst>
          </p:cNvPr>
          <p:cNvSpPr txBox="1"/>
          <p:nvPr/>
        </p:nvSpPr>
        <p:spPr>
          <a:xfrm>
            <a:off x="351066" y="1140102"/>
            <a:ext cx="11494135" cy="40068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106170">
              <a:lnSpc>
                <a:spcPct val="100000"/>
              </a:lnSpc>
              <a:spcBef>
                <a:spcPts val="245"/>
              </a:spcBef>
            </a:pP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Crediti d’imposta riconosciti alle parti per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mediazioni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presentate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dopo il 30 giugno</a:t>
            </a:r>
            <a:r>
              <a:rPr sz="2000" spc="6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F0F02784-B331-69E6-7F9B-A95463ED2D80}"/>
              </a:ext>
            </a:extLst>
          </p:cNvPr>
          <p:cNvSpPr/>
          <p:nvPr/>
        </p:nvSpPr>
        <p:spPr>
          <a:xfrm>
            <a:off x="351066" y="2029293"/>
            <a:ext cx="3655060" cy="2564130"/>
          </a:xfrm>
          <a:custGeom>
            <a:avLst/>
            <a:gdLst/>
            <a:ahLst/>
            <a:cxnLst/>
            <a:rect l="l" t="t" r="r" b="b"/>
            <a:pathLst>
              <a:path w="3655060" h="2564129">
                <a:moveTo>
                  <a:pt x="0" y="2563622"/>
                </a:moveTo>
                <a:lnTo>
                  <a:pt x="3654805" y="2563622"/>
                </a:lnTo>
                <a:lnTo>
                  <a:pt x="3654805" y="0"/>
                </a:lnTo>
                <a:lnTo>
                  <a:pt x="0" y="0"/>
                </a:lnTo>
                <a:lnTo>
                  <a:pt x="0" y="2563622"/>
                </a:lnTo>
                <a:close/>
              </a:path>
            </a:pathLst>
          </a:custGeom>
          <a:ln w="19050">
            <a:solidFill>
              <a:srgbClr val="E97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2DC81870-6A43-5428-FE2C-FE07B0D255A4}"/>
              </a:ext>
            </a:extLst>
          </p:cNvPr>
          <p:cNvSpPr txBox="1"/>
          <p:nvPr/>
        </p:nvSpPr>
        <p:spPr>
          <a:xfrm>
            <a:off x="442569" y="2047657"/>
            <a:ext cx="34861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per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l'indennità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mediazione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corrisposta fino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concorrenza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600,00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euro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quando è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raggiunto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l'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accordo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</a:t>
            </a:r>
            <a:r>
              <a:rPr sz="1800" b="1" spc="-4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conciliazione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DB9A983-AAD7-E940-A5A2-BDEA1BDF3BF3}"/>
              </a:ext>
            </a:extLst>
          </p:cNvPr>
          <p:cNvSpPr/>
          <p:nvPr/>
        </p:nvSpPr>
        <p:spPr>
          <a:xfrm>
            <a:off x="4178680" y="2029293"/>
            <a:ext cx="3691890" cy="2564130"/>
          </a:xfrm>
          <a:custGeom>
            <a:avLst/>
            <a:gdLst/>
            <a:ahLst/>
            <a:cxnLst/>
            <a:rect l="l" t="t" r="r" b="b"/>
            <a:pathLst>
              <a:path w="3691890" h="2564129">
                <a:moveTo>
                  <a:pt x="0" y="2563622"/>
                </a:moveTo>
                <a:lnTo>
                  <a:pt x="3691636" y="2563622"/>
                </a:lnTo>
                <a:lnTo>
                  <a:pt x="3691636" y="0"/>
                </a:lnTo>
                <a:lnTo>
                  <a:pt x="0" y="0"/>
                </a:lnTo>
                <a:lnTo>
                  <a:pt x="0" y="2563622"/>
                </a:lnTo>
                <a:close/>
              </a:path>
            </a:pathLst>
          </a:custGeom>
          <a:ln w="19050">
            <a:solidFill>
              <a:srgbClr val="186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8F68BEA-F40B-C4BD-AF89-4228D8943A92}"/>
              </a:ext>
            </a:extLst>
          </p:cNvPr>
          <p:cNvSpPr txBox="1"/>
          <p:nvPr/>
        </p:nvSpPr>
        <p:spPr>
          <a:xfrm>
            <a:off x="5400166" y="2047657"/>
            <a:ext cx="986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compenso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B5C05E8-755A-6F20-7337-679B9F2F4344}"/>
              </a:ext>
            </a:extLst>
          </p:cNvPr>
          <p:cNvSpPr txBox="1"/>
          <p:nvPr/>
        </p:nvSpPr>
        <p:spPr>
          <a:xfrm>
            <a:off x="6723253" y="2047657"/>
            <a:ext cx="1070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or</a:t>
            </a:r>
            <a:r>
              <a:rPr sz="1800" b="1" spc="-2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st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64DA791-3C69-463F-A41D-D896E9CABAE1}"/>
              </a:ext>
            </a:extLst>
          </p:cNvPr>
          <p:cNvSpPr txBox="1"/>
          <p:nvPr/>
        </p:nvSpPr>
        <p:spPr>
          <a:xfrm>
            <a:off x="4270883" y="2047657"/>
            <a:ext cx="1195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67385" algn="l"/>
              </a:tabLst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per	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il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478155" algn="l"/>
              </a:tabLst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l	p</a:t>
            </a:r>
            <a:r>
              <a:rPr sz="1800" b="1" spc="-3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p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B2EE89D-DE47-DDF5-3B1D-80D0B3859192}"/>
              </a:ext>
            </a:extLst>
          </p:cNvPr>
          <p:cNvSpPr txBox="1"/>
          <p:nvPr/>
        </p:nvSpPr>
        <p:spPr>
          <a:xfrm>
            <a:off x="5764403" y="2322281"/>
            <a:ext cx="2028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17295" algn="l"/>
                <a:tab pos="1642745" algn="l"/>
              </a:tabLst>
            </a:pP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18181A"/>
                </a:solidFill>
                <a:latin typeface="Calibri"/>
                <a:cs typeface="Calibri"/>
              </a:rPr>
              <a:t>v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oc</a:t>
            </a:r>
            <a:r>
              <a:rPr sz="1800" b="1" spc="-30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,	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	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fi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9B88F88-A297-FE7A-C1DD-806E53A0DED5}"/>
              </a:ext>
            </a:extLst>
          </p:cNvPr>
          <p:cNvSpPr txBox="1"/>
          <p:nvPr/>
        </p:nvSpPr>
        <p:spPr>
          <a:xfrm>
            <a:off x="4270883" y="2596602"/>
            <a:ext cx="3519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05585" algn="l"/>
                <a:tab pos="2571115" algn="l"/>
              </a:tabLst>
            </a:pP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b="1" spc="18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concorrenza	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18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600,00	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euro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,</a:t>
            </a:r>
            <a:r>
              <a:rPr sz="1800" spc="9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per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7FE99C8-7434-A6A2-8C7E-B5B3DA61A0A5}"/>
              </a:ext>
            </a:extLst>
          </p:cNvPr>
          <p:cNvSpPr txBox="1"/>
          <p:nvPr/>
        </p:nvSpPr>
        <p:spPr>
          <a:xfrm>
            <a:off x="4270883" y="2870922"/>
            <a:ext cx="104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l'assistenza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FAA22792-847D-50CF-C73C-B258726A29B7}"/>
              </a:ext>
            </a:extLst>
          </p:cNvPr>
          <p:cNvSpPr txBox="1"/>
          <p:nvPr/>
        </p:nvSpPr>
        <p:spPr>
          <a:xfrm>
            <a:off x="6826884" y="2870922"/>
            <a:ext cx="96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18181A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F0BA10A-B5CE-4FCA-62AD-A78678E84E2B}"/>
              </a:ext>
            </a:extLst>
          </p:cNvPr>
          <p:cNvSpPr txBox="1"/>
          <p:nvPr/>
        </p:nvSpPr>
        <p:spPr>
          <a:xfrm>
            <a:off x="4270883" y="3145241"/>
            <a:ext cx="1544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95605" algn="l"/>
              </a:tabLst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	me</a:t>
            </a:r>
            <a:r>
              <a:rPr sz="1800" spc="5" dirty="0">
                <a:solidFill>
                  <a:srgbClr val="18181A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spc="10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on</a:t>
            </a:r>
            <a:r>
              <a:rPr sz="1800" spc="15" dirty="0">
                <a:solidFill>
                  <a:srgbClr val="18181A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398780" algn="l"/>
              </a:tabLst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la	mediazione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E535C8CE-3952-10F3-DBBD-9A37105AEB54}"/>
              </a:ext>
            </a:extLst>
          </p:cNvPr>
          <p:cNvSpPr txBox="1"/>
          <p:nvPr/>
        </p:nvSpPr>
        <p:spPr>
          <a:xfrm>
            <a:off x="5840603" y="2870922"/>
            <a:ext cx="195198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nella</a:t>
            </a:r>
            <a:endParaRPr sz="1800" dirty="0">
              <a:latin typeface="Calibri"/>
              <a:cs typeface="Calibri"/>
            </a:endParaRPr>
          </a:p>
          <a:p>
            <a:pPr marL="187325">
              <a:lnSpc>
                <a:spcPct val="100000"/>
              </a:lnSpc>
              <a:tabLst>
                <a:tab pos="699135" algn="l"/>
                <a:tab pos="1269365" algn="l"/>
                <a:tab pos="1668780" algn="l"/>
              </a:tabLst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nei	</a:t>
            </a:r>
            <a:r>
              <a:rPr sz="1800" spc="-2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asi	</a:t>
            </a:r>
            <a:r>
              <a:rPr sz="1800" spc="5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n	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spc="10" dirty="0">
                <a:solidFill>
                  <a:srgbClr val="18181A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endParaRPr sz="1800" dirty="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è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30914B1-254E-7003-2095-481EA0AEF71A}"/>
              </a:ext>
            </a:extLst>
          </p:cNvPr>
          <p:cNvSpPr txBox="1"/>
          <p:nvPr/>
        </p:nvSpPr>
        <p:spPr>
          <a:xfrm>
            <a:off x="6339204" y="3419511"/>
            <a:ext cx="1452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61745" algn="l"/>
              </a:tabLst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18181A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z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e	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FE69E85-9BE4-DB8A-E3D4-E208F5B44BE7}"/>
              </a:ext>
            </a:extLst>
          </p:cNvPr>
          <p:cNvSpPr txBox="1"/>
          <p:nvPr/>
        </p:nvSpPr>
        <p:spPr>
          <a:xfrm>
            <a:off x="4270883" y="3694136"/>
            <a:ext cx="3522979" cy="851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 algn="just">
              <a:lnSpc>
                <a:spcPct val="100600"/>
              </a:lnSpc>
              <a:spcBef>
                <a:spcPts val="85"/>
              </a:spcBef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procedibilità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della domanda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giudiziale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quando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la mediazione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è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demandata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dal</a:t>
            </a:r>
            <a:r>
              <a:rPr sz="1800" b="1" spc="-3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giudice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135F50C-5D9F-C134-9FDE-332E3F53E0C8}"/>
              </a:ext>
            </a:extLst>
          </p:cNvPr>
          <p:cNvSpPr/>
          <p:nvPr/>
        </p:nvSpPr>
        <p:spPr>
          <a:xfrm>
            <a:off x="8165465" y="2029293"/>
            <a:ext cx="3679825" cy="2564130"/>
          </a:xfrm>
          <a:custGeom>
            <a:avLst/>
            <a:gdLst/>
            <a:ahLst/>
            <a:cxnLst/>
            <a:rect l="l" t="t" r="r" b="b"/>
            <a:pathLst>
              <a:path w="3679825" h="2564129">
                <a:moveTo>
                  <a:pt x="0" y="2563622"/>
                </a:moveTo>
                <a:lnTo>
                  <a:pt x="3679444" y="2563622"/>
                </a:lnTo>
                <a:lnTo>
                  <a:pt x="3679444" y="0"/>
                </a:lnTo>
                <a:lnTo>
                  <a:pt x="0" y="0"/>
                </a:lnTo>
                <a:lnTo>
                  <a:pt x="0" y="2563622"/>
                </a:lnTo>
                <a:close/>
              </a:path>
            </a:pathLst>
          </a:custGeom>
          <a:ln w="19050">
            <a:solidFill>
              <a:srgbClr val="0E9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7657D6F3-3983-519F-106F-2A007C8EA704}"/>
              </a:ext>
            </a:extLst>
          </p:cNvPr>
          <p:cNvSpPr txBox="1"/>
          <p:nvPr/>
        </p:nvSpPr>
        <p:spPr>
          <a:xfrm>
            <a:off x="10687811" y="2047657"/>
            <a:ext cx="10814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con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u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da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tabLst>
                <a:tab pos="956944" algn="l"/>
              </a:tabLst>
            </a:pP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ti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n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	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E4CE2D4C-7763-97F6-6C31-1E62BE580E39}"/>
              </a:ext>
            </a:extLst>
          </p:cNvPr>
          <p:cNvSpPr txBox="1"/>
          <p:nvPr/>
        </p:nvSpPr>
        <p:spPr>
          <a:xfrm>
            <a:off x="8258302" y="2047657"/>
            <a:ext cx="12573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805815" algn="l"/>
              </a:tabLst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om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u</a:t>
            </a:r>
            <a:r>
              <a:rPr sz="1800" b="1" spc="-5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unificato  parte	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del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seguito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3B18E7BB-A56E-92F6-93F4-374E7289B4E1}"/>
              </a:ext>
            </a:extLst>
          </p:cNvPr>
          <p:cNvSpPr txBox="1"/>
          <p:nvPr/>
        </p:nvSpPr>
        <p:spPr>
          <a:xfrm>
            <a:off x="9570466" y="2047657"/>
            <a:ext cx="9842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  <a:p>
            <a:pPr marR="5080" indent="272415">
              <a:lnSpc>
                <a:spcPct val="100000"/>
              </a:lnSpc>
            </a:pP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at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giudizio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559ACA86-3366-A6DB-BA7E-20C8C025FB94}"/>
              </a:ext>
            </a:extLst>
          </p:cNvPr>
          <p:cNvSpPr txBox="1"/>
          <p:nvPr/>
        </p:nvSpPr>
        <p:spPr>
          <a:xfrm>
            <a:off x="10649711" y="2870922"/>
            <a:ext cx="1115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conclusione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2BF55D49-2C41-C1AE-BBCF-DFC85147EA02}"/>
              </a:ext>
            </a:extLst>
          </p:cNvPr>
          <p:cNvSpPr txBox="1"/>
          <p:nvPr/>
        </p:nvSpPr>
        <p:spPr>
          <a:xfrm>
            <a:off x="8258302" y="3145241"/>
            <a:ext cx="3509645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 algn="just">
              <a:lnSpc>
                <a:spcPct val="100600"/>
              </a:lnSpc>
              <a:spcBef>
                <a:spcPts val="85"/>
              </a:spcBef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un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accordo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conciliazione,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nel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limite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dell'importo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versato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fino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concorrenza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518,00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euro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5065181C-4379-1DDD-55EF-23C196BF80F7}"/>
              </a:ext>
            </a:extLst>
          </p:cNvPr>
          <p:cNvSpPr/>
          <p:nvPr/>
        </p:nvSpPr>
        <p:spPr>
          <a:xfrm>
            <a:off x="1905000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69" h="416560">
                <a:moveTo>
                  <a:pt x="546988" y="208152"/>
                </a:moveTo>
                <a:lnTo>
                  <a:pt x="0" y="208152"/>
                </a:lnTo>
                <a:lnTo>
                  <a:pt x="273431" y="416305"/>
                </a:lnTo>
                <a:lnTo>
                  <a:pt x="546988" y="208152"/>
                </a:lnTo>
                <a:close/>
              </a:path>
              <a:path w="547369" h="416560">
                <a:moveTo>
                  <a:pt x="410210" y="0"/>
                </a:moveTo>
                <a:lnTo>
                  <a:pt x="136779" y="0"/>
                </a:lnTo>
                <a:lnTo>
                  <a:pt x="136779" y="208152"/>
                </a:lnTo>
                <a:lnTo>
                  <a:pt x="410210" y="208152"/>
                </a:lnTo>
                <a:lnTo>
                  <a:pt x="41021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2AD93453-B2C0-7F79-ABC5-7D34E1988DE6}"/>
              </a:ext>
            </a:extLst>
          </p:cNvPr>
          <p:cNvSpPr/>
          <p:nvPr/>
        </p:nvSpPr>
        <p:spPr>
          <a:xfrm>
            <a:off x="1905000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69" h="416560">
                <a:moveTo>
                  <a:pt x="0" y="208152"/>
                </a:moveTo>
                <a:lnTo>
                  <a:pt x="136779" y="208152"/>
                </a:lnTo>
                <a:lnTo>
                  <a:pt x="136779" y="0"/>
                </a:lnTo>
                <a:lnTo>
                  <a:pt x="410210" y="0"/>
                </a:lnTo>
                <a:lnTo>
                  <a:pt x="410210" y="208152"/>
                </a:lnTo>
                <a:lnTo>
                  <a:pt x="546988" y="208152"/>
                </a:lnTo>
                <a:lnTo>
                  <a:pt x="273431" y="416305"/>
                </a:lnTo>
                <a:lnTo>
                  <a:pt x="0" y="208152"/>
                </a:lnTo>
                <a:close/>
              </a:path>
            </a:pathLst>
          </a:custGeom>
          <a:ln w="19049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84B1F0EF-7FA6-960B-CB91-51D70D948028}"/>
              </a:ext>
            </a:extLst>
          </p:cNvPr>
          <p:cNvSpPr/>
          <p:nvPr/>
        </p:nvSpPr>
        <p:spPr>
          <a:xfrm>
            <a:off x="5668645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70" h="416560">
                <a:moveTo>
                  <a:pt x="547115" y="208152"/>
                </a:moveTo>
                <a:lnTo>
                  <a:pt x="0" y="208152"/>
                </a:lnTo>
                <a:lnTo>
                  <a:pt x="273557" y="416305"/>
                </a:lnTo>
                <a:lnTo>
                  <a:pt x="547115" y="208152"/>
                </a:lnTo>
                <a:close/>
              </a:path>
              <a:path w="547370" h="416560">
                <a:moveTo>
                  <a:pt x="410337" y="0"/>
                </a:moveTo>
                <a:lnTo>
                  <a:pt x="136778" y="0"/>
                </a:lnTo>
                <a:lnTo>
                  <a:pt x="136778" y="208152"/>
                </a:lnTo>
                <a:lnTo>
                  <a:pt x="410337" y="208152"/>
                </a:lnTo>
                <a:lnTo>
                  <a:pt x="410337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A83C5636-DF6F-0850-0FBE-C3479EF32D03}"/>
              </a:ext>
            </a:extLst>
          </p:cNvPr>
          <p:cNvSpPr/>
          <p:nvPr/>
        </p:nvSpPr>
        <p:spPr>
          <a:xfrm>
            <a:off x="5668645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70" h="416560">
                <a:moveTo>
                  <a:pt x="0" y="208152"/>
                </a:moveTo>
                <a:lnTo>
                  <a:pt x="136778" y="208152"/>
                </a:lnTo>
                <a:lnTo>
                  <a:pt x="136778" y="0"/>
                </a:lnTo>
                <a:lnTo>
                  <a:pt x="410337" y="0"/>
                </a:lnTo>
                <a:lnTo>
                  <a:pt x="410337" y="208152"/>
                </a:lnTo>
                <a:lnTo>
                  <a:pt x="547115" y="208152"/>
                </a:lnTo>
                <a:lnTo>
                  <a:pt x="273557" y="416305"/>
                </a:lnTo>
                <a:lnTo>
                  <a:pt x="0" y="208152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CFC49B40-B47B-7C09-69AE-755CC4BFED96}"/>
              </a:ext>
            </a:extLst>
          </p:cNvPr>
          <p:cNvSpPr/>
          <p:nvPr/>
        </p:nvSpPr>
        <p:spPr>
          <a:xfrm>
            <a:off x="9731756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70" h="416560">
                <a:moveTo>
                  <a:pt x="546989" y="208152"/>
                </a:moveTo>
                <a:lnTo>
                  <a:pt x="0" y="208152"/>
                </a:lnTo>
                <a:lnTo>
                  <a:pt x="273430" y="416305"/>
                </a:lnTo>
                <a:lnTo>
                  <a:pt x="546989" y="208152"/>
                </a:lnTo>
                <a:close/>
              </a:path>
              <a:path w="547370" h="416560">
                <a:moveTo>
                  <a:pt x="410210" y="0"/>
                </a:moveTo>
                <a:lnTo>
                  <a:pt x="136651" y="0"/>
                </a:lnTo>
                <a:lnTo>
                  <a:pt x="136651" y="208152"/>
                </a:lnTo>
                <a:lnTo>
                  <a:pt x="410210" y="208152"/>
                </a:lnTo>
                <a:lnTo>
                  <a:pt x="41021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796C7685-418E-A933-D930-70D0C0813589}"/>
              </a:ext>
            </a:extLst>
          </p:cNvPr>
          <p:cNvSpPr/>
          <p:nvPr/>
        </p:nvSpPr>
        <p:spPr>
          <a:xfrm>
            <a:off x="9731756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70" h="416560">
                <a:moveTo>
                  <a:pt x="0" y="208152"/>
                </a:moveTo>
                <a:lnTo>
                  <a:pt x="136651" y="208152"/>
                </a:lnTo>
                <a:lnTo>
                  <a:pt x="136651" y="0"/>
                </a:lnTo>
                <a:lnTo>
                  <a:pt x="410210" y="0"/>
                </a:lnTo>
                <a:lnTo>
                  <a:pt x="410210" y="208152"/>
                </a:lnTo>
                <a:lnTo>
                  <a:pt x="546989" y="208152"/>
                </a:lnTo>
                <a:lnTo>
                  <a:pt x="273430" y="416305"/>
                </a:lnTo>
                <a:lnTo>
                  <a:pt x="0" y="208152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5012A64C-42FC-FEDA-F15A-10F0C176CE62}"/>
              </a:ext>
            </a:extLst>
          </p:cNvPr>
          <p:cNvSpPr txBox="1"/>
          <p:nvPr/>
        </p:nvSpPr>
        <p:spPr>
          <a:xfrm>
            <a:off x="342163" y="4734316"/>
            <a:ext cx="11511915" cy="147764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7825" marR="83820" indent="-28702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sono riconosciuti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fronte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pagamento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delle indennità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mediazione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dei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compensi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all'avvocato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che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assiste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in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mediazione;</a:t>
            </a:r>
            <a:endParaRPr sz="18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sono utilizzabili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dalla parte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nel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limite complessivo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euro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600,00 per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procedura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fino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ad un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importo</a:t>
            </a:r>
            <a:r>
              <a:rPr sz="1800" b="1" spc="18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massimo</a:t>
            </a:r>
            <a:endParaRPr sz="18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</a:pP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annuale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euro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2.400,00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per le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persone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fisiche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euro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24.000,00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per le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persone</a:t>
            </a:r>
            <a:r>
              <a:rPr sz="1800" b="1" spc="-6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giuridiche;</a:t>
            </a:r>
            <a:endParaRPr sz="18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in caso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mancato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accordo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crediti d'imposta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sono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ridotti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del</a:t>
            </a:r>
            <a:r>
              <a:rPr sz="1800" spc="8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50%.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Segnaposto numero diapositiva 35">
            <a:extLst>
              <a:ext uri="{FF2B5EF4-FFF2-40B4-BE49-F238E27FC236}">
                <a16:creationId xmlns:a16="http://schemas.microsoft.com/office/drawing/2014/main" id="{B98BD332-B2AC-58C8-3DEA-BA278C03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74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6">
            <a:extLst>
              <a:ext uri="{FF2B5EF4-FFF2-40B4-BE49-F238E27FC236}">
                <a16:creationId xmlns:a16="http://schemas.microsoft.com/office/drawing/2014/main" id="{62E067DD-9833-ECC8-EE58-E300B90E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72" y="227469"/>
            <a:ext cx="7757330" cy="7869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Come ottenere il riconoscimento dei crediti di imposta</a:t>
            </a:r>
            <a:br>
              <a:rPr lang="it-IT" dirty="0"/>
            </a:br>
            <a:r>
              <a:rPr lang="it-IT" sz="2200" dirty="0">
                <a:solidFill>
                  <a:srgbClr val="C00000"/>
                </a:solidFill>
              </a:rPr>
              <a:t>Step 1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ABDC419-9CC4-2236-CF80-D4FEAEEA6177}"/>
              </a:ext>
            </a:extLst>
          </p:cNvPr>
          <p:cNvSpPr txBox="1"/>
          <p:nvPr/>
        </p:nvSpPr>
        <p:spPr>
          <a:xfrm>
            <a:off x="236766" y="1213109"/>
            <a:ext cx="11494135" cy="10160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domanda di attribuzione dei crediti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d’imposta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va presentata,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pena di inammissibilità,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tramite</a:t>
            </a:r>
            <a:r>
              <a:rPr sz="2000" spc="18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apposita</a:t>
            </a:r>
            <a:endParaRPr sz="2000">
              <a:latin typeface="Calibri"/>
              <a:cs typeface="Calibri"/>
            </a:endParaRPr>
          </a:p>
          <a:p>
            <a:pPr marL="1514475" marR="1507490" algn="ctr">
              <a:lnSpc>
                <a:spcPct val="100000"/>
              </a:lnSpc>
            </a:pP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piattaforma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web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resa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disponibile dal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Ministero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della Giustizia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al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seguente indirizzo 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https://lsg.giustizia.it/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7BCADB6-2537-3D0D-9D5C-7F77EB17A27E}"/>
              </a:ext>
            </a:extLst>
          </p:cNvPr>
          <p:cNvSpPr/>
          <p:nvPr/>
        </p:nvSpPr>
        <p:spPr>
          <a:xfrm>
            <a:off x="9248902" y="2386882"/>
            <a:ext cx="677545" cy="779780"/>
          </a:xfrm>
          <a:custGeom>
            <a:avLst/>
            <a:gdLst/>
            <a:ahLst/>
            <a:cxnLst/>
            <a:rect l="l" t="t" r="r" b="b"/>
            <a:pathLst>
              <a:path w="677545" h="779779">
                <a:moveTo>
                  <a:pt x="677164" y="440816"/>
                </a:moveTo>
                <a:lnTo>
                  <a:pt x="0" y="440816"/>
                </a:lnTo>
                <a:lnTo>
                  <a:pt x="338581" y="779272"/>
                </a:lnTo>
                <a:lnTo>
                  <a:pt x="677164" y="440816"/>
                </a:lnTo>
                <a:close/>
              </a:path>
              <a:path w="677545" h="779779">
                <a:moveTo>
                  <a:pt x="507873" y="0"/>
                </a:moveTo>
                <a:lnTo>
                  <a:pt x="169291" y="0"/>
                </a:lnTo>
                <a:lnTo>
                  <a:pt x="169291" y="440816"/>
                </a:lnTo>
                <a:lnTo>
                  <a:pt x="507873" y="440816"/>
                </a:lnTo>
                <a:lnTo>
                  <a:pt x="507873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C63A3EDF-3AF0-A037-2676-61384DB57310}"/>
              </a:ext>
            </a:extLst>
          </p:cNvPr>
          <p:cNvSpPr/>
          <p:nvPr/>
        </p:nvSpPr>
        <p:spPr>
          <a:xfrm>
            <a:off x="9248902" y="2386882"/>
            <a:ext cx="677545" cy="779780"/>
          </a:xfrm>
          <a:custGeom>
            <a:avLst/>
            <a:gdLst/>
            <a:ahLst/>
            <a:cxnLst/>
            <a:rect l="l" t="t" r="r" b="b"/>
            <a:pathLst>
              <a:path w="677545" h="779779">
                <a:moveTo>
                  <a:pt x="0" y="440816"/>
                </a:moveTo>
                <a:lnTo>
                  <a:pt x="169291" y="440816"/>
                </a:lnTo>
                <a:lnTo>
                  <a:pt x="169291" y="0"/>
                </a:lnTo>
                <a:lnTo>
                  <a:pt x="507873" y="0"/>
                </a:lnTo>
                <a:lnTo>
                  <a:pt x="507873" y="440816"/>
                </a:lnTo>
                <a:lnTo>
                  <a:pt x="677164" y="440816"/>
                </a:lnTo>
                <a:lnTo>
                  <a:pt x="338581" y="779272"/>
                </a:lnTo>
                <a:lnTo>
                  <a:pt x="0" y="440816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3F3A9FE-1CBF-8B78-AD48-3E52A9711E6A}"/>
              </a:ext>
            </a:extLst>
          </p:cNvPr>
          <p:cNvSpPr/>
          <p:nvPr/>
        </p:nvSpPr>
        <p:spPr>
          <a:xfrm>
            <a:off x="6356603" y="4347253"/>
            <a:ext cx="865505" cy="665480"/>
          </a:xfrm>
          <a:custGeom>
            <a:avLst/>
            <a:gdLst/>
            <a:ahLst/>
            <a:cxnLst/>
            <a:rect l="l" t="t" r="r" b="b"/>
            <a:pathLst>
              <a:path w="865504" h="665479">
                <a:moveTo>
                  <a:pt x="332613" y="0"/>
                </a:moveTo>
                <a:lnTo>
                  <a:pt x="0" y="332485"/>
                </a:lnTo>
                <a:lnTo>
                  <a:pt x="332613" y="664971"/>
                </a:lnTo>
                <a:lnTo>
                  <a:pt x="332613" y="498728"/>
                </a:lnTo>
                <a:lnTo>
                  <a:pt x="865504" y="498728"/>
                </a:lnTo>
                <a:lnTo>
                  <a:pt x="865504" y="166243"/>
                </a:lnTo>
                <a:lnTo>
                  <a:pt x="332613" y="166243"/>
                </a:lnTo>
                <a:lnTo>
                  <a:pt x="332613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DF36E23-196B-1398-2F1E-49714306D40A}"/>
              </a:ext>
            </a:extLst>
          </p:cNvPr>
          <p:cNvSpPr/>
          <p:nvPr/>
        </p:nvSpPr>
        <p:spPr>
          <a:xfrm>
            <a:off x="6356603" y="4347253"/>
            <a:ext cx="865505" cy="665480"/>
          </a:xfrm>
          <a:custGeom>
            <a:avLst/>
            <a:gdLst/>
            <a:ahLst/>
            <a:cxnLst/>
            <a:rect l="l" t="t" r="r" b="b"/>
            <a:pathLst>
              <a:path w="865504" h="665479">
                <a:moveTo>
                  <a:pt x="332613" y="0"/>
                </a:moveTo>
                <a:lnTo>
                  <a:pt x="332613" y="166243"/>
                </a:lnTo>
                <a:lnTo>
                  <a:pt x="865504" y="166243"/>
                </a:lnTo>
                <a:lnTo>
                  <a:pt x="865504" y="498728"/>
                </a:lnTo>
                <a:lnTo>
                  <a:pt x="332613" y="498728"/>
                </a:lnTo>
                <a:lnTo>
                  <a:pt x="332613" y="664971"/>
                </a:lnTo>
                <a:lnTo>
                  <a:pt x="0" y="332485"/>
                </a:lnTo>
                <a:lnTo>
                  <a:pt x="332613" y="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1BD2BE0-1215-D56B-EB25-3B005E605182}"/>
              </a:ext>
            </a:extLst>
          </p:cNvPr>
          <p:cNvSpPr txBox="1"/>
          <p:nvPr/>
        </p:nvSpPr>
        <p:spPr>
          <a:xfrm>
            <a:off x="7444358" y="3402437"/>
            <a:ext cx="4286250" cy="25546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83820" algn="just">
              <a:lnSpc>
                <a:spcPct val="100000"/>
              </a:lnSpc>
              <a:spcBef>
                <a:spcPts val="235"/>
              </a:spcBef>
            </a:pPr>
            <a:r>
              <a:rPr lang="it-IT" sz="2000" dirty="0">
                <a:solidFill>
                  <a:srgbClr val="18181A"/>
                </a:solidFill>
                <a:latin typeface="Calibri"/>
                <a:cs typeface="Calibri"/>
              </a:rPr>
              <a:t>È </a:t>
            </a:r>
            <a:r>
              <a:rPr sz="2000" spc="-5" dirty="0" err="1">
                <a:solidFill>
                  <a:srgbClr val="18181A"/>
                </a:solidFill>
                <a:latin typeface="Calibri"/>
                <a:cs typeface="Calibri"/>
              </a:rPr>
              <a:t>possibile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accedere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alla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piattaforma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con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uno degli attuali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sistemi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identità  digitale e,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precisamente,</a:t>
            </a:r>
            <a:r>
              <a:rPr sz="2000" spc="4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con:</a:t>
            </a:r>
            <a:endParaRPr sz="2000" dirty="0">
              <a:latin typeface="Calibri"/>
              <a:cs typeface="Calibri"/>
            </a:endParaRPr>
          </a:p>
          <a:p>
            <a:pPr marL="378460" marR="84455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095" algn="l"/>
              </a:tabLst>
            </a:pP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Sistema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Pubblico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Identità 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Digitale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 (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SPID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);</a:t>
            </a:r>
            <a:endParaRPr sz="2000" dirty="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Carta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Nazionale dei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Servizi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CNS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);</a:t>
            </a:r>
            <a:endParaRPr sz="2000" dirty="0">
              <a:latin typeface="Calibri"/>
              <a:cs typeface="Calibri"/>
            </a:endParaRPr>
          </a:p>
          <a:p>
            <a:pPr marL="378460" marR="82550" indent="-287020" algn="just">
              <a:lnSpc>
                <a:spcPts val="2410"/>
              </a:lnSpc>
              <a:spcBef>
                <a:spcPts val="75"/>
              </a:spcBef>
              <a:buFont typeface="Arial"/>
              <a:buChar char="•"/>
              <a:tabLst>
                <a:tab pos="379095" algn="l"/>
              </a:tabLst>
            </a:pP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Carta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Identità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Elettronica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CIE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), 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almeno di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livello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 2.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FAAF14C-DBB7-F561-0D63-142A94AF5FC6}"/>
              </a:ext>
            </a:extLst>
          </p:cNvPr>
          <p:cNvSpPr/>
          <p:nvPr/>
        </p:nvSpPr>
        <p:spPr>
          <a:xfrm>
            <a:off x="236766" y="2311164"/>
            <a:ext cx="5886450" cy="384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4D183F9-F03B-8302-5B2A-1C30EB27838C}"/>
              </a:ext>
            </a:extLst>
          </p:cNvPr>
          <p:cNvSpPr/>
          <p:nvPr/>
        </p:nvSpPr>
        <p:spPr>
          <a:xfrm>
            <a:off x="232003" y="2306402"/>
            <a:ext cx="5895975" cy="3851275"/>
          </a:xfrm>
          <a:custGeom>
            <a:avLst/>
            <a:gdLst/>
            <a:ahLst/>
            <a:cxnLst/>
            <a:rect l="l" t="t" r="r" b="b"/>
            <a:pathLst>
              <a:path w="5895975" h="3851275">
                <a:moveTo>
                  <a:pt x="0" y="3851275"/>
                </a:moveTo>
                <a:lnTo>
                  <a:pt x="5895975" y="3851275"/>
                </a:lnTo>
                <a:lnTo>
                  <a:pt x="5895975" y="0"/>
                </a:lnTo>
                <a:lnTo>
                  <a:pt x="0" y="0"/>
                </a:lnTo>
                <a:lnTo>
                  <a:pt x="0" y="38512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8CC111C4-7B34-0516-49BD-4A84D4D8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19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6">
            <a:extLst>
              <a:ext uri="{FF2B5EF4-FFF2-40B4-BE49-F238E27FC236}">
                <a16:creationId xmlns:a16="http://schemas.microsoft.com/office/drawing/2014/main" id="{29D57A6B-95F7-F5E5-DC47-9C3139B23C31}"/>
              </a:ext>
            </a:extLst>
          </p:cNvPr>
          <p:cNvSpPr txBox="1">
            <a:spLocks/>
          </p:cNvSpPr>
          <p:nvPr/>
        </p:nvSpPr>
        <p:spPr>
          <a:xfrm>
            <a:off x="500972" y="227469"/>
            <a:ext cx="7757330" cy="7869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it-IT" dirty="0"/>
              <a:t>Come ottenere il riconoscimento dei crediti di imposta</a:t>
            </a:r>
            <a:br>
              <a:rPr lang="it-IT" dirty="0"/>
            </a:br>
            <a:r>
              <a:rPr lang="it-IT" sz="2200" dirty="0">
                <a:solidFill>
                  <a:srgbClr val="C00000"/>
                </a:solidFill>
              </a:rPr>
              <a:t>Step 2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A401AD5-A456-0761-5E90-29940FED6E01}"/>
              </a:ext>
            </a:extLst>
          </p:cNvPr>
          <p:cNvSpPr txBox="1"/>
          <p:nvPr/>
        </p:nvSpPr>
        <p:spPr>
          <a:xfrm>
            <a:off x="7496809" y="1577466"/>
            <a:ext cx="4348480" cy="1631314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84150" marR="173355" algn="ctr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Una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volta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entrati,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dopo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aver </a:t>
            </a:r>
            <a:r>
              <a:rPr sz="2000" spc="-20" dirty="0">
                <a:solidFill>
                  <a:srgbClr val="18181A"/>
                </a:solidFill>
                <a:latin typeface="Calibri"/>
                <a:cs typeface="Calibri"/>
              </a:rPr>
              <a:t>effettuato 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registrazione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con l’inserimento dei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propri dati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anagrafici,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videata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che 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appare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contiene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un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menu visuale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che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permette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scegliere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tra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varie</a:t>
            </a:r>
            <a:r>
              <a:rPr sz="2000" spc="5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istanze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C1774BC-EA8D-D92D-FD65-7A5AA011CF9F}"/>
              </a:ext>
            </a:extLst>
          </p:cNvPr>
          <p:cNvSpPr/>
          <p:nvPr/>
        </p:nvSpPr>
        <p:spPr>
          <a:xfrm>
            <a:off x="9422003" y="3313938"/>
            <a:ext cx="560070" cy="561340"/>
          </a:xfrm>
          <a:custGeom>
            <a:avLst/>
            <a:gdLst/>
            <a:ahLst/>
            <a:cxnLst/>
            <a:rect l="l" t="t" r="r" b="b"/>
            <a:pathLst>
              <a:path w="560070" h="561339">
                <a:moveTo>
                  <a:pt x="559562" y="281177"/>
                </a:moveTo>
                <a:lnTo>
                  <a:pt x="0" y="281177"/>
                </a:lnTo>
                <a:lnTo>
                  <a:pt x="279780" y="560832"/>
                </a:lnTo>
                <a:lnTo>
                  <a:pt x="559562" y="281177"/>
                </a:lnTo>
                <a:close/>
              </a:path>
              <a:path w="560070" h="561339">
                <a:moveTo>
                  <a:pt x="419607" y="0"/>
                </a:moveTo>
                <a:lnTo>
                  <a:pt x="139953" y="0"/>
                </a:lnTo>
                <a:lnTo>
                  <a:pt x="139953" y="281177"/>
                </a:lnTo>
                <a:lnTo>
                  <a:pt x="419607" y="281177"/>
                </a:lnTo>
                <a:lnTo>
                  <a:pt x="419607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8CC3D57-495C-3611-E6F0-65D65F5F6C99}"/>
              </a:ext>
            </a:extLst>
          </p:cNvPr>
          <p:cNvSpPr/>
          <p:nvPr/>
        </p:nvSpPr>
        <p:spPr>
          <a:xfrm>
            <a:off x="9422003" y="3313938"/>
            <a:ext cx="560070" cy="561340"/>
          </a:xfrm>
          <a:custGeom>
            <a:avLst/>
            <a:gdLst/>
            <a:ahLst/>
            <a:cxnLst/>
            <a:rect l="l" t="t" r="r" b="b"/>
            <a:pathLst>
              <a:path w="560070" h="561339">
                <a:moveTo>
                  <a:pt x="0" y="281177"/>
                </a:moveTo>
                <a:lnTo>
                  <a:pt x="139953" y="281177"/>
                </a:lnTo>
                <a:lnTo>
                  <a:pt x="139953" y="0"/>
                </a:lnTo>
                <a:lnTo>
                  <a:pt x="419607" y="0"/>
                </a:lnTo>
                <a:lnTo>
                  <a:pt x="419607" y="281177"/>
                </a:lnTo>
                <a:lnTo>
                  <a:pt x="559562" y="281177"/>
                </a:lnTo>
                <a:lnTo>
                  <a:pt x="279780" y="560832"/>
                </a:lnTo>
                <a:lnTo>
                  <a:pt x="0" y="281177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61E5C8B-9CFA-2BD1-947F-7E585523BDBF}"/>
              </a:ext>
            </a:extLst>
          </p:cNvPr>
          <p:cNvSpPr/>
          <p:nvPr/>
        </p:nvSpPr>
        <p:spPr>
          <a:xfrm>
            <a:off x="7558658" y="3945509"/>
            <a:ext cx="4286250" cy="1631314"/>
          </a:xfrm>
          <a:custGeom>
            <a:avLst/>
            <a:gdLst/>
            <a:ahLst/>
            <a:cxnLst/>
            <a:rect l="l" t="t" r="r" b="b"/>
            <a:pathLst>
              <a:path w="4286250" h="1631314">
                <a:moveTo>
                  <a:pt x="0" y="1631188"/>
                </a:moveTo>
                <a:lnTo>
                  <a:pt x="4286250" y="1631188"/>
                </a:lnTo>
                <a:lnTo>
                  <a:pt x="4286250" y="0"/>
                </a:lnTo>
                <a:lnTo>
                  <a:pt x="0" y="0"/>
                </a:lnTo>
                <a:lnTo>
                  <a:pt x="0" y="1631188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ACF6C465-38F8-2D48-6B3A-246AA19E01F5}"/>
              </a:ext>
            </a:extLst>
          </p:cNvPr>
          <p:cNvSpPr txBox="1"/>
          <p:nvPr/>
        </p:nvSpPr>
        <p:spPr>
          <a:xfrm>
            <a:off x="7651115" y="3962476"/>
            <a:ext cx="4116704" cy="155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200"/>
              </a:lnSpc>
              <a:spcBef>
                <a:spcPts val="100"/>
              </a:spcBef>
              <a:tabLst>
                <a:tab pos="1886585" algn="l"/>
                <a:tab pos="3373120" algn="l"/>
              </a:tabLst>
            </a:pP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Per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inviare l’istanza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sui crediti  d’imposta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occorre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selezionare la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voce,  identificata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da una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icona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colore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rosa, 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denomin</a:t>
            </a:r>
            <a:r>
              <a:rPr sz="2000" spc="-25" dirty="0">
                <a:solidFill>
                  <a:srgbClr val="18181A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	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«I</a:t>
            </a:r>
            <a:r>
              <a:rPr sz="2000" spc="-25" dirty="0">
                <a:solidFill>
                  <a:srgbClr val="18181A"/>
                </a:solidFill>
                <a:latin typeface="Calibri"/>
                <a:cs typeface="Calibri"/>
              </a:rPr>
              <a:t>st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an</a:t>
            </a:r>
            <a:r>
              <a:rPr sz="2000" spc="-35" dirty="0">
                <a:solidFill>
                  <a:srgbClr val="18181A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	c</a:t>
            </a:r>
            <a:r>
              <a:rPr sz="2000" spc="-25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edi</a:t>
            </a:r>
            <a:r>
              <a:rPr sz="2000" spc="-30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o 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d’imposta»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AB01A01-F9A8-97E5-A817-2670910025C1}"/>
              </a:ext>
            </a:extLst>
          </p:cNvPr>
          <p:cNvSpPr/>
          <p:nvPr/>
        </p:nvSpPr>
        <p:spPr>
          <a:xfrm>
            <a:off x="351066" y="1577428"/>
            <a:ext cx="6968744" cy="375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5D1CDEA9-7745-A2E6-E327-E7A676E3447B}"/>
              </a:ext>
            </a:extLst>
          </p:cNvPr>
          <p:cNvSpPr/>
          <p:nvPr/>
        </p:nvSpPr>
        <p:spPr>
          <a:xfrm>
            <a:off x="346303" y="1572666"/>
            <a:ext cx="6978650" cy="4043679"/>
          </a:xfrm>
          <a:custGeom>
            <a:avLst/>
            <a:gdLst/>
            <a:ahLst/>
            <a:cxnLst/>
            <a:rect l="l" t="t" r="r" b="b"/>
            <a:pathLst>
              <a:path w="6978650" h="4043679">
                <a:moveTo>
                  <a:pt x="0" y="4043426"/>
                </a:moveTo>
                <a:lnTo>
                  <a:pt x="6978269" y="4043426"/>
                </a:lnTo>
                <a:lnTo>
                  <a:pt x="6978269" y="0"/>
                </a:lnTo>
                <a:lnTo>
                  <a:pt x="0" y="0"/>
                </a:lnTo>
                <a:lnTo>
                  <a:pt x="0" y="40434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8E2C213-96A2-A8A6-0CDE-25619C0CF299}"/>
              </a:ext>
            </a:extLst>
          </p:cNvPr>
          <p:cNvSpPr/>
          <p:nvPr/>
        </p:nvSpPr>
        <p:spPr>
          <a:xfrm>
            <a:off x="5627370" y="4472051"/>
            <a:ext cx="1535430" cy="547370"/>
          </a:xfrm>
          <a:custGeom>
            <a:avLst/>
            <a:gdLst/>
            <a:ahLst/>
            <a:cxnLst/>
            <a:rect l="l" t="t" r="r" b="b"/>
            <a:pathLst>
              <a:path w="1535429" h="547370">
                <a:moveTo>
                  <a:pt x="273430" y="0"/>
                </a:moveTo>
                <a:lnTo>
                  <a:pt x="0" y="273557"/>
                </a:lnTo>
                <a:lnTo>
                  <a:pt x="273430" y="546988"/>
                </a:lnTo>
                <a:lnTo>
                  <a:pt x="273430" y="410210"/>
                </a:lnTo>
                <a:lnTo>
                  <a:pt x="1535429" y="410210"/>
                </a:lnTo>
                <a:lnTo>
                  <a:pt x="1535429" y="136779"/>
                </a:lnTo>
                <a:lnTo>
                  <a:pt x="273430" y="136779"/>
                </a:lnTo>
                <a:lnTo>
                  <a:pt x="27343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DB3FFA08-A78B-249E-0EC1-D9BFDC9F4943}"/>
              </a:ext>
            </a:extLst>
          </p:cNvPr>
          <p:cNvSpPr/>
          <p:nvPr/>
        </p:nvSpPr>
        <p:spPr>
          <a:xfrm>
            <a:off x="5627370" y="4472051"/>
            <a:ext cx="1535430" cy="547370"/>
          </a:xfrm>
          <a:custGeom>
            <a:avLst/>
            <a:gdLst/>
            <a:ahLst/>
            <a:cxnLst/>
            <a:rect l="l" t="t" r="r" b="b"/>
            <a:pathLst>
              <a:path w="1535429" h="547370">
                <a:moveTo>
                  <a:pt x="273430" y="0"/>
                </a:moveTo>
                <a:lnTo>
                  <a:pt x="273430" y="136779"/>
                </a:lnTo>
                <a:lnTo>
                  <a:pt x="1535429" y="136779"/>
                </a:lnTo>
                <a:lnTo>
                  <a:pt x="1535429" y="410210"/>
                </a:lnTo>
                <a:lnTo>
                  <a:pt x="273430" y="410210"/>
                </a:lnTo>
                <a:lnTo>
                  <a:pt x="273430" y="546988"/>
                </a:lnTo>
                <a:lnTo>
                  <a:pt x="0" y="273557"/>
                </a:lnTo>
                <a:lnTo>
                  <a:pt x="273430" y="0"/>
                </a:lnTo>
                <a:close/>
              </a:path>
            </a:pathLst>
          </a:custGeom>
          <a:ln w="19049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27FFBE8-8A7C-285A-E67B-DAB7746352DF}"/>
              </a:ext>
            </a:extLst>
          </p:cNvPr>
          <p:cNvSpPr/>
          <p:nvPr/>
        </p:nvSpPr>
        <p:spPr>
          <a:xfrm>
            <a:off x="2836291" y="3945509"/>
            <a:ext cx="2167890" cy="1600200"/>
          </a:xfrm>
          <a:custGeom>
            <a:avLst/>
            <a:gdLst/>
            <a:ahLst/>
            <a:cxnLst/>
            <a:rect l="l" t="t" r="r" b="b"/>
            <a:pathLst>
              <a:path w="2167890" h="1600200">
                <a:moveTo>
                  <a:pt x="0" y="800100"/>
                </a:moveTo>
                <a:lnTo>
                  <a:pt x="1410" y="758920"/>
                </a:lnTo>
                <a:lnTo>
                  <a:pt x="5595" y="718281"/>
                </a:lnTo>
                <a:lnTo>
                  <a:pt x="12488" y="678234"/>
                </a:lnTo>
                <a:lnTo>
                  <a:pt x="22020" y="638829"/>
                </a:lnTo>
                <a:lnTo>
                  <a:pt x="34123" y="600116"/>
                </a:lnTo>
                <a:lnTo>
                  <a:pt x="48728" y="562146"/>
                </a:lnTo>
                <a:lnTo>
                  <a:pt x="65768" y="524967"/>
                </a:lnTo>
                <a:lnTo>
                  <a:pt x="85175" y="488632"/>
                </a:lnTo>
                <a:lnTo>
                  <a:pt x="106880" y="453190"/>
                </a:lnTo>
                <a:lnTo>
                  <a:pt x="130816" y="418690"/>
                </a:lnTo>
                <a:lnTo>
                  <a:pt x="156913" y="385184"/>
                </a:lnTo>
                <a:lnTo>
                  <a:pt x="185105" y="352722"/>
                </a:lnTo>
                <a:lnTo>
                  <a:pt x="215323" y="321354"/>
                </a:lnTo>
                <a:lnTo>
                  <a:pt x="247499" y="291130"/>
                </a:lnTo>
                <a:lnTo>
                  <a:pt x="281565" y="262100"/>
                </a:lnTo>
                <a:lnTo>
                  <a:pt x="317452" y="234315"/>
                </a:lnTo>
                <a:lnTo>
                  <a:pt x="355093" y="207824"/>
                </a:lnTo>
                <a:lnTo>
                  <a:pt x="394419" y="182679"/>
                </a:lnTo>
                <a:lnTo>
                  <a:pt x="435363" y="158928"/>
                </a:lnTo>
                <a:lnTo>
                  <a:pt x="477856" y="136624"/>
                </a:lnTo>
                <a:lnTo>
                  <a:pt x="521830" y="115815"/>
                </a:lnTo>
                <a:lnTo>
                  <a:pt x="567217" y="96552"/>
                </a:lnTo>
                <a:lnTo>
                  <a:pt x="613949" y="78885"/>
                </a:lnTo>
                <a:lnTo>
                  <a:pt x="661957" y="62865"/>
                </a:lnTo>
                <a:lnTo>
                  <a:pt x="711175" y="48541"/>
                </a:lnTo>
                <a:lnTo>
                  <a:pt x="761533" y="35964"/>
                </a:lnTo>
                <a:lnTo>
                  <a:pt x="812963" y="25184"/>
                </a:lnTo>
                <a:lnTo>
                  <a:pt x="865398" y="16252"/>
                </a:lnTo>
                <a:lnTo>
                  <a:pt x="918769" y="9217"/>
                </a:lnTo>
                <a:lnTo>
                  <a:pt x="973008" y="4129"/>
                </a:lnTo>
                <a:lnTo>
                  <a:pt x="1028047" y="1040"/>
                </a:lnTo>
                <a:lnTo>
                  <a:pt x="1083818" y="0"/>
                </a:lnTo>
                <a:lnTo>
                  <a:pt x="1139577" y="1040"/>
                </a:lnTo>
                <a:lnTo>
                  <a:pt x="1194605" y="4129"/>
                </a:lnTo>
                <a:lnTo>
                  <a:pt x="1248834" y="9217"/>
                </a:lnTo>
                <a:lnTo>
                  <a:pt x="1302195" y="16252"/>
                </a:lnTo>
                <a:lnTo>
                  <a:pt x="1354621" y="25184"/>
                </a:lnTo>
                <a:lnTo>
                  <a:pt x="1406044" y="35964"/>
                </a:lnTo>
                <a:lnTo>
                  <a:pt x="1456394" y="48541"/>
                </a:lnTo>
                <a:lnTo>
                  <a:pt x="1505604" y="62865"/>
                </a:lnTo>
                <a:lnTo>
                  <a:pt x="1553607" y="78885"/>
                </a:lnTo>
                <a:lnTo>
                  <a:pt x="1600333" y="96552"/>
                </a:lnTo>
                <a:lnTo>
                  <a:pt x="1645714" y="115815"/>
                </a:lnTo>
                <a:lnTo>
                  <a:pt x="1689683" y="136624"/>
                </a:lnTo>
                <a:lnTo>
                  <a:pt x="1732172" y="158928"/>
                </a:lnTo>
                <a:lnTo>
                  <a:pt x="1773112" y="182679"/>
                </a:lnTo>
                <a:lnTo>
                  <a:pt x="1812434" y="207824"/>
                </a:lnTo>
                <a:lnTo>
                  <a:pt x="1850072" y="234315"/>
                </a:lnTo>
                <a:lnTo>
                  <a:pt x="1885956" y="262100"/>
                </a:lnTo>
                <a:lnTo>
                  <a:pt x="1920020" y="291130"/>
                </a:lnTo>
                <a:lnTo>
                  <a:pt x="1952193" y="321354"/>
                </a:lnTo>
                <a:lnTo>
                  <a:pt x="1982409" y="352722"/>
                </a:lnTo>
                <a:lnTo>
                  <a:pt x="2010600" y="385184"/>
                </a:lnTo>
                <a:lnTo>
                  <a:pt x="2036696" y="418690"/>
                </a:lnTo>
                <a:lnTo>
                  <a:pt x="2060631" y="453190"/>
                </a:lnTo>
                <a:lnTo>
                  <a:pt x="2082335" y="488632"/>
                </a:lnTo>
                <a:lnTo>
                  <a:pt x="2101741" y="524967"/>
                </a:lnTo>
                <a:lnTo>
                  <a:pt x="2118781" y="562146"/>
                </a:lnTo>
                <a:lnTo>
                  <a:pt x="2133386" y="600116"/>
                </a:lnTo>
                <a:lnTo>
                  <a:pt x="2145488" y="638829"/>
                </a:lnTo>
                <a:lnTo>
                  <a:pt x="2155020" y="678234"/>
                </a:lnTo>
                <a:lnTo>
                  <a:pt x="2161913" y="718281"/>
                </a:lnTo>
                <a:lnTo>
                  <a:pt x="2166098" y="758920"/>
                </a:lnTo>
                <a:lnTo>
                  <a:pt x="2167509" y="800100"/>
                </a:lnTo>
                <a:lnTo>
                  <a:pt x="2166098" y="841268"/>
                </a:lnTo>
                <a:lnTo>
                  <a:pt x="2161913" y="881897"/>
                </a:lnTo>
                <a:lnTo>
                  <a:pt x="2155020" y="921935"/>
                </a:lnTo>
                <a:lnTo>
                  <a:pt x="2145488" y="961333"/>
                </a:lnTo>
                <a:lnTo>
                  <a:pt x="2133386" y="1000040"/>
                </a:lnTo>
                <a:lnTo>
                  <a:pt x="2118781" y="1038006"/>
                </a:lnTo>
                <a:lnTo>
                  <a:pt x="2101741" y="1075181"/>
                </a:lnTo>
                <a:lnTo>
                  <a:pt x="2082335" y="1111513"/>
                </a:lnTo>
                <a:lnTo>
                  <a:pt x="2060631" y="1146954"/>
                </a:lnTo>
                <a:lnTo>
                  <a:pt x="2036696" y="1181453"/>
                </a:lnTo>
                <a:lnTo>
                  <a:pt x="2010600" y="1214958"/>
                </a:lnTo>
                <a:lnTo>
                  <a:pt x="1982409" y="1247421"/>
                </a:lnTo>
                <a:lnTo>
                  <a:pt x="1952193" y="1278791"/>
                </a:lnTo>
                <a:lnTo>
                  <a:pt x="1920020" y="1309017"/>
                </a:lnTo>
                <a:lnTo>
                  <a:pt x="1885956" y="1338049"/>
                </a:lnTo>
                <a:lnTo>
                  <a:pt x="1850072" y="1365837"/>
                </a:lnTo>
                <a:lnTo>
                  <a:pt x="1812434" y="1392331"/>
                </a:lnTo>
                <a:lnTo>
                  <a:pt x="1773112" y="1417479"/>
                </a:lnTo>
                <a:lnTo>
                  <a:pt x="1732172" y="1441233"/>
                </a:lnTo>
                <a:lnTo>
                  <a:pt x="1689683" y="1463542"/>
                </a:lnTo>
                <a:lnTo>
                  <a:pt x="1645714" y="1484355"/>
                </a:lnTo>
                <a:lnTo>
                  <a:pt x="1600333" y="1503622"/>
                </a:lnTo>
                <a:lnTo>
                  <a:pt x="1553607" y="1521292"/>
                </a:lnTo>
                <a:lnTo>
                  <a:pt x="1505604" y="1537317"/>
                </a:lnTo>
                <a:lnTo>
                  <a:pt x="1456394" y="1551644"/>
                </a:lnTo>
                <a:lnTo>
                  <a:pt x="1406044" y="1564224"/>
                </a:lnTo>
                <a:lnTo>
                  <a:pt x="1354621" y="1575007"/>
                </a:lnTo>
                <a:lnTo>
                  <a:pt x="1302195" y="1583942"/>
                </a:lnTo>
                <a:lnTo>
                  <a:pt x="1248834" y="1590979"/>
                </a:lnTo>
                <a:lnTo>
                  <a:pt x="1194605" y="1596068"/>
                </a:lnTo>
                <a:lnTo>
                  <a:pt x="1139577" y="1599158"/>
                </a:lnTo>
                <a:lnTo>
                  <a:pt x="1083818" y="1600200"/>
                </a:lnTo>
                <a:lnTo>
                  <a:pt x="1028047" y="1599158"/>
                </a:lnTo>
                <a:lnTo>
                  <a:pt x="973008" y="1596068"/>
                </a:lnTo>
                <a:lnTo>
                  <a:pt x="918769" y="1590979"/>
                </a:lnTo>
                <a:lnTo>
                  <a:pt x="865398" y="1583942"/>
                </a:lnTo>
                <a:lnTo>
                  <a:pt x="812963" y="1575007"/>
                </a:lnTo>
                <a:lnTo>
                  <a:pt x="761533" y="1564224"/>
                </a:lnTo>
                <a:lnTo>
                  <a:pt x="711175" y="1551644"/>
                </a:lnTo>
                <a:lnTo>
                  <a:pt x="661957" y="1537317"/>
                </a:lnTo>
                <a:lnTo>
                  <a:pt x="613949" y="1521292"/>
                </a:lnTo>
                <a:lnTo>
                  <a:pt x="567217" y="1503622"/>
                </a:lnTo>
                <a:lnTo>
                  <a:pt x="521830" y="1484355"/>
                </a:lnTo>
                <a:lnTo>
                  <a:pt x="477856" y="1463542"/>
                </a:lnTo>
                <a:lnTo>
                  <a:pt x="435363" y="1441233"/>
                </a:lnTo>
                <a:lnTo>
                  <a:pt x="394419" y="1417479"/>
                </a:lnTo>
                <a:lnTo>
                  <a:pt x="355093" y="1392331"/>
                </a:lnTo>
                <a:lnTo>
                  <a:pt x="317452" y="1365837"/>
                </a:lnTo>
                <a:lnTo>
                  <a:pt x="281565" y="1338049"/>
                </a:lnTo>
                <a:lnTo>
                  <a:pt x="247499" y="1309017"/>
                </a:lnTo>
                <a:lnTo>
                  <a:pt x="215323" y="1278791"/>
                </a:lnTo>
                <a:lnTo>
                  <a:pt x="185105" y="1247421"/>
                </a:lnTo>
                <a:lnTo>
                  <a:pt x="156913" y="1214958"/>
                </a:lnTo>
                <a:lnTo>
                  <a:pt x="130816" y="1181453"/>
                </a:lnTo>
                <a:lnTo>
                  <a:pt x="106880" y="1146954"/>
                </a:lnTo>
                <a:lnTo>
                  <a:pt x="85175" y="1111513"/>
                </a:lnTo>
                <a:lnTo>
                  <a:pt x="65768" y="1075181"/>
                </a:lnTo>
                <a:lnTo>
                  <a:pt x="48728" y="1038006"/>
                </a:lnTo>
                <a:lnTo>
                  <a:pt x="34123" y="1000040"/>
                </a:lnTo>
                <a:lnTo>
                  <a:pt x="22020" y="961333"/>
                </a:lnTo>
                <a:lnTo>
                  <a:pt x="12488" y="921935"/>
                </a:lnTo>
                <a:lnTo>
                  <a:pt x="5595" y="881897"/>
                </a:lnTo>
                <a:lnTo>
                  <a:pt x="1410" y="841268"/>
                </a:lnTo>
                <a:lnTo>
                  <a:pt x="0" y="800100"/>
                </a:lnTo>
                <a:close/>
              </a:path>
            </a:pathLst>
          </a:custGeom>
          <a:ln w="19050">
            <a:solidFill>
              <a:srgbClr val="C04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E8BA0897-A60B-93CE-AEE4-034E6ABC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57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6">
            <a:extLst>
              <a:ext uri="{FF2B5EF4-FFF2-40B4-BE49-F238E27FC236}">
                <a16:creationId xmlns:a16="http://schemas.microsoft.com/office/drawing/2014/main" id="{438FD583-6D86-F764-442B-B50C34A2F593}"/>
              </a:ext>
            </a:extLst>
          </p:cNvPr>
          <p:cNvSpPr txBox="1">
            <a:spLocks/>
          </p:cNvSpPr>
          <p:nvPr/>
        </p:nvSpPr>
        <p:spPr>
          <a:xfrm>
            <a:off x="500972" y="227469"/>
            <a:ext cx="7757330" cy="7869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it-IT" dirty="0"/>
              <a:t>Come ottenere il riconoscimento dei crediti di imposta</a:t>
            </a:r>
            <a:br>
              <a:rPr lang="it-IT" dirty="0"/>
            </a:br>
            <a:r>
              <a:rPr lang="it-IT" sz="2200" dirty="0">
                <a:solidFill>
                  <a:srgbClr val="C00000"/>
                </a:solidFill>
              </a:rPr>
              <a:t>Step 3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923A4C8-BE20-14F2-FBBF-25281B2F659C}"/>
              </a:ext>
            </a:extLst>
          </p:cNvPr>
          <p:cNvSpPr txBox="1"/>
          <p:nvPr/>
        </p:nvSpPr>
        <p:spPr>
          <a:xfrm>
            <a:off x="8225408" y="1206384"/>
            <a:ext cx="3657600" cy="10160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89230" marR="180340" indent="-635" algn="ctr">
              <a:lnSpc>
                <a:spcPct val="100000"/>
              </a:lnSpc>
              <a:spcBef>
                <a:spcPts val="235"/>
              </a:spcBef>
            </a:pPr>
            <a:r>
              <a:rPr sz="2000" spc="-25" dirty="0">
                <a:solidFill>
                  <a:srgbClr val="18181A"/>
                </a:solidFill>
                <a:latin typeface="Calibri"/>
                <a:cs typeface="Calibri"/>
              </a:rPr>
              <a:t>Fatta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scelta, si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accede al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seguente 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form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nel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quale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vanno  inserite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alcune</a:t>
            </a:r>
            <a:r>
              <a:rPr sz="2000" spc="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informazioni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BD6790E-1E92-CEE3-252E-877AD9172EEA}"/>
              </a:ext>
            </a:extLst>
          </p:cNvPr>
          <p:cNvSpPr/>
          <p:nvPr/>
        </p:nvSpPr>
        <p:spPr>
          <a:xfrm>
            <a:off x="9774428" y="2384856"/>
            <a:ext cx="559435" cy="561340"/>
          </a:xfrm>
          <a:custGeom>
            <a:avLst/>
            <a:gdLst/>
            <a:ahLst/>
            <a:cxnLst/>
            <a:rect l="l" t="t" r="r" b="b"/>
            <a:pathLst>
              <a:path w="559434" h="561339">
                <a:moveTo>
                  <a:pt x="559435" y="281177"/>
                </a:moveTo>
                <a:lnTo>
                  <a:pt x="0" y="281177"/>
                </a:lnTo>
                <a:lnTo>
                  <a:pt x="279780" y="560959"/>
                </a:lnTo>
                <a:lnTo>
                  <a:pt x="559435" y="281177"/>
                </a:lnTo>
                <a:close/>
              </a:path>
              <a:path w="559434" h="561339">
                <a:moveTo>
                  <a:pt x="419607" y="0"/>
                </a:moveTo>
                <a:lnTo>
                  <a:pt x="139953" y="0"/>
                </a:lnTo>
                <a:lnTo>
                  <a:pt x="139953" y="281177"/>
                </a:lnTo>
                <a:lnTo>
                  <a:pt x="419607" y="281177"/>
                </a:lnTo>
                <a:lnTo>
                  <a:pt x="419607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D52059F-FEEA-396E-B151-3503C9BB6F2B}"/>
              </a:ext>
            </a:extLst>
          </p:cNvPr>
          <p:cNvSpPr/>
          <p:nvPr/>
        </p:nvSpPr>
        <p:spPr>
          <a:xfrm>
            <a:off x="9774428" y="2384856"/>
            <a:ext cx="559435" cy="561340"/>
          </a:xfrm>
          <a:custGeom>
            <a:avLst/>
            <a:gdLst/>
            <a:ahLst/>
            <a:cxnLst/>
            <a:rect l="l" t="t" r="r" b="b"/>
            <a:pathLst>
              <a:path w="559434" h="561339">
                <a:moveTo>
                  <a:pt x="0" y="281177"/>
                </a:moveTo>
                <a:lnTo>
                  <a:pt x="139953" y="281177"/>
                </a:lnTo>
                <a:lnTo>
                  <a:pt x="139953" y="0"/>
                </a:lnTo>
                <a:lnTo>
                  <a:pt x="419607" y="0"/>
                </a:lnTo>
                <a:lnTo>
                  <a:pt x="419607" y="281177"/>
                </a:lnTo>
                <a:lnTo>
                  <a:pt x="559435" y="281177"/>
                </a:lnTo>
                <a:lnTo>
                  <a:pt x="279780" y="560959"/>
                </a:lnTo>
                <a:lnTo>
                  <a:pt x="0" y="281177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78FEEA0-0DEA-431C-614D-009F64B8183F}"/>
              </a:ext>
            </a:extLst>
          </p:cNvPr>
          <p:cNvSpPr txBox="1"/>
          <p:nvPr/>
        </p:nvSpPr>
        <p:spPr>
          <a:xfrm>
            <a:off x="8225408" y="3045103"/>
            <a:ext cx="3657600" cy="25546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9225" marR="141605" algn="ctr">
              <a:lnSpc>
                <a:spcPct val="100000"/>
              </a:lnSpc>
              <a:spcBef>
                <a:spcPts val="240"/>
              </a:spcBef>
            </a:pPr>
            <a:r>
              <a:rPr lang="it-IT" sz="2000" dirty="0">
                <a:solidFill>
                  <a:srgbClr val="18181A"/>
                </a:solidFill>
                <a:latin typeface="Calibri"/>
                <a:cs typeface="Calibri"/>
              </a:rPr>
              <a:t>È </a:t>
            </a:r>
            <a:r>
              <a:rPr sz="2000" b="1" spc="-10" dirty="0" err="1">
                <a:solidFill>
                  <a:srgbClr val="18181A"/>
                </a:solidFill>
                <a:latin typeface="Calibri"/>
                <a:cs typeface="Calibri"/>
              </a:rPr>
              <a:t>importante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inserire</a:t>
            </a:r>
            <a:r>
              <a:rPr sz="2000" b="1" spc="-6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l’indirizzo  mail </a:t>
            </a:r>
            <a:r>
              <a:rPr sz="2000" b="1" spc="-15" dirty="0">
                <a:solidFill>
                  <a:srgbClr val="18181A"/>
                </a:solidFill>
                <a:latin typeface="Calibri"/>
                <a:cs typeface="Calibri"/>
              </a:rPr>
              <a:t>PEC,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per 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ricevere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le 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comunicazioni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necessarie alla 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fruizione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nel mod. F24 del  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credito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stesso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, comunicazioni 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che,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comunque, rimarranno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presenti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nella apposita area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riservata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della</a:t>
            </a:r>
            <a:r>
              <a:rPr sz="2000" spc="2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piattaforma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E14961A1-2BFB-873B-9F31-1DAEBB26D81E}"/>
              </a:ext>
            </a:extLst>
          </p:cNvPr>
          <p:cNvSpPr/>
          <p:nvPr/>
        </p:nvSpPr>
        <p:spPr>
          <a:xfrm>
            <a:off x="5665470" y="4101007"/>
            <a:ext cx="1535430" cy="547370"/>
          </a:xfrm>
          <a:custGeom>
            <a:avLst/>
            <a:gdLst/>
            <a:ahLst/>
            <a:cxnLst/>
            <a:rect l="l" t="t" r="r" b="b"/>
            <a:pathLst>
              <a:path w="1535429" h="547370">
                <a:moveTo>
                  <a:pt x="273430" y="0"/>
                </a:moveTo>
                <a:lnTo>
                  <a:pt x="0" y="273557"/>
                </a:lnTo>
                <a:lnTo>
                  <a:pt x="273430" y="546988"/>
                </a:lnTo>
                <a:lnTo>
                  <a:pt x="273430" y="410210"/>
                </a:lnTo>
                <a:lnTo>
                  <a:pt x="1535429" y="410210"/>
                </a:lnTo>
                <a:lnTo>
                  <a:pt x="1535429" y="136779"/>
                </a:lnTo>
                <a:lnTo>
                  <a:pt x="273430" y="136779"/>
                </a:lnTo>
                <a:lnTo>
                  <a:pt x="27343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E1A5513-3E22-A554-5625-527223D07B9B}"/>
              </a:ext>
            </a:extLst>
          </p:cNvPr>
          <p:cNvSpPr/>
          <p:nvPr/>
        </p:nvSpPr>
        <p:spPr>
          <a:xfrm>
            <a:off x="5665470" y="4101007"/>
            <a:ext cx="1535430" cy="547370"/>
          </a:xfrm>
          <a:custGeom>
            <a:avLst/>
            <a:gdLst/>
            <a:ahLst/>
            <a:cxnLst/>
            <a:rect l="l" t="t" r="r" b="b"/>
            <a:pathLst>
              <a:path w="1535429" h="547370">
                <a:moveTo>
                  <a:pt x="273430" y="0"/>
                </a:moveTo>
                <a:lnTo>
                  <a:pt x="273430" y="136779"/>
                </a:lnTo>
                <a:lnTo>
                  <a:pt x="1535429" y="136779"/>
                </a:lnTo>
                <a:lnTo>
                  <a:pt x="1535429" y="410210"/>
                </a:lnTo>
                <a:lnTo>
                  <a:pt x="273430" y="410210"/>
                </a:lnTo>
                <a:lnTo>
                  <a:pt x="273430" y="546988"/>
                </a:lnTo>
                <a:lnTo>
                  <a:pt x="0" y="273557"/>
                </a:lnTo>
                <a:lnTo>
                  <a:pt x="273430" y="0"/>
                </a:lnTo>
                <a:close/>
              </a:path>
            </a:pathLst>
          </a:custGeom>
          <a:ln w="19049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81C3C45-9FD6-534E-B82E-7F1453C7B8C0}"/>
              </a:ext>
            </a:extLst>
          </p:cNvPr>
          <p:cNvSpPr/>
          <p:nvPr/>
        </p:nvSpPr>
        <p:spPr>
          <a:xfrm>
            <a:off x="227507" y="1206397"/>
            <a:ext cx="7659243" cy="4393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9122E2F-B0FD-0D9C-0697-C93E10FAB31F}"/>
              </a:ext>
            </a:extLst>
          </p:cNvPr>
          <p:cNvSpPr txBox="1"/>
          <p:nvPr/>
        </p:nvSpPr>
        <p:spPr>
          <a:xfrm>
            <a:off x="385978" y="5651296"/>
            <a:ext cx="73526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1710" marR="5080" indent="-223964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Nota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bene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: se si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riscontrano difficoltà nell’inserimento 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dei dati si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può </a:t>
            </a:r>
            <a:r>
              <a:rPr sz="1600" spc="-15" dirty="0">
                <a:solidFill>
                  <a:srgbClr val="18181A"/>
                </a:solidFill>
                <a:latin typeface="Calibri"/>
                <a:cs typeface="Calibri"/>
              </a:rPr>
              <a:t>scrivere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all’indirizzo  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mail</a:t>
            </a:r>
            <a:r>
              <a:rPr sz="1600" spc="-2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supporto.siamm@giustizia.it.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41B02F84-770D-B7CF-7CEF-42183366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89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6">
            <a:extLst>
              <a:ext uri="{FF2B5EF4-FFF2-40B4-BE49-F238E27FC236}">
                <a16:creationId xmlns:a16="http://schemas.microsoft.com/office/drawing/2014/main" id="{668D9271-E9BF-39DA-277F-2DC7B4DACBC5}"/>
              </a:ext>
            </a:extLst>
          </p:cNvPr>
          <p:cNvSpPr txBox="1">
            <a:spLocks/>
          </p:cNvSpPr>
          <p:nvPr/>
        </p:nvSpPr>
        <p:spPr>
          <a:xfrm>
            <a:off x="500972" y="227469"/>
            <a:ext cx="7757330" cy="7869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it-IT" dirty="0"/>
              <a:t>Come ottenere il riconoscimento dei crediti di imposta</a:t>
            </a:r>
            <a:br>
              <a:rPr lang="it-IT" dirty="0"/>
            </a:br>
            <a:r>
              <a:rPr lang="it-IT" sz="2200" dirty="0">
                <a:solidFill>
                  <a:srgbClr val="C00000"/>
                </a:solidFill>
              </a:rPr>
              <a:t>Step 4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A3437FA-B947-7999-7A78-8BAEBBD36786}"/>
              </a:ext>
            </a:extLst>
          </p:cNvPr>
          <p:cNvSpPr/>
          <p:nvPr/>
        </p:nvSpPr>
        <p:spPr>
          <a:xfrm>
            <a:off x="10390972" y="4991731"/>
            <a:ext cx="1090553" cy="597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6DE21FB-F860-ABE0-5710-6C8457B3083F}"/>
              </a:ext>
            </a:extLst>
          </p:cNvPr>
          <p:cNvSpPr txBox="1"/>
          <p:nvPr/>
        </p:nvSpPr>
        <p:spPr>
          <a:xfrm>
            <a:off x="274320" y="1328387"/>
            <a:ext cx="11643360" cy="46228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04"/>
              </a:spcBef>
            </a:pPr>
            <a:r>
              <a:rPr sz="2400" b="1" spc="-5" dirty="0">
                <a:solidFill>
                  <a:srgbClr val="18181A"/>
                </a:solidFill>
                <a:latin typeface="Calibri"/>
                <a:cs typeface="Calibri"/>
              </a:rPr>
              <a:t>Informazioni </a:t>
            </a:r>
            <a:r>
              <a:rPr sz="2400" b="1" dirty="0">
                <a:solidFill>
                  <a:srgbClr val="18181A"/>
                </a:solidFill>
                <a:latin typeface="Calibri"/>
                <a:cs typeface="Calibri"/>
              </a:rPr>
              <a:t>da</a:t>
            </a:r>
            <a:r>
              <a:rPr sz="2400" b="1" spc="-4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8181A"/>
                </a:solidFill>
                <a:latin typeface="Calibri"/>
                <a:cs typeface="Calibri"/>
              </a:rPr>
              <a:t>inserire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E514A35-1FA9-34F1-2402-D6DA71EDD35A}"/>
              </a:ext>
            </a:extLst>
          </p:cNvPr>
          <p:cNvSpPr/>
          <p:nvPr/>
        </p:nvSpPr>
        <p:spPr>
          <a:xfrm>
            <a:off x="280302" y="4847316"/>
            <a:ext cx="9622155" cy="796925"/>
          </a:xfrm>
          <a:custGeom>
            <a:avLst/>
            <a:gdLst/>
            <a:ahLst/>
            <a:cxnLst/>
            <a:rect l="l" t="t" r="r" b="b"/>
            <a:pathLst>
              <a:path w="9622155" h="796925">
                <a:moveTo>
                  <a:pt x="0" y="796429"/>
                </a:moveTo>
                <a:lnTo>
                  <a:pt x="9622155" y="796429"/>
                </a:lnTo>
                <a:lnTo>
                  <a:pt x="9622155" y="0"/>
                </a:lnTo>
                <a:lnTo>
                  <a:pt x="0" y="0"/>
                </a:lnTo>
                <a:lnTo>
                  <a:pt x="0" y="79642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1DD6A0DE-DBD3-F15C-474E-EE107FD158FD}"/>
              </a:ext>
            </a:extLst>
          </p:cNvPr>
          <p:cNvSpPr/>
          <p:nvPr/>
        </p:nvSpPr>
        <p:spPr>
          <a:xfrm>
            <a:off x="10645623" y="2015389"/>
            <a:ext cx="1310258" cy="857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524FDC09-6CDC-AE73-B8EE-FA810FE60670}"/>
              </a:ext>
            </a:extLst>
          </p:cNvPr>
          <p:cNvSpPr/>
          <p:nvPr/>
        </p:nvSpPr>
        <p:spPr>
          <a:xfrm>
            <a:off x="10048888" y="2719863"/>
            <a:ext cx="1270000" cy="1260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8746E060-9802-A3BC-E54E-28AEE18C8E77}"/>
              </a:ext>
            </a:extLst>
          </p:cNvPr>
          <p:cNvSpPr/>
          <p:nvPr/>
        </p:nvSpPr>
        <p:spPr>
          <a:xfrm>
            <a:off x="10644099" y="3754138"/>
            <a:ext cx="1182433" cy="1304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E02C07DA-9959-F01E-CDE0-8C88B84EAB5B}"/>
              </a:ext>
            </a:extLst>
          </p:cNvPr>
          <p:cNvSpPr/>
          <p:nvPr/>
        </p:nvSpPr>
        <p:spPr>
          <a:xfrm>
            <a:off x="274320" y="2101843"/>
            <a:ext cx="9628505" cy="773430"/>
          </a:xfrm>
          <a:custGeom>
            <a:avLst/>
            <a:gdLst/>
            <a:ahLst/>
            <a:cxnLst/>
            <a:rect l="l" t="t" r="r" b="b"/>
            <a:pathLst>
              <a:path w="9628505" h="773430">
                <a:moveTo>
                  <a:pt x="0" y="773302"/>
                </a:moveTo>
                <a:lnTo>
                  <a:pt x="9628124" y="773302"/>
                </a:lnTo>
                <a:lnTo>
                  <a:pt x="9628124" y="0"/>
                </a:lnTo>
                <a:lnTo>
                  <a:pt x="0" y="0"/>
                </a:lnTo>
                <a:lnTo>
                  <a:pt x="0" y="77330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54D9E4EA-3850-BB73-061D-4E51F085437F}"/>
              </a:ext>
            </a:extLst>
          </p:cNvPr>
          <p:cNvSpPr/>
          <p:nvPr/>
        </p:nvSpPr>
        <p:spPr>
          <a:xfrm>
            <a:off x="280302" y="3034188"/>
            <a:ext cx="9622155" cy="772795"/>
          </a:xfrm>
          <a:custGeom>
            <a:avLst/>
            <a:gdLst/>
            <a:ahLst/>
            <a:cxnLst/>
            <a:rect l="l" t="t" r="r" b="b"/>
            <a:pathLst>
              <a:path w="9622155" h="772795">
                <a:moveTo>
                  <a:pt x="0" y="772248"/>
                </a:moveTo>
                <a:lnTo>
                  <a:pt x="9622155" y="772248"/>
                </a:lnTo>
                <a:lnTo>
                  <a:pt x="9622155" y="0"/>
                </a:lnTo>
                <a:lnTo>
                  <a:pt x="0" y="0"/>
                </a:lnTo>
                <a:lnTo>
                  <a:pt x="0" y="772248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21EAE2C5-7AA3-FD0C-7668-FB3ECC6FD5F3}"/>
              </a:ext>
            </a:extLst>
          </p:cNvPr>
          <p:cNvSpPr/>
          <p:nvPr/>
        </p:nvSpPr>
        <p:spPr>
          <a:xfrm>
            <a:off x="274320" y="3904950"/>
            <a:ext cx="9628505" cy="833119"/>
          </a:xfrm>
          <a:custGeom>
            <a:avLst/>
            <a:gdLst/>
            <a:ahLst/>
            <a:cxnLst/>
            <a:rect l="l" t="t" r="r" b="b"/>
            <a:pathLst>
              <a:path w="9628505" h="833120">
                <a:moveTo>
                  <a:pt x="0" y="832904"/>
                </a:moveTo>
                <a:lnTo>
                  <a:pt x="9628124" y="832904"/>
                </a:lnTo>
                <a:lnTo>
                  <a:pt x="9628124" y="0"/>
                </a:lnTo>
                <a:lnTo>
                  <a:pt x="0" y="0"/>
                </a:lnTo>
                <a:lnTo>
                  <a:pt x="0" y="83290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7F46B275-4D13-2156-8CCE-8377FAF96A0C}"/>
              </a:ext>
            </a:extLst>
          </p:cNvPr>
          <p:cNvSpPr txBox="1"/>
          <p:nvPr/>
        </p:nvSpPr>
        <p:spPr>
          <a:xfrm>
            <a:off x="353136" y="2118734"/>
            <a:ext cx="10883265" cy="3923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211328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Dati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identificativi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e il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codice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fiscale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o la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partita </a:t>
            </a:r>
            <a:r>
              <a:rPr sz="2000" b="1" spc="-35" dirty="0">
                <a:solidFill>
                  <a:srgbClr val="18181A"/>
                </a:solidFill>
                <a:latin typeface="Calibri"/>
                <a:cs typeface="Calibri"/>
              </a:rPr>
              <a:t>IVA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soggetto </a:t>
            </a:r>
            <a:r>
              <a:rPr sz="2000" b="1" spc="-20" dirty="0">
                <a:solidFill>
                  <a:srgbClr val="18181A"/>
                </a:solidFill>
                <a:latin typeface="Calibri"/>
                <a:cs typeface="Calibri"/>
              </a:rPr>
              <a:t>avente 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diritto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al  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credito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Calibri"/>
              <a:cs typeface="Calibri"/>
            </a:endParaRPr>
          </a:p>
          <a:p>
            <a:pPr marL="475615" indent="-457834">
              <a:lnSpc>
                <a:spcPct val="100000"/>
              </a:lnSpc>
              <a:buAutoNum type="arabicPeriod"/>
              <a:tabLst>
                <a:tab pos="475615" algn="l"/>
                <a:tab pos="476250" algn="l"/>
              </a:tabLst>
            </a:pPr>
            <a:r>
              <a:rPr sz="2000" b="1" spc="-5" dirty="0">
                <a:latin typeface="Calibri"/>
                <a:cs typeface="Calibri"/>
              </a:rPr>
              <a:t>numero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b="1" spc="-5" dirty="0">
                <a:latin typeface="Calibri"/>
                <a:cs typeface="Calibri"/>
              </a:rPr>
              <a:t>importo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b="1" spc="-15" dirty="0">
                <a:latin typeface="Calibri"/>
                <a:cs typeface="Calibri"/>
              </a:rPr>
              <a:t>data </a:t>
            </a:r>
            <a:r>
              <a:rPr sz="2000" spc="-5" dirty="0">
                <a:latin typeface="Calibri"/>
                <a:cs typeface="Calibri"/>
              </a:rPr>
              <a:t>della </a:t>
            </a:r>
            <a:r>
              <a:rPr sz="2000" b="1" spc="-20" dirty="0">
                <a:latin typeface="Calibri"/>
                <a:cs typeface="Calibri"/>
              </a:rPr>
              <a:t>fattura </a:t>
            </a:r>
            <a:r>
              <a:rPr sz="2000" spc="-5" dirty="0">
                <a:latin typeface="Calibri"/>
                <a:cs typeface="Calibri"/>
              </a:rPr>
              <a:t>emessa </a:t>
            </a:r>
            <a:r>
              <a:rPr sz="2000" spc="-15" dirty="0">
                <a:latin typeface="Calibri"/>
                <a:cs typeface="Calibri"/>
              </a:rPr>
              <a:t>dall’Organismo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dirty="0">
                <a:latin typeface="Calibri"/>
                <a:cs typeface="Calibri"/>
              </a:rPr>
              <a:t>Mediazione </a:t>
            </a:r>
            <a:r>
              <a:rPr sz="2000" spc="5" dirty="0">
                <a:latin typeface="Calibri"/>
                <a:cs typeface="Calibri"/>
              </a:rPr>
              <a:t>(OdM)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e/o</a:t>
            </a:r>
            <a:endParaRPr sz="2000">
              <a:latin typeface="Calibri"/>
              <a:cs typeface="Calibri"/>
            </a:endParaRPr>
          </a:p>
          <a:p>
            <a:pPr marL="47561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dall'avvocato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Calibri"/>
              <a:cs typeface="Calibri"/>
            </a:endParaRPr>
          </a:p>
          <a:p>
            <a:pPr marL="469900" marR="255143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dichiarazione </a:t>
            </a:r>
            <a:r>
              <a:rPr sz="2000" spc="-20" dirty="0">
                <a:latin typeface="Calibri"/>
                <a:cs typeface="Calibri"/>
              </a:rPr>
              <a:t>avente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10" dirty="0">
                <a:latin typeface="Calibri"/>
                <a:cs typeface="Calibri"/>
              </a:rPr>
              <a:t>oggetto </a:t>
            </a:r>
            <a:r>
              <a:rPr sz="2000" dirty="0">
                <a:latin typeface="Calibri"/>
                <a:cs typeface="Calibri"/>
              </a:rPr>
              <a:t>le </a:t>
            </a:r>
            <a:r>
              <a:rPr sz="2000" b="1" spc="-5" dirty="0">
                <a:latin typeface="Calibri"/>
                <a:cs typeface="Calibri"/>
              </a:rPr>
              <a:t>modalità, l'importo,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15" dirty="0">
                <a:latin typeface="Calibri"/>
                <a:cs typeface="Calibri"/>
              </a:rPr>
              <a:t>data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5" dirty="0">
                <a:latin typeface="Calibri"/>
                <a:cs typeface="Calibri"/>
              </a:rPr>
              <a:t>gli </a:t>
            </a:r>
            <a:r>
              <a:rPr sz="2000" b="1" spc="-10" dirty="0">
                <a:latin typeface="Calibri"/>
                <a:cs typeface="Calibri"/>
              </a:rPr>
              <a:t>estremi  </a:t>
            </a:r>
            <a:r>
              <a:rPr sz="2000" b="1" spc="-5" dirty="0">
                <a:latin typeface="Calibri"/>
                <a:cs typeface="Calibri"/>
              </a:rPr>
              <a:t>identificativi </a:t>
            </a:r>
            <a:r>
              <a:rPr sz="2000" b="1" dirty="0">
                <a:latin typeface="Calibri"/>
                <a:cs typeface="Calibri"/>
              </a:rPr>
              <a:t>del </a:t>
            </a:r>
            <a:r>
              <a:rPr sz="2000" b="1" spc="-10" dirty="0">
                <a:latin typeface="Calibri"/>
                <a:cs typeface="Calibri"/>
              </a:rPr>
              <a:t>pagamento </a:t>
            </a:r>
            <a:r>
              <a:rPr sz="2000" b="1" spc="-15" dirty="0">
                <a:latin typeface="Calibri"/>
                <a:cs typeface="Calibri"/>
              </a:rPr>
              <a:t>effettuato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25" dirty="0">
                <a:latin typeface="Calibri"/>
                <a:cs typeface="Calibri"/>
              </a:rPr>
              <a:t>favore </a:t>
            </a:r>
            <a:r>
              <a:rPr sz="2000" spc="-10" dirty="0">
                <a:latin typeface="Calibri"/>
                <a:cs typeface="Calibri"/>
              </a:rPr>
              <a:t>dell’OdM e/o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dell'avvocato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AutoNum type="arabicPeriod" startAt="3"/>
            </a:pPr>
            <a:endParaRPr sz="2100">
              <a:latin typeface="Calibri"/>
              <a:cs typeface="Calibri"/>
            </a:endParaRPr>
          </a:p>
          <a:p>
            <a:pPr marL="475615" indent="-457834">
              <a:lnSpc>
                <a:spcPct val="100000"/>
              </a:lnSpc>
              <a:buAutoNum type="arabicPeriod" startAt="3"/>
              <a:tabLst>
                <a:tab pos="475615" algn="l"/>
                <a:tab pos="476250" algn="l"/>
              </a:tabLst>
            </a:pPr>
            <a:r>
              <a:rPr sz="2000" b="1" spc="-5" dirty="0">
                <a:latin typeface="Calibri"/>
                <a:cs typeface="Calibri"/>
              </a:rPr>
              <a:t>indirizzo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0" dirty="0">
                <a:latin typeface="Calibri"/>
                <a:cs typeface="Calibri"/>
              </a:rPr>
              <a:t>posta elettronica certificata </a:t>
            </a:r>
            <a:r>
              <a:rPr sz="2000" spc="-10" dirty="0">
                <a:latin typeface="Calibri"/>
                <a:cs typeface="Calibri"/>
              </a:rPr>
              <a:t>(PEC) </a:t>
            </a:r>
            <a:r>
              <a:rPr sz="2000" spc="-15" dirty="0">
                <a:latin typeface="Calibri"/>
                <a:cs typeface="Calibri"/>
              </a:rPr>
              <a:t>ove </a:t>
            </a:r>
            <a:r>
              <a:rPr sz="2000" dirty="0">
                <a:latin typeface="Calibri"/>
                <a:cs typeface="Calibri"/>
              </a:rPr>
              <a:t>il </a:t>
            </a:r>
            <a:r>
              <a:rPr sz="2000" spc="-5" dirty="0">
                <a:latin typeface="Calibri"/>
                <a:cs typeface="Calibri"/>
              </a:rPr>
              <a:t>richiedente </a:t>
            </a:r>
            <a:r>
              <a:rPr sz="2000" spc="-10" dirty="0">
                <a:latin typeface="Calibri"/>
                <a:cs typeface="Calibri"/>
              </a:rPr>
              <a:t>intende ricevere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tutte</a:t>
            </a:r>
            <a:endParaRPr sz="2000">
              <a:latin typeface="Calibri"/>
              <a:cs typeface="Calibri"/>
            </a:endParaRPr>
          </a:p>
          <a:p>
            <a:pPr marL="47561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le </a:t>
            </a:r>
            <a:r>
              <a:rPr sz="2000" spc="-10" dirty="0">
                <a:latin typeface="Calibri"/>
                <a:cs typeface="Calibri"/>
              </a:rPr>
              <a:t>eventuali </a:t>
            </a:r>
            <a:r>
              <a:rPr sz="2000" spc="-5" dirty="0">
                <a:latin typeface="Calibri"/>
                <a:cs typeface="Calibri"/>
              </a:rPr>
              <a:t>comunicazioni </a:t>
            </a:r>
            <a:r>
              <a:rPr sz="2000" spc="-15" dirty="0">
                <a:latin typeface="Calibri"/>
                <a:cs typeface="Calibri"/>
              </a:rPr>
              <a:t>relative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domanda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Nota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bene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: è consigliabile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munirsi </a:t>
            </a:r>
            <a:r>
              <a:rPr sz="1600" spc="-15" dirty="0">
                <a:solidFill>
                  <a:srgbClr val="18181A"/>
                </a:solidFill>
                <a:latin typeface="Calibri"/>
                <a:cs typeface="Calibri"/>
              </a:rPr>
              <a:t>preventivamente 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tutte </a:t>
            </a:r>
            <a:r>
              <a:rPr sz="1600" dirty="0">
                <a:solidFill>
                  <a:srgbClr val="18181A"/>
                </a:solidFill>
                <a:latin typeface="Calibri"/>
                <a:cs typeface="Calibri"/>
              </a:rPr>
              <a:t>le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suddette informazioni 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dati per </a:t>
            </a:r>
            <a:r>
              <a:rPr sz="1600" spc="-15" dirty="0">
                <a:solidFill>
                  <a:srgbClr val="18181A"/>
                </a:solidFill>
                <a:latin typeface="Calibri"/>
                <a:cs typeface="Calibri"/>
              </a:rPr>
              <a:t>evitare </a:t>
            </a:r>
            <a:r>
              <a:rPr sz="16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disconnessione 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dal</a:t>
            </a:r>
            <a:r>
              <a:rPr sz="160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sistema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3C9F3A74-7CB0-4FEB-044C-C379632D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07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6">
            <a:extLst>
              <a:ext uri="{FF2B5EF4-FFF2-40B4-BE49-F238E27FC236}">
                <a16:creationId xmlns:a16="http://schemas.microsoft.com/office/drawing/2014/main" id="{9395EF6C-5B32-908A-B398-3DB6B3747B75}"/>
              </a:ext>
            </a:extLst>
          </p:cNvPr>
          <p:cNvSpPr txBox="1">
            <a:spLocks/>
          </p:cNvSpPr>
          <p:nvPr/>
        </p:nvSpPr>
        <p:spPr>
          <a:xfrm>
            <a:off x="500972" y="227469"/>
            <a:ext cx="7757330" cy="7869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it-IT" dirty="0"/>
              <a:t>Procedura e tempistiche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A25A3B3-5F1E-E78C-5A20-DDA41A7FF94E}"/>
              </a:ext>
            </a:extLst>
          </p:cNvPr>
          <p:cNvSpPr txBox="1"/>
          <p:nvPr/>
        </p:nvSpPr>
        <p:spPr>
          <a:xfrm>
            <a:off x="220751" y="4902955"/>
            <a:ext cx="3320415" cy="122428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40335" marR="135255" indent="97091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Comunica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al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richiedente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l'importo del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credito  d'imposta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spettante,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in</a:t>
            </a:r>
            <a:r>
              <a:rPr sz="1800" spc="4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relazione</a:t>
            </a:r>
            <a:endParaRPr sz="1800">
              <a:latin typeface="Calibri"/>
              <a:cs typeface="Calibri"/>
            </a:endParaRPr>
          </a:p>
          <a:p>
            <a:pPr marL="507365">
              <a:lnSpc>
                <a:spcPct val="100000"/>
              </a:lnSpc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ciascuna delle</a:t>
            </a:r>
            <a:r>
              <a:rPr sz="1800" spc="2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richieste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8677829-E8A3-53E3-7943-C36BD8F829D5}"/>
              </a:ext>
            </a:extLst>
          </p:cNvPr>
          <p:cNvSpPr txBox="1"/>
          <p:nvPr/>
        </p:nvSpPr>
        <p:spPr>
          <a:xfrm>
            <a:off x="333768" y="1243551"/>
            <a:ext cx="3207385" cy="12230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976630">
              <a:lnSpc>
                <a:spcPct val="100000"/>
              </a:lnSpc>
              <a:spcBef>
                <a:spcPts val="119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Richiedente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F7A6AC01-7DB4-26A7-9E3A-EBF7D7E1D50C}"/>
              </a:ext>
            </a:extLst>
          </p:cNvPr>
          <p:cNvSpPr txBox="1"/>
          <p:nvPr/>
        </p:nvSpPr>
        <p:spPr>
          <a:xfrm>
            <a:off x="7808341" y="1243551"/>
            <a:ext cx="4062095" cy="12230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84785" rIns="0" bIns="0" rtlCol="0">
            <a:spAutoFit/>
          </a:bodyPr>
          <a:lstStyle/>
          <a:p>
            <a:pPr marL="320675" marR="314960" indent="4445" algn="ctr">
              <a:lnSpc>
                <a:spcPct val="100000"/>
              </a:lnSpc>
              <a:spcBef>
                <a:spcPts val="1455"/>
              </a:spcBef>
            </a:pP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Presenta,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pena di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inammissibilità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,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l'istanza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attribuzione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imposta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71C5AE85-9B84-E384-6D2B-9DDBC67D06C2}"/>
              </a:ext>
            </a:extLst>
          </p:cNvPr>
          <p:cNvSpPr txBox="1"/>
          <p:nvPr/>
        </p:nvSpPr>
        <p:spPr>
          <a:xfrm>
            <a:off x="4188586" y="3148297"/>
            <a:ext cx="4267200" cy="120396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49225" marR="140335" algn="ctr">
              <a:lnSpc>
                <a:spcPct val="100000"/>
              </a:lnSpc>
              <a:spcBef>
                <a:spcPts val="305"/>
              </a:spcBef>
            </a:pPr>
            <a:r>
              <a:rPr sz="1800" spc="-25" dirty="0">
                <a:solidFill>
                  <a:srgbClr val="18181A"/>
                </a:solidFill>
                <a:latin typeface="Calibri"/>
                <a:cs typeface="Calibri"/>
              </a:rPr>
              <a:t>Effettua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le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verifiche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necessarie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riconosce  l'importo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credito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imposta 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effettivamente spettante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ciascun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beneficiario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,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nel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rispetto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dei limiti di</a:t>
            </a:r>
            <a:r>
              <a:rPr sz="1800" spc="4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legge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B4872EC9-DD2C-B718-3B5E-975AD84DD9E9}"/>
              </a:ext>
            </a:extLst>
          </p:cNvPr>
          <p:cNvSpPr txBox="1"/>
          <p:nvPr/>
        </p:nvSpPr>
        <p:spPr>
          <a:xfrm>
            <a:off x="4188586" y="1280127"/>
            <a:ext cx="2805430" cy="12230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97790" marR="92710" indent="3810" algn="ctr">
              <a:lnSpc>
                <a:spcPct val="100000"/>
              </a:lnSpc>
              <a:spcBef>
                <a:spcPts val="375"/>
              </a:spcBef>
            </a:pP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Entro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31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marzo </a:t>
            </a:r>
            <a:r>
              <a:rPr sz="1800" spc="-20" dirty="0">
                <a:solidFill>
                  <a:srgbClr val="18181A"/>
                </a:solidFill>
                <a:latin typeface="Calibri"/>
                <a:cs typeface="Calibri"/>
              </a:rPr>
              <a:t>dell’anno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successivo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quello di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conclusione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della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procedura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mediazione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B6E285B6-4C0E-50AA-2367-68F4D44CEC9F}"/>
              </a:ext>
            </a:extLst>
          </p:cNvPr>
          <p:cNvSpPr txBox="1"/>
          <p:nvPr/>
        </p:nvSpPr>
        <p:spPr>
          <a:xfrm>
            <a:off x="9064497" y="3129628"/>
            <a:ext cx="2805430" cy="12230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30175">
              <a:lnSpc>
                <a:spcPct val="100000"/>
              </a:lnSpc>
              <a:spcBef>
                <a:spcPts val="1190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Ministero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Giustizia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6CCF050D-7FA8-CE94-B83E-76494668D871}"/>
              </a:ext>
            </a:extLst>
          </p:cNvPr>
          <p:cNvSpPr txBox="1"/>
          <p:nvPr/>
        </p:nvSpPr>
        <p:spPr>
          <a:xfrm>
            <a:off x="4188586" y="4902955"/>
            <a:ext cx="4267200" cy="12230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85420" rIns="0" bIns="0" rtlCol="0">
            <a:spAutoFit/>
          </a:bodyPr>
          <a:lstStyle/>
          <a:p>
            <a:pPr marL="304165" marR="297180" algn="ctr">
              <a:lnSpc>
                <a:spcPct val="100000"/>
              </a:lnSpc>
              <a:spcBef>
                <a:spcPts val="1460"/>
              </a:spcBef>
            </a:pP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Entro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30 aprile </a:t>
            </a:r>
            <a:r>
              <a:rPr sz="1800" spc="-20" dirty="0">
                <a:solidFill>
                  <a:srgbClr val="18181A"/>
                </a:solidFill>
                <a:latin typeface="Calibri"/>
                <a:cs typeface="Calibri"/>
              </a:rPr>
              <a:t>dell’anno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in cui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è </a:t>
            </a:r>
            <a:r>
              <a:rPr sz="1800" spc="-20" dirty="0">
                <a:solidFill>
                  <a:srgbClr val="18181A"/>
                </a:solidFill>
                <a:latin typeface="Calibri"/>
                <a:cs typeface="Calibri"/>
              </a:rPr>
              <a:t>stata 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presentata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l’istanza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attribuzione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credito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d’imposta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B6E9291E-87E3-A57E-3F72-16B97135DFCD}"/>
              </a:ext>
            </a:extLst>
          </p:cNvPr>
          <p:cNvSpPr/>
          <p:nvPr/>
        </p:nvSpPr>
        <p:spPr>
          <a:xfrm>
            <a:off x="3651250" y="1667516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224409" y="0"/>
                </a:moveTo>
                <a:lnTo>
                  <a:pt x="224409" y="91059"/>
                </a:lnTo>
                <a:lnTo>
                  <a:pt x="0" y="91059"/>
                </a:lnTo>
                <a:lnTo>
                  <a:pt x="0" y="273050"/>
                </a:lnTo>
                <a:lnTo>
                  <a:pt x="224409" y="273050"/>
                </a:lnTo>
                <a:lnTo>
                  <a:pt x="224409" y="364109"/>
                </a:lnTo>
                <a:lnTo>
                  <a:pt x="406400" y="182118"/>
                </a:lnTo>
                <a:lnTo>
                  <a:pt x="224409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914EAE5E-7352-FB3D-DBFC-F38B3418CC1E}"/>
              </a:ext>
            </a:extLst>
          </p:cNvPr>
          <p:cNvSpPr/>
          <p:nvPr/>
        </p:nvSpPr>
        <p:spPr>
          <a:xfrm>
            <a:off x="3651250" y="1667516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0" y="91059"/>
                </a:moveTo>
                <a:lnTo>
                  <a:pt x="224409" y="91059"/>
                </a:lnTo>
                <a:lnTo>
                  <a:pt x="224409" y="0"/>
                </a:lnTo>
                <a:lnTo>
                  <a:pt x="406400" y="182118"/>
                </a:lnTo>
                <a:lnTo>
                  <a:pt x="224409" y="364109"/>
                </a:lnTo>
                <a:lnTo>
                  <a:pt x="224409" y="273050"/>
                </a:lnTo>
                <a:lnTo>
                  <a:pt x="0" y="273050"/>
                </a:lnTo>
                <a:lnTo>
                  <a:pt x="0" y="91059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2C1E1E94-D177-2C2C-C85F-EFFE6740CD3E}"/>
              </a:ext>
            </a:extLst>
          </p:cNvPr>
          <p:cNvSpPr/>
          <p:nvPr/>
        </p:nvSpPr>
        <p:spPr>
          <a:xfrm>
            <a:off x="7139558" y="1709298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224282" y="0"/>
                </a:moveTo>
                <a:lnTo>
                  <a:pt x="224282" y="90931"/>
                </a:lnTo>
                <a:lnTo>
                  <a:pt x="0" y="90931"/>
                </a:lnTo>
                <a:lnTo>
                  <a:pt x="0" y="273050"/>
                </a:lnTo>
                <a:lnTo>
                  <a:pt x="224282" y="273050"/>
                </a:lnTo>
                <a:lnTo>
                  <a:pt x="224282" y="363981"/>
                </a:lnTo>
                <a:lnTo>
                  <a:pt x="406400" y="181990"/>
                </a:lnTo>
                <a:lnTo>
                  <a:pt x="224282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40F68279-06CE-2437-07D1-C941F9AEFA9A}"/>
              </a:ext>
            </a:extLst>
          </p:cNvPr>
          <p:cNvSpPr/>
          <p:nvPr/>
        </p:nvSpPr>
        <p:spPr>
          <a:xfrm>
            <a:off x="7139558" y="1709298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0" y="90931"/>
                </a:moveTo>
                <a:lnTo>
                  <a:pt x="224282" y="90931"/>
                </a:lnTo>
                <a:lnTo>
                  <a:pt x="224282" y="0"/>
                </a:lnTo>
                <a:lnTo>
                  <a:pt x="406400" y="181990"/>
                </a:lnTo>
                <a:lnTo>
                  <a:pt x="224282" y="363981"/>
                </a:lnTo>
                <a:lnTo>
                  <a:pt x="224282" y="273050"/>
                </a:lnTo>
                <a:lnTo>
                  <a:pt x="0" y="273050"/>
                </a:lnTo>
                <a:lnTo>
                  <a:pt x="0" y="90931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BA7048BB-65BC-470C-D0D4-75609B2A1335}"/>
              </a:ext>
            </a:extLst>
          </p:cNvPr>
          <p:cNvSpPr/>
          <p:nvPr/>
        </p:nvSpPr>
        <p:spPr>
          <a:xfrm>
            <a:off x="9974326" y="2586233"/>
            <a:ext cx="364490" cy="406400"/>
          </a:xfrm>
          <a:custGeom>
            <a:avLst/>
            <a:gdLst/>
            <a:ahLst/>
            <a:cxnLst/>
            <a:rect l="l" t="t" r="r" b="b"/>
            <a:pathLst>
              <a:path w="364490" h="406400">
                <a:moveTo>
                  <a:pt x="364108" y="224281"/>
                </a:moveTo>
                <a:lnTo>
                  <a:pt x="0" y="224281"/>
                </a:lnTo>
                <a:lnTo>
                  <a:pt x="181991" y="406400"/>
                </a:lnTo>
                <a:lnTo>
                  <a:pt x="364108" y="224281"/>
                </a:lnTo>
                <a:close/>
              </a:path>
              <a:path w="364490" h="406400">
                <a:moveTo>
                  <a:pt x="273050" y="0"/>
                </a:moveTo>
                <a:lnTo>
                  <a:pt x="91058" y="0"/>
                </a:lnTo>
                <a:lnTo>
                  <a:pt x="91058" y="224281"/>
                </a:lnTo>
                <a:lnTo>
                  <a:pt x="273050" y="224281"/>
                </a:lnTo>
                <a:lnTo>
                  <a:pt x="27305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D4C152F3-7094-C779-096A-0135FD115C32}"/>
              </a:ext>
            </a:extLst>
          </p:cNvPr>
          <p:cNvSpPr/>
          <p:nvPr/>
        </p:nvSpPr>
        <p:spPr>
          <a:xfrm>
            <a:off x="9974326" y="2586233"/>
            <a:ext cx="364490" cy="406400"/>
          </a:xfrm>
          <a:custGeom>
            <a:avLst/>
            <a:gdLst/>
            <a:ahLst/>
            <a:cxnLst/>
            <a:rect l="l" t="t" r="r" b="b"/>
            <a:pathLst>
              <a:path w="364490" h="406400">
                <a:moveTo>
                  <a:pt x="273050" y="0"/>
                </a:moveTo>
                <a:lnTo>
                  <a:pt x="273050" y="224281"/>
                </a:lnTo>
                <a:lnTo>
                  <a:pt x="364108" y="224281"/>
                </a:lnTo>
                <a:lnTo>
                  <a:pt x="181991" y="406400"/>
                </a:lnTo>
                <a:lnTo>
                  <a:pt x="0" y="224281"/>
                </a:lnTo>
                <a:lnTo>
                  <a:pt x="91058" y="224281"/>
                </a:lnTo>
                <a:lnTo>
                  <a:pt x="91058" y="0"/>
                </a:lnTo>
                <a:lnTo>
                  <a:pt x="273050" y="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1AED45E6-A8F4-7153-4AB1-E20B298E1EBA}"/>
              </a:ext>
            </a:extLst>
          </p:cNvPr>
          <p:cNvSpPr/>
          <p:nvPr/>
        </p:nvSpPr>
        <p:spPr>
          <a:xfrm>
            <a:off x="8578850" y="3558800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181991" y="0"/>
                </a:moveTo>
                <a:lnTo>
                  <a:pt x="0" y="181991"/>
                </a:lnTo>
                <a:lnTo>
                  <a:pt x="181991" y="364108"/>
                </a:lnTo>
                <a:lnTo>
                  <a:pt x="181991" y="273050"/>
                </a:lnTo>
                <a:lnTo>
                  <a:pt x="406400" y="273050"/>
                </a:lnTo>
                <a:lnTo>
                  <a:pt x="406400" y="91058"/>
                </a:lnTo>
                <a:lnTo>
                  <a:pt x="181991" y="91058"/>
                </a:lnTo>
                <a:lnTo>
                  <a:pt x="18199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73C4A62B-F125-3136-8A8E-51232CF463B4}"/>
              </a:ext>
            </a:extLst>
          </p:cNvPr>
          <p:cNvSpPr/>
          <p:nvPr/>
        </p:nvSpPr>
        <p:spPr>
          <a:xfrm>
            <a:off x="8578850" y="3558800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406400" y="273050"/>
                </a:moveTo>
                <a:lnTo>
                  <a:pt x="181991" y="273050"/>
                </a:lnTo>
                <a:lnTo>
                  <a:pt x="181991" y="364108"/>
                </a:lnTo>
                <a:lnTo>
                  <a:pt x="0" y="181991"/>
                </a:lnTo>
                <a:lnTo>
                  <a:pt x="181991" y="0"/>
                </a:lnTo>
                <a:lnTo>
                  <a:pt x="181991" y="91058"/>
                </a:lnTo>
                <a:lnTo>
                  <a:pt x="406400" y="91058"/>
                </a:lnTo>
                <a:lnTo>
                  <a:pt x="406400" y="27305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0F445E6D-3A5A-E56B-090E-9776E6200FAC}"/>
              </a:ext>
            </a:extLst>
          </p:cNvPr>
          <p:cNvSpPr/>
          <p:nvPr/>
        </p:nvSpPr>
        <p:spPr>
          <a:xfrm>
            <a:off x="6140069" y="4445767"/>
            <a:ext cx="364490" cy="406400"/>
          </a:xfrm>
          <a:custGeom>
            <a:avLst/>
            <a:gdLst/>
            <a:ahLst/>
            <a:cxnLst/>
            <a:rect l="l" t="t" r="r" b="b"/>
            <a:pathLst>
              <a:path w="364489" h="406400">
                <a:moveTo>
                  <a:pt x="364108" y="224408"/>
                </a:moveTo>
                <a:lnTo>
                  <a:pt x="0" y="224408"/>
                </a:lnTo>
                <a:lnTo>
                  <a:pt x="182117" y="406399"/>
                </a:lnTo>
                <a:lnTo>
                  <a:pt x="364108" y="224408"/>
                </a:lnTo>
                <a:close/>
              </a:path>
              <a:path w="364489" h="406400">
                <a:moveTo>
                  <a:pt x="273050" y="0"/>
                </a:moveTo>
                <a:lnTo>
                  <a:pt x="91058" y="0"/>
                </a:lnTo>
                <a:lnTo>
                  <a:pt x="91058" y="224408"/>
                </a:lnTo>
                <a:lnTo>
                  <a:pt x="273050" y="224408"/>
                </a:lnTo>
                <a:lnTo>
                  <a:pt x="27305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id="{DA96A94E-468E-0526-4875-62B79B13A1DF}"/>
              </a:ext>
            </a:extLst>
          </p:cNvPr>
          <p:cNvSpPr/>
          <p:nvPr/>
        </p:nvSpPr>
        <p:spPr>
          <a:xfrm>
            <a:off x="6140069" y="4445767"/>
            <a:ext cx="364490" cy="406400"/>
          </a:xfrm>
          <a:custGeom>
            <a:avLst/>
            <a:gdLst/>
            <a:ahLst/>
            <a:cxnLst/>
            <a:rect l="l" t="t" r="r" b="b"/>
            <a:pathLst>
              <a:path w="364489" h="406400">
                <a:moveTo>
                  <a:pt x="273050" y="0"/>
                </a:moveTo>
                <a:lnTo>
                  <a:pt x="273050" y="224408"/>
                </a:lnTo>
                <a:lnTo>
                  <a:pt x="364108" y="224408"/>
                </a:lnTo>
                <a:lnTo>
                  <a:pt x="182117" y="406399"/>
                </a:lnTo>
                <a:lnTo>
                  <a:pt x="0" y="224408"/>
                </a:lnTo>
                <a:lnTo>
                  <a:pt x="91058" y="224408"/>
                </a:lnTo>
                <a:lnTo>
                  <a:pt x="91058" y="0"/>
                </a:lnTo>
                <a:lnTo>
                  <a:pt x="273050" y="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A5EE811F-BDB6-4316-BFDB-1D60CEFB66AE}"/>
              </a:ext>
            </a:extLst>
          </p:cNvPr>
          <p:cNvSpPr/>
          <p:nvPr/>
        </p:nvSpPr>
        <p:spPr>
          <a:xfrm>
            <a:off x="3651250" y="5332990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181990" y="0"/>
                </a:moveTo>
                <a:lnTo>
                  <a:pt x="0" y="182092"/>
                </a:lnTo>
                <a:lnTo>
                  <a:pt x="181990" y="364121"/>
                </a:lnTo>
                <a:lnTo>
                  <a:pt x="181990" y="273113"/>
                </a:lnTo>
                <a:lnTo>
                  <a:pt x="406400" y="273113"/>
                </a:lnTo>
                <a:lnTo>
                  <a:pt x="406400" y="91071"/>
                </a:lnTo>
                <a:lnTo>
                  <a:pt x="181990" y="91071"/>
                </a:lnTo>
                <a:lnTo>
                  <a:pt x="18199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EB79AB34-7240-DD73-ABAF-B99D25E967B9}"/>
              </a:ext>
            </a:extLst>
          </p:cNvPr>
          <p:cNvSpPr/>
          <p:nvPr/>
        </p:nvSpPr>
        <p:spPr>
          <a:xfrm>
            <a:off x="3651250" y="5332990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406400" y="273113"/>
                </a:moveTo>
                <a:lnTo>
                  <a:pt x="181990" y="273113"/>
                </a:lnTo>
                <a:lnTo>
                  <a:pt x="181990" y="364121"/>
                </a:lnTo>
                <a:lnTo>
                  <a:pt x="0" y="182092"/>
                </a:lnTo>
                <a:lnTo>
                  <a:pt x="181990" y="0"/>
                </a:lnTo>
                <a:lnTo>
                  <a:pt x="181990" y="91071"/>
                </a:lnTo>
                <a:lnTo>
                  <a:pt x="406400" y="91071"/>
                </a:lnTo>
                <a:lnTo>
                  <a:pt x="406400" y="273113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7579D3F7-EE44-242B-FE13-3EF2738492C6}"/>
              </a:ext>
            </a:extLst>
          </p:cNvPr>
          <p:cNvSpPr/>
          <p:nvPr/>
        </p:nvSpPr>
        <p:spPr>
          <a:xfrm>
            <a:off x="1698879" y="2586233"/>
            <a:ext cx="364490" cy="2180590"/>
          </a:xfrm>
          <a:custGeom>
            <a:avLst/>
            <a:gdLst/>
            <a:ahLst/>
            <a:cxnLst/>
            <a:rect l="l" t="t" r="r" b="b"/>
            <a:pathLst>
              <a:path w="364489" h="2180590">
                <a:moveTo>
                  <a:pt x="273050" y="181990"/>
                </a:moveTo>
                <a:lnTo>
                  <a:pt x="91058" y="181990"/>
                </a:lnTo>
                <a:lnTo>
                  <a:pt x="91058" y="2180082"/>
                </a:lnTo>
                <a:lnTo>
                  <a:pt x="273050" y="2180082"/>
                </a:lnTo>
                <a:lnTo>
                  <a:pt x="273050" y="181990"/>
                </a:lnTo>
                <a:close/>
              </a:path>
              <a:path w="364489" h="2180590">
                <a:moveTo>
                  <a:pt x="182118" y="0"/>
                </a:moveTo>
                <a:lnTo>
                  <a:pt x="0" y="181990"/>
                </a:lnTo>
                <a:lnTo>
                  <a:pt x="364108" y="181990"/>
                </a:lnTo>
                <a:lnTo>
                  <a:pt x="182118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5">
            <a:extLst>
              <a:ext uri="{FF2B5EF4-FFF2-40B4-BE49-F238E27FC236}">
                <a16:creationId xmlns:a16="http://schemas.microsoft.com/office/drawing/2014/main" id="{982A9B52-59CC-BEF5-D78F-AA97EDAF4346}"/>
              </a:ext>
            </a:extLst>
          </p:cNvPr>
          <p:cNvSpPr/>
          <p:nvPr/>
        </p:nvSpPr>
        <p:spPr>
          <a:xfrm>
            <a:off x="1698879" y="2586233"/>
            <a:ext cx="364490" cy="2180590"/>
          </a:xfrm>
          <a:custGeom>
            <a:avLst/>
            <a:gdLst/>
            <a:ahLst/>
            <a:cxnLst/>
            <a:rect l="l" t="t" r="r" b="b"/>
            <a:pathLst>
              <a:path w="364489" h="2180590">
                <a:moveTo>
                  <a:pt x="91058" y="2180082"/>
                </a:moveTo>
                <a:lnTo>
                  <a:pt x="91058" y="181990"/>
                </a:lnTo>
                <a:lnTo>
                  <a:pt x="0" y="181990"/>
                </a:lnTo>
                <a:lnTo>
                  <a:pt x="182118" y="0"/>
                </a:lnTo>
                <a:lnTo>
                  <a:pt x="364108" y="181990"/>
                </a:lnTo>
                <a:lnTo>
                  <a:pt x="273050" y="181990"/>
                </a:lnTo>
                <a:lnTo>
                  <a:pt x="273050" y="2180082"/>
                </a:lnTo>
                <a:lnTo>
                  <a:pt x="91058" y="2180082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E79C2908-9314-D6C5-F168-B5442D3B8EF1}"/>
              </a:ext>
            </a:extLst>
          </p:cNvPr>
          <p:cNvSpPr/>
          <p:nvPr/>
        </p:nvSpPr>
        <p:spPr>
          <a:xfrm>
            <a:off x="2850868" y="3618820"/>
            <a:ext cx="1080898" cy="332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D2E436F2-4CC6-5A85-03AD-B75DA51A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3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8D4CD5A6-9FBD-4608-C464-1F418798417C}"/>
              </a:ext>
            </a:extLst>
          </p:cNvPr>
          <p:cNvSpPr txBox="1"/>
          <p:nvPr/>
        </p:nvSpPr>
        <p:spPr>
          <a:xfrm>
            <a:off x="448729" y="3948900"/>
            <a:ext cx="6993890" cy="99885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207010" marR="201930" indent="-2540" algn="ctr">
              <a:lnSpc>
                <a:spcPct val="100000"/>
              </a:lnSpc>
              <a:spcBef>
                <a:spcPts val="580"/>
              </a:spcBef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Le persone fisiche,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non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titolari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redditi di impresa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lavoro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autonomo,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possono utilizzare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credito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spettante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in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diminuzione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delle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imposte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dovute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in base alla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dichiarazione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dei</a:t>
            </a:r>
            <a:r>
              <a:rPr sz="1800" spc="10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redditi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EE61530-9E30-B4BF-3E3C-EA175CA7EB6A}"/>
              </a:ext>
            </a:extLst>
          </p:cNvPr>
          <p:cNvSpPr txBox="1"/>
          <p:nvPr/>
        </p:nvSpPr>
        <p:spPr>
          <a:xfrm>
            <a:off x="448729" y="1156335"/>
            <a:ext cx="6993890" cy="626701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6000" rIns="0" bIns="3600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crediti 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imposta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sono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utilizzabili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in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compensazione,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decorrere</a:t>
            </a:r>
            <a:r>
              <a:rPr sz="1800" spc="1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dalla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data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ricevimento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della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comunicazione,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tramite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modello</a:t>
            </a:r>
            <a:r>
              <a:rPr sz="1800" spc="-5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F24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FD591E5-67FC-5A02-0898-EC83A374B615}"/>
              </a:ext>
            </a:extLst>
          </p:cNvPr>
          <p:cNvSpPr txBox="1"/>
          <p:nvPr/>
        </p:nvSpPr>
        <p:spPr>
          <a:xfrm>
            <a:off x="8811894" y="3939413"/>
            <a:ext cx="2764790" cy="101854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7155" marR="88900" indent="1270" algn="ctr">
              <a:lnSpc>
                <a:spcPct val="100000"/>
              </a:lnSpc>
              <a:spcBef>
                <a:spcPts val="655"/>
              </a:spcBef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crediti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d'imposta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non  danno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luogo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rimborso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,</a:t>
            </a:r>
            <a:r>
              <a:rPr sz="1800" spc="-15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se  non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utilizzati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2E7E0AC0-479C-5755-861B-BB9041A3095A}"/>
              </a:ext>
            </a:extLst>
          </p:cNvPr>
          <p:cNvSpPr txBox="1"/>
          <p:nvPr/>
        </p:nvSpPr>
        <p:spPr>
          <a:xfrm>
            <a:off x="448729" y="2244826"/>
            <a:ext cx="6993890" cy="120269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7465" rIns="0" bIns="36000" rtlCol="0">
            <a:spAutoFit/>
          </a:bodyPr>
          <a:lstStyle/>
          <a:p>
            <a:pPr marL="123189" marR="114935" indent="-1905" algn="ctr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modello F24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deve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essere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presentato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esclusivamente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tramite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servizi 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telematici messi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disposizione </a:t>
            </a:r>
            <a:r>
              <a:rPr sz="1800" b="1" spc="-30" dirty="0">
                <a:solidFill>
                  <a:srgbClr val="18181A"/>
                </a:solidFill>
                <a:latin typeface="Calibri"/>
                <a:cs typeface="Calibri"/>
              </a:rPr>
              <a:t>dall’Agenzia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delle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Entrate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l'ammontare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credito utilizzato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in compensazione non può eccedere l'importo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comunicato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dal</a:t>
            </a:r>
            <a:r>
              <a:rPr sz="1800" spc="1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Ministero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80E902E7-57F8-964D-470B-53171DC36AED}"/>
              </a:ext>
            </a:extLst>
          </p:cNvPr>
          <p:cNvSpPr/>
          <p:nvPr/>
        </p:nvSpPr>
        <p:spPr>
          <a:xfrm>
            <a:off x="7573644" y="4257294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224408" y="0"/>
                </a:moveTo>
                <a:lnTo>
                  <a:pt x="224408" y="91058"/>
                </a:lnTo>
                <a:lnTo>
                  <a:pt x="0" y="91058"/>
                </a:lnTo>
                <a:lnTo>
                  <a:pt x="0" y="273049"/>
                </a:lnTo>
                <a:lnTo>
                  <a:pt x="224408" y="273049"/>
                </a:lnTo>
                <a:lnTo>
                  <a:pt x="224408" y="364108"/>
                </a:lnTo>
                <a:lnTo>
                  <a:pt x="406400" y="182117"/>
                </a:lnTo>
                <a:lnTo>
                  <a:pt x="224408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A46D6808-F251-C6C4-21D7-3F2F105870C5}"/>
              </a:ext>
            </a:extLst>
          </p:cNvPr>
          <p:cNvSpPr/>
          <p:nvPr/>
        </p:nvSpPr>
        <p:spPr>
          <a:xfrm>
            <a:off x="7573644" y="4257294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0" y="91058"/>
                </a:moveTo>
                <a:lnTo>
                  <a:pt x="224408" y="91058"/>
                </a:lnTo>
                <a:lnTo>
                  <a:pt x="224408" y="0"/>
                </a:lnTo>
                <a:lnTo>
                  <a:pt x="406400" y="182117"/>
                </a:lnTo>
                <a:lnTo>
                  <a:pt x="224408" y="364108"/>
                </a:lnTo>
                <a:lnTo>
                  <a:pt x="224408" y="273049"/>
                </a:lnTo>
                <a:lnTo>
                  <a:pt x="0" y="273049"/>
                </a:lnTo>
                <a:lnTo>
                  <a:pt x="0" y="91058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219F0921-6FFB-7E1A-9BD8-ED45142E1F91}"/>
              </a:ext>
            </a:extLst>
          </p:cNvPr>
          <p:cNvSpPr/>
          <p:nvPr/>
        </p:nvSpPr>
        <p:spPr>
          <a:xfrm>
            <a:off x="3763390" y="1872233"/>
            <a:ext cx="364490" cy="304165"/>
          </a:xfrm>
          <a:custGeom>
            <a:avLst/>
            <a:gdLst/>
            <a:ahLst/>
            <a:cxnLst/>
            <a:rect l="l" t="t" r="r" b="b"/>
            <a:pathLst>
              <a:path w="364489" h="304164">
                <a:moveTo>
                  <a:pt x="364109" y="151891"/>
                </a:moveTo>
                <a:lnTo>
                  <a:pt x="0" y="151891"/>
                </a:lnTo>
                <a:lnTo>
                  <a:pt x="182118" y="303656"/>
                </a:lnTo>
                <a:lnTo>
                  <a:pt x="364109" y="151891"/>
                </a:lnTo>
                <a:close/>
              </a:path>
              <a:path w="364489" h="304164">
                <a:moveTo>
                  <a:pt x="273050" y="0"/>
                </a:moveTo>
                <a:lnTo>
                  <a:pt x="91059" y="0"/>
                </a:lnTo>
                <a:lnTo>
                  <a:pt x="91059" y="151891"/>
                </a:lnTo>
                <a:lnTo>
                  <a:pt x="273050" y="151891"/>
                </a:lnTo>
                <a:lnTo>
                  <a:pt x="27305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06C8468F-B2E2-5480-D5FE-F41D81573304}"/>
              </a:ext>
            </a:extLst>
          </p:cNvPr>
          <p:cNvSpPr/>
          <p:nvPr/>
        </p:nvSpPr>
        <p:spPr>
          <a:xfrm>
            <a:off x="3763390" y="1862708"/>
            <a:ext cx="364490" cy="304165"/>
          </a:xfrm>
          <a:custGeom>
            <a:avLst/>
            <a:gdLst/>
            <a:ahLst/>
            <a:cxnLst/>
            <a:rect l="l" t="t" r="r" b="b"/>
            <a:pathLst>
              <a:path w="364489" h="304164">
                <a:moveTo>
                  <a:pt x="273050" y="0"/>
                </a:moveTo>
                <a:lnTo>
                  <a:pt x="273050" y="151891"/>
                </a:lnTo>
                <a:lnTo>
                  <a:pt x="364109" y="151891"/>
                </a:lnTo>
                <a:lnTo>
                  <a:pt x="182118" y="303656"/>
                </a:lnTo>
                <a:lnTo>
                  <a:pt x="0" y="151891"/>
                </a:lnTo>
                <a:lnTo>
                  <a:pt x="91059" y="151891"/>
                </a:lnTo>
                <a:lnTo>
                  <a:pt x="91059" y="0"/>
                </a:lnTo>
                <a:lnTo>
                  <a:pt x="273050" y="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6538C363-D039-8034-8E93-06B9BFF8151D}"/>
              </a:ext>
            </a:extLst>
          </p:cNvPr>
          <p:cNvSpPr/>
          <p:nvPr/>
        </p:nvSpPr>
        <p:spPr>
          <a:xfrm>
            <a:off x="3763390" y="3534283"/>
            <a:ext cx="364490" cy="304165"/>
          </a:xfrm>
          <a:custGeom>
            <a:avLst/>
            <a:gdLst/>
            <a:ahLst/>
            <a:cxnLst/>
            <a:rect l="l" t="t" r="r" b="b"/>
            <a:pathLst>
              <a:path w="364489" h="304164">
                <a:moveTo>
                  <a:pt x="364109" y="151892"/>
                </a:moveTo>
                <a:lnTo>
                  <a:pt x="0" y="151892"/>
                </a:lnTo>
                <a:lnTo>
                  <a:pt x="182118" y="303657"/>
                </a:lnTo>
                <a:lnTo>
                  <a:pt x="364109" y="151892"/>
                </a:lnTo>
                <a:close/>
              </a:path>
              <a:path w="364489" h="304164">
                <a:moveTo>
                  <a:pt x="273050" y="0"/>
                </a:moveTo>
                <a:lnTo>
                  <a:pt x="91059" y="0"/>
                </a:lnTo>
                <a:lnTo>
                  <a:pt x="91059" y="151892"/>
                </a:lnTo>
                <a:lnTo>
                  <a:pt x="273050" y="151892"/>
                </a:lnTo>
                <a:lnTo>
                  <a:pt x="27305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1881B8BE-899D-0EA6-CDC4-58B939EF1BDE}"/>
              </a:ext>
            </a:extLst>
          </p:cNvPr>
          <p:cNvSpPr/>
          <p:nvPr/>
        </p:nvSpPr>
        <p:spPr>
          <a:xfrm>
            <a:off x="3763390" y="3543808"/>
            <a:ext cx="364490" cy="304165"/>
          </a:xfrm>
          <a:custGeom>
            <a:avLst/>
            <a:gdLst/>
            <a:ahLst/>
            <a:cxnLst/>
            <a:rect l="l" t="t" r="r" b="b"/>
            <a:pathLst>
              <a:path w="364489" h="304164">
                <a:moveTo>
                  <a:pt x="273050" y="0"/>
                </a:moveTo>
                <a:lnTo>
                  <a:pt x="273050" y="151892"/>
                </a:lnTo>
                <a:lnTo>
                  <a:pt x="364109" y="151892"/>
                </a:lnTo>
                <a:lnTo>
                  <a:pt x="182118" y="303657"/>
                </a:lnTo>
                <a:lnTo>
                  <a:pt x="0" y="151892"/>
                </a:lnTo>
                <a:lnTo>
                  <a:pt x="91059" y="151892"/>
                </a:lnTo>
                <a:lnTo>
                  <a:pt x="91059" y="0"/>
                </a:lnTo>
                <a:lnTo>
                  <a:pt x="273050" y="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BAE0CF5B-38E8-D502-8730-6C8DF8BF5A25}"/>
              </a:ext>
            </a:extLst>
          </p:cNvPr>
          <p:cNvSpPr/>
          <p:nvPr/>
        </p:nvSpPr>
        <p:spPr>
          <a:xfrm>
            <a:off x="7980044" y="4039717"/>
            <a:ext cx="752728" cy="772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FDEAD7B7-A8D6-DA62-AEBC-3963A5CDA420}"/>
              </a:ext>
            </a:extLst>
          </p:cNvPr>
          <p:cNvSpPr/>
          <p:nvPr/>
        </p:nvSpPr>
        <p:spPr>
          <a:xfrm>
            <a:off x="9034435" y="1159448"/>
            <a:ext cx="2302702" cy="2741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D4BA77EB-7FFE-0BB1-2387-92895DFC5419}"/>
              </a:ext>
            </a:extLst>
          </p:cNvPr>
          <p:cNvSpPr txBox="1"/>
          <p:nvPr/>
        </p:nvSpPr>
        <p:spPr>
          <a:xfrm>
            <a:off x="1568069" y="5315419"/>
            <a:ext cx="10008870" cy="867348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6000" rIns="0" bIns="0" rtlCol="0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580"/>
              </a:spcBef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imposta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è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revocato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se è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accertata l'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insussistenza dei requisiti soggettivi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oggettivi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o se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la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domanda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attribuzione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credito contiene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dati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dichiarazioni non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veritiere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sono </a:t>
            </a:r>
            <a:r>
              <a:rPr sz="1800" spc="-25" dirty="0">
                <a:solidFill>
                  <a:srgbClr val="18181A"/>
                </a:solidFill>
                <a:latin typeface="Calibri"/>
                <a:cs typeface="Calibri"/>
              </a:rPr>
              <a:t>fatte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salve </a:t>
            </a:r>
            <a:r>
              <a:rPr sz="1800" spc="-20" dirty="0">
                <a:solidFill>
                  <a:srgbClr val="18181A"/>
                </a:solidFill>
                <a:latin typeface="Calibri"/>
                <a:cs typeface="Calibri"/>
              </a:rPr>
              <a:t>le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eventuali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conseguenze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previste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dalla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legge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civile, penale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</a:t>
            </a:r>
            <a:r>
              <a:rPr sz="1800" spc="14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amministrativa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53E6E4F1-E1CA-B505-BEA9-92F93F4DAE7A}"/>
              </a:ext>
            </a:extLst>
          </p:cNvPr>
          <p:cNvSpPr/>
          <p:nvPr/>
        </p:nvSpPr>
        <p:spPr>
          <a:xfrm>
            <a:off x="337859" y="5086312"/>
            <a:ext cx="1201635" cy="1115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itolo 6">
            <a:extLst>
              <a:ext uri="{FF2B5EF4-FFF2-40B4-BE49-F238E27FC236}">
                <a16:creationId xmlns:a16="http://schemas.microsoft.com/office/drawing/2014/main" id="{D18CD4B8-91E2-95A8-9D68-70A07EFDD5FA}"/>
              </a:ext>
            </a:extLst>
          </p:cNvPr>
          <p:cNvSpPr txBox="1">
            <a:spLocks/>
          </p:cNvSpPr>
          <p:nvPr/>
        </p:nvSpPr>
        <p:spPr>
          <a:xfrm>
            <a:off x="500972" y="227469"/>
            <a:ext cx="7757330" cy="7869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it-IT" dirty="0"/>
              <a:t>Utilizzo del credito di imposta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21" name="Segnaposto numero diapositiva 20">
            <a:extLst>
              <a:ext uri="{FF2B5EF4-FFF2-40B4-BE49-F238E27FC236}">
                <a16:creationId xmlns:a16="http://schemas.microsoft.com/office/drawing/2014/main" id="{F77B3A1A-04C7-92F8-5E0B-8289FDDE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452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FNC 2023">
      <a:dk1>
        <a:srgbClr val="000000"/>
      </a:dk1>
      <a:lt1>
        <a:srgbClr val="FFFFFF"/>
      </a:lt1>
      <a:dk2>
        <a:srgbClr val="54616C"/>
      </a:dk2>
      <a:lt2>
        <a:srgbClr val="D4D7DA"/>
      </a:lt2>
      <a:accent1>
        <a:srgbClr val="E41F13"/>
      </a:accent1>
      <a:accent2>
        <a:srgbClr val="2469B1"/>
      </a:accent2>
      <a:accent3>
        <a:srgbClr val="002F53"/>
      </a:accent3>
      <a:accent4>
        <a:srgbClr val="009900"/>
      </a:accent4>
      <a:accent5>
        <a:srgbClr val="CE4D00"/>
      </a:accent5>
      <a:accent6>
        <a:srgbClr val="FF9933"/>
      </a:accent6>
      <a:hlink>
        <a:srgbClr val="2469B1"/>
      </a:hlink>
      <a:folHlink>
        <a:srgbClr val="8C1E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915</Words>
  <Application>Microsoft Office PowerPoint</Application>
  <PresentationFormat>Widescreen</PresentationFormat>
  <Paragraphs>115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Tema di Office</vt:lpstr>
      <vt:lpstr>Mediazione civile </vt:lpstr>
      <vt:lpstr>Presentazione standard di PowerPoint</vt:lpstr>
      <vt:lpstr>Crediti di imposta – Mediazione e conciliazione art. 20 del d.lgs. n. 28/2010 </vt:lpstr>
      <vt:lpstr>Come ottenere il riconoscimento dei crediti di imposta Step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Martino Palladini</dc:creator>
  <cp:lastModifiedBy>Simona Sorice</cp:lastModifiedBy>
  <cp:revision>8</cp:revision>
  <dcterms:created xsi:type="dcterms:W3CDTF">2023-03-16T16:38:43Z</dcterms:created>
  <dcterms:modified xsi:type="dcterms:W3CDTF">2024-03-28T15:50:03Z</dcterms:modified>
</cp:coreProperties>
</file>